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34" r:id="rId2"/>
    <p:sldId id="307" r:id="rId3"/>
    <p:sldId id="340" r:id="rId4"/>
    <p:sldId id="341" r:id="rId5"/>
    <p:sldId id="308" r:id="rId6"/>
    <p:sldId id="309" r:id="rId7"/>
    <p:sldId id="331" r:id="rId8"/>
    <p:sldId id="323" r:id="rId9"/>
    <p:sldId id="342" r:id="rId10"/>
    <p:sldId id="313" r:id="rId11"/>
    <p:sldId id="312" r:id="rId12"/>
    <p:sldId id="347" r:id="rId13"/>
    <p:sldId id="330" r:id="rId14"/>
    <p:sldId id="343" r:id="rId15"/>
    <p:sldId id="315" r:id="rId16"/>
    <p:sldId id="316" r:id="rId17"/>
    <p:sldId id="325" r:id="rId18"/>
    <p:sldId id="317" r:id="rId19"/>
    <p:sldId id="328" r:id="rId20"/>
    <p:sldId id="318" r:id="rId21"/>
    <p:sldId id="335" r:id="rId22"/>
    <p:sldId id="329" r:id="rId23"/>
    <p:sldId id="349" r:id="rId24"/>
    <p:sldId id="344" r:id="rId25"/>
    <p:sldId id="322" r:id="rId26"/>
    <p:sldId id="321" r:id="rId27"/>
    <p:sldId id="339" r:id="rId28"/>
    <p:sldId id="326" r:id="rId29"/>
    <p:sldId id="327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9D01"/>
    <a:srgbClr val="00C602"/>
    <a:srgbClr val="FFFBA5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0" autoAdjust="0"/>
    <p:restoredTop sz="93908" autoAdjust="0"/>
  </p:normalViewPr>
  <p:slideViewPr>
    <p:cSldViewPr snapToObjects="1">
      <p:cViewPr varScale="1">
        <p:scale>
          <a:sx n="114" d="100"/>
          <a:sy n="114" d="100"/>
        </p:scale>
        <p:origin x="-104" y="-10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-3240" y="-12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0EEE89-A423-044B-8893-2DC57A193D91}" type="datetime1">
              <a:rPr lang="en-US"/>
              <a:pPr>
                <a:defRPr/>
              </a:pPr>
              <a:t>1/8/13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62C6958-4E47-254F-B9C9-FE880BD86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32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82115E9-BEB6-D24C-8C7C-61E8AC6F5154}" type="datetime1">
              <a:rPr lang="en-US"/>
              <a:pPr>
                <a:defRPr/>
              </a:pPr>
              <a:t>1/8/13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244D204-E328-DC4B-A8A7-9B56FFF63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3099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44D204-E328-DC4B-A8A7-9B56FFF6378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6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44D204-E328-DC4B-A8A7-9B56FFF6378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23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44D204-E328-DC4B-A8A7-9B56FFF6378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59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44D204-E328-DC4B-A8A7-9B56FFF6378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59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40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52167BA5-B5EB-CC46-BA7D-52A3EEE03A6F}" type="datetime1">
              <a:rPr lang="en-US" smtClean="0"/>
              <a:t>1/8/13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553200"/>
            <a:ext cx="679831" cy="21707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480DF77C-8FD8-BE4E-97BB-60F9B6804A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264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762000"/>
            <a:ext cx="8686800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477000"/>
            <a:ext cx="21336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A350F-26EC-7947-A807-84F75ECDE25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0" kern="12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wmf"/><Relationship Id="rId12" Type="http://schemas.openxmlformats.org/officeDocument/2006/relationships/image" Target="../media/image16.wmf"/><Relationship Id="rId13" Type="http://schemas.openxmlformats.org/officeDocument/2006/relationships/image" Target="../media/image17.wmf"/><Relationship Id="rId14" Type="http://schemas.openxmlformats.org/officeDocument/2006/relationships/image" Target="../media/image18.wmf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7.wmf"/><Relationship Id="rId4" Type="http://schemas.openxmlformats.org/officeDocument/2006/relationships/image" Target="../media/image8.wmf"/><Relationship Id="rId5" Type="http://schemas.openxmlformats.org/officeDocument/2006/relationships/image" Target="../media/image9.wmf"/><Relationship Id="rId6" Type="http://schemas.openxmlformats.org/officeDocument/2006/relationships/image" Target="../media/image10.wmf"/><Relationship Id="rId7" Type="http://schemas.openxmlformats.org/officeDocument/2006/relationships/image" Target="../media/image11.wmf"/><Relationship Id="rId8" Type="http://schemas.openxmlformats.org/officeDocument/2006/relationships/image" Target="../media/image12.wmf"/><Relationship Id="rId9" Type="http://schemas.openxmlformats.org/officeDocument/2006/relationships/image" Target="../media/image13.wmf"/><Relationship Id="rId10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p4"/><Relationship Id="rId6" Type="http://schemas.openxmlformats.org/officeDocument/2006/relationships/video" Target="../media/media3.mp4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.xml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1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wmf"/><Relationship Id="rId20" Type="http://schemas.openxmlformats.org/officeDocument/2006/relationships/image" Target="../media/image18.wmf"/><Relationship Id="rId10" Type="http://schemas.openxmlformats.org/officeDocument/2006/relationships/image" Target="../media/image8.wmf"/><Relationship Id="rId11" Type="http://schemas.openxmlformats.org/officeDocument/2006/relationships/image" Target="../media/image9.wmf"/><Relationship Id="rId12" Type="http://schemas.openxmlformats.org/officeDocument/2006/relationships/image" Target="../media/image10.wmf"/><Relationship Id="rId13" Type="http://schemas.openxmlformats.org/officeDocument/2006/relationships/image" Target="../media/image11.wmf"/><Relationship Id="rId14" Type="http://schemas.openxmlformats.org/officeDocument/2006/relationships/image" Target="../media/image12.wmf"/><Relationship Id="rId15" Type="http://schemas.openxmlformats.org/officeDocument/2006/relationships/image" Target="../media/image13.wmf"/><Relationship Id="rId16" Type="http://schemas.openxmlformats.org/officeDocument/2006/relationships/image" Target="../media/image14.wmf"/><Relationship Id="rId17" Type="http://schemas.openxmlformats.org/officeDocument/2006/relationships/image" Target="../media/image15.wmf"/><Relationship Id="rId18" Type="http://schemas.openxmlformats.org/officeDocument/2006/relationships/image" Target="../media/image16.wmf"/><Relationship Id="rId19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g"/><Relationship Id="rId5" Type="http://schemas.openxmlformats.org/officeDocument/2006/relationships/image" Target="../media/image54.jpg"/><Relationship Id="rId6" Type="http://schemas.openxmlformats.org/officeDocument/2006/relationships/image" Target="../media/image55.jpg"/><Relationship Id="rId7" Type="http://schemas.openxmlformats.org/officeDocument/2006/relationships/image" Target="../media/image56.jpg"/><Relationship Id="rId8" Type="http://schemas.openxmlformats.org/officeDocument/2006/relationships/image" Target="../media/image57.png"/><Relationship Id="rId9" Type="http://schemas.openxmlformats.org/officeDocument/2006/relationships/image" Target="../media/image58.gif"/><Relationship Id="rId10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9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0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wmf"/><Relationship Id="rId12" Type="http://schemas.openxmlformats.org/officeDocument/2006/relationships/image" Target="../media/image15.wmf"/><Relationship Id="rId13" Type="http://schemas.openxmlformats.org/officeDocument/2006/relationships/image" Target="../media/image16.wmf"/><Relationship Id="rId14" Type="http://schemas.openxmlformats.org/officeDocument/2006/relationships/image" Target="../media/image17.wmf"/><Relationship Id="rId15" Type="http://schemas.openxmlformats.org/officeDocument/2006/relationships/image" Target="../media/image18.wmf"/><Relationship Id="rId16" Type="http://schemas.openxmlformats.org/officeDocument/2006/relationships/image" Target="../media/image19.jpeg"/><Relationship Id="rId1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7.wmf"/><Relationship Id="rId5" Type="http://schemas.openxmlformats.org/officeDocument/2006/relationships/image" Target="../media/image8.wmf"/><Relationship Id="rId6" Type="http://schemas.openxmlformats.org/officeDocument/2006/relationships/image" Target="../media/image9.wmf"/><Relationship Id="rId7" Type="http://schemas.openxmlformats.org/officeDocument/2006/relationships/image" Target="../media/image10.wmf"/><Relationship Id="rId8" Type="http://schemas.openxmlformats.org/officeDocument/2006/relationships/image" Target="../media/image11.wmf"/><Relationship Id="rId9" Type="http://schemas.openxmlformats.org/officeDocument/2006/relationships/image" Target="../media/image12.wmf"/><Relationship Id="rId10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wmf"/><Relationship Id="rId20" Type="http://schemas.openxmlformats.org/officeDocument/2006/relationships/oleObject" Target="../embeddings/oleObject1.bin"/><Relationship Id="rId21" Type="http://schemas.openxmlformats.org/officeDocument/2006/relationships/image" Target="../media/image21.emf"/><Relationship Id="rId10" Type="http://schemas.openxmlformats.org/officeDocument/2006/relationships/image" Target="../media/image9.wmf"/><Relationship Id="rId11" Type="http://schemas.openxmlformats.org/officeDocument/2006/relationships/image" Target="../media/image10.wmf"/><Relationship Id="rId12" Type="http://schemas.openxmlformats.org/officeDocument/2006/relationships/image" Target="../media/image11.wmf"/><Relationship Id="rId13" Type="http://schemas.openxmlformats.org/officeDocument/2006/relationships/image" Target="../media/image12.wmf"/><Relationship Id="rId14" Type="http://schemas.openxmlformats.org/officeDocument/2006/relationships/image" Target="../media/image13.wmf"/><Relationship Id="rId15" Type="http://schemas.openxmlformats.org/officeDocument/2006/relationships/image" Target="../media/image14.wmf"/><Relationship Id="rId16" Type="http://schemas.openxmlformats.org/officeDocument/2006/relationships/image" Target="../media/image15.wmf"/><Relationship Id="rId17" Type="http://schemas.openxmlformats.org/officeDocument/2006/relationships/image" Target="../media/image16.wmf"/><Relationship Id="rId18" Type="http://schemas.openxmlformats.org/officeDocument/2006/relationships/image" Target="../media/image17.wmf"/><Relationship Id="rId19" Type="http://schemas.openxmlformats.org/officeDocument/2006/relationships/image" Target="../media/image18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wmf"/><Relationship Id="rId12" Type="http://schemas.openxmlformats.org/officeDocument/2006/relationships/image" Target="../media/image13.wmf"/><Relationship Id="rId13" Type="http://schemas.openxmlformats.org/officeDocument/2006/relationships/image" Target="../media/image14.wmf"/><Relationship Id="rId14" Type="http://schemas.openxmlformats.org/officeDocument/2006/relationships/image" Target="../media/image15.wmf"/><Relationship Id="rId15" Type="http://schemas.openxmlformats.org/officeDocument/2006/relationships/image" Target="../media/image16.wmf"/><Relationship Id="rId16" Type="http://schemas.openxmlformats.org/officeDocument/2006/relationships/image" Target="../media/image17.wmf"/><Relationship Id="rId17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7.wmf"/><Relationship Id="rId7" Type="http://schemas.openxmlformats.org/officeDocument/2006/relationships/image" Target="../media/image8.wmf"/><Relationship Id="rId8" Type="http://schemas.openxmlformats.org/officeDocument/2006/relationships/image" Target="../media/image9.wmf"/><Relationship Id="rId9" Type="http://schemas.openxmlformats.org/officeDocument/2006/relationships/image" Target="../media/image10.wmf"/><Relationship Id="rId10" Type="http://schemas.openxmlformats.org/officeDocument/2006/relationships/image" Target="../media/image11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295400"/>
            <a:ext cx="8991600" cy="1778731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Using reduced-order </a:t>
            </a:r>
            <a:r>
              <a:rPr lang="en-US" sz="4000" b="1" dirty="0">
                <a:solidFill>
                  <a:schemeClr val="tx1"/>
                </a:solidFill>
              </a:rPr>
              <a:t>m</a:t>
            </a:r>
            <a:r>
              <a:rPr lang="en-US" sz="4000" b="1" dirty="0" smtClean="0">
                <a:solidFill>
                  <a:schemeClr val="tx1"/>
                </a:solidFill>
              </a:rPr>
              <a:t>odels </a:t>
            </a:r>
            <a:br>
              <a:rPr lang="en-US" sz="4000" b="1" dirty="0" smtClean="0">
                <a:solidFill>
                  <a:schemeClr val="tx1"/>
                </a:solidFill>
              </a:rPr>
            </a:br>
            <a:r>
              <a:rPr lang="en-US" sz="4000" b="1" dirty="0" smtClean="0">
                <a:solidFill>
                  <a:schemeClr val="tx1"/>
                </a:solidFill>
              </a:rPr>
              <a:t>to study dynamic legged locomotion:</a:t>
            </a:r>
            <a:br>
              <a:rPr lang="en-US" sz="4000" b="1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Parameter identification and model validation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267" y="3314700"/>
            <a:ext cx="6993466" cy="8382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Sam Burden, </a:t>
            </a:r>
            <a:r>
              <a:rPr lang="en-US" sz="3200" dirty="0" err="1" smtClean="0">
                <a:solidFill>
                  <a:schemeClr val="tx1"/>
                </a:solidFill>
              </a:rPr>
              <a:t>Shai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Revzen</a:t>
            </a:r>
            <a:r>
              <a:rPr lang="en-US" sz="3200" dirty="0" smtClean="0">
                <a:solidFill>
                  <a:schemeClr val="tx1"/>
                </a:solidFill>
              </a:rPr>
              <a:t>, Talia Moore, </a:t>
            </a:r>
          </a:p>
          <a:p>
            <a:pPr>
              <a:lnSpc>
                <a:spcPct val="7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Shankar </a:t>
            </a:r>
            <a:r>
              <a:rPr lang="en-US" sz="3200" dirty="0" err="1" smtClean="0">
                <a:solidFill>
                  <a:schemeClr val="tx1"/>
                </a:solidFill>
              </a:rPr>
              <a:t>Sastry</a:t>
            </a:r>
            <a:r>
              <a:rPr lang="en-US" sz="3200" dirty="0" smtClean="0">
                <a:solidFill>
                  <a:schemeClr val="tx1"/>
                </a:solidFill>
              </a:rPr>
              <a:t>, and Robert Full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</p:txBody>
      </p:sp>
      <p:pic>
        <p:nvPicPr>
          <p:cNvPr id="4" name="Picture 3" descr="ucb_col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465" y="4497224"/>
            <a:ext cx="1751176" cy="17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12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894" y="1371600"/>
            <a:ext cx="9919906" cy="44172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896" y="1371601"/>
            <a:ext cx="9919904" cy="4417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897" y="1371601"/>
            <a:ext cx="9919901" cy="441723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553200"/>
            <a:ext cx="679831" cy="217074"/>
          </a:xfrm>
        </p:spPr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arameter identification from empirical data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" y="1826124"/>
            <a:ext cx="2836552" cy="3278092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969" y="6019800"/>
            <a:ext cx="913206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 smtClean="0"/>
              <a:t>Choose  </a:t>
            </a:r>
            <a:r>
              <a:rPr lang="en-US" sz="2800" b="1" i="1" dirty="0" smtClean="0">
                <a:latin typeface="Symbol" charset="2"/>
                <a:cs typeface="Symbol" charset="2"/>
              </a:rPr>
              <a:t>q</a:t>
            </a:r>
            <a:r>
              <a:rPr lang="en-US" sz="2800" b="1" dirty="0" smtClean="0"/>
              <a:t>  to make  </a:t>
            </a:r>
            <a:r>
              <a:rPr lang="en-US" sz="2800" b="1" i="1" dirty="0" smtClean="0">
                <a:latin typeface="Times"/>
                <a:cs typeface="Times"/>
              </a:rPr>
              <a:t>x</a:t>
            </a:r>
            <a:r>
              <a:rPr lang="en-US" sz="2800" b="1" i="1" baseline="-25000" dirty="0" smtClean="0">
                <a:latin typeface="Times"/>
                <a:cs typeface="Times"/>
              </a:rPr>
              <a:t>i</a:t>
            </a:r>
            <a:r>
              <a:rPr lang="en-US" sz="2800" b="1" i="1" dirty="0" smtClean="0">
                <a:latin typeface="Symbol" charset="2"/>
                <a:cs typeface="Symbol" charset="2"/>
              </a:rPr>
              <a:t>(q)</a:t>
            </a:r>
            <a:r>
              <a:rPr lang="en-US" sz="2800" b="1" dirty="0" smtClean="0"/>
              <a:t>  close to  </a:t>
            </a:r>
            <a:r>
              <a:rPr lang="en-US" sz="2800" b="1" i="1" dirty="0" smtClean="0">
                <a:latin typeface="Symbol" charset="2"/>
                <a:cs typeface="Symbol" charset="2"/>
              </a:rPr>
              <a:t>x</a:t>
            </a:r>
            <a:r>
              <a:rPr lang="en-US" sz="2800" b="1" i="1" baseline="-25000" dirty="0" smtClean="0">
                <a:latin typeface="Times"/>
                <a:cs typeface="Times"/>
              </a:rPr>
              <a:t>i</a:t>
            </a:r>
            <a:r>
              <a:rPr lang="en-US" sz="2800" b="1" dirty="0" smtClean="0"/>
              <a:t>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23803" y="5201488"/>
            <a:ext cx="2443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prstClr val="black"/>
                </a:solidFill>
                <a:latin typeface="Symbol" charset="2"/>
                <a:cs typeface="Symbol" charset="2"/>
              </a:rPr>
              <a:t>q = </a:t>
            </a:r>
            <a:r>
              <a:rPr lang="en-US" sz="2400" i="1" dirty="0">
                <a:solidFill>
                  <a:prstClr val="black"/>
                </a:solidFill>
                <a:latin typeface="Times"/>
                <a:cs typeface="Times"/>
              </a:rPr>
              <a:t>(m, k, l, </a:t>
            </a:r>
            <a:r>
              <a:rPr lang="en-US" sz="2400" i="1" dirty="0" smtClean="0">
                <a:solidFill>
                  <a:prstClr val="black"/>
                </a:solidFill>
                <a:latin typeface="Times"/>
                <a:cs typeface="Times"/>
              </a:rPr>
              <a:t>x</a:t>
            </a:r>
            <a:r>
              <a:rPr lang="en-US" sz="2400" i="1" baseline="-25000" dirty="0">
                <a:solidFill>
                  <a:prstClr val="black"/>
                </a:solidFill>
                <a:latin typeface="Times"/>
                <a:cs typeface="Times"/>
              </a:rPr>
              <a:t>0</a:t>
            </a:r>
            <a:r>
              <a:rPr lang="en-US" sz="2400" i="1" dirty="0" smtClean="0">
                <a:solidFill>
                  <a:prstClr val="black"/>
                </a:solidFill>
                <a:latin typeface="Times"/>
                <a:cs typeface="Times"/>
              </a:rPr>
              <a:t>, v</a:t>
            </a:r>
            <a:r>
              <a:rPr lang="en-US" sz="2400" i="1" baseline="-25000" dirty="0">
                <a:solidFill>
                  <a:prstClr val="black"/>
                </a:solidFill>
                <a:latin typeface="Times"/>
                <a:cs typeface="Times"/>
              </a:rPr>
              <a:t>0</a:t>
            </a:r>
            <a:r>
              <a:rPr lang="en-US" sz="2400" i="1" dirty="0" smtClean="0">
                <a:solidFill>
                  <a:prstClr val="black"/>
                </a:solidFill>
                <a:latin typeface="Times"/>
                <a:cs typeface="Times"/>
              </a:rPr>
              <a:t>)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2743200" y="914400"/>
            <a:ext cx="2438400" cy="2133600"/>
            <a:chOff x="2743200" y="914400"/>
            <a:chExt cx="2438400" cy="2133600"/>
          </a:xfrm>
        </p:grpSpPr>
        <p:sp>
          <p:nvSpPr>
            <p:cNvPr id="14" name="Rounded Rectangle 13"/>
            <p:cNvSpPr/>
            <p:nvPr/>
          </p:nvSpPr>
          <p:spPr>
            <a:xfrm>
              <a:off x="3403601" y="2666999"/>
              <a:ext cx="1168400" cy="381001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743200" y="1738293"/>
              <a:ext cx="457200" cy="1157307"/>
            </a:xfrm>
            <a:prstGeom prst="roundRect">
              <a:avLst/>
            </a:prstGeom>
            <a:noFill/>
            <a:ln w="38100" cmpd="sng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 bwMode="auto">
            <a:xfrm>
              <a:off x="3200400" y="914400"/>
              <a:ext cx="19812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2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dirty="0" smtClean="0">
                  <a:solidFill>
                    <a:schemeClr val="accent4">
                      <a:lumMod val="75000"/>
                    </a:schemeClr>
                  </a:solidFill>
                </a:rPr>
                <a:t>observed</a:t>
              </a:r>
              <a:endParaRPr lang="en-US" sz="28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743199" y="3749963"/>
            <a:ext cx="2438401" cy="2117437"/>
            <a:chOff x="2743199" y="3749963"/>
            <a:chExt cx="2438401" cy="2117437"/>
          </a:xfrm>
        </p:grpSpPr>
        <p:sp>
          <p:nvSpPr>
            <p:cNvPr id="15" name="Rounded Rectangle 14"/>
            <p:cNvSpPr/>
            <p:nvPr/>
          </p:nvSpPr>
          <p:spPr>
            <a:xfrm>
              <a:off x="2743199" y="3749963"/>
              <a:ext cx="457200" cy="1233507"/>
            </a:xfrm>
            <a:prstGeom prst="roundRect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 bwMode="auto">
            <a:xfrm>
              <a:off x="3200399" y="5334000"/>
              <a:ext cx="1981201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2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dirty="0" smtClean="0">
                  <a:solidFill>
                    <a:schemeClr val="accent6">
                      <a:lumMod val="75000"/>
                    </a:schemeClr>
                  </a:solidFill>
                </a:rPr>
                <a:t>unobserved</a:t>
              </a:r>
              <a:endParaRPr lang="en-US" sz="28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6872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" y="4386246"/>
            <a:ext cx="9144505" cy="407195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" y="4386246"/>
            <a:ext cx="9144502" cy="4071953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1952036" y="2864755"/>
            <a:ext cx="6872112" cy="617123"/>
            <a:chOff x="1952036" y="3061173"/>
            <a:chExt cx="6872112" cy="617123"/>
          </a:xfrm>
        </p:grpSpPr>
        <p:sp>
          <p:nvSpPr>
            <p:cNvPr id="77" name="Rounded Rectangle 76"/>
            <p:cNvSpPr/>
            <p:nvPr/>
          </p:nvSpPr>
          <p:spPr>
            <a:xfrm>
              <a:off x="5810955" y="3061173"/>
              <a:ext cx="3013193" cy="61712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1952036" y="3209810"/>
              <a:ext cx="2083741" cy="33678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Picture 74" descr="er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2233" y="3105386"/>
              <a:ext cx="4440767" cy="540757"/>
            </a:xfrm>
            <a:prstGeom prst="rect">
              <a:avLst/>
            </a:prstGeom>
          </p:spPr>
        </p:pic>
      </p:grpSp>
      <p:sp>
        <p:nvSpPr>
          <p:cNvPr id="74" name="Rounded Rectangle 73"/>
          <p:cNvSpPr/>
          <p:nvPr/>
        </p:nvSpPr>
        <p:spPr>
          <a:xfrm flipV="1">
            <a:off x="7591778" y="2352789"/>
            <a:ext cx="310444" cy="27187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72"/>
          <p:cNvSpPr/>
          <p:nvPr/>
        </p:nvSpPr>
        <p:spPr>
          <a:xfrm>
            <a:off x="7591778" y="1862668"/>
            <a:ext cx="1439333" cy="4891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71"/>
          <p:cNvSpPr/>
          <p:nvPr/>
        </p:nvSpPr>
        <p:spPr>
          <a:xfrm>
            <a:off x="7591778" y="1063038"/>
            <a:ext cx="1015999" cy="5174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 flipV="1">
            <a:off x="1128889" y="2370666"/>
            <a:ext cx="1618074" cy="2634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/>
          <p:cNvSpPr/>
          <p:nvPr/>
        </p:nvSpPr>
        <p:spPr>
          <a:xfrm>
            <a:off x="1009414" y="1966150"/>
            <a:ext cx="2678289" cy="3292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997184" y="1213556"/>
            <a:ext cx="3063993" cy="3198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86800" cy="3048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Problem setup</a:t>
            </a:r>
          </a:p>
          <a:p>
            <a:pPr lvl="1"/>
            <a:r>
              <a:rPr lang="en-US" dirty="0" smtClean="0"/>
              <a:t>empirical time series data</a:t>
            </a:r>
          </a:p>
          <a:p>
            <a:pPr lvl="1">
              <a:buFont typeface="Lucida Grande"/>
              <a:buChar char=" "/>
            </a:pPr>
            <a:r>
              <a:rPr lang="en-US" sz="2000" dirty="0" smtClean="0"/>
              <a:t>(e.g. kinematic &amp; dynamic data for body and limbs)</a:t>
            </a:r>
          </a:p>
          <a:p>
            <a:pPr lvl="1"/>
            <a:r>
              <a:rPr lang="en-US" dirty="0" smtClean="0"/>
              <a:t>model time series data as a function of initial condition</a:t>
            </a:r>
          </a:p>
          <a:p>
            <a:pPr lvl="1">
              <a:buFont typeface="Lucida Grande"/>
              <a:buChar char=" "/>
            </a:pPr>
            <a:r>
              <a:rPr lang="en-US" sz="2000" dirty="0" smtClean="0"/>
              <a:t>(initial condition includes unknown model state &amp; parameters)</a:t>
            </a:r>
            <a:endParaRPr lang="en-US" dirty="0" smtClean="0"/>
          </a:p>
          <a:p>
            <a:pPr marL="457200" indent="-457200">
              <a:lnSpc>
                <a:spcPct val="50000"/>
              </a:lnSpc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Minimize prediction error</a:t>
            </a:r>
          </a:p>
          <a:p>
            <a:pPr marL="457200" lvl="1" indent="0" eaLnBrk="1" hangingPunct="1"/>
            <a:r>
              <a:rPr lang="en-US" dirty="0" smtClean="0">
                <a:solidFill>
                  <a:prstClr val="black"/>
                </a:solidFill>
                <a:cs typeface="ＭＳ Ｐゴシック" charset="0"/>
              </a:rPr>
              <a:t>  (</a:t>
            </a:r>
            <a:r>
              <a:rPr lang="en-US" i="1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e</a:t>
            </a:r>
            <a:r>
              <a:rPr lang="en-US" dirty="0" smtClean="0">
                <a:solidFill>
                  <a:prstClr val="black"/>
                </a:solidFill>
                <a:cs typeface="ＭＳ Ｐゴシック" charset="0"/>
              </a:rPr>
              <a:t>  is, e.g., mean square error)</a:t>
            </a:r>
            <a:endParaRPr lang="en-US" dirty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400050" lvl="1" indent="0">
              <a:buNone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technique: nonlinear regression</a:t>
            </a:r>
            <a:endParaRPr lang="en-US" dirty="0"/>
          </a:p>
        </p:txBody>
      </p:sp>
      <p:pic>
        <p:nvPicPr>
          <p:cNvPr id="64" name="Picture 63" descr="x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543" y="1117469"/>
            <a:ext cx="916857" cy="406531"/>
          </a:xfrm>
          <a:prstGeom prst="rect">
            <a:avLst/>
          </a:prstGeom>
        </p:spPr>
      </p:pic>
      <p:pic>
        <p:nvPicPr>
          <p:cNvPr id="65" name="Picture 64" descr="x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613" y="1898283"/>
            <a:ext cx="1357987" cy="406531"/>
          </a:xfrm>
          <a:prstGeom prst="rect">
            <a:avLst/>
          </a:prstGeom>
        </p:spPr>
      </p:pic>
      <p:pic>
        <p:nvPicPr>
          <p:cNvPr id="66" name="Picture 65" descr="thet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352793"/>
            <a:ext cx="138393" cy="2335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895" y="6321904"/>
            <a:ext cx="9118631" cy="21362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80" name="Rectangle 79"/>
          <p:cNvSpPr/>
          <p:nvPr/>
        </p:nvSpPr>
        <p:spPr>
          <a:xfrm>
            <a:off x="18895" y="4538646"/>
            <a:ext cx="524904" cy="21362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472875" y="5053605"/>
            <a:ext cx="155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data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57195" y="6248400"/>
            <a:ext cx="8266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time (t)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08037" y="6553200"/>
            <a:ext cx="635963" cy="201841"/>
          </a:xfrm>
        </p:spPr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3" name="Rectangle 10"/>
          <p:cNvSpPr>
            <a:spLocks/>
          </p:cNvSpPr>
          <p:nvPr/>
        </p:nvSpPr>
        <p:spPr bwMode="auto">
          <a:xfrm>
            <a:off x="157162" y="6535579"/>
            <a:ext cx="36161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ctr">
            <a:spAutoFit/>
          </a:bodyPr>
          <a:lstStyle/>
          <a:p>
            <a:pPr marL="42863">
              <a:spcBef>
                <a:spcPts val="1000"/>
              </a:spcBef>
            </a:pP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Dempster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Laird, &amp; Rubin 1977;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Ljung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1999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764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Problem: computationally prohibitive in general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2895600"/>
            <a:ext cx="883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dirty="0" smtClean="0"/>
              <a:t>Computational challenges for terrestrial locomotion: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581400" y="3329842"/>
            <a:ext cx="5334000" cy="307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Calibri" charset="0"/>
              <a:buAutoNum type="alphaLcParenR"/>
            </a:pPr>
            <a:r>
              <a:rPr lang="en-US" sz="2200" dirty="0" smtClean="0">
                <a:latin typeface="Calibri" charset="0"/>
              </a:rPr>
              <a:t>body-limb interaction yields nonlinear dynamics, </a:t>
            </a:r>
            <a:r>
              <a:rPr lang="en-US" sz="2200" dirty="0">
                <a:latin typeface="Calibri" charset="0"/>
              </a:rPr>
              <a:t>non-</a:t>
            </a:r>
            <a:r>
              <a:rPr lang="en-US" sz="2200" dirty="0" smtClean="0">
                <a:latin typeface="Calibri" charset="0"/>
              </a:rPr>
              <a:t>convex prediction error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sz="2200" dirty="0">
                <a:solidFill>
                  <a:prstClr val="black"/>
                </a:solidFill>
                <a:latin typeface="Calibri"/>
                <a:ea typeface="ＭＳ Ｐゴシック" charset="-128"/>
              </a:rPr>
              <a:t>linear system ID not applicable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sz="2200" dirty="0">
                <a:solidFill>
                  <a:prstClr val="black"/>
                </a:solidFill>
                <a:latin typeface="Calibri"/>
                <a:ea typeface="ＭＳ Ｐゴシック" charset="-128"/>
              </a:rPr>
              <a:t>must approximate parameters</a:t>
            </a:r>
          </a:p>
          <a:p>
            <a:pPr eaLnBrk="1" hangingPunct="1">
              <a:spcBef>
                <a:spcPct val="20000"/>
              </a:spcBef>
              <a:buFont typeface="Calibri" charset="0"/>
              <a:buAutoNum type="alphaLcParenR"/>
            </a:pPr>
            <a:r>
              <a:rPr lang="en-US" sz="2200" dirty="0" smtClean="0">
                <a:latin typeface="Calibri" charset="0"/>
              </a:rPr>
              <a:t>limb-substrate interaction </a:t>
            </a:r>
            <a:r>
              <a:rPr lang="en-US" sz="2200" dirty="0">
                <a:latin typeface="Calibri" charset="0"/>
              </a:rPr>
              <a:t>introduces discontinuities in </a:t>
            </a:r>
            <a:r>
              <a:rPr lang="en-US" sz="2200" dirty="0" smtClean="0">
                <a:latin typeface="Calibri" charset="0"/>
              </a:rPr>
              <a:t>parameters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sz="2200" dirty="0" smtClean="0">
                <a:solidFill>
                  <a:prstClr val="black"/>
                </a:solidFill>
                <a:latin typeface="Calibri"/>
                <a:ea typeface="ＭＳ Ｐゴシック" charset="-128"/>
              </a:rPr>
              <a:t>combinatorial (mixed-integer) optimization problem in general</a:t>
            </a:r>
            <a:endParaRPr lang="en-US" sz="2200" dirty="0">
              <a:solidFill>
                <a:prstClr val="black"/>
              </a:solidFill>
              <a:latin typeface="Calibri"/>
              <a:ea typeface="ＭＳ Ｐゴシック" charset="-128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-1044726" y="3733800"/>
            <a:ext cx="4549926" cy="2142686"/>
            <a:chOff x="-914401" y="4258114"/>
            <a:chExt cx="3902693" cy="1837886"/>
          </a:xfrm>
        </p:grpSpPr>
        <p:pic>
          <p:nvPicPr>
            <p:cNvPr id="13" name="Picture 21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4401" y="4258114"/>
              <a:ext cx="3592339" cy="1581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Oval 76"/>
            <p:cNvSpPr>
              <a:spLocks/>
            </p:cNvSpPr>
            <p:nvPr/>
          </p:nvSpPr>
          <p:spPr bwMode="auto">
            <a:xfrm rot="21352648">
              <a:off x="-433577" y="4633336"/>
              <a:ext cx="2736530" cy="755677"/>
            </a:xfrm>
            <a:prstGeom prst="ellipse">
              <a:avLst/>
            </a:prstGeom>
            <a:solidFill>
              <a:srgbClr val="FFC000">
                <a:alpha val="74000"/>
              </a:srgbClr>
            </a:solidFill>
            <a:ln w="38100" cmpd="sng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7" name="Line 79"/>
            <p:cNvSpPr>
              <a:spLocks noChangeShapeType="1"/>
            </p:cNvSpPr>
            <p:nvPr/>
          </p:nvSpPr>
          <p:spPr bwMode="auto">
            <a:xfrm>
              <a:off x="1022662" y="5188778"/>
              <a:ext cx="236320" cy="156555"/>
            </a:xfrm>
            <a:prstGeom prst="line">
              <a:avLst/>
            </a:prstGeom>
            <a:noFill/>
            <a:ln w="3810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8" name="Line 80"/>
            <p:cNvSpPr>
              <a:spLocks noChangeShapeType="1"/>
            </p:cNvSpPr>
            <p:nvPr/>
          </p:nvSpPr>
          <p:spPr bwMode="auto">
            <a:xfrm flipH="1">
              <a:off x="-678844" y="5362107"/>
              <a:ext cx="1929486" cy="416547"/>
            </a:xfrm>
            <a:prstGeom prst="line">
              <a:avLst/>
            </a:prstGeom>
            <a:noFill/>
            <a:ln w="3810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9" name="Line 81"/>
            <p:cNvSpPr>
              <a:spLocks noChangeShapeType="1"/>
            </p:cNvSpPr>
            <p:nvPr/>
          </p:nvSpPr>
          <p:spPr bwMode="auto">
            <a:xfrm>
              <a:off x="1331269" y="5188778"/>
              <a:ext cx="144572" cy="125803"/>
            </a:xfrm>
            <a:prstGeom prst="line">
              <a:avLst/>
            </a:prstGeom>
            <a:noFill/>
            <a:ln w="3810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50" name="Line 82"/>
            <p:cNvSpPr>
              <a:spLocks noChangeShapeType="1"/>
            </p:cNvSpPr>
            <p:nvPr/>
          </p:nvSpPr>
          <p:spPr bwMode="auto">
            <a:xfrm flipH="1">
              <a:off x="1122751" y="5328559"/>
              <a:ext cx="361431" cy="447299"/>
            </a:xfrm>
            <a:prstGeom prst="line">
              <a:avLst/>
            </a:prstGeom>
            <a:noFill/>
            <a:ln w="3810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51" name="Line 83"/>
            <p:cNvSpPr>
              <a:spLocks noChangeShapeType="1"/>
            </p:cNvSpPr>
            <p:nvPr/>
          </p:nvSpPr>
          <p:spPr bwMode="auto">
            <a:xfrm flipH="1">
              <a:off x="1664898" y="5194369"/>
              <a:ext cx="50045" cy="376007"/>
            </a:xfrm>
            <a:prstGeom prst="line">
              <a:avLst/>
            </a:prstGeom>
            <a:noFill/>
            <a:ln w="3810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52" name="Line 84"/>
            <p:cNvSpPr>
              <a:spLocks noChangeShapeType="1"/>
            </p:cNvSpPr>
            <p:nvPr/>
          </p:nvSpPr>
          <p:spPr bwMode="auto">
            <a:xfrm>
              <a:off x="1656640" y="5579675"/>
              <a:ext cx="248360" cy="196184"/>
            </a:xfrm>
            <a:prstGeom prst="line">
              <a:avLst/>
            </a:prstGeom>
            <a:noFill/>
            <a:ln w="3810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53" name="Oval 85"/>
            <p:cNvSpPr>
              <a:spLocks/>
            </p:cNvSpPr>
            <p:nvPr/>
          </p:nvSpPr>
          <p:spPr bwMode="auto">
            <a:xfrm>
              <a:off x="969838" y="5141253"/>
              <a:ext cx="113990" cy="11182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A5002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54" name="Oval 86"/>
            <p:cNvSpPr>
              <a:spLocks/>
            </p:cNvSpPr>
            <p:nvPr/>
          </p:nvSpPr>
          <p:spPr bwMode="auto">
            <a:xfrm>
              <a:off x="1181136" y="5297808"/>
              <a:ext cx="113990" cy="11182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A5002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55" name="Oval 87"/>
            <p:cNvSpPr>
              <a:spLocks/>
            </p:cNvSpPr>
            <p:nvPr/>
          </p:nvSpPr>
          <p:spPr bwMode="auto">
            <a:xfrm>
              <a:off x="1281225" y="5132866"/>
              <a:ext cx="113990" cy="10902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A5002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56" name="Oval 88"/>
            <p:cNvSpPr>
              <a:spLocks/>
            </p:cNvSpPr>
            <p:nvPr/>
          </p:nvSpPr>
          <p:spPr bwMode="auto">
            <a:xfrm>
              <a:off x="1409116" y="5269851"/>
              <a:ext cx="113990" cy="11182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A5002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57" name="Oval 89"/>
            <p:cNvSpPr>
              <a:spLocks/>
            </p:cNvSpPr>
            <p:nvPr/>
          </p:nvSpPr>
          <p:spPr bwMode="auto">
            <a:xfrm>
              <a:off x="1664898" y="5135662"/>
              <a:ext cx="113990" cy="11182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A5002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58" name="Oval 90"/>
            <p:cNvSpPr>
              <a:spLocks/>
            </p:cNvSpPr>
            <p:nvPr/>
          </p:nvSpPr>
          <p:spPr bwMode="auto">
            <a:xfrm>
              <a:off x="1603733" y="5514464"/>
              <a:ext cx="111210" cy="11182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A5002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-792834" y="5806503"/>
              <a:ext cx="3781126" cy="289497"/>
              <a:chOff x="-792834" y="5806503"/>
              <a:chExt cx="3781126" cy="289497"/>
            </a:xfrm>
          </p:grpSpPr>
          <p:grpSp>
            <p:nvGrpSpPr>
              <p:cNvPr id="19" name="Group 93"/>
              <p:cNvGrpSpPr>
                <a:grpSpLocks/>
              </p:cNvGrpSpPr>
              <p:nvPr/>
            </p:nvGrpSpPr>
            <p:grpSpPr bwMode="auto">
              <a:xfrm>
                <a:off x="-792834" y="5806503"/>
                <a:ext cx="2824724" cy="289497"/>
                <a:chOff x="0" y="0"/>
                <a:chExt cx="1016" cy="104"/>
              </a:xfrm>
            </p:grpSpPr>
            <p:pic>
              <p:nvPicPr>
                <p:cNvPr id="34" name="Picture 94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95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" name="Picture 96"/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4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97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2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98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0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99"/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100"/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101"/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64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" name="Picture 102"/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72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103"/>
                <p:cNvPicPr>
                  <a:picLocks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0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" name="Picture 104"/>
                <p:cNvPicPr>
                  <a:picLocks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" name="Picture 105"/>
                <p:cNvPicPr>
                  <a:picLocks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6" name="Rectangle 106"/>
                <p:cNvSpPr>
                  <a:spLocks/>
                </p:cNvSpPr>
                <p:nvPr/>
              </p:nvSpPr>
              <p:spPr bwMode="auto">
                <a:xfrm>
                  <a:off x="0" y="0"/>
                  <a:ext cx="1016" cy="1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grpSp>
            <p:nvGrpSpPr>
              <p:cNvPr id="20" name="Group 107"/>
              <p:cNvGrpSpPr>
                <a:grpSpLocks/>
              </p:cNvGrpSpPr>
              <p:nvPr/>
            </p:nvGrpSpPr>
            <p:grpSpPr bwMode="auto">
              <a:xfrm>
                <a:off x="163568" y="5806503"/>
                <a:ext cx="2824724" cy="289497"/>
                <a:chOff x="0" y="0"/>
                <a:chExt cx="1016" cy="104"/>
              </a:xfrm>
            </p:grpSpPr>
            <p:pic>
              <p:nvPicPr>
                <p:cNvPr id="21" name="Picture 108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" name="Picture 109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110"/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4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111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2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Picture 112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0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113"/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114"/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115"/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64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116"/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72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117"/>
                <p:cNvPicPr>
                  <a:picLocks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0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118"/>
                <p:cNvPicPr>
                  <a:picLocks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119"/>
                <p:cNvPicPr>
                  <a:picLocks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3" name="Rectangle 120"/>
                <p:cNvSpPr>
                  <a:spLocks/>
                </p:cNvSpPr>
                <p:nvPr/>
              </p:nvSpPr>
              <p:spPr bwMode="auto">
                <a:xfrm>
                  <a:off x="0" y="0"/>
                  <a:ext cx="1016" cy="1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61" name="Rectangle 103"/>
          <p:cNvSpPr>
            <a:spLocks/>
          </p:cNvSpPr>
          <p:nvPr/>
        </p:nvSpPr>
        <p:spPr bwMode="auto">
          <a:xfrm>
            <a:off x="2209800" y="5158619"/>
            <a:ext cx="3593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86" bIns="0">
            <a:spAutoFit/>
          </a:bodyPr>
          <a:lstStyle/>
          <a:p>
            <a:pPr marL="41275"/>
            <a:r>
              <a:rPr lang="en-US" sz="2200" dirty="0" smtClean="0">
                <a:solidFill>
                  <a:schemeClr val="tx1"/>
                </a:solidFill>
                <a:latin typeface="Calibri"/>
                <a:cs typeface="Calibri"/>
              </a:rPr>
              <a:t>(b)</a:t>
            </a:r>
            <a:endParaRPr lang="en-US" sz="2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2" name="Rectangle 103"/>
          <p:cNvSpPr>
            <a:spLocks/>
          </p:cNvSpPr>
          <p:nvPr/>
        </p:nvSpPr>
        <p:spPr bwMode="auto">
          <a:xfrm>
            <a:off x="1378069" y="4396619"/>
            <a:ext cx="3463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86" bIns="0">
            <a:spAutoFit/>
          </a:bodyPr>
          <a:lstStyle/>
          <a:p>
            <a:pPr marL="41275"/>
            <a:r>
              <a:rPr lang="en-US" sz="2200" dirty="0" smtClean="0">
                <a:solidFill>
                  <a:schemeClr val="tx1"/>
                </a:solidFill>
                <a:latin typeface="Calibri"/>
                <a:cs typeface="Calibri"/>
              </a:rPr>
              <a:t>(a)</a:t>
            </a:r>
            <a:endParaRPr lang="en-US" sz="2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952036" y="2133600"/>
            <a:ext cx="6872112" cy="617123"/>
            <a:chOff x="1952036" y="3061173"/>
            <a:chExt cx="6872112" cy="617123"/>
          </a:xfrm>
        </p:grpSpPr>
        <p:sp>
          <p:nvSpPr>
            <p:cNvPr id="69" name="Rounded Rectangle 68"/>
            <p:cNvSpPr/>
            <p:nvPr/>
          </p:nvSpPr>
          <p:spPr>
            <a:xfrm>
              <a:off x="5810955" y="3061173"/>
              <a:ext cx="3013193" cy="61712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1952036" y="3209810"/>
              <a:ext cx="2083741" cy="33678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0" name="Picture 79" descr="err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2233" y="3105386"/>
              <a:ext cx="4440767" cy="540757"/>
            </a:xfrm>
            <a:prstGeom prst="rect">
              <a:avLst/>
            </a:prstGeom>
          </p:spPr>
        </p:pic>
      </p:grpSp>
      <p:sp>
        <p:nvSpPr>
          <p:cNvPr id="81" name="Rounded Rectangle 80"/>
          <p:cNvSpPr/>
          <p:nvPr/>
        </p:nvSpPr>
        <p:spPr>
          <a:xfrm flipV="1">
            <a:off x="8686800" y="1175923"/>
            <a:ext cx="310444" cy="27187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81"/>
          <p:cNvSpPr/>
          <p:nvPr/>
        </p:nvSpPr>
        <p:spPr>
          <a:xfrm>
            <a:off x="7591778" y="1600200"/>
            <a:ext cx="1439333" cy="4891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ounded Rectangle 82"/>
          <p:cNvSpPr/>
          <p:nvPr/>
        </p:nvSpPr>
        <p:spPr>
          <a:xfrm>
            <a:off x="7591778" y="1063038"/>
            <a:ext cx="1015999" cy="5174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ounded Rectangle 83"/>
          <p:cNvSpPr/>
          <p:nvPr/>
        </p:nvSpPr>
        <p:spPr>
          <a:xfrm flipV="1">
            <a:off x="5486400" y="1563303"/>
            <a:ext cx="1803634" cy="3661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ounded Rectangle 84"/>
          <p:cNvSpPr/>
          <p:nvPr/>
        </p:nvSpPr>
        <p:spPr>
          <a:xfrm>
            <a:off x="1009414" y="1600200"/>
            <a:ext cx="2678289" cy="3292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>
            <a:off x="997184" y="1213556"/>
            <a:ext cx="3063993" cy="3198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86800" cy="22098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Problem setup</a:t>
            </a:r>
          </a:p>
          <a:p>
            <a:pPr lvl="1"/>
            <a:r>
              <a:rPr lang="en-US" dirty="0" smtClean="0"/>
              <a:t>empirical time series data</a:t>
            </a:r>
          </a:p>
          <a:p>
            <a:pPr lvl="1"/>
            <a:r>
              <a:rPr lang="en-US" dirty="0" smtClean="0"/>
              <a:t>model time series data as a function of initial condition</a:t>
            </a:r>
          </a:p>
          <a:p>
            <a:pPr marL="457200" indent="-457200">
              <a:lnSpc>
                <a:spcPct val="50000"/>
              </a:lnSpc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Minimize prediction error</a:t>
            </a:r>
            <a:endParaRPr lang="en-US" dirty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400050" lvl="1" indent="0">
              <a:buNone/>
            </a:pPr>
            <a:endParaRPr lang="en-US" sz="1800" dirty="0"/>
          </a:p>
        </p:txBody>
      </p:sp>
      <p:pic>
        <p:nvPicPr>
          <p:cNvPr id="88" name="Picture 87" descr="xi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543" y="1117469"/>
            <a:ext cx="916857" cy="406531"/>
          </a:xfrm>
          <a:prstGeom prst="rect">
            <a:avLst/>
          </a:prstGeom>
        </p:spPr>
      </p:pic>
      <p:pic>
        <p:nvPicPr>
          <p:cNvPr id="89" name="Picture 88" descr="x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613" y="1635815"/>
            <a:ext cx="1357987" cy="406531"/>
          </a:xfrm>
          <a:prstGeom prst="rect">
            <a:avLst/>
          </a:prstGeom>
        </p:spPr>
      </p:pic>
      <p:pic>
        <p:nvPicPr>
          <p:cNvPr id="90" name="Picture 89" descr="theta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222" y="1175927"/>
            <a:ext cx="138393" cy="233539"/>
          </a:xfrm>
          <a:prstGeom prst="rect">
            <a:avLst/>
          </a:prstGeom>
        </p:spPr>
      </p:pic>
      <p:sp>
        <p:nvSpPr>
          <p:cNvPr id="67" name="Rectangle 10"/>
          <p:cNvSpPr>
            <a:spLocks/>
          </p:cNvSpPr>
          <p:nvPr/>
        </p:nvSpPr>
        <p:spPr bwMode="auto">
          <a:xfrm>
            <a:off x="157162" y="6535579"/>
            <a:ext cx="87018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ctr">
            <a:spAutoFit/>
          </a:bodyPr>
          <a:lstStyle/>
          <a:p>
            <a:pPr marL="42863">
              <a:spcBef>
                <a:spcPts val="1000"/>
              </a:spcBef>
            </a:pP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Dempster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Laird, &amp; Rubin 1977;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Ljung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1999;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Tugnait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1981;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Paoletti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Juloski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Ferrari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-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Trecate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&amp; Vidal 2007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195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/>
      <p:bldP spid="61" grpId="0"/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1952036" y="2133600"/>
            <a:ext cx="6872112" cy="617123"/>
            <a:chOff x="1952036" y="3061173"/>
            <a:chExt cx="6872112" cy="617123"/>
          </a:xfrm>
        </p:grpSpPr>
        <p:sp>
          <p:nvSpPr>
            <p:cNvPr id="77" name="Rounded Rectangle 76"/>
            <p:cNvSpPr/>
            <p:nvPr/>
          </p:nvSpPr>
          <p:spPr>
            <a:xfrm>
              <a:off x="5810955" y="3061173"/>
              <a:ext cx="3013193" cy="61712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1952036" y="3209810"/>
              <a:ext cx="2083741" cy="33678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Picture 74" descr="er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2233" y="3105386"/>
              <a:ext cx="4440767" cy="540757"/>
            </a:xfrm>
            <a:prstGeom prst="rect">
              <a:avLst/>
            </a:prstGeom>
          </p:spPr>
        </p:pic>
      </p:grpSp>
      <p:sp>
        <p:nvSpPr>
          <p:cNvPr id="74" name="Rounded Rectangle 73"/>
          <p:cNvSpPr/>
          <p:nvPr/>
        </p:nvSpPr>
        <p:spPr>
          <a:xfrm flipV="1">
            <a:off x="8686800" y="1175923"/>
            <a:ext cx="310444" cy="27187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72"/>
          <p:cNvSpPr/>
          <p:nvPr/>
        </p:nvSpPr>
        <p:spPr>
          <a:xfrm>
            <a:off x="7591778" y="1600200"/>
            <a:ext cx="1439333" cy="4891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71"/>
          <p:cNvSpPr/>
          <p:nvPr/>
        </p:nvSpPr>
        <p:spPr>
          <a:xfrm>
            <a:off x="7591778" y="1063038"/>
            <a:ext cx="1015999" cy="5174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 flipV="1">
            <a:off x="5486400" y="1563303"/>
            <a:ext cx="1803634" cy="3661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/>
          <p:cNvSpPr/>
          <p:nvPr/>
        </p:nvSpPr>
        <p:spPr>
          <a:xfrm>
            <a:off x="1009414" y="1600200"/>
            <a:ext cx="2678289" cy="3292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997184" y="1213556"/>
            <a:ext cx="3063993" cy="3198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86800" cy="3048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Problem setup</a:t>
            </a:r>
          </a:p>
          <a:p>
            <a:pPr lvl="1"/>
            <a:r>
              <a:rPr lang="en-US" dirty="0" smtClean="0"/>
              <a:t>empirical time series data</a:t>
            </a:r>
          </a:p>
          <a:p>
            <a:pPr lvl="1"/>
            <a:r>
              <a:rPr lang="en-US" dirty="0" smtClean="0"/>
              <a:t>model time series data as a function of initial condition</a:t>
            </a:r>
          </a:p>
          <a:p>
            <a:pPr marL="457200" indent="-457200">
              <a:lnSpc>
                <a:spcPct val="50000"/>
              </a:lnSpc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Minimize prediction error</a:t>
            </a:r>
            <a:endParaRPr lang="en-US" dirty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400050" lvl="1" indent="0">
              <a:buNone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smooth piecewise-defined dynamics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553200"/>
            <a:ext cx="679831" cy="217074"/>
          </a:xfrm>
        </p:spPr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4" name="Picture 63" descr="x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543" y="1117469"/>
            <a:ext cx="916857" cy="406531"/>
          </a:xfrm>
          <a:prstGeom prst="rect">
            <a:avLst/>
          </a:prstGeom>
        </p:spPr>
      </p:pic>
      <p:pic>
        <p:nvPicPr>
          <p:cNvPr id="65" name="Picture 64" descr="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613" y="1635815"/>
            <a:ext cx="1357987" cy="406531"/>
          </a:xfrm>
          <a:prstGeom prst="rect">
            <a:avLst/>
          </a:prstGeom>
        </p:spPr>
      </p:pic>
      <p:pic>
        <p:nvPicPr>
          <p:cNvPr id="66" name="Picture 65" descr="thet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222" y="1175927"/>
            <a:ext cx="138393" cy="233539"/>
          </a:xfrm>
          <a:prstGeom prst="rect">
            <a:avLst/>
          </a:prstGeom>
        </p:spPr>
      </p:pic>
      <p:pic>
        <p:nvPicPr>
          <p:cNvPr id="68" name="Picture 67" descr="hds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1" y="2971800"/>
            <a:ext cx="3800855" cy="2209800"/>
          </a:xfrm>
          <a:prstGeom prst="rect">
            <a:avLst/>
          </a:prstGeom>
        </p:spPr>
      </p:pic>
      <p:sp>
        <p:nvSpPr>
          <p:cNvPr id="78" name="Rectangle 10"/>
          <p:cNvSpPr>
            <a:spLocks/>
          </p:cNvSpPr>
          <p:nvPr/>
        </p:nvSpPr>
        <p:spPr bwMode="auto">
          <a:xfrm>
            <a:off x="157162" y="6649254"/>
            <a:ext cx="7132872" cy="14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b">
            <a:spAutoFit/>
          </a:bodyPr>
          <a:lstStyle/>
          <a:p>
            <a:pPr marL="42863">
              <a:lnSpc>
                <a:spcPct val="50000"/>
              </a:lnSpc>
              <a:spcBef>
                <a:spcPts val="1000"/>
              </a:spcBef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Burden,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Revzen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&amp;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Sastry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IEEE CDC 2011; Burden,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Ohlsson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&amp;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Sastry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IFAC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SysID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2012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69" name="Picture 68" descr="hds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545" y="2971800"/>
            <a:ext cx="3800855" cy="2209800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228600" y="5199220"/>
            <a:ext cx="4297304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global search needed</a:t>
            </a:r>
            <a:endParaRPr lang="en-US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4285345" y="5199221"/>
            <a:ext cx="516345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first-order (gradient) methods apply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3212358" y="3898738"/>
            <a:ext cx="1207242" cy="533400"/>
          </a:xfrm>
          <a:prstGeom prst="rightArrow">
            <a:avLst>
              <a:gd name="adj1" fmla="val 15485"/>
              <a:gd name="adj2" fmla="val 7322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3886200" y="5580221"/>
            <a:ext cx="5221111" cy="135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sz="2200" dirty="0" smtClean="0">
                <a:solidFill>
                  <a:prstClr val="black"/>
                </a:solidFill>
                <a:latin typeface="Calibri"/>
                <a:ea typeface="ＭＳ Ｐゴシック" charset="-128"/>
              </a:rPr>
              <a:t>can support </a:t>
            </a:r>
            <a:r>
              <a:rPr lang="en-US" sz="2200" dirty="0" smtClean="0">
                <a:solidFill>
                  <a:prstClr val="black"/>
                </a:solidFill>
                <a:latin typeface="Times"/>
                <a:ea typeface="ＭＳ Ｐゴシック" charset="-128"/>
                <a:cs typeface="Times"/>
              </a:rPr>
              <a:t>~</a:t>
            </a:r>
            <a:r>
              <a:rPr lang="en-US" sz="2200" dirty="0" smtClean="0">
                <a:solidFill>
                  <a:prstClr val="black"/>
                </a:solidFill>
                <a:latin typeface="Calibri"/>
                <a:ea typeface="ＭＳ Ｐゴシック" charset="-128"/>
              </a:rPr>
              <a:t>100 parameters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sz="2200" dirty="0">
                <a:solidFill>
                  <a:prstClr val="black"/>
                </a:solidFill>
                <a:latin typeface="Calibri"/>
                <a:ea typeface="ＭＳ Ｐゴシック" charset="-128"/>
              </a:rPr>
              <a:t>applicable to rhythmic </a:t>
            </a:r>
            <a:r>
              <a:rPr lang="en-US" sz="2200" dirty="0" smtClean="0">
                <a:solidFill>
                  <a:prstClr val="black"/>
                </a:solidFill>
                <a:latin typeface="Calibri"/>
                <a:ea typeface="ＭＳ Ｐゴシック" charset="-128"/>
              </a:rPr>
              <a:t>gaits</a:t>
            </a:r>
            <a:endParaRPr lang="en-US" sz="2200" dirty="0">
              <a:solidFill>
                <a:prstClr val="black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-191911" y="5580221"/>
            <a:ext cx="4078111" cy="135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sz="2200" dirty="0" smtClean="0">
                <a:solidFill>
                  <a:prstClr val="black"/>
                </a:solidFill>
                <a:latin typeface="Calibri"/>
                <a:ea typeface="ＭＳ Ｐゴシック" charset="-128"/>
              </a:rPr>
              <a:t>limited to </a:t>
            </a:r>
            <a:r>
              <a:rPr lang="en-US" sz="2200" dirty="0" smtClean="0">
                <a:solidFill>
                  <a:prstClr val="black"/>
                </a:solidFill>
                <a:latin typeface="Times"/>
                <a:ea typeface="ＭＳ Ｐゴシック" charset="-128"/>
                <a:cs typeface="Times"/>
              </a:rPr>
              <a:t>~</a:t>
            </a:r>
            <a:r>
              <a:rPr lang="en-US" sz="2200" dirty="0" smtClean="0">
                <a:solidFill>
                  <a:prstClr val="black"/>
                </a:solidFill>
                <a:latin typeface="Calibri"/>
                <a:ea typeface="ＭＳ Ｐゴシック" charset="-128"/>
              </a:rPr>
              <a:t>10 parameters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endParaRPr lang="en-US" sz="2200" dirty="0" smtClean="0">
              <a:solidFill>
                <a:prstClr val="black"/>
              </a:solidFill>
              <a:latin typeface="Calibri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79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 animBg="1"/>
      <p:bldP spid="26" grpId="0" build="p"/>
      <p:bldP spid="27" grpI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624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4400" dirty="0" smtClean="0"/>
              <a:t> Reduced-order models possess unknown parameters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4400" dirty="0" smtClean="0"/>
              <a:t> Applying nonlinear regression to piecewise-defined dynamics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dirty="0" smtClean="0"/>
              <a:t> Validating a dynamic model’s response to a perturbation – the Lateral Leg Spring</a:t>
            </a:r>
            <a:endParaRPr lang="en-US" sz="4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parameters and validating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12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49_tr23_cam2_15fps_cin0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6226" y="1054298"/>
            <a:ext cx="5587774" cy="4889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for mechanical self-stabilization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Rectangle 14"/>
          <p:cNvSpPr>
            <a:spLocks/>
          </p:cNvSpPr>
          <p:nvPr/>
        </p:nvSpPr>
        <p:spPr bwMode="auto">
          <a:xfrm>
            <a:off x="3581399" y="762000"/>
            <a:ext cx="5556631" cy="28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5154" bIns="0" anchor="ctr"/>
          <a:lstStyle/>
          <a:p>
            <a:pPr marL="42863" algn="ctr">
              <a:lnSpc>
                <a:spcPct val="80000"/>
              </a:lnSpc>
              <a:spcBef>
                <a:spcPts val="1500"/>
              </a:spcBef>
            </a:pPr>
            <a:r>
              <a:rPr lang="en-US">
                <a:solidFill>
                  <a:schemeClr val="tx1"/>
                </a:solidFill>
                <a:latin typeface="Calibri"/>
                <a:cs typeface="Calibri"/>
              </a:rPr>
              <a:t>Rapid Impulse Perturbation Device</a:t>
            </a:r>
          </a:p>
        </p:txBody>
      </p:sp>
      <p:sp>
        <p:nvSpPr>
          <p:cNvPr id="8" name="TextBox 32"/>
          <p:cNvSpPr txBox="1">
            <a:spLocks noChangeArrowheads="1"/>
          </p:cNvSpPr>
          <p:nvPr/>
        </p:nvSpPr>
        <p:spPr bwMode="auto">
          <a:xfrm>
            <a:off x="0" y="981075"/>
            <a:ext cx="3627437" cy="9540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chemeClr val="tx1"/>
                </a:solidFill>
                <a:latin typeface="Calibri"/>
                <a:cs typeface="Calibri"/>
              </a:rPr>
              <a:t>Recovery begins &lt;13ms after perturbation</a:t>
            </a:r>
          </a:p>
        </p:txBody>
      </p:sp>
      <p:sp>
        <p:nvSpPr>
          <p:cNvPr id="10" name="Rectangle 19"/>
          <p:cNvSpPr>
            <a:spLocks/>
          </p:cNvSpPr>
          <p:nvPr/>
        </p:nvSpPr>
        <p:spPr bwMode="auto">
          <a:xfrm>
            <a:off x="7829571" y="5559623"/>
            <a:ext cx="12382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ctr">
            <a:spAutoFit/>
          </a:bodyPr>
          <a:lstStyle/>
          <a:p>
            <a:pPr marL="42863"/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slowed 30x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2" name="Picture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99" y="3281363"/>
            <a:ext cx="167322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0"/>
          <p:cNvSpPr>
            <a:spLocks/>
          </p:cNvSpPr>
          <p:nvPr/>
        </p:nvSpPr>
        <p:spPr bwMode="auto">
          <a:xfrm rot="479999" flipH="1">
            <a:off x="1639887" y="4468813"/>
            <a:ext cx="1570038" cy="1281112"/>
          </a:xfrm>
          <a:custGeom>
            <a:avLst/>
            <a:gdLst>
              <a:gd name="T0" fmla="*/ 0 w 21041"/>
              <a:gd name="T1" fmla="*/ 0 h 20629"/>
              <a:gd name="T2" fmla="*/ 0 w 21041"/>
              <a:gd name="T3" fmla="*/ 0 h 20629"/>
              <a:gd name="T4" fmla="*/ 0 w 21041"/>
              <a:gd name="T5" fmla="*/ 0 h 20629"/>
              <a:gd name="T6" fmla="*/ 0 w 21041"/>
              <a:gd name="T7" fmla="*/ 0 h 20629"/>
              <a:gd name="T8" fmla="*/ 0 w 21041"/>
              <a:gd name="T9" fmla="*/ 0 h 20629"/>
              <a:gd name="T10" fmla="*/ 0 w 21041"/>
              <a:gd name="T11" fmla="*/ 0 h 20629"/>
              <a:gd name="T12" fmla="*/ 0 w 21041"/>
              <a:gd name="T13" fmla="*/ 0 h 20629"/>
              <a:gd name="T14" fmla="*/ 0 w 21041"/>
              <a:gd name="T15" fmla="*/ 0 h 20629"/>
              <a:gd name="T16" fmla="*/ 0 w 21041"/>
              <a:gd name="T17" fmla="*/ 0 h 20629"/>
              <a:gd name="T18" fmla="*/ 0 w 21041"/>
              <a:gd name="T19" fmla="*/ 0 h 20629"/>
              <a:gd name="T20" fmla="*/ 0 w 21041"/>
              <a:gd name="T21" fmla="*/ 0 h 20629"/>
              <a:gd name="T22" fmla="*/ 0 w 21041"/>
              <a:gd name="T23" fmla="*/ 0 h 20629"/>
              <a:gd name="T24" fmla="*/ 0 w 21041"/>
              <a:gd name="T25" fmla="*/ 0 h 20629"/>
              <a:gd name="T26" fmla="*/ 0 w 21041"/>
              <a:gd name="T27" fmla="*/ 0 h 20629"/>
              <a:gd name="T28" fmla="*/ 0 w 21041"/>
              <a:gd name="T29" fmla="*/ 0 h 20629"/>
              <a:gd name="T30" fmla="*/ 0 w 21041"/>
              <a:gd name="T31" fmla="*/ 0 h 20629"/>
              <a:gd name="T32" fmla="*/ 0 w 21041"/>
              <a:gd name="T33" fmla="*/ 0 h 20629"/>
              <a:gd name="T34" fmla="*/ 0 w 21041"/>
              <a:gd name="T35" fmla="*/ 0 h 20629"/>
              <a:gd name="T36" fmla="*/ 0 w 21041"/>
              <a:gd name="T37" fmla="*/ 0 h 20629"/>
              <a:gd name="T38" fmla="*/ 0 w 21041"/>
              <a:gd name="T39" fmla="*/ 0 h 20629"/>
              <a:gd name="T40" fmla="*/ 0 w 21041"/>
              <a:gd name="T41" fmla="*/ 0 h 20629"/>
              <a:gd name="T42" fmla="*/ 0 w 21041"/>
              <a:gd name="T43" fmla="*/ 0 h 20629"/>
              <a:gd name="T44" fmla="*/ 0 w 21041"/>
              <a:gd name="T45" fmla="*/ 0 h 20629"/>
              <a:gd name="T46" fmla="*/ 0 w 21041"/>
              <a:gd name="T47" fmla="*/ 0 h 20629"/>
              <a:gd name="T48" fmla="*/ 0 w 21041"/>
              <a:gd name="T49" fmla="*/ 0 h 20629"/>
              <a:gd name="T50" fmla="*/ 0 w 21041"/>
              <a:gd name="T51" fmla="*/ 0 h 20629"/>
              <a:gd name="T52" fmla="*/ 0 w 21041"/>
              <a:gd name="T53" fmla="*/ 0 h 20629"/>
              <a:gd name="T54" fmla="*/ 0 w 21041"/>
              <a:gd name="T55" fmla="*/ 0 h 20629"/>
              <a:gd name="T56" fmla="*/ 0 w 21041"/>
              <a:gd name="T57" fmla="*/ 0 h 20629"/>
              <a:gd name="T58" fmla="*/ 0 w 21041"/>
              <a:gd name="T59" fmla="*/ 0 h 20629"/>
              <a:gd name="T60" fmla="*/ 0 w 21041"/>
              <a:gd name="T61" fmla="*/ 0 h 20629"/>
              <a:gd name="T62" fmla="*/ 0 w 21041"/>
              <a:gd name="T63" fmla="*/ 0 h 20629"/>
              <a:gd name="T64" fmla="*/ 0 w 21041"/>
              <a:gd name="T65" fmla="*/ 0 h 2062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1041"/>
              <a:gd name="T100" fmla="*/ 0 h 20629"/>
              <a:gd name="T101" fmla="*/ 21041 w 21041"/>
              <a:gd name="T102" fmla="*/ 20629 h 2062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1041" h="20629">
                <a:moveTo>
                  <a:pt x="20794" y="7089"/>
                </a:moveTo>
                <a:cubicBezTo>
                  <a:pt x="19407" y="6535"/>
                  <a:pt x="18514" y="5575"/>
                  <a:pt x="17096" y="5022"/>
                </a:cubicBezTo>
                <a:cubicBezTo>
                  <a:pt x="16603" y="4800"/>
                  <a:pt x="16110" y="4615"/>
                  <a:pt x="15617" y="4431"/>
                </a:cubicBezTo>
                <a:cubicBezTo>
                  <a:pt x="15371" y="4320"/>
                  <a:pt x="14878" y="4135"/>
                  <a:pt x="14878" y="4135"/>
                </a:cubicBezTo>
                <a:cubicBezTo>
                  <a:pt x="14539" y="3840"/>
                  <a:pt x="14231" y="3434"/>
                  <a:pt x="13892" y="3249"/>
                </a:cubicBezTo>
                <a:cubicBezTo>
                  <a:pt x="13183" y="2806"/>
                  <a:pt x="12320" y="2880"/>
                  <a:pt x="11673" y="2363"/>
                </a:cubicBezTo>
                <a:cubicBezTo>
                  <a:pt x="9948" y="960"/>
                  <a:pt x="7914" y="738"/>
                  <a:pt x="6004" y="0"/>
                </a:cubicBezTo>
                <a:cubicBezTo>
                  <a:pt x="5018" y="74"/>
                  <a:pt x="4001" y="74"/>
                  <a:pt x="3046" y="295"/>
                </a:cubicBezTo>
                <a:cubicBezTo>
                  <a:pt x="2522" y="369"/>
                  <a:pt x="1567" y="886"/>
                  <a:pt x="1567" y="886"/>
                </a:cubicBezTo>
                <a:cubicBezTo>
                  <a:pt x="1259" y="1108"/>
                  <a:pt x="1474" y="1108"/>
                  <a:pt x="1474" y="1403"/>
                </a:cubicBezTo>
                <a:cubicBezTo>
                  <a:pt x="1474" y="1698"/>
                  <a:pt x="1659" y="2142"/>
                  <a:pt x="1567" y="2658"/>
                </a:cubicBezTo>
                <a:cubicBezTo>
                  <a:pt x="1567" y="3249"/>
                  <a:pt x="1074" y="3951"/>
                  <a:pt x="827" y="4431"/>
                </a:cubicBezTo>
                <a:cubicBezTo>
                  <a:pt x="981" y="5022"/>
                  <a:pt x="1135" y="5612"/>
                  <a:pt x="1320" y="6203"/>
                </a:cubicBezTo>
                <a:cubicBezTo>
                  <a:pt x="1382" y="6498"/>
                  <a:pt x="1567" y="7089"/>
                  <a:pt x="1567" y="7089"/>
                </a:cubicBezTo>
                <a:cubicBezTo>
                  <a:pt x="950" y="9194"/>
                  <a:pt x="1351" y="8308"/>
                  <a:pt x="581" y="9748"/>
                </a:cubicBezTo>
                <a:cubicBezTo>
                  <a:pt x="642" y="10043"/>
                  <a:pt x="920" y="10338"/>
                  <a:pt x="827" y="10634"/>
                </a:cubicBezTo>
                <a:cubicBezTo>
                  <a:pt x="365" y="11926"/>
                  <a:pt x="-467" y="10375"/>
                  <a:pt x="334" y="12111"/>
                </a:cubicBezTo>
                <a:cubicBezTo>
                  <a:pt x="1906" y="15545"/>
                  <a:pt x="827" y="12185"/>
                  <a:pt x="1813" y="15655"/>
                </a:cubicBezTo>
                <a:cubicBezTo>
                  <a:pt x="1875" y="15951"/>
                  <a:pt x="2060" y="16542"/>
                  <a:pt x="2060" y="16542"/>
                </a:cubicBezTo>
                <a:cubicBezTo>
                  <a:pt x="1875" y="17132"/>
                  <a:pt x="1721" y="17723"/>
                  <a:pt x="1567" y="18314"/>
                </a:cubicBezTo>
                <a:cubicBezTo>
                  <a:pt x="1474" y="18609"/>
                  <a:pt x="1320" y="19200"/>
                  <a:pt x="1320" y="19200"/>
                </a:cubicBezTo>
                <a:cubicBezTo>
                  <a:pt x="1967" y="21600"/>
                  <a:pt x="3200" y="20382"/>
                  <a:pt x="4771" y="19791"/>
                </a:cubicBezTo>
                <a:cubicBezTo>
                  <a:pt x="6374" y="19126"/>
                  <a:pt x="7668" y="17945"/>
                  <a:pt x="9208" y="17132"/>
                </a:cubicBezTo>
                <a:cubicBezTo>
                  <a:pt x="10718" y="16283"/>
                  <a:pt x="13029" y="16246"/>
                  <a:pt x="14385" y="15360"/>
                </a:cubicBezTo>
                <a:cubicBezTo>
                  <a:pt x="14878" y="14991"/>
                  <a:pt x="15371" y="14548"/>
                  <a:pt x="15864" y="14178"/>
                </a:cubicBezTo>
                <a:cubicBezTo>
                  <a:pt x="16850" y="13366"/>
                  <a:pt x="17774" y="12923"/>
                  <a:pt x="18822" y="12111"/>
                </a:cubicBezTo>
                <a:cubicBezTo>
                  <a:pt x="19069" y="11889"/>
                  <a:pt x="19962" y="10818"/>
                  <a:pt x="20393" y="10449"/>
                </a:cubicBezTo>
                <a:cubicBezTo>
                  <a:pt x="20640" y="9858"/>
                  <a:pt x="20178" y="9822"/>
                  <a:pt x="21041" y="9157"/>
                </a:cubicBezTo>
                <a:cubicBezTo>
                  <a:pt x="20948" y="8862"/>
                  <a:pt x="20948" y="8492"/>
                  <a:pt x="20794" y="8271"/>
                </a:cubicBezTo>
                <a:cubicBezTo>
                  <a:pt x="20578" y="7975"/>
                  <a:pt x="21133" y="8049"/>
                  <a:pt x="20948" y="7791"/>
                </a:cubicBezTo>
                <a:cubicBezTo>
                  <a:pt x="20763" y="7532"/>
                  <a:pt x="20393" y="7237"/>
                  <a:pt x="20640" y="7089"/>
                </a:cubicBezTo>
                <a:cubicBezTo>
                  <a:pt x="20917" y="6831"/>
                  <a:pt x="20455" y="6978"/>
                  <a:pt x="20794" y="7089"/>
                </a:cubicBezTo>
                <a:close/>
                <a:moveTo>
                  <a:pt x="20794" y="7089"/>
                </a:moveTo>
              </a:path>
            </a:pathLst>
          </a:custGeom>
          <a:solidFill>
            <a:srgbClr val="B2B2B2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" name="Rectangle 11"/>
          <p:cNvSpPr>
            <a:spLocks/>
          </p:cNvSpPr>
          <p:nvPr/>
        </p:nvSpPr>
        <p:spPr bwMode="auto">
          <a:xfrm>
            <a:off x="1038224" y="4768850"/>
            <a:ext cx="708025" cy="257175"/>
          </a:xfrm>
          <a:prstGeom prst="rect">
            <a:avLst/>
          </a:prstGeom>
          <a:solidFill>
            <a:srgbClr val="80808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" name="Oval 12"/>
          <p:cNvSpPr>
            <a:spLocks/>
          </p:cNvSpPr>
          <p:nvPr/>
        </p:nvSpPr>
        <p:spPr bwMode="auto">
          <a:xfrm>
            <a:off x="1385887" y="4788136"/>
            <a:ext cx="207963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436562" y="4887204"/>
            <a:ext cx="942975" cy="95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>
            <a:off x="1606667" y="4895141"/>
            <a:ext cx="838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" name="Rectangle 17"/>
          <p:cNvSpPr>
            <a:spLocks/>
          </p:cNvSpPr>
          <p:nvPr/>
        </p:nvSpPr>
        <p:spPr bwMode="auto">
          <a:xfrm>
            <a:off x="288925" y="2278063"/>
            <a:ext cx="2971800" cy="914400"/>
          </a:xfrm>
          <a:prstGeom prst="rect">
            <a:avLst/>
          </a:prstGeom>
          <a:noFill/>
          <a:ln>
            <a:noFill/>
          </a:ln>
        </p:spPr>
        <p:txBody>
          <a:bodyPr lIns="0" tIns="0" rIns="40639" bIns="0"/>
          <a:lstStyle/>
          <a:p>
            <a:pPr marL="39688" algn="ctr"/>
            <a:r>
              <a:rPr lang="en-US" sz="2800">
                <a:solidFill>
                  <a:schemeClr val="tx1"/>
                </a:solidFill>
                <a:latin typeface="Calibri"/>
                <a:cs typeface="Calibri"/>
              </a:rPr>
              <a:t>Challenges fastest neural reflexes</a:t>
            </a:r>
          </a:p>
        </p:txBody>
      </p:sp>
      <p:sp>
        <p:nvSpPr>
          <p:cNvPr id="20" name="Rectangle 10"/>
          <p:cNvSpPr>
            <a:spLocks/>
          </p:cNvSpPr>
          <p:nvPr/>
        </p:nvSpPr>
        <p:spPr bwMode="auto">
          <a:xfrm>
            <a:off x="157162" y="6535579"/>
            <a:ext cx="1678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ctr">
            <a:spAutoFit/>
          </a:bodyPr>
          <a:lstStyle/>
          <a:p>
            <a:pPr marL="42863">
              <a:spcBef>
                <a:spcPts val="1000"/>
              </a:spcBef>
            </a:pP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Jindrich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&amp; Full 2002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228600" y="6142287"/>
            <a:ext cx="8686800" cy="44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When </a:t>
            </a:r>
            <a:r>
              <a:rPr lang="en-US" dirty="0" smtClean="0"/>
              <a:t>does neural feedback alter recovery?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083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Lateral perturbation experimental setup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210461" y="726673"/>
            <a:ext cx="8124081" cy="6131327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91153" y="762000"/>
            <a:ext cx="420464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</a:rPr>
              <a:t>Platform accelerates laterally at 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cs typeface="Calibri"/>
              </a:rPr>
              <a:t>0.6 ± 0.1 </a:t>
            </a:r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</a:rPr>
              <a:t>g in a 0.1 sec interval providing a 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cs typeface="Calibri"/>
              </a:rPr>
              <a:t>50 ± 3 </a:t>
            </a:r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</a:rPr>
              <a:t>cm/sec specific impulse, then maintains velocity.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16858" y="3655469"/>
            <a:ext cx="4231234" cy="24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</a:rPr>
              <a:t>Cockroach 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cs typeface="Calibri"/>
              </a:rPr>
              <a:t>running speed: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/>
                <a:cs typeface="Calibri"/>
              </a:rPr>
              <a:t>36 ± </a:t>
            </a:r>
            <a:r>
              <a:rPr lang="en-US" sz="2800" dirty="0" smtClean="0">
                <a:latin typeface="Calibri"/>
                <a:cs typeface="Calibri"/>
              </a:rPr>
              <a:t>8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</a:rPr>
              <a:t>cm/sec </a:t>
            </a:r>
          </a:p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</a:rPr>
              <a:t>Stride 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cs typeface="Calibri"/>
              </a:rPr>
              <a:t>frequency</a:t>
            </a:r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</a:rPr>
              <a:t>: </a:t>
            </a:r>
            <a:endParaRPr lang="en-US" sz="28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/>
                <a:cs typeface="Calibri"/>
              </a:rPr>
              <a:t>12.6 ± </a:t>
            </a:r>
            <a:r>
              <a:rPr lang="en-US" sz="2800" dirty="0" smtClean="0">
                <a:latin typeface="Calibri"/>
                <a:cs typeface="Calibri"/>
              </a:rPr>
              <a:t>2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cs typeface="Calibri"/>
              </a:rPr>
              <a:t>.9 Hz</a:t>
            </a:r>
            <a:endParaRPr lang="en-US" sz="2800" dirty="0">
              <a:latin typeface="Calibri"/>
              <a:cs typeface="Calibri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800" dirty="0" smtClean="0">
                <a:latin typeface="Calibri"/>
                <a:cs typeface="Calibri"/>
              </a:rPr>
              <a:t>(</a:t>
            </a:r>
            <a:r>
              <a:rPr lang="en-US" sz="2800" dirty="0" smtClean="0">
                <a:latin typeface="Times"/>
                <a:cs typeface="Times"/>
              </a:rPr>
              <a:t>~</a:t>
            </a:r>
            <a:r>
              <a:rPr lang="en-US" sz="2800" dirty="0" smtClean="0">
                <a:latin typeface="Calibri"/>
                <a:cs typeface="Calibri"/>
              </a:rPr>
              <a:t>80ms per stride)</a:t>
            </a:r>
            <a:endParaRPr lang="en-US" sz="2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19600" y="635756"/>
            <a:ext cx="5143003" cy="6146044"/>
            <a:chOff x="0" y="635756"/>
            <a:chExt cx="5143003" cy="6146044"/>
          </a:xfrm>
        </p:grpSpPr>
        <p:pic>
          <p:nvPicPr>
            <p:cNvPr id="6" name="Picture 7" descr="experimentalsetu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5756"/>
              <a:ext cx="4378468" cy="6146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 rot="20764988">
              <a:off x="723409" y="4160871"/>
              <a:ext cx="16954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  <a:latin typeface="Calibri"/>
                  <a:cs typeface="Calibri"/>
                </a:rPr>
                <a:t>trackway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 rot="20671720">
              <a:off x="3447543" y="1468622"/>
              <a:ext cx="16954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  <a:latin typeface="Calibri"/>
                  <a:cs typeface="Calibri"/>
                </a:rPr>
                <a:t>camera</a:t>
              </a: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 rot="3552406">
              <a:off x="2411890" y="2449400"/>
              <a:ext cx="16954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  <a:latin typeface="Calibri"/>
                  <a:cs typeface="Calibri"/>
                </a:rPr>
                <a:t>diffuser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 rot="3378596">
              <a:off x="614358" y="2873265"/>
              <a:ext cx="16954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  <a:latin typeface="Calibri"/>
                  <a:cs typeface="Calibri"/>
                </a:rPr>
                <a:t>mirror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 rot="20675213">
              <a:off x="780591" y="3145802"/>
              <a:ext cx="16954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  <a:latin typeface="Calibri"/>
                  <a:cs typeface="Calibri"/>
                </a:rPr>
                <a:t>magnetic lock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 rot="20671720">
              <a:off x="423865" y="3636857"/>
              <a:ext cx="16954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Calibri"/>
                  <a:cs typeface="Calibri"/>
                </a:rPr>
                <a:t>animal motion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 rot="20707903">
              <a:off x="2048681" y="3762941"/>
              <a:ext cx="16954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  <a:latin typeface="Calibri"/>
                  <a:cs typeface="Calibri"/>
                </a:rPr>
                <a:t>cart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 rot="3547858">
              <a:off x="2571890" y="4356793"/>
              <a:ext cx="16954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  <a:latin typeface="Calibri"/>
                  <a:cs typeface="Calibri"/>
                </a:rPr>
                <a:t>cart motion</a:t>
              </a: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 rot="3567564">
              <a:off x="2148025" y="4851302"/>
              <a:ext cx="16954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  <a:latin typeface="Calibri"/>
                  <a:cs typeface="Calibri"/>
                </a:rPr>
                <a:t>rail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 rot="20401013">
              <a:off x="3321670" y="4621988"/>
              <a:ext cx="16954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  <a:latin typeface="Calibri"/>
                  <a:cs typeface="Calibri"/>
                </a:rPr>
                <a:t>pulley</a:t>
              </a:r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 rot="20401013">
              <a:off x="3468299" y="5153232"/>
              <a:ext cx="7909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  <a:latin typeface="Calibri"/>
                  <a:cs typeface="Calibri"/>
                </a:rPr>
                <a:t>mass</a:t>
              </a: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 rot="20549949">
              <a:off x="2753227" y="5616289"/>
              <a:ext cx="7909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  <a:latin typeface="Calibri"/>
                  <a:cs typeface="Calibri"/>
                </a:rPr>
                <a:t>cable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 rot="20671720">
              <a:off x="2543191" y="5798377"/>
              <a:ext cx="16954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  <a:latin typeface="Calibri"/>
                  <a:cs typeface="Calibri"/>
                </a:rPr>
                <a:t>elastic</a:t>
              </a: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 rot="20671720">
              <a:off x="3037700" y="6151598"/>
              <a:ext cx="16954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  <a:latin typeface="Calibri"/>
                  <a:cs typeface="Calibri"/>
                </a:rPr>
                <a:t>ground</a:t>
              </a:r>
            </a:p>
          </p:txBody>
        </p:sp>
      </p:grpSp>
      <p:sp>
        <p:nvSpPr>
          <p:cNvPr id="25" name="Rectangle 10"/>
          <p:cNvSpPr>
            <a:spLocks/>
          </p:cNvSpPr>
          <p:nvPr/>
        </p:nvSpPr>
        <p:spPr bwMode="auto">
          <a:xfrm>
            <a:off x="157162" y="6535579"/>
            <a:ext cx="592170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ctr">
            <a:spAutoFit/>
          </a:bodyPr>
          <a:lstStyle/>
          <a:p>
            <a:pPr marL="42863">
              <a:spcBef>
                <a:spcPts val="1000"/>
              </a:spcBef>
            </a:pP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Revzen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Burden, Moore,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Mongeau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&amp; Full, Biol. Cyber. (to appear) 2013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59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atpert_x1-cle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2" y="1224036"/>
            <a:ext cx="9135209" cy="50243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Lateral perturbation experiment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Rectangle 19"/>
          <p:cNvSpPr>
            <a:spLocks/>
          </p:cNvSpPr>
          <p:nvPr/>
        </p:nvSpPr>
        <p:spPr bwMode="auto">
          <a:xfrm>
            <a:off x="8069545" y="5872236"/>
            <a:ext cx="9982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ctr">
            <a:spAutoFit/>
          </a:bodyPr>
          <a:lstStyle/>
          <a:p>
            <a:pPr marL="42863" algn="r"/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real-time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5736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Lateral </a:t>
            </a:r>
            <a:r>
              <a:rPr lang="en-US" dirty="0" smtClean="0"/>
              <a:t>perturbation experimental setup</a:t>
            </a:r>
            <a:endParaRPr lang="en-US" dirty="0"/>
          </a:p>
        </p:txBody>
      </p:sp>
      <p:pic>
        <p:nvPicPr>
          <p:cNvPr id="4" name="Content Placeholder 3" descr="latper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0" b="5420"/>
          <a:stretch>
            <a:fillRect/>
          </a:stretch>
        </p:blipFill>
        <p:spPr>
          <a:xfrm>
            <a:off x="0" y="609600"/>
            <a:ext cx="9156734" cy="62484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892170" y="701456"/>
            <a:ext cx="5175630" cy="21236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3600" dirty="0">
                <a:solidFill>
                  <a:schemeClr val="tx1"/>
                </a:solidFill>
                <a:latin typeface="Calibri"/>
                <a:cs typeface="Calibri"/>
              </a:rPr>
              <a:t>Measured:</a:t>
            </a:r>
          </a:p>
          <a:p>
            <a:pPr marL="514350" indent="-514350" eaLnBrk="1" hangingPunct="1">
              <a:buAutoNum type="arabicPeriod"/>
            </a:pPr>
            <a:r>
              <a:rPr lang="en-US" sz="3200" dirty="0" smtClean="0">
                <a:solidFill>
                  <a:schemeClr val="tx1"/>
                </a:solidFill>
                <a:latin typeface="Calibri"/>
                <a:cs typeface="Calibri"/>
              </a:rPr>
              <a:t>Heading</a:t>
            </a:r>
            <a:r>
              <a:rPr lang="en-US" sz="32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3200" dirty="0">
                <a:solidFill>
                  <a:srgbClr val="0000FF"/>
                </a:solidFill>
                <a:latin typeface="Calibri"/>
                <a:cs typeface="Calibri"/>
              </a:rPr>
              <a:t>body </a:t>
            </a:r>
            <a:r>
              <a:rPr lang="en-US" sz="3200" dirty="0" smtClean="0">
                <a:solidFill>
                  <a:schemeClr val="tx1"/>
                </a:solidFill>
                <a:latin typeface="Calibri"/>
                <a:cs typeface="Calibri"/>
              </a:rPr>
              <a:t>orientation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3200" dirty="0" smtClean="0">
                <a:solidFill>
                  <a:schemeClr val="tx1"/>
                </a:solidFill>
                <a:latin typeface="Calibri"/>
                <a:cs typeface="Calibri"/>
              </a:rPr>
              <a:t>Linear, </a:t>
            </a:r>
            <a:r>
              <a:rPr lang="en-US" sz="3200" dirty="0">
                <a:solidFill>
                  <a:schemeClr val="tx1"/>
                </a:solidFill>
                <a:latin typeface="Calibri"/>
                <a:cs typeface="Calibri"/>
              </a:rPr>
              <a:t>rotational </a:t>
            </a:r>
            <a:r>
              <a:rPr lang="en-US" sz="3200" dirty="0" smtClean="0">
                <a:solidFill>
                  <a:schemeClr val="tx1"/>
                </a:solidFill>
                <a:latin typeface="Calibri"/>
                <a:cs typeface="Calibri"/>
              </a:rPr>
              <a:t>velocity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3200" dirty="0" smtClean="0">
                <a:solidFill>
                  <a:schemeClr val="tx1"/>
                </a:solidFill>
                <a:latin typeface="Calibri"/>
                <a:cs typeface="Calibri"/>
              </a:rPr>
              <a:t>Distal </a:t>
            </a:r>
            <a:r>
              <a:rPr lang="en-US" sz="3200" dirty="0">
                <a:solidFill>
                  <a:schemeClr val="tx1"/>
                </a:solidFill>
                <a:latin typeface="Calibri"/>
                <a:cs typeface="Calibri"/>
              </a:rPr>
              <a:t>tarsal (</a:t>
            </a:r>
            <a:r>
              <a:rPr lang="en-US" sz="3200" dirty="0">
                <a:solidFill>
                  <a:srgbClr val="FF0000"/>
                </a:solidFill>
                <a:latin typeface="Calibri"/>
                <a:cs typeface="Calibri"/>
              </a:rPr>
              <a:t>foot</a:t>
            </a:r>
            <a:r>
              <a:rPr lang="en-US" sz="3200" dirty="0">
                <a:solidFill>
                  <a:schemeClr val="tx1"/>
                </a:solidFill>
                <a:latin typeface="Calibri"/>
                <a:cs typeface="Calibri"/>
              </a:rPr>
              <a:t>) </a:t>
            </a:r>
            <a:r>
              <a:rPr lang="en-US" sz="3200" dirty="0" smtClean="0">
                <a:solidFill>
                  <a:schemeClr val="tx1"/>
                </a:solidFill>
                <a:latin typeface="Calibri"/>
                <a:cs typeface="Calibri"/>
              </a:rPr>
              <a:t>position</a:t>
            </a:r>
            <a:endParaRPr lang="en-US" sz="3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438400" y="4953000"/>
            <a:ext cx="1301370" cy="457200"/>
          </a:xfrm>
          <a:prstGeom prst="rightArrow">
            <a:avLst>
              <a:gd name="adj1" fmla="val 37037"/>
              <a:gd name="adj2" fmla="val 66461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0800000">
            <a:off x="76200" y="4953000"/>
            <a:ext cx="1301370" cy="457200"/>
          </a:xfrm>
          <a:prstGeom prst="rightArrow">
            <a:avLst>
              <a:gd name="adj1" fmla="val 37037"/>
              <a:gd name="adj2" fmla="val 66461"/>
            </a:avLst>
          </a:prstGeom>
          <a:solidFill>
            <a:srgbClr val="9C9D0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6200" y="5939277"/>
            <a:ext cx="4433455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 marL="0" lvl="0" indent="0" algn="ctr" eaLnBrk="1" hangingPunct="1"/>
            <a:r>
              <a:rPr lang="en-US" dirty="0">
                <a:solidFill>
                  <a:schemeClr val="accent4"/>
                </a:solidFill>
                <a:latin typeface="Calibri"/>
                <a:cs typeface="Calibri"/>
              </a:rPr>
              <a:t>Cart acceleration </a:t>
            </a:r>
            <a:r>
              <a:rPr lang="en-US" dirty="0">
                <a:latin typeface="Calibri"/>
                <a:cs typeface="Calibri"/>
              </a:rPr>
              <a:t>induces equal &amp; opposite </a:t>
            </a:r>
            <a:r>
              <a:rPr lang="en-US" dirty="0" smtClean="0">
                <a:solidFill>
                  <a:srgbClr val="FFFF00"/>
                </a:solidFill>
                <a:latin typeface="Calibri"/>
                <a:cs typeface="Calibri"/>
              </a:rPr>
              <a:t>animal acceleration</a:t>
            </a:r>
            <a:endParaRPr lang="en-US" sz="2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74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Lateral perturbation experimental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6" name="Rectangle 19"/>
          <p:cNvSpPr>
            <a:spLocks/>
          </p:cNvSpPr>
          <p:nvPr/>
        </p:nvSpPr>
        <p:spPr bwMode="auto">
          <a:xfrm>
            <a:off x="8069545" y="4866022"/>
            <a:ext cx="9982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ctr">
            <a:spAutoFit/>
          </a:bodyPr>
          <a:lstStyle/>
          <a:p>
            <a:pPr marL="42863" algn="r"/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real-time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9" name="Picture 8" descr="restim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7" y="5628022"/>
            <a:ext cx="9095932" cy="449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9" y="3970038"/>
            <a:ext cx="9109907" cy="1697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8" y="2309101"/>
            <a:ext cx="9109907" cy="16975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09" y="609600"/>
            <a:ext cx="9120221" cy="16995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14400" y="1126133"/>
            <a:ext cx="4038600" cy="397867"/>
            <a:chOff x="914400" y="1126133"/>
            <a:chExt cx="4038600" cy="397867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914400" y="1126133"/>
              <a:ext cx="4038600" cy="0"/>
            </a:xfrm>
            <a:prstGeom prst="line">
              <a:avLst/>
            </a:prstGeom>
            <a:ln w="76200" cmpd="sng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5"/>
            <p:cNvSpPr>
              <a:spLocks/>
            </p:cNvSpPr>
            <p:nvPr/>
          </p:nvSpPr>
          <p:spPr bwMode="auto">
            <a:xfrm>
              <a:off x="1218621" y="1216223"/>
              <a:ext cx="2057979" cy="307777"/>
            </a:xfrm>
            <a:prstGeom prst="rect">
              <a:avLst/>
            </a:prstGeom>
            <a:ln/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39686" bIns="0">
              <a:spAutoFit/>
            </a:bodyPr>
            <a:lstStyle/>
            <a:p>
              <a:pPr marL="41275" algn="ctr"/>
              <a:r>
                <a:rPr 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/>
                  <a:cs typeface="Calibri"/>
                </a:rPr>
                <a:t>constant frequency</a:t>
              </a:r>
              <a:endParaRPr lang="en-US" sz="20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53000" y="1132222"/>
            <a:ext cx="4038600" cy="762000"/>
            <a:chOff x="4953000" y="1132222"/>
            <a:chExt cx="4038600" cy="76200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953000" y="1132222"/>
              <a:ext cx="4038600" cy="762000"/>
            </a:xfrm>
            <a:prstGeom prst="line">
              <a:avLst/>
            </a:prstGeom>
            <a:ln w="762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>
              <a:spLocks/>
            </p:cNvSpPr>
            <p:nvPr/>
          </p:nvSpPr>
          <p:spPr bwMode="auto">
            <a:xfrm rot="650521">
              <a:off x="6243242" y="1180583"/>
              <a:ext cx="2049210" cy="307777"/>
            </a:xfrm>
            <a:prstGeom prst="rect">
              <a:avLst/>
            </a:prstGeom>
            <a:ln>
              <a:solidFill>
                <a:schemeClr val="accent2"/>
              </a:solidFill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39686" bIns="0">
              <a:spAutoFit/>
            </a:bodyPr>
            <a:lstStyle/>
            <a:p>
              <a:pPr marL="41275" algn="ctr"/>
              <a:r>
                <a:rPr lang="en-US" sz="2000" dirty="0" smtClean="0">
                  <a:solidFill>
                    <a:schemeClr val="accent2">
                      <a:lumMod val="75000"/>
                    </a:schemeClr>
                  </a:solidFill>
                  <a:latin typeface="Calibri"/>
                  <a:cs typeface="Calibri"/>
                </a:rPr>
                <a:t>frequency change</a:t>
              </a:r>
              <a:endParaRPr lang="en-US" sz="2000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228600" y="6036174"/>
            <a:ext cx="8686800" cy="44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How </a:t>
            </a:r>
            <a:r>
              <a:rPr lang="en-US" dirty="0" smtClean="0"/>
              <a:t>does neural feedback alter recovery?</a:t>
            </a:r>
            <a:endParaRPr lang="en-US" dirty="0"/>
          </a:p>
        </p:txBody>
      </p:sp>
      <p:sp>
        <p:nvSpPr>
          <p:cNvPr id="18" name="Rectangle 10"/>
          <p:cNvSpPr>
            <a:spLocks/>
          </p:cNvSpPr>
          <p:nvPr/>
        </p:nvSpPr>
        <p:spPr bwMode="auto">
          <a:xfrm>
            <a:off x="157162" y="6535579"/>
            <a:ext cx="592170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ctr">
            <a:spAutoFit/>
          </a:bodyPr>
          <a:lstStyle/>
          <a:p>
            <a:pPr marL="42863">
              <a:spcBef>
                <a:spcPts val="1000"/>
              </a:spcBef>
            </a:pP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Revzen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Burden, Moore,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Mongeau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&amp; Full, Biol. Cyber. (to appear) 2013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4486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hostcra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84515" y="310263"/>
            <a:ext cx="3853515" cy="289013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cheetah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09600"/>
            <a:ext cx="3886200" cy="259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testable hypotheses is challenging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969" y="5029201"/>
            <a:ext cx="9132062" cy="174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Mechanical system has many degrees-of-freedom</a:t>
            </a:r>
          </a:p>
          <a:p>
            <a:r>
              <a:rPr lang="en-US" sz="3200" dirty="0" smtClean="0"/>
              <a:t>Motion imposes changing reference frames</a:t>
            </a:r>
          </a:p>
          <a:p>
            <a:r>
              <a:rPr lang="en-US" sz="3200" dirty="0"/>
              <a:t>P</a:t>
            </a:r>
            <a:r>
              <a:rPr lang="en-US" sz="3200" dirty="0" smtClean="0"/>
              <a:t>erturbations induce nonlinear effects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781800" y="4648200"/>
            <a:ext cx="1738746" cy="38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slowed 20x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2" name="jerboa_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14601" y="2662237"/>
            <a:ext cx="4207932" cy="236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95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4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4775" y="1905000"/>
            <a:ext cx="167322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" name="Group 86"/>
          <p:cNvGrpSpPr/>
          <p:nvPr/>
        </p:nvGrpSpPr>
        <p:grpSpPr>
          <a:xfrm>
            <a:off x="990600" y="1964130"/>
            <a:ext cx="2137404" cy="2455470"/>
            <a:chOff x="1405528" y="2151836"/>
            <a:chExt cx="2010545" cy="2311256"/>
          </a:xfrm>
        </p:grpSpPr>
        <p:sp>
          <p:nvSpPr>
            <p:cNvPr id="89" name="Line 166"/>
            <p:cNvSpPr>
              <a:spLocks noChangeShapeType="1"/>
            </p:cNvSpPr>
            <p:nvPr/>
          </p:nvSpPr>
          <p:spPr bwMode="auto">
            <a:xfrm rot="10800000">
              <a:off x="1405528" y="3079430"/>
              <a:ext cx="423570" cy="192018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0" name="Line 168"/>
            <p:cNvSpPr>
              <a:spLocks noChangeShapeType="1"/>
            </p:cNvSpPr>
            <p:nvPr/>
          </p:nvSpPr>
          <p:spPr bwMode="auto">
            <a:xfrm>
              <a:off x="3026389" y="4108705"/>
              <a:ext cx="389684" cy="354387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1" name="Oval 169"/>
            <p:cNvSpPr>
              <a:spLocks/>
            </p:cNvSpPr>
            <p:nvPr/>
          </p:nvSpPr>
          <p:spPr bwMode="auto">
            <a:xfrm flipH="1">
              <a:off x="1862984" y="3254506"/>
              <a:ext cx="57887" cy="63535"/>
            </a:xfrm>
            <a:prstGeom prst="ellipse">
              <a:avLst/>
            </a:prstGeom>
            <a:solidFill>
              <a:srgbClr val="CC00CC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2" name="Oval 171"/>
            <p:cNvSpPr>
              <a:spLocks/>
            </p:cNvSpPr>
            <p:nvPr/>
          </p:nvSpPr>
          <p:spPr bwMode="auto">
            <a:xfrm flipH="1">
              <a:off x="2995328" y="4083291"/>
              <a:ext cx="59300" cy="62124"/>
            </a:xfrm>
            <a:prstGeom prst="ellipse">
              <a:avLst/>
            </a:prstGeom>
            <a:solidFill>
              <a:srgbClr val="CC00CC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93" name="Group 172"/>
            <p:cNvGrpSpPr>
              <a:grpSpLocks/>
            </p:cNvGrpSpPr>
            <p:nvPr/>
          </p:nvGrpSpPr>
          <p:grpSpPr bwMode="auto">
            <a:xfrm flipH="1">
              <a:off x="2492691" y="3080842"/>
              <a:ext cx="597233" cy="405216"/>
              <a:chOff x="0" y="0"/>
              <a:chExt cx="380" cy="258"/>
            </a:xfrm>
          </p:grpSpPr>
          <p:sp>
            <p:nvSpPr>
              <p:cNvPr id="103" name="Line 173"/>
              <p:cNvSpPr>
                <a:spLocks noChangeShapeType="1"/>
              </p:cNvSpPr>
              <p:nvPr/>
            </p:nvSpPr>
            <p:spPr bwMode="auto">
              <a:xfrm rot="10800000" flipH="1">
                <a:off x="99" y="66"/>
                <a:ext cx="7" cy="4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4" name="Line 174"/>
              <p:cNvSpPr>
                <a:spLocks noChangeShapeType="1"/>
              </p:cNvSpPr>
              <p:nvPr/>
            </p:nvSpPr>
            <p:spPr bwMode="auto">
              <a:xfrm rot="10800000" flipH="1">
                <a:off x="272" y="144"/>
                <a:ext cx="9" cy="4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5" name="Line 175"/>
              <p:cNvSpPr>
                <a:spLocks noChangeShapeType="1"/>
              </p:cNvSpPr>
              <p:nvPr/>
            </p:nvSpPr>
            <p:spPr bwMode="auto">
              <a:xfrm rot="10800000" flipH="1">
                <a:off x="224" y="111"/>
                <a:ext cx="15" cy="87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6" name="Line 176"/>
              <p:cNvSpPr>
                <a:spLocks noChangeShapeType="1"/>
              </p:cNvSpPr>
              <p:nvPr/>
            </p:nvSpPr>
            <p:spPr bwMode="auto">
              <a:xfrm rot="10800000" flipH="1">
                <a:off x="139" y="55"/>
                <a:ext cx="13" cy="8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7" name="Line 177"/>
              <p:cNvSpPr>
                <a:spLocks noChangeShapeType="1"/>
              </p:cNvSpPr>
              <p:nvPr/>
            </p:nvSpPr>
            <p:spPr bwMode="auto">
              <a:xfrm rot="10800000" flipH="1">
                <a:off x="182" y="83"/>
                <a:ext cx="13" cy="8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8" name="Line 178"/>
              <p:cNvSpPr>
                <a:spLocks noChangeShapeType="1"/>
              </p:cNvSpPr>
              <p:nvPr/>
            </p:nvSpPr>
            <p:spPr bwMode="auto">
              <a:xfrm flipH="1">
                <a:off x="97" y="63"/>
                <a:ext cx="59" cy="5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9" name="Line 179"/>
              <p:cNvSpPr>
                <a:spLocks noChangeShapeType="1"/>
              </p:cNvSpPr>
              <p:nvPr/>
            </p:nvSpPr>
            <p:spPr bwMode="auto">
              <a:xfrm flipH="1">
                <a:off x="224" y="147"/>
                <a:ext cx="57" cy="4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0" name="Line 180"/>
              <p:cNvSpPr>
                <a:spLocks noChangeShapeType="1"/>
              </p:cNvSpPr>
              <p:nvPr/>
            </p:nvSpPr>
            <p:spPr bwMode="auto">
              <a:xfrm flipH="1">
                <a:off x="182" y="119"/>
                <a:ext cx="57" cy="4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1" name="Line 181"/>
              <p:cNvSpPr>
                <a:spLocks noChangeShapeType="1"/>
              </p:cNvSpPr>
              <p:nvPr/>
            </p:nvSpPr>
            <p:spPr bwMode="auto">
              <a:xfrm flipH="1">
                <a:off x="139" y="88"/>
                <a:ext cx="57" cy="5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2" name="Line 182"/>
              <p:cNvSpPr>
                <a:spLocks noChangeShapeType="1"/>
              </p:cNvSpPr>
              <p:nvPr/>
            </p:nvSpPr>
            <p:spPr bwMode="auto">
              <a:xfrm>
                <a:off x="267" y="187"/>
                <a:ext cx="113" cy="7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3" name="Line 183"/>
              <p:cNvSpPr>
                <a:spLocks noChangeShapeType="1"/>
              </p:cNvSpPr>
              <p:nvPr/>
            </p:nvSpPr>
            <p:spPr bwMode="auto">
              <a:xfrm>
                <a:off x="0" y="0"/>
                <a:ext cx="111" cy="6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94" name="Group 184"/>
            <p:cNvGrpSpPr>
              <a:grpSpLocks/>
            </p:cNvGrpSpPr>
            <p:nvPr/>
          </p:nvGrpSpPr>
          <p:grpSpPr bwMode="auto">
            <a:xfrm flipH="1">
              <a:off x="2375503" y="3366045"/>
              <a:ext cx="224493" cy="235788"/>
              <a:chOff x="0" y="0"/>
              <a:chExt cx="143" cy="149"/>
            </a:xfrm>
          </p:grpSpPr>
          <p:sp>
            <p:nvSpPr>
              <p:cNvPr id="96" name="Oval 185"/>
              <p:cNvSpPr>
                <a:spLocks/>
              </p:cNvSpPr>
              <p:nvPr/>
            </p:nvSpPr>
            <p:spPr bwMode="auto">
              <a:xfrm>
                <a:off x="1" y="0"/>
                <a:ext cx="140" cy="145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97" name="Group 186"/>
              <p:cNvGrpSpPr>
                <a:grpSpLocks/>
              </p:cNvGrpSpPr>
              <p:nvPr/>
            </p:nvGrpSpPr>
            <p:grpSpPr bwMode="auto">
              <a:xfrm>
                <a:off x="66" y="0"/>
                <a:ext cx="77" cy="78"/>
                <a:chOff x="0" y="0"/>
                <a:chExt cx="76" cy="78"/>
              </a:xfrm>
            </p:grpSpPr>
            <p:sp>
              <p:nvSpPr>
                <p:cNvPr id="101" name="Freeform 100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472"/>
                    <a:gd name="T2" fmla="*/ 0 w 21600"/>
                    <a:gd name="T3" fmla="*/ 0 h 21472"/>
                    <a:gd name="T4" fmla="*/ 0 w 21600"/>
                    <a:gd name="T5" fmla="*/ 0 h 21472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472"/>
                    <a:gd name="T11" fmla="*/ 21600 w 21600"/>
                    <a:gd name="T12" fmla="*/ 21472 h 2147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472">
                      <a:moveTo>
                        <a:pt x="0" y="2"/>
                      </a:moveTo>
                      <a:cubicBezTo>
                        <a:pt x="11800" y="-128"/>
                        <a:pt x="21470" y="9380"/>
                        <a:pt x="21599" y="21237"/>
                      </a:cubicBezTo>
                      <a:cubicBezTo>
                        <a:pt x="21600" y="21316"/>
                        <a:pt x="21600" y="21394"/>
                        <a:pt x="21600" y="21472"/>
                      </a:cubicBez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02" name="AutoShape 188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472"/>
                    <a:gd name="T2" fmla="*/ 21600 w 21600"/>
                    <a:gd name="T3" fmla="*/ 21472 h 21472"/>
                  </a:gdLst>
                  <a:ahLst/>
                  <a:cxnLst/>
                  <a:rect l="T0" t="T1" r="T2" b="T3"/>
                  <a:pathLst>
                    <a:path w="21600" h="21472">
                      <a:moveTo>
                        <a:pt x="0" y="2"/>
                      </a:moveTo>
                      <a:cubicBezTo>
                        <a:pt x="11800" y="-128"/>
                        <a:pt x="21470" y="9380"/>
                        <a:pt x="21599" y="21237"/>
                      </a:cubicBezTo>
                      <a:cubicBezTo>
                        <a:pt x="21600" y="21316"/>
                        <a:pt x="21600" y="21394"/>
                        <a:pt x="21600" y="21472"/>
                      </a:cubicBezTo>
                      <a:lnTo>
                        <a:pt x="233" y="21472"/>
                      </a:lnTo>
                      <a:close/>
                      <a:moveTo>
                        <a:pt x="0" y="2"/>
                      </a:move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98" name="Group 189"/>
              <p:cNvGrpSpPr>
                <a:grpSpLocks/>
              </p:cNvGrpSpPr>
              <p:nvPr/>
            </p:nvGrpSpPr>
            <p:grpSpPr bwMode="auto">
              <a:xfrm>
                <a:off x="0" y="70"/>
                <a:ext cx="76" cy="79"/>
                <a:chOff x="0" y="0"/>
                <a:chExt cx="76" cy="78"/>
              </a:xfrm>
            </p:grpSpPr>
            <p:sp>
              <p:nvSpPr>
                <p:cNvPr id="99" name="Freeform 190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60000 65536"/>
                    <a:gd name="T5" fmla="*/ 0 60000 65536"/>
                    <a:gd name="T6" fmla="*/ 0 w 21600"/>
                    <a:gd name="T7" fmla="*/ 0 h 21600"/>
                    <a:gd name="T8" fmla="*/ 21600 w 21600"/>
                    <a:gd name="T9" fmla="*/ 21600 h 2160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600" h="21600">
                      <a:moveTo>
                        <a:pt x="21600" y="21600"/>
                      </a:moveTo>
                      <a:cubicBezTo>
                        <a:pt x="9633" y="21471"/>
                        <a:pt x="0" y="11838"/>
                        <a:pt x="0" y="0"/>
                      </a:cubicBez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00" name="AutoShape 191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364" y="21600"/>
                      </a:moveTo>
                      <a:cubicBezTo>
                        <a:pt x="9527" y="21471"/>
                        <a:pt x="0" y="11838"/>
                        <a:pt x="0" y="0"/>
                      </a:cubicBezTo>
                      <a:lnTo>
                        <a:pt x="21600" y="0"/>
                      </a:lnTo>
                      <a:close/>
                      <a:moveTo>
                        <a:pt x="21364" y="21600"/>
                      </a:move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sp>
          <p:nvSpPr>
            <p:cNvPr id="95" name="Line 140"/>
            <p:cNvSpPr>
              <a:spLocks noChangeShapeType="1"/>
            </p:cNvSpPr>
            <p:nvPr/>
          </p:nvSpPr>
          <p:spPr bwMode="auto">
            <a:xfrm rot="10800000" flipH="1">
              <a:off x="3142378" y="2151836"/>
              <a:ext cx="241434" cy="402392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577596" y="2667000"/>
            <a:ext cx="2442204" cy="1639528"/>
            <a:chOff x="3124200" y="3237539"/>
            <a:chExt cx="2442204" cy="1639528"/>
          </a:xfrm>
        </p:grpSpPr>
        <p:sp>
          <p:nvSpPr>
            <p:cNvPr id="58" name="Right Arrow 57"/>
            <p:cNvSpPr/>
            <p:nvPr/>
          </p:nvSpPr>
          <p:spPr>
            <a:xfrm>
              <a:off x="3124200" y="3237539"/>
              <a:ext cx="2442204" cy="1639528"/>
            </a:xfrm>
            <a:prstGeom prst="rightArrow">
              <a:avLst>
                <a:gd name="adj1" fmla="val 83282"/>
                <a:gd name="adj2" fmla="val 50000"/>
              </a:avLst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137"/>
            <p:cNvSpPr>
              <a:spLocks/>
            </p:cNvSpPr>
            <p:nvPr/>
          </p:nvSpPr>
          <p:spPr bwMode="auto">
            <a:xfrm>
              <a:off x="3196596" y="3371982"/>
              <a:ext cx="1756404" cy="1306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5154" bIns="0" anchor="ctr"/>
            <a:lstStyle/>
            <a:p>
              <a:pPr marL="42863" algn="ctr">
                <a:spcBef>
                  <a:spcPts val="1775"/>
                </a:spcBef>
              </a:pPr>
              <a:r>
                <a:rPr lang="en-US" sz="3100" b="1" dirty="0">
                  <a:solidFill>
                    <a:schemeClr val="tx1"/>
                  </a:solidFill>
                  <a:latin typeface="Calibri"/>
                  <a:cs typeface="Calibri"/>
                </a:rPr>
                <a:t>3 </a:t>
              </a:r>
              <a:r>
                <a:rPr lang="en-US" sz="31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legs </a:t>
              </a:r>
              <a:r>
                <a:rPr lang="en-US" sz="3100" b="1" dirty="0">
                  <a:latin typeface="Calibri"/>
                  <a:cs typeface="Calibri"/>
                </a:rPr>
                <a:t>a</a:t>
              </a:r>
              <a:r>
                <a:rPr lang="en-US" sz="31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ct </a:t>
              </a:r>
              <a:r>
                <a:rPr lang="en-US" sz="3100" b="1" dirty="0">
                  <a:solidFill>
                    <a:schemeClr val="tx1"/>
                  </a:solidFill>
                  <a:latin typeface="Calibri"/>
                  <a:cs typeface="Calibri"/>
                </a:rPr>
                <a:t>as </a:t>
              </a:r>
              <a:r>
                <a:rPr lang="en-US" sz="31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one</a:t>
              </a:r>
              <a:endParaRPr lang="en-US" sz="3100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for mechanical self-stabilization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8895" y="1828800"/>
            <a:ext cx="9119136" cy="3676347"/>
            <a:chOff x="18895" y="1828800"/>
            <a:chExt cx="9119136" cy="3676347"/>
          </a:xfrm>
        </p:grpSpPr>
        <p:sp>
          <p:nvSpPr>
            <p:cNvPr id="60" name="Rectangle 59"/>
            <p:cNvSpPr/>
            <p:nvPr/>
          </p:nvSpPr>
          <p:spPr>
            <a:xfrm>
              <a:off x="18895" y="1828800"/>
              <a:ext cx="9119136" cy="2971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 smtClean="0"/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76200" y="4674150"/>
              <a:ext cx="4433455" cy="8309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>
              <a:spAutoFit/>
            </a:bodyPr>
            <a:lstStyle>
              <a:lvl1pPr marL="457200" indent="-4572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marL="0" lvl="0" indent="0" algn="ctr" eaLnBrk="1" hangingPunct="1"/>
              <a:r>
                <a:rPr lang="en-US" dirty="0">
                  <a:solidFill>
                    <a:schemeClr val="accent4"/>
                  </a:solidFill>
                  <a:latin typeface="Calibri"/>
                  <a:cs typeface="Calibri"/>
                </a:rPr>
                <a:t>Cart acceleration </a:t>
              </a:r>
              <a:r>
                <a:rPr lang="en-US" dirty="0">
                  <a:latin typeface="Calibri"/>
                  <a:cs typeface="Calibri"/>
                </a:rPr>
                <a:t>induces equal &amp; opposite </a:t>
              </a:r>
              <a:r>
                <a:rPr lang="en-US" dirty="0" smtClean="0">
                  <a:solidFill>
                    <a:srgbClr val="FFFF00"/>
                  </a:solidFill>
                  <a:latin typeface="Calibri"/>
                  <a:cs typeface="Calibri"/>
                </a:rPr>
                <a:t>animal acceleration</a:t>
              </a:r>
              <a:endParaRPr lang="en-US" sz="2000" dirty="0">
                <a:solidFill>
                  <a:srgbClr val="FFFF00"/>
                </a:solidFill>
                <a:latin typeface="Calibri"/>
                <a:cs typeface="Calibri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3276599" y="3023700"/>
              <a:ext cx="1149927" cy="862500"/>
            </a:xfrm>
            <a:prstGeom prst="rightArrow">
              <a:avLst>
                <a:gd name="adj1" fmla="val 37037"/>
                <a:gd name="adj2" fmla="val 66461"/>
              </a:avLst>
            </a:prstGeom>
            <a:solidFill>
              <a:schemeClr val="accent4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 rot="10800000">
              <a:off x="147387" y="3023700"/>
              <a:ext cx="1148013" cy="862500"/>
            </a:xfrm>
            <a:prstGeom prst="rightArrow">
              <a:avLst>
                <a:gd name="adj1" fmla="val 37037"/>
                <a:gd name="adj2" fmla="val 66461"/>
              </a:avLst>
            </a:prstGeom>
            <a:solidFill>
              <a:srgbClr val="FFFF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11" name="Rectangle 137"/>
          <p:cNvSpPr>
            <a:spLocks/>
          </p:cNvSpPr>
          <p:nvPr/>
        </p:nvSpPr>
        <p:spPr bwMode="auto">
          <a:xfrm>
            <a:off x="1371600" y="685800"/>
            <a:ext cx="1756404" cy="50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5154" bIns="0" anchor="ctr"/>
          <a:lstStyle/>
          <a:p>
            <a:pPr marL="42863" algn="ctr">
              <a:spcBef>
                <a:spcPts val="1775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alibri"/>
                <a:cs typeface="Calibri"/>
              </a:rPr>
              <a:t>Animal</a:t>
            </a:r>
            <a:endParaRPr lang="en-US" sz="28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Rectangle 137"/>
          <p:cNvSpPr>
            <a:spLocks/>
          </p:cNvSpPr>
          <p:nvPr/>
        </p:nvSpPr>
        <p:spPr bwMode="auto">
          <a:xfrm>
            <a:off x="5014792" y="685800"/>
            <a:ext cx="3490285" cy="50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5154" bIns="0" anchor="ctr"/>
          <a:lstStyle/>
          <a:p>
            <a:pPr marL="42863">
              <a:spcBef>
                <a:spcPts val="1775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alibri"/>
                <a:cs typeface="Calibri"/>
              </a:rPr>
              <a:t>Lateral Leg Spring (LLS)</a:t>
            </a:r>
            <a:endParaRPr lang="en-US" sz="28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3" name="Oval 7"/>
          <p:cNvSpPr>
            <a:spLocks/>
          </p:cNvSpPr>
          <p:nvPr/>
        </p:nvSpPr>
        <p:spPr bwMode="auto">
          <a:xfrm>
            <a:off x="6934200" y="2527300"/>
            <a:ext cx="1085850" cy="1751013"/>
          </a:xfrm>
          <a:prstGeom prst="ellips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 lIns="0" tIns="0" rIns="0" bIns="0"/>
          <a:lstStyle/>
          <a:p>
            <a:pPr defTabSz="1016000">
              <a:buClrTx/>
              <a:buSzTx/>
              <a:buFontTx/>
              <a:buNone/>
            </a:pPr>
            <a:endParaRPr lang="en-US" sz="2700">
              <a:solidFill>
                <a:srgbClr val="000000"/>
              </a:solidFill>
              <a:latin typeface="Arial Narrow" charset="0"/>
              <a:sym typeface="Arial Narrow" charset="0"/>
            </a:endParaRPr>
          </a:p>
        </p:txBody>
      </p:sp>
      <p:grpSp>
        <p:nvGrpSpPr>
          <p:cNvPr id="17" name="Group 12"/>
          <p:cNvGrpSpPr>
            <a:grpSpLocks/>
          </p:cNvGrpSpPr>
          <p:nvPr/>
        </p:nvGrpSpPr>
        <p:grpSpPr bwMode="auto">
          <a:xfrm rot="19800000" flipH="1">
            <a:off x="6971175" y="1842786"/>
            <a:ext cx="2270125" cy="1438275"/>
            <a:chOff x="0" y="0"/>
            <a:chExt cx="1287" cy="816"/>
          </a:xfrm>
        </p:grpSpPr>
        <p:sp>
          <p:nvSpPr>
            <p:cNvPr id="18" name="Line 13"/>
            <p:cNvSpPr>
              <a:spLocks noChangeShapeType="1"/>
            </p:cNvSpPr>
            <p:nvPr/>
          </p:nvSpPr>
          <p:spPr bwMode="auto">
            <a:xfrm rot="10800000" flipH="1">
              <a:off x="335" y="208"/>
              <a:ext cx="24" cy="1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 rot="10800000" flipH="1">
              <a:off x="919" y="456"/>
              <a:ext cx="32" cy="1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rot="10800000" flipH="1">
              <a:off x="759" y="352"/>
              <a:ext cx="48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 rot="10800000" flipH="1">
              <a:off x="471" y="176"/>
              <a:ext cx="48" cy="2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 rot="10800000" flipH="1">
              <a:off x="615" y="264"/>
              <a:ext cx="48" cy="2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Line 18"/>
            <p:cNvSpPr>
              <a:spLocks noChangeShapeType="1"/>
            </p:cNvSpPr>
            <p:nvPr/>
          </p:nvSpPr>
          <p:spPr bwMode="auto">
            <a:xfrm flipH="1">
              <a:off x="327" y="200"/>
              <a:ext cx="200" cy="1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 flipH="1">
              <a:off x="759" y="464"/>
              <a:ext cx="192" cy="1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 flipH="1">
              <a:off x="615" y="376"/>
              <a:ext cx="192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Line 21"/>
            <p:cNvSpPr>
              <a:spLocks noChangeShapeType="1"/>
            </p:cNvSpPr>
            <p:nvPr/>
          </p:nvSpPr>
          <p:spPr bwMode="auto">
            <a:xfrm flipH="1">
              <a:off x="471" y="280"/>
              <a:ext cx="192" cy="1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Line 22"/>
            <p:cNvSpPr>
              <a:spLocks noChangeShapeType="1"/>
            </p:cNvSpPr>
            <p:nvPr/>
          </p:nvSpPr>
          <p:spPr bwMode="auto">
            <a:xfrm>
              <a:off x="903" y="592"/>
              <a:ext cx="384" cy="2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>
              <a:off x="0" y="0"/>
              <a:ext cx="375" cy="2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3" name="Line 28"/>
          <p:cNvSpPr>
            <a:spLocks noChangeShapeType="1"/>
          </p:cNvSpPr>
          <p:nvPr/>
        </p:nvSpPr>
        <p:spPr bwMode="auto">
          <a:xfrm>
            <a:off x="7462838" y="2774950"/>
            <a:ext cx="1587" cy="1312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5" name="Group 31"/>
          <p:cNvGrpSpPr>
            <a:grpSpLocks/>
          </p:cNvGrpSpPr>
          <p:nvPr/>
        </p:nvGrpSpPr>
        <p:grpSpPr bwMode="auto">
          <a:xfrm flipH="1">
            <a:off x="7324725" y="3276600"/>
            <a:ext cx="252413" cy="265112"/>
            <a:chOff x="0" y="0"/>
            <a:chExt cx="143" cy="149"/>
          </a:xfrm>
        </p:grpSpPr>
        <p:sp>
          <p:nvSpPr>
            <p:cNvPr id="36" name="Oval 32"/>
            <p:cNvSpPr>
              <a:spLocks/>
            </p:cNvSpPr>
            <p:nvPr/>
          </p:nvSpPr>
          <p:spPr bwMode="auto">
            <a:xfrm>
              <a:off x="1" y="0"/>
              <a:ext cx="140" cy="14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1016000">
                <a:buClrTx/>
                <a:buSzTx/>
                <a:buFontTx/>
                <a:buNone/>
              </a:pPr>
              <a:endParaRPr lang="en-US" sz="2700">
                <a:solidFill>
                  <a:srgbClr val="000000"/>
                </a:solidFill>
                <a:latin typeface="Arial Narrow" charset="0"/>
                <a:sym typeface="Arial Narrow" charset="0"/>
              </a:endParaRPr>
            </a:p>
          </p:txBody>
        </p:sp>
        <p:grpSp>
          <p:nvGrpSpPr>
            <p:cNvPr id="37" name="Group 33"/>
            <p:cNvGrpSpPr>
              <a:grpSpLocks/>
            </p:cNvGrpSpPr>
            <p:nvPr/>
          </p:nvGrpSpPr>
          <p:grpSpPr bwMode="auto">
            <a:xfrm>
              <a:off x="66" y="0"/>
              <a:ext cx="77" cy="78"/>
              <a:chOff x="0" y="0"/>
              <a:chExt cx="76" cy="78"/>
            </a:xfrm>
          </p:grpSpPr>
          <p:sp>
            <p:nvSpPr>
              <p:cNvPr id="41" name="Freeform 34"/>
              <p:cNvSpPr>
                <a:spLocks/>
              </p:cNvSpPr>
              <p:nvPr/>
            </p:nvSpPr>
            <p:spPr bwMode="auto">
              <a:xfrm>
                <a:off x="0" y="0"/>
                <a:ext cx="76" cy="78"/>
              </a:xfrm>
              <a:custGeom>
                <a:avLst/>
                <a:gdLst>
                  <a:gd name="T0" fmla="*/ 0 w 21600"/>
                  <a:gd name="T1" fmla="*/ 0 h 21472"/>
                  <a:gd name="T2" fmla="*/ 0 w 21600"/>
                  <a:gd name="T3" fmla="*/ 0 h 21472"/>
                  <a:gd name="T4" fmla="*/ 0 w 21600"/>
                  <a:gd name="T5" fmla="*/ 0 h 2147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472"/>
                  <a:gd name="T11" fmla="*/ 21600 w 21600"/>
                  <a:gd name="T12" fmla="*/ 21472 h 214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472">
                    <a:moveTo>
                      <a:pt x="0" y="2"/>
                    </a:moveTo>
                    <a:cubicBezTo>
                      <a:pt x="11800" y="-128"/>
                      <a:pt x="21470" y="9380"/>
                      <a:pt x="21599" y="21237"/>
                    </a:cubicBezTo>
                    <a:cubicBezTo>
                      <a:pt x="21600" y="21316"/>
                      <a:pt x="21600" y="21394"/>
                      <a:pt x="21600" y="21472"/>
                    </a:cubicBez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1016000">
                  <a:buClrTx/>
                  <a:buSzTx/>
                  <a:buFontTx/>
                  <a:buNone/>
                </a:pPr>
                <a:endParaRPr lang="en-US" sz="2700">
                  <a:solidFill>
                    <a:srgbClr val="000000"/>
                  </a:solidFill>
                  <a:latin typeface="Arial Narrow" charset="0"/>
                  <a:sym typeface="Arial Narrow" charset="0"/>
                </a:endParaRPr>
              </a:p>
            </p:txBody>
          </p:sp>
          <p:sp>
            <p:nvSpPr>
              <p:cNvPr id="42" name="AutoShape 35"/>
              <p:cNvSpPr>
                <a:spLocks/>
              </p:cNvSpPr>
              <p:nvPr/>
            </p:nvSpPr>
            <p:spPr bwMode="auto">
              <a:xfrm>
                <a:off x="0" y="0"/>
                <a:ext cx="76" cy="78"/>
              </a:xfrm>
              <a:custGeom>
                <a:avLst/>
                <a:gdLst>
                  <a:gd name="T0" fmla="*/ 0 w 21600"/>
                  <a:gd name="T1" fmla="*/ 0 h 21472"/>
                  <a:gd name="T2" fmla="*/ 21600 w 21600"/>
                  <a:gd name="T3" fmla="*/ 21472 h 21472"/>
                </a:gdLst>
                <a:ahLst/>
                <a:cxnLst/>
                <a:rect l="T0" t="T1" r="T2" b="T3"/>
                <a:pathLst>
                  <a:path w="21600" h="21472">
                    <a:moveTo>
                      <a:pt x="0" y="2"/>
                    </a:moveTo>
                    <a:cubicBezTo>
                      <a:pt x="11800" y="-128"/>
                      <a:pt x="21470" y="9380"/>
                      <a:pt x="21599" y="21237"/>
                    </a:cubicBezTo>
                    <a:cubicBezTo>
                      <a:pt x="21600" y="21316"/>
                      <a:pt x="21600" y="21394"/>
                      <a:pt x="21600" y="21472"/>
                    </a:cubicBezTo>
                    <a:lnTo>
                      <a:pt x="233" y="21472"/>
                    </a:lnTo>
                    <a:close/>
                    <a:moveTo>
                      <a:pt x="0" y="2"/>
                    </a:move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defTabSz="1016000">
                  <a:buClrTx/>
                  <a:buSzTx/>
                  <a:buFontTx/>
                  <a:buNone/>
                </a:pPr>
                <a:endParaRPr lang="en-US" sz="2700">
                  <a:solidFill>
                    <a:srgbClr val="000000"/>
                  </a:solidFill>
                  <a:latin typeface="Arial Narrow" charset="0"/>
                  <a:sym typeface="Arial Narrow" charset="0"/>
                </a:endParaRPr>
              </a:p>
            </p:txBody>
          </p:sp>
        </p:grpSp>
        <p:grpSp>
          <p:nvGrpSpPr>
            <p:cNvPr id="38" name="Group 36"/>
            <p:cNvGrpSpPr>
              <a:grpSpLocks/>
            </p:cNvGrpSpPr>
            <p:nvPr/>
          </p:nvGrpSpPr>
          <p:grpSpPr bwMode="auto">
            <a:xfrm>
              <a:off x="0" y="70"/>
              <a:ext cx="76" cy="79"/>
              <a:chOff x="0" y="0"/>
              <a:chExt cx="76" cy="78"/>
            </a:xfrm>
          </p:grpSpPr>
          <p:sp>
            <p:nvSpPr>
              <p:cNvPr id="39" name="Freeform 37"/>
              <p:cNvSpPr>
                <a:spLocks/>
              </p:cNvSpPr>
              <p:nvPr/>
            </p:nvSpPr>
            <p:spPr bwMode="auto">
              <a:xfrm>
                <a:off x="0" y="0"/>
                <a:ext cx="76" cy="7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60000 65536"/>
                  <a:gd name="T5" fmla="*/ 0 60000 65536"/>
                  <a:gd name="T6" fmla="*/ 0 w 21600"/>
                  <a:gd name="T7" fmla="*/ 0 h 21600"/>
                  <a:gd name="T8" fmla="*/ 21600 w 21600"/>
                  <a:gd name="T9" fmla="*/ 21600 h 2160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1600" h="21600">
                    <a:moveTo>
                      <a:pt x="21600" y="21600"/>
                    </a:moveTo>
                    <a:cubicBezTo>
                      <a:pt x="9633" y="21471"/>
                      <a:pt x="0" y="11838"/>
                      <a:pt x="0" y="0"/>
                    </a:cubicBez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1016000">
                  <a:buClrTx/>
                  <a:buSzTx/>
                  <a:buFontTx/>
                  <a:buNone/>
                </a:pPr>
                <a:endParaRPr lang="en-US" sz="2700">
                  <a:solidFill>
                    <a:srgbClr val="000000"/>
                  </a:solidFill>
                  <a:latin typeface="Arial Narrow" charset="0"/>
                  <a:sym typeface="Arial Narrow" charset="0"/>
                </a:endParaRPr>
              </a:p>
            </p:txBody>
          </p:sp>
          <p:sp>
            <p:nvSpPr>
              <p:cNvPr id="40" name="AutoShape 38"/>
              <p:cNvSpPr>
                <a:spLocks/>
              </p:cNvSpPr>
              <p:nvPr/>
            </p:nvSpPr>
            <p:spPr bwMode="auto">
              <a:xfrm>
                <a:off x="0" y="0"/>
                <a:ext cx="76" cy="7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21364" y="21600"/>
                    </a:moveTo>
                    <a:cubicBezTo>
                      <a:pt x="9527" y="21471"/>
                      <a:pt x="0" y="11838"/>
                      <a:pt x="0" y="0"/>
                    </a:cubicBezTo>
                    <a:lnTo>
                      <a:pt x="21600" y="0"/>
                    </a:lnTo>
                    <a:close/>
                    <a:moveTo>
                      <a:pt x="21364" y="21600"/>
                    </a:move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defTabSz="1016000">
                  <a:buClrTx/>
                  <a:buSzTx/>
                  <a:buFontTx/>
                  <a:buNone/>
                </a:pPr>
                <a:endParaRPr lang="en-US" sz="2700">
                  <a:solidFill>
                    <a:srgbClr val="000000"/>
                  </a:solidFill>
                  <a:latin typeface="Arial Narrow" charset="0"/>
                  <a:sym typeface="Arial Narrow" charset="0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4710545" y="3029728"/>
            <a:ext cx="4433455" cy="2481447"/>
            <a:chOff x="4710545" y="3029728"/>
            <a:chExt cx="4433455" cy="2481447"/>
          </a:xfrm>
        </p:grpSpPr>
        <p:sp>
          <p:nvSpPr>
            <p:cNvPr id="55" name="Text Box 9"/>
            <p:cNvSpPr txBox="1">
              <a:spLocks noChangeArrowheads="1"/>
            </p:cNvSpPr>
            <p:nvPr/>
          </p:nvSpPr>
          <p:spPr bwMode="auto">
            <a:xfrm>
              <a:off x="4710545" y="4680178"/>
              <a:ext cx="443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457200" indent="-4572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marL="0" lvl="0" indent="0" algn="ctr" eaLnBrk="1" hangingPunct="1"/>
              <a:r>
                <a:rPr lang="en-US" dirty="0" smtClean="0">
                  <a:solidFill>
                    <a:prstClr val="black"/>
                  </a:solidFill>
                  <a:latin typeface="Calibri"/>
                  <a:cs typeface="Calibri"/>
                </a:rPr>
                <a:t>Apply 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  <a:latin typeface="Calibri"/>
                  <a:cs typeface="Calibri"/>
                </a:rPr>
                <a:t>measured acceleration 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  <a:cs typeface="Calibri"/>
                </a:rPr>
                <a:t>directly to </a:t>
              </a: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model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56" name="Right Arrow 55"/>
            <p:cNvSpPr/>
            <p:nvPr/>
          </p:nvSpPr>
          <p:spPr>
            <a:xfrm rot="10800000">
              <a:off x="5486401" y="3029728"/>
              <a:ext cx="1301370" cy="862500"/>
            </a:xfrm>
            <a:prstGeom prst="rightArrow">
              <a:avLst>
                <a:gd name="adj1" fmla="val 37037"/>
                <a:gd name="adj2" fmla="val 66461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57" name="Content Placeholder 2"/>
          <p:cNvSpPr txBox="1">
            <a:spLocks/>
          </p:cNvSpPr>
          <p:nvPr/>
        </p:nvSpPr>
        <p:spPr bwMode="auto">
          <a:xfrm>
            <a:off x="228600" y="5867400"/>
            <a:ext cx="8686800" cy="44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 smtClean="0"/>
              <a:t>Quantitative predictions for purely mechanical feedback</a:t>
            </a:r>
            <a:endParaRPr lang="en-US" sz="2800" b="1" dirty="0"/>
          </a:p>
        </p:txBody>
      </p:sp>
      <p:sp>
        <p:nvSpPr>
          <p:cNvPr id="44" name="Rectangle 10"/>
          <p:cNvSpPr>
            <a:spLocks/>
          </p:cNvSpPr>
          <p:nvPr/>
        </p:nvSpPr>
        <p:spPr bwMode="auto">
          <a:xfrm>
            <a:off x="5014793" y="1176831"/>
            <a:ext cx="20000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ctr">
            <a:spAutoFit/>
          </a:bodyPr>
          <a:lstStyle/>
          <a:p>
            <a:pPr marL="42863">
              <a:spcBef>
                <a:spcPts val="1000"/>
              </a:spcBef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Schmitt &amp; Holmes 2000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6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2557" y="1905000"/>
            <a:ext cx="167322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" name="Group 31"/>
          <p:cNvGrpSpPr>
            <a:grpSpLocks/>
          </p:cNvGrpSpPr>
          <p:nvPr/>
        </p:nvGrpSpPr>
        <p:grpSpPr bwMode="auto">
          <a:xfrm flipH="1">
            <a:off x="7324725" y="3621088"/>
            <a:ext cx="252413" cy="265112"/>
            <a:chOff x="0" y="0"/>
            <a:chExt cx="143" cy="149"/>
          </a:xfrm>
          <a:solidFill>
            <a:schemeClr val="tx1"/>
          </a:solidFill>
        </p:grpSpPr>
        <p:sp>
          <p:nvSpPr>
            <p:cNvPr id="48" name="Oval 32"/>
            <p:cNvSpPr>
              <a:spLocks/>
            </p:cNvSpPr>
            <p:nvPr/>
          </p:nvSpPr>
          <p:spPr bwMode="auto">
            <a:xfrm>
              <a:off x="1" y="0"/>
              <a:ext cx="140" cy="145"/>
            </a:xfrm>
            <a:prstGeom prst="ellipse">
              <a:avLst/>
            </a:prstGeom>
            <a:grpFill/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1016000">
                <a:buClrTx/>
                <a:buSzTx/>
                <a:buFontTx/>
                <a:buNone/>
              </a:pPr>
              <a:endParaRPr lang="en-US" sz="2700">
                <a:solidFill>
                  <a:srgbClr val="000000"/>
                </a:solidFill>
                <a:latin typeface="Arial Narrow" charset="0"/>
                <a:sym typeface="Arial Narrow" charset="0"/>
              </a:endParaRPr>
            </a:p>
          </p:txBody>
        </p:sp>
        <p:grpSp>
          <p:nvGrpSpPr>
            <p:cNvPr id="49" name="Group 33"/>
            <p:cNvGrpSpPr>
              <a:grpSpLocks/>
            </p:cNvGrpSpPr>
            <p:nvPr/>
          </p:nvGrpSpPr>
          <p:grpSpPr bwMode="auto">
            <a:xfrm>
              <a:off x="66" y="0"/>
              <a:ext cx="77" cy="78"/>
              <a:chOff x="0" y="0"/>
              <a:chExt cx="76" cy="78"/>
            </a:xfrm>
            <a:grpFill/>
          </p:grpSpPr>
          <p:sp>
            <p:nvSpPr>
              <p:cNvPr id="53" name="Freeform 34"/>
              <p:cNvSpPr>
                <a:spLocks/>
              </p:cNvSpPr>
              <p:nvPr/>
            </p:nvSpPr>
            <p:spPr bwMode="auto">
              <a:xfrm>
                <a:off x="0" y="0"/>
                <a:ext cx="76" cy="78"/>
              </a:xfrm>
              <a:custGeom>
                <a:avLst/>
                <a:gdLst>
                  <a:gd name="T0" fmla="*/ 0 w 21600"/>
                  <a:gd name="T1" fmla="*/ 0 h 21472"/>
                  <a:gd name="T2" fmla="*/ 0 w 21600"/>
                  <a:gd name="T3" fmla="*/ 0 h 21472"/>
                  <a:gd name="T4" fmla="*/ 0 w 21600"/>
                  <a:gd name="T5" fmla="*/ 0 h 2147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472"/>
                  <a:gd name="T11" fmla="*/ 21600 w 21600"/>
                  <a:gd name="T12" fmla="*/ 21472 h 214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472">
                    <a:moveTo>
                      <a:pt x="0" y="2"/>
                    </a:moveTo>
                    <a:cubicBezTo>
                      <a:pt x="11800" y="-128"/>
                      <a:pt x="21470" y="9380"/>
                      <a:pt x="21599" y="21237"/>
                    </a:cubicBezTo>
                    <a:cubicBezTo>
                      <a:pt x="21600" y="21316"/>
                      <a:pt x="21600" y="21394"/>
                      <a:pt x="21600" y="21472"/>
                    </a:cubicBezTo>
                  </a:path>
                </a:pathLst>
              </a:custGeom>
              <a:grpFill/>
              <a:ln w="12700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lIns="0" tIns="0" rIns="0" bIns="0"/>
              <a:lstStyle/>
              <a:p>
                <a:pPr defTabSz="1016000">
                  <a:buClrTx/>
                  <a:buSzTx/>
                  <a:buFontTx/>
                  <a:buNone/>
                </a:pPr>
                <a:endParaRPr lang="en-US" sz="2700">
                  <a:solidFill>
                    <a:srgbClr val="000000"/>
                  </a:solidFill>
                  <a:latin typeface="Arial Narrow" charset="0"/>
                  <a:sym typeface="Arial Narrow" charset="0"/>
                </a:endParaRPr>
              </a:p>
            </p:txBody>
          </p:sp>
          <p:sp>
            <p:nvSpPr>
              <p:cNvPr id="54" name="AutoShape 35"/>
              <p:cNvSpPr>
                <a:spLocks/>
              </p:cNvSpPr>
              <p:nvPr/>
            </p:nvSpPr>
            <p:spPr bwMode="auto">
              <a:xfrm>
                <a:off x="0" y="0"/>
                <a:ext cx="76" cy="78"/>
              </a:xfrm>
              <a:custGeom>
                <a:avLst/>
                <a:gdLst>
                  <a:gd name="T0" fmla="*/ 0 w 21600"/>
                  <a:gd name="T1" fmla="*/ 0 h 21472"/>
                  <a:gd name="T2" fmla="*/ 21600 w 21600"/>
                  <a:gd name="T3" fmla="*/ 21472 h 21472"/>
                </a:gdLst>
                <a:ahLst/>
                <a:cxnLst/>
                <a:rect l="T0" t="T1" r="T2" b="T3"/>
                <a:pathLst>
                  <a:path w="21600" h="21472">
                    <a:moveTo>
                      <a:pt x="0" y="2"/>
                    </a:moveTo>
                    <a:cubicBezTo>
                      <a:pt x="11800" y="-128"/>
                      <a:pt x="21470" y="9380"/>
                      <a:pt x="21599" y="21237"/>
                    </a:cubicBezTo>
                    <a:cubicBezTo>
                      <a:pt x="21600" y="21316"/>
                      <a:pt x="21600" y="21394"/>
                      <a:pt x="21600" y="21472"/>
                    </a:cubicBezTo>
                    <a:lnTo>
                      <a:pt x="233" y="21472"/>
                    </a:lnTo>
                    <a:close/>
                    <a:moveTo>
                      <a:pt x="0" y="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defTabSz="1016000">
                  <a:buClrTx/>
                  <a:buSzTx/>
                  <a:buFontTx/>
                  <a:buNone/>
                </a:pPr>
                <a:endParaRPr lang="en-US" sz="2700">
                  <a:solidFill>
                    <a:srgbClr val="000000"/>
                  </a:solidFill>
                  <a:latin typeface="Arial Narrow" charset="0"/>
                  <a:sym typeface="Arial Narrow" charset="0"/>
                </a:endParaRPr>
              </a:p>
            </p:txBody>
          </p:sp>
        </p:grpSp>
        <p:grpSp>
          <p:nvGrpSpPr>
            <p:cNvPr id="50" name="Group 36"/>
            <p:cNvGrpSpPr>
              <a:grpSpLocks/>
            </p:cNvGrpSpPr>
            <p:nvPr/>
          </p:nvGrpSpPr>
          <p:grpSpPr bwMode="auto">
            <a:xfrm>
              <a:off x="0" y="70"/>
              <a:ext cx="76" cy="79"/>
              <a:chOff x="0" y="0"/>
              <a:chExt cx="76" cy="78"/>
            </a:xfrm>
            <a:grpFill/>
          </p:grpSpPr>
          <p:sp>
            <p:nvSpPr>
              <p:cNvPr id="51" name="Freeform 37"/>
              <p:cNvSpPr>
                <a:spLocks/>
              </p:cNvSpPr>
              <p:nvPr/>
            </p:nvSpPr>
            <p:spPr bwMode="auto">
              <a:xfrm>
                <a:off x="0" y="0"/>
                <a:ext cx="76" cy="7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60000 65536"/>
                  <a:gd name="T5" fmla="*/ 0 60000 65536"/>
                  <a:gd name="T6" fmla="*/ 0 w 21600"/>
                  <a:gd name="T7" fmla="*/ 0 h 21600"/>
                  <a:gd name="T8" fmla="*/ 21600 w 21600"/>
                  <a:gd name="T9" fmla="*/ 21600 h 2160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1600" h="21600">
                    <a:moveTo>
                      <a:pt x="21600" y="21600"/>
                    </a:moveTo>
                    <a:cubicBezTo>
                      <a:pt x="9633" y="21471"/>
                      <a:pt x="0" y="11838"/>
                      <a:pt x="0" y="0"/>
                    </a:cubicBezTo>
                  </a:path>
                </a:pathLst>
              </a:custGeom>
              <a:grpFill/>
              <a:ln w="12700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lIns="0" tIns="0" rIns="0" bIns="0"/>
              <a:lstStyle/>
              <a:p>
                <a:pPr defTabSz="1016000">
                  <a:buClrTx/>
                  <a:buSzTx/>
                  <a:buFontTx/>
                  <a:buNone/>
                </a:pPr>
                <a:endParaRPr lang="en-US" sz="2700">
                  <a:solidFill>
                    <a:srgbClr val="000000"/>
                  </a:solidFill>
                  <a:latin typeface="Arial Narrow" charset="0"/>
                  <a:sym typeface="Arial Narrow" charset="0"/>
                </a:endParaRPr>
              </a:p>
            </p:txBody>
          </p:sp>
          <p:sp>
            <p:nvSpPr>
              <p:cNvPr id="52" name="AutoShape 38"/>
              <p:cNvSpPr>
                <a:spLocks/>
              </p:cNvSpPr>
              <p:nvPr/>
            </p:nvSpPr>
            <p:spPr bwMode="auto">
              <a:xfrm>
                <a:off x="0" y="0"/>
                <a:ext cx="76" cy="7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21364" y="21600"/>
                    </a:moveTo>
                    <a:cubicBezTo>
                      <a:pt x="9527" y="21471"/>
                      <a:pt x="0" y="11838"/>
                      <a:pt x="0" y="0"/>
                    </a:cubicBezTo>
                    <a:lnTo>
                      <a:pt x="21600" y="0"/>
                    </a:lnTo>
                    <a:close/>
                    <a:moveTo>
                      <a:pt x="21364" y="2160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defTabSz="1016000">
                  <a:buClrTx/>
                  <a:buSzTx/>
                  <a:buFontTx/>
                  <a:buNone/>
                </a:pPr>
                <a:endParaRPr lang="en-US" sz="2700">
                  <a:solidFill>
                    <a:srgbClr val="000000"/>
                  </a:solidFill>
                  <a:latin typeface="Arial Narrow" charset="0"/>
                  <a:sym typeface="Arial Narrow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0475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2" name="Rectangle 137"/>
          <p:cNvSpPr>
            <a:spLocks/>
          </p:cNvSpPr>
          <p:nvPr/>
        </p:nvSpPr>
        <p:spPr bwMode="auto">
          <a:xfrm>
            <a:off x="5014792" y="685800"/>
            <a:ext cx="3490285" cy="50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5154" bIns="0" anchor="ctr"/>
          <a:lstStyle/>
          <a:p>
            <a:pPr marL="42863">
              <a:spcBef>
                <a:spcPts val="1775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alibri"/>
                <a:cs typeface="Calibri"/>
              </a:rPr>
              <a:t>Lateral Leg Spring (LLS)</a:t>
            </a:r>
            <a:endParaRPr lang="en-US" sz="28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934200" y="1143000"/>
            <a:ext cx="2307100" cy="2435527"/>
            <a:chOff x="6934200" y="1143000"/>
            <a:chExt cx="2307100" cy="2435527"/>
          </a:xfrm>
        </p:grpSpPr>
        <p:grpSp>
          <p:nvGrpSpPr>
            <p:cNvPr id="47" name="Group 31"/>
            <p:cNvGrpSpPr>
              <a:grpSpLocks/>
            </p:cNvGrpSpPr>
            <p:nvPr/>
          </p:nvGrpSpPr>
          <p:grpSpPr bwMode="auto">
            <a:xfrm flipH="1">
              <a:off x="7324725" y="2921302"/>
              <a:ext cx="252413" cy="265112"/>
              <a:chOff x="0" y="0"/>
              <a:chExt cx="143" cy="149"/>
            </a:xfrm>
            <a:solidFill>
              <a:schemeClr val="tx1"/>
            </a:solidFill>
          </p:grpSpPr>
          <p:sp>
            <p:nvSpPr>
              <p:cNvPr id="48" name="Oval 32"/>
              <p:cNvSpPr>
                <a:spLocks/>
              </p:cNvSpPr>
              <p:nvPr/>
            </p:nvSpPr>
            <p:spPr bwMode="auto">
              <a:xfrm>
                <a:off x="1" y="0"/>
                <a:ext cx="140" cy="145"/>
              </a:xfrm>
              <a:prstGeom prst="ellipse">
                <a:avLst/>
              </a:prstGeom>
              <a:grp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defTabSz="1016000">
                  <a:buClrTx/>
                  <a:buSzTx/>
                  <a:buFontTx/>
                  <a:buNone/>
                </a:pPr>
                <a:endParaRPr lang="en-US" sz="2700">
                  <a:solidFill>
                    <a:srgbClr val="000000"/>
                  </a:solidFill>
                  <a:latin typeface="Arial Narrow" charset="0"/>
                  <a:sym typeface="Arial Narrow" charset="0"/>
                </a:endParaRPr>
              </a:p>
            </p:txBody>
          </p:sp>
          <p:grpSp>
            <p:nvGrpSpPr>
              <p:cNvPr id="49" name="Group 33"/>
              <p:cNvGrpSpPr>
                <a:grpSpLocks/>
              </p:cNvGrpSpPr>
              <p:nvPr/>
            </p:nvGrpSpPr>
            <p:grpSpPr bwMode="auto">
              <a:xfrm>
                <a:off x="66" y="0"/>
                <a:ext cx="77" cy="78"/>
                <a:chOff x="0" y="0"/>
                <a:chExt cx="76" cy="78"/>
              </a:xfrm>
              <a:grpFill/>
            </p:grpSpPr>
            <p:sp>
              <p:nvSpPr>
                <p:cNvPr id="53" name="Freeform 34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472"/>
                    <a:gd name="T2" fmla="*/ 0 w 21600"/>
                    <a:gd name="T3" fmla="*/ 0 h 21472"/>
                    <a:gd name="T4" fmla="*/ 0 w 21600"/>
                    <a:gd name="T5" fmla="*/ 0 h 21472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472"/>
                    <a:gd name="T11" fmla="*/ 21600 w 21600"/>
                    <a:gd name="T12" fmla="*/ 21472 h 2147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472">
                      <a:moveTo>
                        <a:pt x="0" y="2"/>
                      </a:moveTo>
                      <a:cubicBezTo>
                        <a:pt x="11800" y="-128"/>
                        <a:pt x="21470" y="9380"/>
                        <a:pt x="21599" y="21237"/>
                      </a:cubicBezTo>
                      <a:cubicBezTo>
                        <a:pt x="21600" y="21316"/>
                        <a:pt x="21600" y="21394"/>
                        <a:pt x="21600" y="21472"/>
                      </a:cubicBezTo>
                    </a:path>
                  </a:pathLst>
                </a:custGeom>
                <a:grp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  <p:sp>
              <p:nvSpPr>
                <p:cNvPr id="54" name="AutoShape 35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472"/>
                    <a:gd name="T2" fmla="*/ 21600 w 21600"/>
                    <a:gd name="T3" fmla="*/ 21472 h 21472"/>
                  </a:gdLst>
                  <a:ahLst/>
                  <a:cxnLst/>
                  <a:rect l="T0" t="T1" r="T2" b="T3"/>
                  <a:pathLst>
                    <a:path w="21600" h="21472">
                      <a:moveTo>
                        <a:pt x="0" y="2"/>
                      </a:moveTo>
                      <a:cubicBezTo>
                        <a:pt x="11800" y="-128"/>
                        <a:pt x="21470" y="9380"/>
                        <a:pt x="21599" y="21237"/>
                      </a:cubicBezTo>
                      <a:cubicBezTo>
                        <a:pt x="21600" y="21316"/>
                        <a:pt x="21600" y="21394"/>
                        <a:pt x="21600" y="21472"/>
                      </a:cubicBezTo>
                      <a:lnTo>
                        <a:pt x="233" y="21472"/>
                      </a:lnTo>
                      <a:close/>
                      <a:moveTo>
                        <a:pt x="0" y="2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</p:grpSp>
          <p:grpSp>
            <p:nvGrpSpPr>
              <p:cNvPr id="50" name="Group 36"/>
              <p:cNvGrpSpPr>
                <a:grpSpLocks/>
              </p:cNvGrpSpPr>
              <p:nvPr/>
            </p:nvGrpSpPr>
            <p:grpSpPr bwMode="auto">
              <a:xfrm>
                <a:off x="0" y="70"/>
                <a:ext cx="76" cy="79"/>
                <a:chOff x="0" y="0"/>
                <a:chExt cx="76" cy="78"/>
              </a:xfrm>
              <a:grpFill/>
            </p:grpSpPr>
            <p:sp>
              <p:nvSpPr>
                <p:cNvPr id="51" name="Freeform 37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60000 65536"/>
                    <a:gd name="T5" fmla="*/ 0 60000 65536"/>
                    <a:gd name="T6" fmla="*/ 0 w 21600"/>
                    <a:gd name="T7" fmla="*/ 0 h 21600"/>
                    <a:gd name="T8" fmla="*/ 21600 w 21600"/>
                    <a:gd name="T9" fmla="*/ 21600 h 2160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600" h="21600">
                      <a:moveTo>
                        <a:pt x="21600" y="21600"/>
                      </a:moveTo>
                      <a:cubicBezTo>
                        <a:pt x="9633" y="21471"/>
                        <a:pt x="0" y="11838"/>
                        <a:pt x="0" y="0"/>
                      </a:cubicBezTo>
                    </a:path>
                  </a:pathLst>
                </a:custGeom>
                <a:grp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  <p:sp>
              <p:nvSpPr>
                <p:cNvPr id="52" name="AutoShape 38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364" y="21600"/>
                      </a:moveTo>
                      <a:cubicBezTo>
                        <a:pt x="9527" y="21471"/>
                        <a:pt x="0" y="11838"/>
                        <a:pt x="0" y="0"/>
                      </a:cubicBezTo>
                      <a:lnTo>
                        <a:pt x="21600" y="0"/>
                      </a:lnTo>
                      <a:close/>
                      <a:moveTo>
                        <a:pt x="21364" y="21600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</p:grpSp>
        </p:grpSp>
        <p:sp>
          <p:nvSpPr>
            <p:cNvPr id="13" name="Oval 7"/>
            <p:cNvSpPr>
              <a:spLocks/>
            </p:cNvSpPr>
            <p:nvPr/>
          </p:nvSpPr>
          <p:spPr bwMode="auto">
            <a:xfrm>
              <a:off x="6934200" y="1827514"/>
              <a:ext cx="1085850" cy="1751013"/>
            </a:xfrm>
            <a:prstGeom prst="ellipse">
              <a:avLst/>
            </a:prstGeom>
            <a:noFill/>
            <a:ln w="57150" cmpd="sng">
              <a:solidFill>
                <a:srgbClr val="0000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1016000">
                <a:buClrTx/>
                <a:buSzTx/>
                <a:buFontTx/>
                <a:buNone/>
              </a:pPr>
              <a:endParaRPr lang="en-US" sz="2700">
                <a:solidFill>
                  <a:srgbClr val="000000"/>
                </a:solidFill>
                <a:latin typeface="Arial Narrow" charset="0"/>
                <a:sym typeface="Arial Narrow" charset="0"/>
              </a:endParaRPr>
            </a:p>
          </p:txBody>
        </p:sp>
        <p:grpSp>
          <p:nvGrpSpPr>
            <p:cNvPr id="17" name="Group 12"/>
            <p:cNvGrpSpPr>
              <a:grpSpLocks/>
            </p:cNvGrpSpPr>
            <p:nvPr/>
          </p:nvGrpSpPr>
          <p:grpSpPr bwMode="auto">
            <a:xfrm rot="19800000" flipH="1">
              <a:off x="6971175" y="1143000"/>
              <a:ext cx="2270125" cy="1438275"/>
              <a:chOff x="0" y="0"/>
              <a:chExt cx="1287" cy="816"/>
            </a:xfrm>
          </p:grpSpPr>
          <p:sp>
            <p:nvSpPr>
              <p:cNvPr id="18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335" y="208"/>
                <a:ext cx="24" cy="12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" name="Line 14"/>
              <p:cNvSpPr>
                <a:spLocks noChangeShapeType="1"/>
              </p:cNvSpPr>
              <p:nvPr/>
            </p:nvSpPr>
            <p:spPr bwMode="auto">
              <a:xfrm rot="10800000" flipH="1">
                <a:off x="919" y="456"/>
                <a:ext cx="32" cy="1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" name="Line 15"/>
              <p:cNvSpPr>
                <a:spLocks noChangeShapeType="1"/>
              </p:cNvSpPr>
              <p:nvPr/>
            </p:nvSpPr>
            <p:spPr bwMode="auto">
              <a:xfrm rot="10800000" flipH="1">
                <a:off x="759" y="352"/>
                <a:ext cx="48" cy="27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471" y="176"/>
                <a:ext cx="48" cy="26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" name="Line 17"/>
              <p:cNvSpPr>
                <a:spLocks noChangeShapeType="1"/>
              </p:cNvSpPr>
              <p:nvPr/>
            </p:nvSpPr>
            <p:spPr bwMode="auto">
              <a:xfrm rot="10800000" flipH="1">
                <a:off x="615" y="264"/>
                <a:ext cx="48" cy="26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" name="Line 18"/>
              <p:cNvSpPr>
                <a:spLocks noChangeShapeType="1"/>
              </p:cNvSpPr>
              <p:nvPr/>
            </p:nvSpPr>
            <p:spPr bwMode="auto">
              <a:xfrm flipH="1">
                <a:off x="327" y="200"/>
                <a:ext cx="200" cy="16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" name="Line 19"/>
              <p:cNvSpPr>
                <a:spLocks noChangeShapeType="1"/>
              </p:cNvSpPr>
              <p:nvPr/>
            </p:nvSpPr>
            <p:spPr bwMode="auto">
              <a:xfrm flipH="1">
                <a:off x="759" y="464"/>
                <a:ext cx="192" cy="16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" name="Line 20"/>
              <p:cNvSpPr>
                <a:spLocks noChangeShapeType="1"/>
              </p:cNvSpPr>
              <p:nvPr/>
            </p:nvSpPr>
            <p:spPr bwMode="auto">
              <a:xfrm flipH="1">
                <a:off x="615" y="376"/>
                <a:ext cx="192" cy="15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Line 21"/>
              <p:cNvSpPr>
                <a:spLocks noChangeShapeType="1"/>
              </p:cNvSpPr>
              <p:nvPr/>
            </p:nvSpPr>
            <p:spPr bwMode="auto">
              <a:xfrm flipH="1">
                <a:off x="471" y="280"/>
                <a:ext cx="192" cy="16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Line 22"/>
              <p:cNvSpPr>
                <a:spLocks noChangeShapeType="1"/>
              </p:cNvSpPr>
              <p:nvPr/>
            </p:nvSpPr>
            <p:spPr bwMode="auto">
              <a:xfrm>
                <a:off x="903" y="592"/>
                <a:ext cx="384" cy="2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" name="Line 23"/>
              <p:cNvSpPr>
                <a:spLocks noChangeShapeType="1"/>
              </p:cNvSpPr>
              <p:nvPr/>
            </p:nvSpPr>
            <p:spPr bwMode="auto">
              <a:xfrm>
                <a:off x="0" y="0"/>
                <a:ext cx="375" cy="21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33" name="Line 28"/>
            <p:cNvSpPr>
              <a:spLocks noChangeShapeType="1"/>
            </p:cNvSpPr>
            <p:nvPr/>
          </p:nvSpPr>
          <p:spPr bwMode="auto">
            <a:xfrm>
              <a:off x="7462838" y="2075164"/>
              <a:ext cx="1587" cy="13128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5" name="Group 31"/>
            <p:cNvGrpSpPr>
              <a:grpSpLocks/>
            </p:cNvGrpSpPr>
            <p:nvPr/>
          </p:nvGrpSpPr>
          <p:grpSpPr bwMode="auto">
            <a:xfrm flipH="1">
              <a:off x="7324725" y="2576814"/>
              <a:ext cx="252413" cy="265112"/>
              <a:chOff x="0" y="0"/>
              <a:chExt cx="143" cy="149"/>
            </a:xfrm>
          </p:grpSpPr>
          <p:sp>
            <p:nvSpPr>
              <p:cNvPr id="36" name="Oval 32"/>
              <p:cNvSpPr>
                <a:spLocks/>
              </p:cNvSpPr>
              <p:nvPr/>
            </p:nvSpPr>
            <p:spPr bwMode="auto">
              <a:xfrm>
                <a:off x="1" y="0"/>
                <a:ext cx="140" cy="145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defTabSz="1016000">
                  <a:buClrTx/>
                  <a:buSzTx/>
                  <a:buFontTx/>
                  <a:buNone/>
                </a:pPr>
                <a:endParaRPr lang="en-US" sz="2700">
                  <a:solidFill>
                    <a:srgbClr val="000000"/>
                  </a:solidFill>
                  <a:latin typeface="Arial Narrow" charset="0"/>
                  <a:sym typeface="Arial Narrow" charset="0"/>
                </a:endParaRPr>
              </a:p>
            </p:txBody>
          </p:sp>
          <p:grpSp>
            <p:nvGrpSpPr>
              <p:cNvPr id="37" name="Group 33"/>
              <p:cNvGrpSpPr>
                <a:grpSpLocks/>
              </p:cNvGrpSpPr>
              <p:nvPr/>
            </p:nvGrpSpPr>
            <p:grpSpPr bwMode="auto">
              <a:xfrm>
                <a:off x="66" y="0"/>
                <a:ext cx="77" cy="78"/>
                <a:chOff x="0" y="0"/>
                <a:chExt cx="76" cy="78"/>
              </a:xfrm>
            </p:grpSpPr>
            <p:sp>
              <p:nvSpPr>
                <p:cNvPr id="41" name="Freeform 34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472"/>
                    <a:gd name="T2" fmla="*/ 0 w 21600"/>
                    <a:gd name="T3" fmla="*/ 0 h 21472"/>
                    <a:gd name="T4" fmla="*/ 0 w 21600"/>
                    <a:gd name="T5" fmla="*/ 0 h 21472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472"/>
                    <a:gd name="T11" fmla="*/ 21600 w 21600"/>
                    <a:gd name="T12" fmla="*/ 21472 h 2147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472">
                      <a:moveTo>
                        <a:pt x="0" y="2"/>
                      </a:moveTo>
                      <a:cubicBezTo>
                        <a:pt x="11800" y="-128"/>
                        <a:pt x="21470" y="9380"/>
                        <a:pt x="21599" y="21237"/>
                      </a:cubicBezTo>
                      <a:cubicBezTo>
                        <a:pt x="21600" y="21316"/>
                        <a:pt x="21600" y="21394"/>
                        <a:pt x="21600" y="21472"/>
                      </a:cubicBez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  <p:sp>
              <p:nvSpPr>
                <p:cNvPr id="42" name="AutoShape 35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472"/>
                    <a:gd name="T2" fmla="*/ 21600 w 21600"/>
                    <a:gd name="T3" fmla="*/ 21472 h 21472"/>
                  </a:gdLst>
                  <a:ahLst/>
                  <a:cxnLst/>
                  <a:rect l="T0" t="T1" r="T2" b="T3"/>
                  <a:pathLst>
                    <a:path w="21600" h="21472">
                      <a:moveTo>
                        <a:pt x="0" y="2"/>
                      </a:moveTo>
                      <a:cubicBezTo>
                        <a:pt x="11800" y="-128"/>
                        <a:pt x="21470" y="9380"/>
                        <a:pt x="21599" y="21237"/>
                      </a:cubicBezTo>
                      <a:cubicBezTo>
                        <a:pt x="21600" y="21316"/>
                        <a:pt x="21600" y="21394"/>
                        <a:pt x="21600" y="21472"/>
                      </a:cubicBezTo>
                      <a:lnTo>
                        <a:pt x="233" y="21472"/>
                      </a:lnTo>
                      <a:close/>
                      <a:moveTo>
                        <a:pt x="0" y="2"/>
                      </a:move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</p:grpSp>
          <p:grpSp>
            <p:nvGrpSpPr>
              <p:cNvPr id="38" name="Group 36"/>
              <p:cNvGrpSpPr>
                <a:grpSpLocks/>
              </p:cNvGrpSpPr>
              <p:nvPr/>
            </p:nvGrpSpPr>
            <p:grpSpPr bwMode="auto">
              <a:xfrm>
                <a:off x="0" y="70"/>
                <a:ext cx="76" cy="79"/>
                <a:chOff x="0" y="0"/>
                <a:chExt cx="76" cy="78"/>
              </a:xfrm>
            </p:grpSpPr>
            <p:sp>
              <p:nvSpPr>
                <p:cNvPr id="39" name="Freeform 37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60000 65536"/>
                    <a:gd name="T5" fmla="*/ 0 60000 65536"/>
                    <a:gd name="T6" fmla="*/ 0 w 21600"/>
                    <a:gd name="T7" fmla="*/ 0 h 21600"/>
                    <a:gd name="T8" fmla="*/ 21600 w 21600"/>
                    <a:gd name="T9" fmla="*/ 21600 h 2160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600" h="21600">
                      <a:moveTo>
                        <a:pt x="21600" y="21600"/>
                      </a:moveTo>
                      <a:cubicBezTo>
                        <a:pt x="9633" y="21471"/>
                        <a:pt x="0" y="11838"/>
                        <a:pt x="0" y="0"/>
                      </a:cubicBez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  <p:sp>
              <p:nvSpPr>
                <p:cNvPr id="40" name="AutoShape 38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364" y="21600"/>
                      </a:moveTo>
                      <a:cubicBezTo>
                        <a:pt x="9527" y="21471"/>
                        <a:pt x="0" y="11838"/>
                        <a:pt x="0" y="0"/>
                      </a:cubicBezTo>
                      <a:lnTo>
                        <a:pt x="21600" y="0"/>
                      </a:lnTo>
                      <a:close/>
                      <a:moveTo>
                        <a:pt x="21364" y="21600"/>
                      </a:move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</p:grpSp>
        </p:grpSp>
      </p:grpSp>
      <p:sp>
        <p:nvSpPr>
          <p:cNvPr id="55" name="Text Box 9"/>
          <p:cNvSpPr txBox="1">
            <a:spLocks noChangeArrowheads="1"/>
          </p:cNvSpPr>
          <p:nvPr/>
        </p:nvSpPr>
        <p:spPr bwMode="auto">
          <a:xfrm>
            <a:off x="4710545" y="3664803"/>
            <a:ext cx="443345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 marL="0" lvl="0" indent="0" algn="ctr" eaLnBrk="1" hangingPunct="1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Apply </a:t>
            </a:r>
            <a:r>
              <a:rPr lang="en-US" dirty="0" smtClean="0">
                <a:solidFill>
                  <a:srgbClr val="953735"/>
                </a:solidFill>
                <a:latin typeface="Calibri"/>
                <a:cs typeface="Calibri"/>
              </a:rPr>
              <a:t>measured acceleration 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directly to </a:t>
            </a:r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model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6" name="Right Arrow 55"/>
          <p:cNvSpPr/>
          <p:nvPr/>
        </p:nvSpPr>
        <p:spPr>
          <a:xfrm rot="10800000">
            <a:off x="5486401" y="2348214"/>
            <a:ext cx="1301370" cy="862500"/>
          </a:xfrm>
          <a:prstGeom prst="rightArrow">
            <a:avLst>
              <a:gd name="adj1" fmla="val 37037"/>
              <a:gd name="adj2" fmla="val 66461"/>
            </a:avLst>
          </a:prstGeom>
          <a:solidFill>
            <a:srgbClr val="953735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3" name="Rectangle 137"/>
          <p:cNvSpPr>
            <a:spLocks/>
          </p:cNvSpPr>
          <p:nvPr/>
        </p:nvSpPr>
        <p:spPr bwMode="auto">
          <a:xfrm>
            <a:off x="5014792" y="6113177"/>
            <a:ext cx="3490285" cy="50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5154" bIns="0" anchor="ctr"/>
          <a:lstStyle/>
          <a:p>
            <a:pPr marL="42863" algn="ctr">
              <a:spcBef>
                <a:spcPts val="1775"/>
              </a:spcBef>
            </a:pPr>
            <a:r>
              <a:rPr lang="en-US" sz="2800" b="1" dirty="0" smtClean="0">
                <a:latin typeface="Calibri"/>
                <a:cs typeface="Calibri"/>
              </a:rPr>
              <a:t>Inertial Disc</a:t>
            </a:r>
            <a:endParaRPr lang="en-US" sz="28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934200" y="4800601"/>
            <a:ext cx="1085850" cy="1141412"/>
            <a:chOff x="6934200" y="4800601"/>
            <a:chExt cx="1085850" cy="1141412"/>
          </a:xfrm>
        </p:grpSpPr>
        <p:sp>
          <p:nvSpPr>
            <p:cNvPr id="64" name="Oval 7"/>
            <p:cNvSpPr>
              <a:spLocks/>
            </p:cNvSpPr>
            <p:nvPr/>
          </p:nvSpPr>
          <p:spPr bwMode="auto">
            <a:xfrm>
              <a:off x="6934200" y="4800601"/>
              <a:ext cx="1085850" cy="1141412"/>
            </a:xfrm>
            <a:prstGeom prst="ellipse">
              <a:avLst/>
            </a:prstGeom>
            <a:noFill/>
            <a:ln w="57150" cmpd="sng">
              <a:solidFill>
                <a:srgbClr val="008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1016000">
                <a:buClrTx/>
                <a:buSzTx/>
                <a:buFontTx/>
                <a:buNone/>
              </a:pPr>
              <a:endParaRPr lang="en-US" sz="2700">
                <a:solidFill>
                  <a:srgbClr val="000000"/>
                </a:solidFill>
                <a:latin typeface="Arial Narrow" charset="0"/>
                <a:sym typeface="Arial Narrow" charset="0"/>
              </a:endParaRPr>
            </a:p>
          </p:txBody>
        </p:sp>
        <p:grpSp>
          <p:nvGrpSpPr>
            <p:cNvPr id="78" name="Group 31"/>
            <p:cNvGrpSpPr>
              <a:grpSpLocks/>
            </p:cNvGrpSpPr>
            <p:nvPr/>
          </p:nvGrpSpPr>
          <p:grpSpPr bwMode="auto">
            <a:xfrm flipH="1">
              <a:off x="7350919" y="5238751"/>
              <a:ext cx="252413" cy="265112"/>
              <a:chOff x="0" y="0"/>
              <a:chExt cx="143" cy="149"/>
            </a:xfrm>
          </p:grpSpPr>
          <p:sp>
            <p:nvSpPr>
              <p:cNvPr id="79" name="Oval 32"/>
              <p:cNvSpPr>
                <a:spLocks/>
              </p:cNvSpPr>
              <p:nvPr/>
            </p:nvSpPr>
            <p:spPr bwMode="auto">
              <a:xfrm>
                <a:off x="1" y="0"/>
                <a:ext cx="140" cy="145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defTabSz="1016000">
                  <a:buClrTx/>
                  <a:buSzTx/>
                  <a:buFontTx/>
                  <a:buNone/>
                </a:pPr>
                <a:endParaRPr lang="en-US" sz="2700">
                  <a:solidFill>
                    <a:srgbClr val="000000"/>
                  </a:solidFill>
                  <a:latin typeface="Arial Narrow" charset="0"/>
                  <a:sym typeface="Arial Narrow" charset="0"/>
                </a:endParaRPr>
              </a:p>
            </p:txBody>
          </p:sp>
          <p:grpSp>
            <p:nvGrpSpPr>
              <p:cNvPr id="80" name="Group 33"/>
              <p:cNvGrpSpPr>
                <a:grpSpLocks/>
              </p:cNvGrpSpPr>
              <p:nvPr/>
            </p:nvGrpSpPr>
            <p:grpSpPr bwMode="auto">
              <a:xfrm>
                <a:off x="66" y="0"/>
                <a:ext cx="77" cy="78"/>
                <a:chOff x="0" y="0"/>
                <a:chExt cx="76" cy="78"/>
              </a:xfrm>
            </p:grpSpPr>
            <p:sp>
              <p:nvSpPr>
                <p:cNvPr id="84" name="Freeform 34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472"/>
                    <a:gd name="T2" fmla="*/ 0 w 21600"/>
                    <a:gd name="T3" fmla="*/ 0 h 21472"/>
                    <a:gd name="T4" fmla="*/ 0 w 21600"/>
                    <a:gd name="T5" fmla="*/ 0 h 21472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472"/>
                    <a:gd name="T11" fmla="*/ 21600 w 21600"/>
                    <a:gd name="T12" fmla="*/ 21472 h 2147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472">
                      <a:moveTo>
                        <a:pt x="0" y="2"/>
                      </a:moveTo>
                      <a:cubicBezTo>
                        <a:pt x="11800" y="-128"/>
                        <a:pt x="21470" y="9380"/>
                        <a:pt x="21599" y="21237"/>
                      </a:cubicBezTo>
                      <a:cubicBezTo>
                        <a:pt x="21600" y="21316"/>
                        <a:pt x="21600" y="21394"/>
                        <a:pt x="21600" y="21472"/>
                      </a:cubicBez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  <p:sp>
              <p:nvSpPr>
                <p:cNvPr id="85" name="AutoShape 35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472"/>
                    <a:gd name="T2" fmla="*/ 21600 w 21600"/>
                    <a:gd name="T3" fmla="*/ 21472 h 21472"/>
                  </a:gdLst>
                  <a:ahLst/>
                  <a:cxnLst/>
                  <a:rect l="T0" t="T1" r="T2" b="T3"/>
                  <a:pathLst>
                    <a:path w="21600" h="21472">
                      <a:moveTo>
                        <a:pt x="0" y="2"/>
                      </a:moveTo>
                      <a:cubicBezTo>
                        <a:pt x="11800" y="-128"/>
                        <a:pt x="21470" y="9380"/>
                        <a:pt x="21599" y="21237"/>
                      </a:cubicBezTo>
                      <a:cubicBezTo>
                        <a:pt x="21600" y="21316"/>
                        <a:pt x="21600" y="21394"/>
                        <a:pt x="21600" y="21472"/>
                      </a:cubicBezTo>
                      <a:lnTo>
                        <a:pt x="233" y="21472"/>
                      </a:lnTo>
                      <a:close/>
                      <a:moveTo>
                        <a:pt x="0" y="2"/>
                      </a:move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</p:grpSp>
          <p:grpSp>
            <p:nvGrpSpPr>
              <p:cNvPr id="81" name="Group 36"/>
              <p:cNvGrpSpPr>
                <a:grpSpLocks/>
              </p:cNvGrpSpPr>
              <p:nvPr/>
            </p:nvGrpSpPr>
            <p:grpSpPr bwMode="auto">
              <a:xfrm>
                <a:off x="0" y="70"/>
                <a:ext cx="76" cy="79"/>
                <a:chOff x="0" y="0"/>
                <a:chExt cx="76" cy="78"/>
              </a:xfrm>
            </p:grpSpPr>
            <p:sp>
              <p:nvSpPr>
                <p:cNvPr id="82" name="Freeform 37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60000 65536"/>
                    <a:gd name="T5" fmla="*/ 0 60000 65536"/>
                    <a:gd name="T6" fmla="*/ 0 w 21600"/>
                    <a:gd name="T7" fmla="*/ 0 h 21600"/>
                    <a:gd name="T8" fmla="*/ 21600 w 21600"/>
                    <a:gd name="T9" fmla="*/ 21600 h 2160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600" h="21600">
                      <a:moveTo>
                        <a:pt x="21600" y="21600"/>
                      </a:moveTo>
                      <a:cubicBezTo>
                        <a:pt x="9633" y="21471"/>
                        <a:pt x="0" y="11838"/>
                        <a:pt x="0" y="0"/>
                      </a:cubicBez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  <p:sp>
              <p:nvSpPr>
                <p:cNvPr id="83" name="AutoShape 38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364" y="21600"/>
                      </a:moveTo>
                      <a:cubicBezTo>
                        <a:pt x="9527" y="21471"/>
                        <a:pt x="0" y="11838"/>
                        <a:pt x="0" y="0"/>
                      </a:cubicBezTo>
                      <a:lnTo>
                        <a:pt x="21600" y="0"/>
                      </a:lnTo>
                      <a:close/>
                      <a:moveTo>
                        <a:pt x="21364" y="21600"/>
                      </a:move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</p:grpSp>
        </p:grpSp>
      </p:grpSp>
      <p:sp>
        <p:nvSpPr>
          <p:cNvPr id="86" name="Right Arrow 85"/>
          <p:cNvSpPr/>
          <p:nvPr/>
        </p:nvSpPr>
        <p:spPr>
          <a:xfrm rot="10800000">
            <a:off x="5486401" y="5016500"/>
            <a:ext cx="1301370" cy="862500"/>
          </a:xfrm>
          <a:prstGeom prst="rightArrow">
            <a:avLst>
              <a:gd name="adj1" fmla="val 37037"/>
              <a:gd name="adj2" fmla="val 66461"/>
            </a:avLst>
          </a:prstGeom>
          <a:solidFill>
            <a:srgbClr val="953735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200" y="1905000"/>
            <a:ext cx="4433455" cy="3600147"/>
            <a:chOff x="76200" y="1905000"/>
            <a:chExt cx="4433455" cy="3600147"/>
          </a:xfrm>
        </p:grpSpPr>
        <p:pic>
          <p:nvPicPr>
            <p:cNvPr id="87" name="Picture 9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72557" y="1905000"/>
              <a:ext cx="1673225" cy="266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 Box 9"/>
            <p:cNvSpPr txBox="1">
              <a:spLocks noChangeArrowheads="1"/>
            </p:cNvSpPr>
            <p:nvPr/>
          </p:nvSpPr>
          <p:spPr bwMode="auto">
            <a:xfrm>
              <a:off x="76200" y="4674150"/>
              <a:ext cx="4433455" cy="8309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>
              <a:spAutoFit/>
            </a:bodyPr>
            <a:lstStyle>
              <a:lvl1pPr marL="457200" indent="-4572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marL="0" lvl="0" indent="0" algn="ctr" eaLnBrk="1" hangingPunct="1"/>
              <a:r>
                <a:rPr lang="en-US" dirty="0">
                  <a:solidFill>
                    <a:schemeClr val="accent4"/>
                  </a:solidFill>
                  <a:latin typeface="Calibri"/>
                  <a:cs typeface="Calibri"/>
                </a:rPr>
                <a:t>Cart acceleration </a:t>
              </a:r>
              <a:r>
                <a:rPr lang="en-US" dirty="0">
                  <a:latin typeface="Calibri"/>
                  <a:cs typeface="Calibri"/>
                </a:rPr>
                <a:t>induces equal &amp; opposite </a:t>
              </a:r>
              <a:r>
                <a:rPr lang="en-US" dirty="0" smtClean="0">
                  <a:solidFill>
                    <a:srgbClr val="FFFF00"/>
                  </a:solidFill>
                  <a:latin typeface="Calibri"/>
                  <a:cs typeface="Calibri"/>
                </a:rPr>
                <a:t>animal acceleration</a:t>
              </a:r>
              <a:endParaRPr lang="en-US" sz="2000" dirty="0">
                <a:solidFill>
                  <a:srgbClr val="FFFF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91" name="Rectangle 137"/>
          <p:cNvSpPr>
            <a:spLocks/>
          </p:cNvSpPr>
          <p:nvPr/>
        </p:nvSpPr>
        <p:spPr bwMode="auto">
          <a:xfrm>
            <a:off x="1371600" y="685800"/>
            <a:ext cx="1756404" cy="50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5154" bIns="0" anchor="ctr"/>
          <a:lstStyle/>
          <a:p>
            <a:pPr marL="42863" algn="ctr">
              <a:spcBef>
                <a:spcPts val="1775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alibri"/>
                <a:cs typeface="Calibri"/>
              </a:rPr>
              <a:t>Animal</a:t>
            </a:r>
            <a:endParaRPr lang="en-US" sz="28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9" name="Right Arrow 58"/>
          <p:cNvSpPr/>
          <p:nvPr/>
        </p:nvSpPr>
        <p:spPr>
          <a:xfrm>
            <a:off x="3276599" y="3023700"/>
            <a:ext cx="1149927" cy="862500"/>
          </a:xfrm>
          <a:prstGeom prst="rightArrow">
            <a:avLst>
              <a:gd name="adj1" fmla="val 37037"/>
              <a:gd name="adj2" fmla="val 66461"/>
            </a:avLst>
          </a:prstGeom>
          <a:solidFill>
            <a:schemeClr val="accent4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59"/>
          <p:cNvSpPr/>
          <p:nvPr/>
        </p:nvSpPr>
        <p:spPr>
          <a:xfrm rot="10800000">
            <a:off x="147387" y="3023700"/>
            <a:ext cx="1148013" cy="862500"/>
          </a:xfrm>
          <a:prstGeom prst="rightArrow">
            <a:avLst>
              <a:gd name="adj1" fmla="val 37037"/>
              <a:gd name="adj2" fmla="val 66461"/>
            </a:avLst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dirty="0" smtClean="0"/>
              <a:t>Models for mechanical self-stabilization</a:t>
            </a:r>
            <a:endParaRPr lang="en-US" dirty="0"/>
          </a:p>
        </p:txBody>
      </p:sp>
      <p:sp>
        <p:nvSpPr>
          <p:cNvPr id="65" name="Rectangle 10"/>
          <p:cNvSpPr>
            <a:spLocks/>
          </p:cNvSpPr>
          <p:nvPr/>
        </p:nvSpPr>
        <p:spPr bwMode="auto">
          <a:xfrm>
            <a:off x="5014793" y="1176831"/>
            <a:ext cx="20000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ctr">
            <a:spAutoFit/>
          </a:bodyPr>
          <a:lstStyle/>
          <a:p>
            <a:pPr marL="42863">
              <a:spcBef>
                <a:spcPts val="1000"/>
              </a:spcBef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Schmitt &amp; Holmes 2000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538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1265" y="5712864"/>
            <a:ext cx="76627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" y="2133601"/>
            <a:ext cx="9136517" cy="20675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" y="3799841"/>
            <a:ext cx="9136517" cy="2067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results identifying LLS and Disc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1" name="Rectangle 137"/>
          <p:cNvSpPr>
            <a:spLocks/>
          </p:cNvSpPr>
          <p:nvPr/>
        </p:nvSpPr>
        <p:spPr bwMode="auto">
          <a:xfrm>
            <a:off x="1447800" y="6197805"/>
            <a:ext cx="914400" cy="50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5154" bIns="0" anchor="ctr"/>
          <a:lstStyle/>
          <a:p>
            <a:pPr marL="42863">
              <a:spcBef>
                <a:spcPts val="1775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Calibri"/>
                <a:cs typeface="Calibri"/>
              </a:rPr>
              <a:t>Animal</a:t>
            </a:r>
            <a:endParaRPr lang="en-US" sz="20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" name="Rectangle 137"/>
          <p:cNvSpPr>
            <a:spLocks/>
          </p:cNvSpPr>
          <p:nvPr/>
        </p:nvSpPr>
        <p:spPr bwMode="auto">
          <a:xfrm>
            <a:off x="6248400" y="6197805"/>
            <a:ext cx="2590800" cy="50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5154" bIns="0" anchor="ctr"/>
          <a:lstStyle/>
          <a:p>
            <a:pPr marL="42863">
              <a:spcBef>
                <a:spcPts val="1775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Calibri"/>
                <a:cs typeface="Calibri"/>
              </a:rPr>
              <a:t>Lateral Leg Spring (LLS)</a:t>
            </a:r>
            <a:endParaRPr lang="en-US" sz="20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Rectangle 137"/>
          <p:cNvSpPr>
            <a:spLocks/>
          </p:cNvSpPr>
          <p:nvPr/>
        </p:nvSpPr>
        <p:spPr bwMode="auto">
          <a:xfrm>
            <a:off x="3419684" y="6197805"/>
            <a:ext cx="1375404" cy="50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5154" bIns="0" anchor="ctr"/>
          <a:lstStyle/>
          <a:p>
            <a:pPr marL="42863">
              <a:spcBef>
                <a:spcPts val="1775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Calibri"/>
                <a:cs typeface="Calibri"/>
              </a:rPr>
              <a:t>Inertial Disc</a:t>
            </a:r>
            <a:endParaRPr lang="en-US" sz="20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16" name="Group 15"/>
          <p:cNvGrpSpPr/>
          <p:nvPr/>
        </p:nvGrpSpPr>
        <p:grpSpPr>
          <a:xfrm rot="16200000" flipV="1">
            <a:off x="5267174" y="5527631"/>
            <a:ext cx="1102928" cy="1164324"/>
            <a:chOff x="6934200" y="1143000"/>
            <a:chExt cx="2307100" cy="2435527"/>
          </a:xfrm>
        </p:grpSpPr>
        <p:grpSp>
          <p:nvGrpSpPr>
            <p:cNvPr id="17" name="Group 31"/>
            <p:cNvGrpSpPr>
              <a:grpSpLocks/>
            </p:cNvGrpSpPr>
            <p:nvPr/>
          </p:nvGrpSpPr>
          <p:grpSpPr bwMode="auto">
            <a:xfrm flipH="1">
              <a:off x="7324725" y="2921302"/>
              <a:ext cx="252413" cy="265112"/>
              <a:chOff x="0" y="0"/>
              <a:chExt cx="143" cy="149"/>
            </a:xfrm>
            <a:solidFill>
              <a:schemeClr val="tx1"/>
            </a:solidFill>
          </p:grpSpPr>
          <p:sp>
            <p:nvSpPr>
              <p:cNvPr id="40" name="Oval 32"/>
              <p:cNvSpPr>
                <a:spLocks/>
              </p:cNvSpPr>
              <p:nvPr/>
            </p:nvSpPr>
            <p:spPr bwMode="auto">
              <a:xfrm>
                <a:off x="1" y="0"/>
                <a:ext cx="140" cy="145"/>
              </a:xfrm>
              <a:prstGeom prst="ellipse">
                <a:avLst/>
              </a:prstGeom>
              <a:grp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defTabSz="1016000">
                  <a:buClrTx/>
                  <a:buSzTx/>
                  <a:buFontTx/>
                  <a:buNone/>
                </a:pPr>
                <a:endParaRPr lang="en-US" sz="2700">
                  <a:solidFill>
                    <a:srgbClr val="000000"/>
                  </a:solidFill>
                  <a:latin typeface="Arial Narrow" charset="0"/>
                  <a:sym typeface="Arial Narrow" charset="0"/>
                </a:endParaRPr>
              </a:p>
            </p:txBody>
          </p:sp>
          <p:grpSp>
            <p:nvGrpSpPr>
              <p:cNvPr id="41" name="Group 33"/>
              <p:cNvGrpSpPr>
                <a:grpSpLocks/>
              </p:cNvGrpSpPr>
              <p:nvPr/>
            </p:nvGrpSpPr>
            <p:grpSpPr bwMode="auto">
              <a:xfrm>
                <a:off x="66" y="0"/>
                <a:ext cx="77" cy="78"/>
                <a:chOff x="0" y="0"/>
                <a:chExt cx="76" cy="78"/>
              </a:xfrm>
              <a:grpFill/>
            </p:grpSpPr>
            <p:sp>
              <p:nvSpPr>
                <p:cNvPr id="45" name="Freeform 34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472"/>
                    <a:gd name="T2" fmla="*/ 0 w 21600"/>
                    <a:gd name="T3" fmla="*/ 0 h 21472"/>
                    <a:gd name="T4" fmla="*/ 0 w 21600"/>
                    <a:gd name="T5" fmla="*/ 0 h 21472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472"/>
                    <a:gd name="T11" fmla="*/ 21600 w 21600"/>
                    <a:gd name="T12" fmla="*/ 21472 h 2147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472">
                      <a:moveTo>
                        <a:pt x="0" y="2"/>
                      </a:moveTo>
                      <a:cubicBezTo>
                        <a:pt x="11800" y="-128"/>
                        <a:pt x="21470" y="9380"/>
                        <a:pt x="21599" y="21237"/>
                      </a:cubicBezTo>
                      <a:cubicBezTo>
                        <a:pt x="21600" y="21316"/>
                        <a:pt x="21600" y="21394"/>
                        <a:pt x="21600" y="21472"/>
                      </a:cubicBezTo>
                    </a:path>
                  </a:pathLst>
                </a:custGeom>
                <a:grp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  <p:sp>
              <p:nvSpPr>
                <p:cNvPr id="46" name="AutoShape 35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472"/>
                    <a:gd name="T2" fmla="*/ 21600 w 21600"/>
                    <a:gd name="T3" fmla="*/ 21472 h 21472"/>
                  </a:gdLst>
                  <a:ahLst/>
                  <a:cxnLst/>
                  <a:rect l="T0" t="T1" r="T2" b="T3"/>
                  <a:pathLst>
                    <a:path w="21600" h="21472">
                      <a:moveTo>
                        <a:pt x="0" y="2"/>
                      </a:moveTo>
                      <a:cubicBezTo>
                        <a:pt x="11800" y="-128"/>
                        <a:pt x="21470" y="9380"/>
                        <a:pt x="21599" y="21237"/>
                      </a:cubicBezTo>
                      <a:cubicBezTo>
                        <a:pt x="21600" y="21316"/>
                        <a:pt x="21600" y="21394"/>
                        <a:pt x="21600" y="21472"/>
                      </a:cubicBezTo>
                      <a:lnTo>
                        <a:pt x="233" y="21472"/>
                      </a:lnTo>
                      <a:close/>
                      <a:moveTo>
                        <a:pt x="0" y="2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</p:grpSp>
          <p:grpSp>
            <p:nvGrpSpPr>
              <p:cNvPr id="42" name="Group 36"/>
              <p:cNvGrpSpPr>
                <a:grpSpLocks/>
              </p:cNvGrpSpPr>
              <p:nvPr/>
            </p:nvGrpSpPr>
            <p:grpSpPr bwMode="auto">
              <a:xfrm>
                <a:off x="0" y="70"/>
                <a:ext cx="76" cy="79"/>
                <a:chOff x="0" y="0"/>
                <a:chExt cx="76" cy="78"/>
              </a:xfrm>
              <a:grpFill/>
            </p:grpSpPr>
            <p:sp>
              <p:nvSpPr>
                <p:cNvPr id="43" name="Freeform 37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60000 65536"/>
                    <a:gd name="T5" fmla="*/ 0 60000 65536"/>
                    <a:gd name="T6" fmla="*/ 0 w 21600"/>
                    <a:gd name="T7" fmla="*/ 0 h 21600"/>
                    <a:gd name="T8" fmla="*/ 21600 w 21600"/>
                    <a:gd name="T9" fmla="*/ 21600 h 2160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600" h="21600">
                      <a:moveTo>
                        <a:pt x="21600" y="21600"/>
                      </a:moveTo>
                      <a:cubicBezTo>
                        <a:pt x="9633" y="21471"/>
                        <a:pt x="0" y="11838"/>
                        <a:pt x="0" y="0"/>
                      </a:cubicBezTo>
                    </a:path>
                  </a:pathLst>
                </a:custGeom>
                <a:grp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  <p:sp>
              <p:nvSpPr>
                <p:cNvPr id="44" name="AutoShape 38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364" y="21600"/>
                      </a:moveTo>
                      <a:cubicBezTo>
                        <a:pt x="9527" y="21471"/>
                        <a:pt x="0" y="11838"/>
                        <a:pt x="0" y="0"/>
                      </a:cubicBezTo>
                      <a:lnTo>
                        <a:pt x="21600" y="0"/>
                      </a:lnTo>
                      <a:close/>
                      <a:moveTo>
                        <a:pt x="21364" y="21600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</p:grpSp>
        </p:grpSp>
        <p:sp>
          <p:nvSpPr>
            <p:cNvPr id="18" name="Oval 7"/>
            <p:cNvSpPr>
              <a:spLocks/>
            </p:cNvSpPr>
            <p:nvPr/>
          </p:nvSpPr>
          <p:spPr bwMode="auto">
            <a:xfrm>
              <a:off x="6934200" y="1827514"/>
              <a:ext cx="1085850" cy="1751013"/>
            </a:xfrm>
            <a:prstGeom prst="ellipse">
              <a:avLst/>
            </a:prstGeom>
            <a:noFill/>
            <a:ln w="57150" cmpd="sng">
              <a:solidFill>
                <a:srgbClr val="0000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1016000">
                <a:buClrTx/>
                <a:buSzTx/>
                <a:buFontTx/>
                <a:buNone/>
              </a:pPr>
              <a:endParaRPr lang="en-US" sz="2700">
                <a:solidFill>
                  <a:srgbClr val="000000"/>
                </a:solidFill>
                <a:latin typeface="Arial Narrow" charset="0"/>
                <a:sym typeface="Arial Narrow" charset="0"/>
              </a:endParaRPr>
            </a:p>
          </p:txBody>
        </p:sp>
        <p:grpSp>
          <p:nvGrpSpPr>
            <p:cNvPr id="19" name="Group 12"/>
            <p:cNvGrpSpPr>
              <a:grpSpLocks/>
            </p:cNvGrpSpPr>
            <p:nvPr/>
          </p:nvGrpSpPr>
          <p:grpSpPr bwMode="auto">
            <a:xfrm rot="19800000" flipH="1">
              <a:off x="6971175" y="1143000"/>
              <a:ext cx="2270125" cy="1438275"/>
              <a:chOff x="0" y="0"/>
              <a:chExt cx="1287" cy="816"/>
            </a:xfrm>
          </p:grpSpPr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335" y="208"/>
                <a:ext cx="24" cy="12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" name="Line 14"/>
              <p:cNvSpPr>
                <a:spLocks noChangeShapeType="1"/>
              </p:cNvSpPr>
              <p:nvPr/>
            </p:nvSpPr>
            <p:spPr bwMode="auto">
              <a:xfrm rot="10800000" flipH="1">
                <a:off x="919" y="456"/>
                <a:ext cx="32" cy="1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Line 15"/>
              <p:cNvSpPr>
                <a:spLocks noChangeShapeType="1"/>
              </p:cNvSpPr>
              <p:nvPr/>
            </p:nvSpPr>
            <p:spPr bwMode="auto">
              <a:xfrm rot="10800000" flipH="1">
                <a:off x="759" y="352"/>
                <a:ext cx="48" cy="27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471" y="176"/>
                <a:ext cx="48" cy="26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" name="Line 17"/>
              <p:cNvSpPr>
                <a:spLocks noChangeShapeType="1"/>
              </p:cNvSpPr>
              <p:nvPr/>
            </p:nvSpPr>
            <p:spPr bwMode="auto">
              <a:xfrm rot="10800000" flipH="1">
                <a:off x="615" y="264"/>
                <a:ext cx="48" cy="26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" name="Line 18"/>
              <p:cNvSpPr>
                <a:spLocks noChangeShapeType="1"/>
              </p:cNvSpPr>
              <p:nvPr/>
            </p:nvSpPr>
            <p:spPr bwMode="auto">
              <a:xfrm flipH="1">
                <a:off x="327" y="200"/>
                <a:ext cx="200" cy="16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" name="Line 19"/>
              <p:cNvSpPr>
                <a:spLocks noChangeShapeType="1"/>
              </p:cNvSpPr>
              <p:nvPr/>
            </p:nvSpPr>
            <p:spPr bwMode="auto">
              <a:xfrm flipH="1">
                <a:off x="759" y="464"/>
                <a:ext cx="192" cy="16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6" name="Line 20"/>
              <p:cNvSpPr>
                <a:spLocks noChangeShapeType="1"/>
              </p:cNvSpPr>
              <p:nvPr/>
            </p:nvSpPr>
            <p:spPr bwMode="auto">
              <a:xfrm flipH="1">
                <a:off x="615" y="376"/>
                <a:ext cx="192" cy="15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7" name="Line 21"/>
              <p:cNvSpPr>
                <a:spLocks noChangeShapeType="1"/>
              </p:cNvSpPr>
              <p:nvPr/>
            </p:nvSpPr>
            <p:spPr bwMode="auto">
              <a:xfrm flipH="1">
                <a:off x="471" y="280"/>
                <a:ext cx="192" cy="16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8" name="Line 22"/>
              <p:cNvSpPr>
                <a:spLocks noChangeShapeType="1"/>
              </p:cNvSpPr>
              <p:nvPr/>
            </p:nvSpPr>
            <p:spPr bwMode="auto">
              <a:xfrm>
                <a:off x="903" y="592"/>
                <a:ext cx="384" cy="2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" name="Line 23"/>
              <p:cNvSpPr>
                <a:spLocks noChangeShapeType="1"/>
              </p:cNvSpPr>
              <p:nvPr/>
            </p:nvSpPr>
            <p:spPr bwMode="auto">
              <a:xfrm>
                <a:off x="0" y="0"/>
                <a:ext cx="375" cy="21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20" name="Line 28"/>
            <p:cNvSpPr>
              <a:spLocks noChangeShapeType="1"/>
            </p:cNvSpPr>
            <p:nvPr/>
          </p:nvSpPr>
          <p:spPr bwMode="auto">
            <a:xfrm>
              <a:off x="7462838" y="2075164"/>
              <a:ext cx="1587" cy="13128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21" name="Group 31"/>
            <p:cNvGrpSpPr>
              <a:grpSpLocks/>
            </p:cNvGrpSpPr>
            <p:nvPr/>
          </p:nvGrpSpPr>
          <p:grpSpPr bwMode="auto">
            <a:xfrm flipH="1">
              <a:off x="7324725" y="2576814"/>
              <a:ext cx="252413" cy="265112"/>
              <a:chOff x="0" y="0"/>
              <a:chExt cx="143" cy="149"/>
            </a:xfrm>
          </p:grpSpPr>
          <p:sp>
            <p:nvSpPr>
              <p:cNvPr id="22" name="Oval 32"/>
              <p:cNvSpPr>
                <a:spLocks/>
              </p:cNvSpPr>
              <p:nvPr/>
            </p:nvSpPr>
            <p:spPr bwMode="auto">
              <a:xfrm>
                <a:off x="1" y="0"/>
                <a:ext cx="140" cy="145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defTabSz="1016000">
                  <a:buClrTx/>
                  <a:buSzTx/>
                  <a:buFontTx/>
                  <a:buNone/>
                </a:pPr>
                <a:endParaRPr lang="en-US" sz="2700">
                  <a:solidFill>
                    <a:srgbClr val="000000"/>
                  </a:solidFill>
                  <a:latin typeface="Arial Narrow" charset="0"/>
                  <a:sym typeface="Arial Narrow" charset="0"/>
                </a:endParaRPr>
              </a:p>
            </p:txBody>
          </p:sp>
          <p:grpSp>
            <p:nvGrpSpPr>
              <p:cNvPr id="23" name="Group 33"/>
              <p:cNvGrpSpPr>
                <a:grpSpLocks/>
              </p:cNvGrpSpPr>
              <p:nvPr/>
            </p:nvGrpSpPr>
            <p:grpSpPr bwMode="auto">
              <a:xfrm>
                <a:off x="66" y="0"/>
                <a:ext cx="77" cy="78"/>
                <a:chOff x="0" y="0"/>
                <a:chExt cx="76" cy="78"/>
              </a:xfrm>
            </p:grpSpPr>
            <p:sp>
              <p:nvSpPr>
                <p:cNvPr id="27" name="Freeform 34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472"/>
                    <a:gd name="T2" fmla="*/ 0 w 21600"/>
                    <a:gd name="T3" fmla="*/ 0 h 21472"/>
                    <a:gd name="T4" fmla="*/ 0 w 21600"/>
                    <a:gd name="T5" fmla="*/ 0 h 21472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472"/>
                    <a:gd name="T11" fmla="*/ 21600 w 21600"/>
                    <a:gd name="T12" fmla="*/ 21472 h 2147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472">
                      <a:moveTo>
                        <a:pt x="0" y="2"/>
                      </a:moveTo>
                      <a:cubicBezTo>
                        <a:pt x="11800" y="-128"/>
                        <a:pt x="21470" y="9380"/>
                        <a:pt x="21599" y="21237"/>
                      </a:cubicBezTo>
                      <a:cubicBezTo>
                        <a:pt x="21600" y="21316"/>
                        <a:pt x="21600" y="21394"/>
                        <a:pt x="21600" y="21472"/>
                      </a:cubicBez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  <p:sp>
              <p:nvSpPr>
                <p:cNvPr id="28" name="AutoShape 35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472"/>
                    <a:gd name="T2" fmla="*/ 21600 w 21600"/>
                    <a:gd name="T3" fmla="*/ 21472 h 21472"/>
                  </a:gdLst>
                  <a:ahLst/>
                  <a:cxnLst/>
                  <a:rect l="T0" t="T1" r="T2" b="T3"/>
                  <a:pathLst>
                    <a:path w="21600" h="21472">
                      <a:moveTo>
                        <a:pt x="0" y="2"/>
                      </a:moveTo>
                      <a:cubicBezTo>
                        <a:pt x="11800" y="-128"/>
                        <a:pt x="21470" y="9380"/>
                        <a:pt x="21599" y="21237"/>
                      </a:cubicBezTo>
                      <a:cubicBezTo>
                        <a:pt x="21600" y="21316"/>
                        <a:pt x="21600" y="21394"/>
                        <a:pt x="21600" y="21472"/>
                      </a:cubicBezTo>
                      <a:lnTo>
                        <a:pt x="233" y="21472"/>
                      </a:lnTo>
                      <a:close/>
                      <a:moveTo>
                        <a:pt x="0" y="2"/>
                      </a:move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</p:grpSp>
          <p:grpSp>
            <p:nvGrpSpPr>
              <p:cNvPr id="24" name="Group 36"/>
              <p:cNvGrpSpPr>
                <a:grpSpLocks/>
              </p:cNvGrpSpPr>
              <p:nvPr/>
            </p:nvGrpSpPr>
            <p:grpSpPr bwMode="auto">
              <a:xfrm>
                <a:off x="0" y="70"/>
                <a:ext cx="76" cy="79"/>
                <a:chOff x="0" y="0"/>
                <a:chExt cx="76" cy="78"/>
              </a:xfrm>
            </p:grpSpPr>
            <p:sp>
              <p:nvSpPr>
                <p:cNvPr id="25" name="Freeform 37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60000 65536"/>
                    <a:gd name="T5" fmla="*/ 0 60000 65536"/>
                    <a:gd name="T6" fmla="*/ 0 w 21600"/>
                    <a:gd name="T7" fmla="*/ 0 h 21600"/>
                    <a:gd name="T8" fmla="*/ 21600 w 21600"/>
                    <a:gd name="T9" fmla="*/ 21600 h 2160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600" h="21600">
                      <a:moveTo>
                        <a:pt x="21600" y="21600"/>
                      </a:moveTo>
                      <a:cubicBezTo>
                        <a:pt x="9633" y="21471"/>
                        <a:pt x="0" y="11838"/>
                        <a:pt x="0" y="0"/>
                      </a:cubicBez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  <p:sp>
              <p:nvSpPr>
                <p:cNvPr id="26" name="AutoShape 38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364" y="21600"/>
                      </a:moveTo>
                      <a:cubicBezTo>
                        <a:pt x="9527" y="21471"/>
                        <a:pt x="0" y="11838"/>
                        <a:pt x="0" y="0"/>
                      </a:cubicBezTo>
                      <a:lnTo>
                        <a:pt x="21600" y="0"/>
                      </a:lnTo>
                      <a:close/>
                      <a:moveTo>
                        <a:pt x="21364" y="21600"/>
                      </a:move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</p:grpSp>
        </p:grpSp>
      </p:grpSp>
      <p:grpSp>
        <p:nvGrpSpPr>
          <p:cNvPr id="48" name="Group 47"/>
          <p:cNvGrpSpPr/>
          <p:nvPr/>
        </p:nvGrpSpPr>
        <p:grpSpPr>
          <a:xfrm>
            <a:off x="2743200" y="6142432"/>
            <a:ext cx="484909" cy="509721"/>
            <a:chOff x="6934200" y="4800601"/>
            <a:chExt cx="1085850" cy="1141412"/>
          </a:xfrm>
        </p:grpSpPr>
        <p:sp>
          <p:nvSpPr>
            <p:cNvPr id="49" name="Oval 7"/>
            <p:cNvSpPr>
              <a:spLocks/>
            </p:cNvSpPr>
            <p:nvPr/>
          </p:nvSpPr>
          <p:spPr bwMode="auto">
            <a:xfrm>
              <a:off x="6934200" y="4800601"/>
              <a:ext cx="1085850" cy="1141412"/>
            </a:xfrm>
            <a:prstGeom prst="ellipse">
              <a:avLst/>
            </a:prstGeom>
            <a:noFill/>
            <a:ln w="57150" cmpd="sng">
              <a:solidFill>
                <a:srgbClr val="008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1016000">
                <a:buClrTx/>
                <a:buSzTx/>
                <a:buFontTx/>
                <a:buNone/>
              </a:pPr>
              <a:endParaRPr lang="en-US" sz="2700">
                <a:solidFill>
                  <a:srgbClr val="000000"/>
                </a:solidFill>
                <a:latin typeface="Arial Narrow" charset="0"/>
                <a:sym typeface="Arial Narrow" charset="0"/>
              </a:endParaRPr>
            </a:p>
          </p:txBody>
        </p:sp>
        <p:grpSp>
          <p:nvGrpSpPr>
            <p:cNvPr id="50" name="Group 31"/>
            <p:cNvGrpSpPr>
              <a:grpSpLocks/>
            </p:cNvGrpSpPr>
            <p:nvPr/>
          </p:nvGrpSpPr>
          <p:grpSpPr bwMode="auto">
            <a:xfrm flipH="1">
              <a:off x="7350919" y="5238751"/>
              <a:ext cx="252413" cy="265112"/>
              <a:chOff x="0" y="0"/>
              <a:chExt cx="143" cy="149"/>
            </a:xfrm>
          </p:grpSpPr>
          <p:sp>
            <p:nvSpPr>
              <p:cNvPr id="51" name="Oval 32"/>
              <p:cNvSpPr>
                <a:spLocks/>
              </p:cNvSpPr>
              <p:nvPr/>
            </p:nvSpPr>
            <p:spPr bwMode="auto">
              <a:xfrm>
                <a:off x="1" y="0"/>
                <a:ext cx="140" cy="145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defTabSz="1016000">
                  <a:buClrTx/>
                  <a:buSzTx/>
                  <a:buFontTx/>
                  <a:buNone/>
                </a:pPr>
                <a:endParaRPr lang="en-US" sz="2700">
                  <a:solidFill>
                    <a:srgbClr val="000000"/>
                  </a:solidFill>
                  <a:latin typeface="Arial Narrow" charset="0"/>
                  <a:sym typeface="Arial Narrow" charset="0"/>
                </a:endParaRPr>
              </a:p>
            </p:txBody>
          </p:sp>
          <p:grpSp>
            <p:nvGrpSpPr>
              <p:cNvPr id="52" name="Group 33"/>
              <p:cNvGrpSpPr>
                <a:grpSpLocks/>
              </p:cNvGrpSpPr>
              <p:nvPr/>
            </p:nvGrpSpPr>
            <p:grpSpPr bwMode="auto">
              <a:xfrm>
                <a:off x="66" y="0"/>
                <a:ext cx="77" cy="78"/>
                <a:chOff x="0" y="0"/>
                <a:chExt cx="76" cy="78"/>
              </a:xfrm>
            </p:grpSpPr>
            <p:sp>
              <p:nvSpPr>
                <p:cNvPr id="56" name="Freeform 34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472"/>
                    <a:gd name="T2" fmla="*/ 0 w 21600"/>
                    <a:gd name="T3" fmla="*/ 0 h 21472"/>
                    <a:gd name="T4" fmla="*/ 0 w 21600"/>
                    <a:gd name="T5" fmla="*/ 0 h 21472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472"/>
                    <a:gd name="T11" fmla="*/ 21600 w 21600"/>
                    <a:gd name="T12" fmla="*/ 21472 h 2147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472">
                      <a:moveTo>
                        <a:pt x="0" y="2"/>
                      </a:moveTo>
                      <a:cubicBezTo>
                        <a:pt x="11800" y="-128"/>
                        <a:pt x="21470" y="9380"/>
                        <a:pt x="21599" y="21237"/>
                      </a:cubicBezTo>
                      <a:cubicBezTo>
                        <a:pt x="21600" y="21316"/>
                        <a:pt x="21600" y="21394"/>
                        <a:pt x="21600" y="21472"/>
                      </a:cubicBez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  <p:sp>
              <p:nvSpPr>
                <p:cNvPr id="57" name="AutoShape 35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472"/>
                    <a:gd name="T2" fmla="*/ 21600 w 21600"/>
                    <a:gd name="T3" fmla="*/ 21472 h 21472"/>
                  </a:gdLst>
                  <a:ahLst/>
                  <a:cxnLst/>
                  <a:rect l="T0" t="T1" r="T2" b="T3"/>
                  <a:pathLst>
                    <a:path w="21600" h="21472">
                      <a:moveTo>
                        <a:pt x="0" y="2"/>
                      </a:moveTo>
                      <a:cubicBezTo>
                        <a:pt x="11800" y="-128"/>
                        <a:pt x="21470" y="9380"/>
                        <a:pt x="21599" y="21237"/>
                      </a:cubicBezTo>
                      <a:cubicBezTo>
                        <a:pt x="21600" y="21316"/>
                        <a:pt x="21600" y="21394"/>
                        <a:pt x="21600" y="21472"/>
                      </a:cubicBezTo>
                      <a:lnTo>
                        <a:pt x="233" y="21472"/>
                      </a:lnTo>
                      <a:close/>
                      <a:moveTo>
                        <a:pt x="0" y="2"/>
                      </a:move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</p:grpSp>
          <p:grpSp>
            <p:nvGrpSpPr>
              <p:cNvPr id="53" name="Group 36"/>
              <p:cNvGrpSpPr>
                <a:grpSpLocks/>
              </p:cNvGrpSpPr>
              <p:nvPr/>
            </p:nvGrpSpPr>
            <p:grpSpPr bwMode="auto">
              <a:xfrm>
                <a:off x="0" y="70"/>
                <a:ext cx="76" cy="79"/>
                <a:chOff x="0" y="0"/>
                <a:chExt cx="76" cy="78"/>
              </a:xfrm>
            </p:grpSpPr>
            <p:sp>
              <p:nvSpPr>
                <p:cNvPr id="54" name="Freeform 37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60000 65536"/>
                    <a:gd name="T5" fmla="*/ 0 60000 65536"/>
                    <a:gd name="T6" fmla="*/ 0 w 21600"/>
                    <a:gd name="T7" fmla="*/ 0 h 21600"/>
                    <a:gd name="T8" fmla="*/ 21600 w 21600"/>
                    <a:gd name="T9" fmla="*/ 21600 h 2160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600" h="21600">
                      <a:moveTo>
                        <a:pt x="21600" y="21600"/>
                      </a:moveTo>
                      <a:cubicBezTo>
                        <a:pt x="9633" y="21471"/>
                        <a:pt x="0" y="11838"/>
                        <a:pt x="0" y="0"/>
                      </a:cubicBez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  <p:sp>
              <p:nvSpPr>
                <p:cNvPr id="55" name="AutoShape 38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364" y="21600"/>
                      </a:moveTo>
                      <a:cubicBezTo>
                        <a:pt x="9527" y="21471"/>
                        <a:pt x="0" y="11838"/>
                        <a:pt x="0" y="0"/>
                      </a:cubicBezTo>
                      <a:lnTo>
                        <a:pt x="21600" y="0"/>
                      </a:lnTo>
                      <a:close/>
                      <a:moveTo>
                        <a:pt x="21364" y="21600"/>
                      </a:move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</p:grpSp>
        </p:grpSp>
      </p:grpSp>
      <p:sp>
        <p:nvSpPr>
          <p:cNvPr id="60" name="Rounded Rectangle 59"/>
          <p:cNvSpPr/>
          <p:nvPr/>
        </p:nvSpPr>
        <p:spPr>
          <a:xfrm>
            <a:off x="39255" y="2250904"/>
            <a:ext cx="341745" cy="1548938"/>
          </a:xfrm>
          <a:prstGeom prst="roundRect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47" name="Picture 4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2967" y="1338548"/>
            <a:ext cx="622596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ight Arrow 57"/>
          <p:cNvSpPr/>
          <p:nvPr/>
        </p:nvSpPr>
        <p:spPr>
          <a:xfrm rot="16200000">
            <a:off x="3051952" y="1026874"/>
            <a:ext cx="651163" cy="426213"/>
          </a:xfrm>
          <a:prstGeom prst="rightArrow">
            <a:avLst>
              <a:gd name="adj1" fmla="val 53752"/>
              <a:gd name="adj2" fmla="val 70287"/>
            </a:avLst>
          </a:prstGeom>
          <a:solidFill>
            <a:schemeClr val="bg1"/>
          </a:solidFill>
          <a:ln w="3810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64" name="Picture 6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9356" y="869802"/>
            <a:ext cx="622596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37401" y="1269477"/>
            <a:ext cx="622596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217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1265" y="5712864"/>
            <a:ext cx="76627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" y="2133601"/>
            <a:ext cx="9136513" cy="20675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" y="3799841"/>
            <a:ext cx="9136513" cy="2067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results identifying LLS and Disc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1" name="Rectangle 137"/>
          <p:cNvSpPr>
            <a:spLocks/>
          </p:cNvSpPr>
          <p:nvPr/>
        </p:nvSpPr>
        <p:spPr bwMode="auto">
          <a:xfrm>
            <a:off x="1447800" y="6197805"/>
            <a:ext cx="914400" cy="50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5154" bIns="0" anchor="ctr"/>
          <a:lstStyle/>
          <a:p>
            <a:pPr marL="42863">
              <a:spcBef>
                <a:spcPts val="1775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Calibri"/>
                <a:cs typeface="Calibri"/>
              </a:rPr>
              <a:t>Animal</a:t>
            </a:r>
            <a:endParaRPr lang="en-US" sz="20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" name="Rectangle 137"/>
          <p:cNvSpPr>
            <a:spLocks/>
          </p:cNvSpPr>
          <p:nvPr/>
        </p:nvSpPr>
        <p:spPr bwMode="auto">
          <a:xfrm>
            <a:off x="6248400" y="6197805"/>
            <a:ext cx="2590800" cy="50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5154" bIns="0" anchor="ctr"/>
          <a:lstStyle/>
          <a:p>
            <a:pPr marL="42863">
              <a:spcBef>
                <a:spcPts val="1775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Calibri"/>
                <a:cs typeface="Calibri"/>
              </a:rPr>
              <a:t>Lateral Leg Spring (LLS)</a:t>
            </a:r>
            <a:endParaRPr lang="en-US" sz="20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Rectangle 137"/>
          <p:cNvSpPr>
            <a:spLocks/>
          </p:cNvSpPr>
          <p:nvPr/>
        </p:nvSpPr>
        <p:spPr bwMode="auto">
          <a:xfrm>
            <a:off x="3419684" y="6197805"/>
            <a:ext cx="1375404" cy="50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5154" bIns="0" anchor="ctr"/>
          <a:lstStyle/>
          <a:p>
            <a:pPr marL="42863">
              <a:spcBef>
                <a:spcPts val="1775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Calibri"/>
                <a:cs typeface="Calibri"/>
              </a:rPr>
              <a:t>Inertial Disc</a:t>
            </a:r>
            <a:endParaRPr lang="en-US" sz="20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16" name="Group 15"/>
          <p:cNvGrpSpPr/>
          <p:nvPr/>
        </p:nvGrpSpPr>
        <p:grpSpPr>
          <a:xfrm rot="16200000" flipV="1">
            <a:off x="5267174" y="5527631"/>
            <a:ext cx="1102928" cy="1164324"/>
            <a:chOff x="6934200" y="1143000"/>
            <a:chExt cx="2307100" cy="2435527"/>
          </a:xfrm>
        </p:grpSpPr>
        <p:grpSp>
          <p:nvGrpSpPr>
            <p:cNvPr id="17" name="Group 31"/>
            <p:cNvGrpSpPr>
              <a:grpSpLocks/>
            </p:cNvGrpSpPr>
            <p:nvPr/>
          </p:nvGrpSpPr>
          <p:grpSpPr bwMode="auto">
            <a:xfrm flipH="1">
              <a:off x="7324725" y="2921302"/>
              <a:ext cx="252413" cy="265112"/>
              <a:chOff x="0" y="0"/>
              <a:chExt cx="143" cy="149"/>
            </a:xfrm>
            <a:solidFill>
              <a:schemeClr val="tx1"/>
            </a:solidFill>
          </p:grpSpPr>
          <p:sp>
            <p:nvSpPr>
              <p:cNvPr id="40" name="Oval 32"/>
              <p:cNvSpPr>
                <a:spLocks/>
              </p:cNvSpPr>
              <p:nvPr/>
            </p:nvSpPr>
            <p:spPr bwMode="auto">
              <a:xfrm>
                <a:off x="1" y="0"/>
                <a:ext cx="140" cy="145"/>
              </a:xfrm>
              <a:prstGeom prst="ellipse">
                <a:avLst/>
              </a:prstGeom>
              <a:grp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defTabSz="1016000">
                  <a:buClrTx/>
                  <a:buSzTx/>
                  <a:buFontTx/>
                  <a:buNone/>
                </a:pPr>
                <a:endParaRPr lang="en-US" sz="2700">
                  <a:solidFill>
                    <a:srgbClr val="000000"/>
                  </a:solidFill>
                  <a:latin typeface="Arial Narrow" charset="0"/>
                  <a:sym typeface="Arial Narrow" charset="0"/>
                </a:endParaRPr>
              </a:p>
            </p:txBody>
          </p:sp>
          <p:grpSp>
            <p:nvGrpSpPr>
              <p:cNvPr id="41" name="Group 33"/>
              <p:cNvGrpSpPr>
                <a:grpSpLocks/>
              </p:cNvGrpSpPr>
              <p:nvPr/>
            </p:nvGrpSpPr>
            <p:grpSpPr bwMode="auto">
              <a:xfrm>
                <a:off x="66" y="0"/>
                <a:ext cx="77" cy="78"/>
                <a:chOff x="0" y="0"/>
                <a:chExt cx="76" cy="78"/>
              </a:xfrm>
              <a:grpFill/>
            </p:grpSpPr>
            <p:sp>
              <p:nvSpPr>
                <p:cNvPr id="45" name="Freeform 34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472"/>
                    <a:gd name="T2" fmla="*/ 0 w 21600"/>
                    <a:gd name="T3" fmla="*/ 0 h 21472"/>
                    <a:gd name="T4" fmla="*/ 0 w 21600"/>
                    <a:gd name="T5" fmla="*/ 0 h 21472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472"/>
                    <a:gd name="T11" fmla="*/ 21600 w 21600"/>
                    <a:gd name="T12" fmla="*/ 21472 h 2147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472">
                      <a:moveTo>
                        <a:pt x="0" y="2"/>
                      </a:moveTo>
                      <a:cubicBezTo>
                        <a:pt x="11800" y="-128"/>
                        <a:pt x="21470" y="9380"/>
                        <a:pt x="21599" y="21237"/>
                      </a:cubicBezTo>
                      <a:cubicBezTo>
                        <a:pt x="21600" y="21316"/>
                        <a:pt x="21600" y="21394"/>
                        <a:pt x="21600" y="21472"/>
                      </a:cubicBezTo>
                    </a:path>
                  </a:pathLst>
                </a:custGeom>
                <a:grp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  <p:sp>
              <p:nvSpPr>
                <p:cNvPr id="46" name="AutoShape 35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472"/>
                    <a:gd name="T2" fmla="*/ 21600 w 21600"/>
                    <a:gd name="T3" fmla="*/ 21472 h 21472"/>
                  </a:gdLst>
                  <a:ahLst/>
                  <a:cxnLst/>
                  <a:rect l="T0" t="T1" r="T2" b="T3"/>
                  <a:pathLst>
                    <a:path w="21600" h="21472">
                      <a:moveTo>
                        <a:pt x="0" y="2"/>
                      </a:moveTo>
                      <a:cubicBezTo>
                        <a:pt x="11800" y="-128"/>
                        <a:pt x="21470" y="9380"/>
                        <a:pt x="21599" y="21237"/>
                      </a:cubicBezTo>
                      <a:cubicBezTo>
                        <a:pt x="21600" y="21316"/>
                        <a:pt x="21600" y="21394"/>
                        <a:pt x="21600" y="21472"/>
                      </a:cubicBezTo>
                      <a:lnTo>
                        <a:pt x="233" y="21472"/>
                      </a:lnTo>
                      <a:close/>
                      <a:moveTo>
                        <a:pt x="0" y="2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</p:grpSp>
          <p:grpSp>
            <p:nvGrpSpPr>
              <p:cNvPr id="42" name="Group 36"/>
              <p:cNvGrpSpPr>
                <a:grpSpLocks/>
              </p:cNvGrpSpPr>
              <p:nvPr/>
            </p:nvGrpSpPr>
            <p:grpSpPr bwMode="auto">
              <a:xfrm>
                <a:off x="0" y="70"/>
                <a:ext cx="76" cy="79"/>
                <a:chOff x="0" y="0"/>
                <a:chExt cx="76" cy="78"/>
              </a:xfrm>
              <a:grpFill/>
            </p:grpSpPr>
            <p:sp>
              <p:nvSpPr>
                <p:cNvPr id="43" name="Freeform 37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60000 65536"/>
                    <a:gd name="T5" fmla="*/ 0 60000 65536"/>
                    <a:gd name="T6" fmla="*/ 0 w 21600"/>
                    <a:gd name="T7" fmla="*/ 0 h 21600"/>
                    <a:gd name="T8" fmla="*/ 21600 w 21600"/>
                    <a:gd name="T9" fmla="*/ 21600 h 2160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600" h="21600">
                      <a:moveTo>
                        <a:pt x="21600" y="21600"/>
                      </a:moveTo>
                      <a:cubicBezTo>
                        <a:pt x="9633" y="21471"/>
                        <a:pt x="0" y="11838"/>
                        <a:pt x="0" y="0"/>
                      </a:cubicBezTo>
                    </a:path>
                  </a:pathLst>
                </a:custGeom>
                <a:grp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  <p:sp>
              <p:nvSpPr>
                <p:cNvPr id="44" name="AutoShape 38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364" y="21600"/>
                      </a:moveTo>
                      <a:cubicBezTo>
                        <a:pt x="9527" y="21471"/>
                        <a:pt x="0" y="11838"/>
                        <a:pt x="0" y="0"/>
                      </a:cubicBezTo>
                      <a:lnTo>
                        <a:pt x="21600" y="0"/>
                      </a:lnTo>
                      <a:close/>
                      <a:moveTo>
                        <a:pt x="21364" y="21600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</p:grpSp>
        </p:grpSp>
        <p:sp>
          <p:nvSpPr>
            <p:cNvPr id="18" name="Oval 7"/>
            <p:cNvSpPr>
              <a:spLocks/>
            </p:cNvSpPr>
            <p:nvPr/>
          </p:nvSpPr>
          <p:spPr bwMode="auto">
            <a:xfrm>
              <a:off x="6934200" y="1827514"/>
              <a:ext cx="1085850" cy="1751013"/>
            </a:xfrm>
            <a:prstGeom prst="ellipse">
              <a:avLst/>
            </a:prstGeom>
            <a:noFill/>
            <a:ln w="57150" cmpd="sng">
              <a:solidFill>
                <a:srgbClr val="0000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1016000">
                <a:buClrTx/>
                <a:buSzTx/>
                <a:buFontTx/>
                <a:buNone/>
              </a:pPr>
              <a:endParaRPr lang="en-US" sz="2700">
                <a:solidFill>
                  <a:srgbClr val="000000"/>
                </a:solidFill>
                <a:latin typeface="Arial Narrow" charset="0"/>
                <a:sym typeface="Arial Narrow" charset="0"/>
              </a:endParaRPr>
            </a:p>
          </p:txBody>
        </p:sp>
        <p:grpSp>
          <p:nvGrpSpPr>
            <p:cNvPr id="19" name="Group 12"/>
            <p:cNvGrpSpPr>
              <a:grpSpLocks/>
            </p:cNvGrpSpPr>
            <p:nvPr/>
          </p:nvGrpSpPr>
          <p:grpSpPr bwMode="auto">
            <a:xfrm rot="19800000" flipH="1">
              <a:off x="6971175" y="1143000"/>
              <a:ext cx="2270125" cy="1438275"/>
              <a:chOff x="0" y="0"/>
              <a:chExt cx="1287" cy="816"/>
            </a:xfrm>
          </p:grpSpPr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335" y="208"/>
                <a:ext cx="24" cy="12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" name="Line 14"/>
              <p:cNvSpPr>
                <a:spLocks noChangeShapeType="1"/>
              </p:cNvSpPr>
              <p:nvPr/>
            </p:nvSpPr>
            <p:spPr bwMode="auto">
              <a:xfrm rot="10800000" flipH="1">
                <a:off x="919" y="456"/>
                <a:ext cx="32" cy="1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Line 15"/>
              <p:cNvSpPr>
                <a:spLocks noChangeShapeType="1"/>
              </p:cNvSpPr>
              <p:nvPr/>
            </p:nvSpPr>
            <p:spPr bwMode="auto">
              <a:xfrm rot="10800000" flipH="1">
                <a:off x="759" y="352"/>
                <a:ext cx="48" cy="27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471" y="176"/>
                <a:ext cx="48" cy="26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" name="Line 17"/>
              <p:cNvSpPr>
                <a:spLocks noChangeShapeType="1"/>
              </p:cNvSpPr>
              <p:nvPr/>
            </p:nvSpPr>
            <p:spPr bwMode="auto">
              <a:xfrm rot="10800000" flipH="1">
                <a:off x="615" y="264"/>
                <a:ext cx="48" cy="26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" name="Line 18"/>
              <p:cNvSpPr>
                <a:spLocks noChangeShapeType="1"/>
              </p:cNvSpPr>
              <p:nvPr/>
            </p:nvSpPr>
            <p:spPr bwMode="auto">
              <a:xfrm flipH="1">
                <a:off x="327" y="200"/>
                <a:ext cx="200" cy="16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" name="Line 19"/>
              <p:cNvSpPr>
                <a:spLocks noChangeShapeType="1"/>
              </p:cNvSpPr>
              <p:nvPr/>
            </p:nvSpPr>
            <p:spPr bwMode="auto">
              <a:xfrm flipH="1">
                <a:off x="759" y="464"/>
                <a:ext cx="192" cy="16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6" name="Line 20"/>
              <p:cNvSpPr>
                <a:spLocks noChangeShapeType="1"/>
              </p:cNvSpPr>
              <p:nvPr/>
            </p:nvSpPr>
            <p:spPr bwMode="auto">
              <a:xfrm flipH="1">
                <a:off x="615" y="376"/>
                <a:ext cx="192" cy="15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7" name="Line 21"/>
              <p:cNvSpPr>
                <a:spLocks noChangeShapeType="1"/>
              </p:cNvSpPr>
              <p:nvPr/>
            </p:nvSpPr>
            <p:spPr bwMode="auto">
              <a:xfrm flipH="1">
                <a:off x="471" y="280"/>
                <a:ext cx="192" cy="16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8" name="Line 22"/>
              <p:cNvSpPr>
                <a:spLocks noChangeShapeType="1"/>
              </p:cNvSpPr>
              <p:nvPr/>
            </p:nvSpPr>
            <p:spPr bwMode="auto">
              <a:xfrm>
                <a:off x="903" y="592"/>
                <a:ext cx="384" cy="2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" name="Line 23"/>
              <p:cNvSpPr>
                <a:spLocks noChangeShapeType="1"/>
              </p:cNvSpPr>
              <p:nvPr/>
            </p:nvSpPr>
            <p:spPr bwMode="auto">
              <a:xfrm>
                <a:off x="0" y="0"/>
                <a:ext cx="375" cy="21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20" name="Line 28"/>
            <p:cNvSpPr>
              <a:spLocks noChangeShapeType="1"/>
            </p:cNvSpPr>
            <p:nvPr/>
          </p:nvSpPr>
          <p:spPr bwMode="auto">
            <a:xfrm>
              <a:off x="7462838" y="2075164"/>
              <a:ext cx="1587" cy="13128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21" name="Group 31"/>
            <p:cNvGrpSpPr>
              <a:grpSpLocks/>
            </p:cNvGrpSpPr>
            <p:nvPr/>
          </p:nvGrpSpPr>
          <p:grpSpPr bwMode="auto">
            <a:xfrm flipH="1">
              <a:off x="7324725" y="2576814"/>
              <a:ext cx="252413" cy="265112"/>
              <a:chOff x="0" y="0"/>
              <a:chExt cx="143" cy="149"/>
            </a:xfrm>
          </p:grpSpPr>
          <p:sp>
            <p:nvSpPr>
              <p:cNvPr id="22" name="Oval 32"/>
              <p:cNvSpPr>
                <a:spLocks/>
              </p:cNvSpPr>
              <p:nvPr/>
            </p:nvSpPr>
            <p:spPr bwMode="auto">
              <a:xfrm>
                <a:off x="1" y="0"/>
                <a:ext cx="140" cy="145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defTabSz="1016000">
                  <a:buClrTx/>
                  <a:buSzTx/>
                  <a:buFontTx/>
                  <a:buNone/>
                </a:pPr>
                <a:endParaRPr lang="en-US" sz="2700">
                  <a:solidFill>
                    <a:srgbClr val="000000"/>
                  </a:solidFill>
                  <a:latin typeface="Arial Narrow" charset="0"/>
                  <a:sym typeface="Arial Narrow" charset="0"/>
                </a:endParaRPr>
              </a:p>
            </p:txBody>
          </p:sp>
          <p:grpSp>
            <p:nvGrpSpPr>
              <p:cNvPr id="23" name="Group 33"/>
              <p:cNvGrpSpPr>
                <a:grpSpLocks/>
              </p:cNvGrpSpPr>
              <p:nvPr/>
            </p:nvGrpSpPr>
            <p:grpSpPr bwMode="auto">
              <a:xfrm>
                <a:off x="66" y="0"/>
                <a:ext cx="77" cy="78"/>
                <a:chOff x="0" y="0"/>
                <a:chExt cx="76" cy="78"/>
              </a:xfrm>
            </p:grpSpPr>
            <p:sp>
              <p:nvSpPr>
                <p:cNvPr id="27" name="Freeform 34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472"/>
                    <a:gd name="T2" fmla="*/ 0 w 21600"/>
                    <a:gd name="T3" fmla="*/ 0 h 21472"/>
                    <a:gd name="T4" fmla="*/ 0 w 21600"/>
                    <a:gd name="T5" fmla="*/ 0 h 21472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472"/>
                    <a:gd name="T11" fmla="*/ 21600 w 21600"/>
                    <a:gd name="T12" fmla="*/ 21472 h 2147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472">
                      <a:moveTo>
                        <a:pt x="0" y="2"/>
                      </a:moveTo>
                      <a:cubicBezTo>
                        <a:pt x="11800" y="-128"/>
                        <a:pt x="21470" y="9380"/>
                        <a:pt x="21599" y="21237"/>
                      </a:cubicBezTo>
                      <a:cubicBezTo>
                        <a:pt x="21600" y="21316"/>
                        <a:pt x="21600" y="21394"/>
                        <a:pt x="21600" y="21472"/>
                      </a:cubicBez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  <p:sp>
              <p:nvSpPr>
                <p:cNvPr id="28" name="AutoShape 35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472"/>
                    <a:gd name="T2" fmla="*/ 21600 w 21600"/>
                    <a:gd name="T3" fmla="*/ 21472 h 21472"/>
                  </a:gdLst>
                  <a:ahLst/>
                  <a:cxnLst/>
                  <a:rect l="T0" t="T1" r="T2" b="T3"/>
                  <a:pathLst>
                    <a:path w="21600" h="21472">
                      <a:moveTo>
                        <a:pt x="0" y="2"/>
                      </a:moveTo>
                      <a:cubicBezTo>
                        <a:pt x="11800" y="-128"/>
                        <a:pt x="21470" y="9380"/>
                        <a:pt x="21599" y="21237"/>
                      </a:cubicBezTo>
                      <a:cubicBezTo>
                        <a:pt x="21600" y="21316"/>
                        <a:pt x="21600" y="21394"/>
                        <a:pt x="21600" y="21472"/>
                      </a:cubicBezTo>
                      <a:lnTo>
                        <a:pt x="233" y="21472"/>
                      </a:lnTo>
                      <a:close/>
                      <a:moveTo>
                        <a:pt x="0" y="2"/>
                      </a:move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</p:grpSp>
          <p:grpSp>
            <p:nvGrpSpPr>
              <p:cNvPr id="24" name="Group 36"/>
              <p:cNvGrpSpPr>
                <a:grpSpLocks/>
              </p:cNvGrpSpPr>
              <p:nvPr/>
            </p:nvGrpSpPr>
            <p:grpSpPr bwMode="auto">
              <a:xfrm>
                <a:off x="0" y="70"/>
                <a:ext cx="76" cy="79"/>
                <a:chOff x="0" y="0"/>
                <a:chExt cx="76" cy="78"/>
              </a:xfrm>
            </p:grpSpPr>
            <p:sp>
              <p:nvSpPr>
                <p:cNvPr id="25" name="Freeform 37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60000 65536"/>
                    <a:gd name="T5" fmla="*/ 0 60000 65536"/>
                    <a:gd name="T6" fmla="*/ 0 w 21600"/>
                    <a:gd name="T7" fmla="*/ 0 h 21600"/>
                    <a:gd name="T8" fmla="*/ 21600 w 21600"/>
                    <a:gd name="T9" fmla="*/ 21600 h 2160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600" h="21600">
                      <a:moveTo>
                        <a:pt x="21600" y="21600"/>
                      </a:moveTo>
                      <a:cubicBezTo>
                        <a:pt x="9633" y="21471"/>
                        <a:pt x="0" y="11838"/>
                        <a:pt x="0" y="0"/>
                      </a:cubicBez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  <p:sp>
              <p:nvSpPr>
                <p:cNvPr id="26" name="AutoShape 38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364" y="21600"/>
                      </a:moveTo>
                      <a:cubicBezTo>
                        <a:pt x="9527" y="21471"/>
                        <a:pt x="0" y="11838"/>
                        <a:pt x="0" y="0"/>
                      </a:cubicBezTo>
                      <a:lnTo>
                        <a:pt x="21600" y="0"/>
                      </a:lnTo>
                      <a:close/>
                      <a:moveTo>
                        <a:pt x="21364" y="21600"/>
                      </a:move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</p:grpSp>
        </p:grpSp>
      </p:grpSp>
      <p:grpSp>
        <p:nvGrpSpPr>
          <p:cNvPr id="48" name="Group 47"/>
          <p:cNvGrpSpPr/>
          <p:nvPr/>
        </p:nvGrpSpPr>
        <p:grpSpPr>
          <a:xfrm>
            <a:off x="2743200" y="6142432"/>
            <a:ext cx="484909" cy="509721"/>
            <a:chOff x="6934200" y="4800601"/>
            <a:chExt cx="1085850" cy="1141412"/>
          </a:xfrm>
        </p:grpSpPr>
        <p:sp>
          <p:nvSpPr>
            <p:cNvPr id="49" name="Oval 7"/>
            <p:cNvSpPr>
              <a:spLocks/>
            </p:cNvSpPr>
            <p:nvPr/>
          </p:nvSpPr>
          <p:spPr bwMode="auto">
            <a:xfrm>
              <a:off x="6934200" y="4800601"/>
              <a:ext cx="1085850" cy="1141412"/>
            </a:xfrm>
            <a:prstGeom prst="ellipse">
              <a:avLst/>
            </a:prstGeom>
            <a:noFill/>
            <a:ln w="57150" cmpd="sng">
              <a:solidFill>
                <a:srgbClr val="008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1016000">
                <a:buClrTx/>
                <a:buSzTx/>
                <a:buFontTx/>
                <a:buNone/>
              </a:pPr>
              <a:endParaRPr lang="en-US" sz="2700">
                <a:solidFill>
                  <a:srgbClr val="000000"/>
                </a:solidFill>
                <a:latin typeface="Arial Narrow" charset="0"/>
                <a:sym typeface="Arial Narrow" charset="0"/>
              </a:endParaRPr>
            </a:p>
          </p:txBody>
        </p:sp>
        <p:grpSp>
          <p:nvGrpSpPr>
            <p:cNvPr id="50" name="Group 31"/>
            <p:cNvGrpSpPr>
              <a:grpSpLocks/>
            </p:cNvGrpSpPr>
            <p:nvPr/>
          </p:nvGrpSpPr>
          <p:grpSpPr bwMode="auto">
            <a:xfrm flipH="1">
              <a:off x="7350919" y="5238751"/>
              <a:ext cx="252413" cy="265112"/>
              <a:chOff x="0" y="0"/>
              <a:chExt cx="143" cy="149"/>
            </a:xfrm>
          </p:grpSpPr>
          <p:sp>
            <p:nvSpPr>
              <p:cNvPr id="51" name="Oval 32"/>
              <p:cNvSpPr>
                <a:spLocks/>
              </p:cNvSpPr>
              <p:nvPr/>
            </p:nvSpPr>
            <p:spPr bwMode="auto">
              <a:xfrm>
                <a:off x="1" y="0"/>
                <a:ext cx="140" cy="145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defTabSz="1016000">
                  <a:buClrTx/>
                  <a:buSzTx/>
                  <a:buFontTx/>
                  <a:buNone/>
                </a:pPr>
                <a:endParaRPr lang="en-US" sz="2700">
                  <a:solidFill>
                    <a:srgbClr val="000000"/>
                  </a:solidFill>
                  <a:latin typeface="Arial Narrow" charset="0"/>
                  <a:sym typeface="Arial Narrow" charset="0"/>
                </a:endParaRPr>
              </a:p>
            </p:txBody>
          </p:sp>
          <p:grpSp>
            <p:nvGrpSpPr>
              <p:cNvPr id="52" name="Group 33"/>
              <p:cNvGrpSpPr>
                <a:grpSpLocks/>
              </p:cNvGrpSpPr>
              <p:nvPr/>
            </p:nvGrpSpPr>
            <p:grpSpPr bwMode="auto">
              <a:xfrm>
                <a:off x="66" y="0"/>
                <a:ext cx="77" cy="78"/>
                <a:chOff x="0" y="0"/>
                <a:chExt cx="76" cy="78"/>
              </a:xfrm>
            </p:grpSpPr>
            <p:sp>
              <p:nvSpPr>
                <p:cNvPr id="56" name="Freeform 34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472"/>
                    <a:gd name="T2" fmla="*/ 0 w 21600"/>
                    <a:gd name="T3" fmla="*/ 0 h 21472"/>
                    <a:gd name="T4" fmla="*/ 0 w 21600"/>
                    <a:gd name="T5" fmla="*/ 0 h 21472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472"/>
                    <a:gd name="T11" fmla="*/ 21600 w 21600"/>
                    <a:gd name="T12" fmla="*/ 21472 h 2147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472">
                      <a:moveTo>
                        <a:pt x="0" y="2"/>
                      </a:moveTo>
                      <a:cubicBezTo>
                        <a:pt x="11800" y="-128"/>
                        <a:pt x="21470" y="9380"/>
                        <a:pt x="21599" y="21237"/>
                      </a:cubicBezTo>
                      <a:cubicBezTo>
                        <a:pt x="21600" y="21316"/>
                        <a:pt x="21600" y="21394"/>
                        <a:pt x="21600" y="21472"/>
                      </a:cubicBez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  <p:sp>
              <p:nvSpPr>
                <p:cNvPr id="57" name="AutoShape 35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472"/>
                    <a:gd name="T2" fmla="*/ 21600 w 21600"/>
                    <a:gd name="T3" fmla="*/ 21472 h 21472"/>
                  </a:gdLst>
                  <a:ahLst/>
                  <a:cxnLst/>
                  <a:rect l="T0" t="T1" r="T2" b="T3"/>
                  <a:pathLst>
                    <a:path w="21600" h="21472">
                      <a:moveTo>
                        <a:pt x="0" y="2"/>
                      </a:moveTo>
                      <a:cubicBezTo>
                        <a:pt x="11800" y="-128"/>
                        <a:pt x="21470" y="9380"/>
                        <a:pt x="21599" y="21237"/>
                      </a:cubicBezTo>
                      <a:cubicBezTo>
                        <a:pt x="21600" y="21316"/>
                        <a:pt x="21600" y="21394"/>
                        <a:pt x="21600" y="21472"/>
                      </a:cubicBezTo>
                      <a:lnTo>
                        <a:pt x="233" y="21472"/>
                      </a:lnTo>
                      <a:close/>
                      <a:moveTo>
                        <a:pt x="0" y="2"/>
                      </a:move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</p:grpSp>
          <p:grpSp>
            <p:nvGrpSpPr>
              <p:cNvPr id="53" name="Group 36"/>
              <p:cNvGrpSpPr>
                <a:grpSpLocks/>
              </p:cNvGrpSpPr>
              <p:nvPr/>
            </p:nvGrpSpPr>
            <p:grpSpPr bwMode="auto">
              <a:xfrm>
                <a:off x="0" y="70"/>
                <a:ext cx="76" cy="79"/>
                <a:chOff x="0" y="0"/>
                <a:chExt cx="76" cy="78"/>
              </a:xfrm>
            </p:grpSpPr>
            <p:sp>
              <p:nvSpPr>
                <p:cNvPr id="54" name="Freeform 37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60000 65536"/>
                    <a:gd name="T5" fmla="*/ 0 60000 65536"/>
                    <a:gd name="T6" fmla="*/ 0 w 21600"/>
                    <a:gd name="T7" fmla="*/ 0 h 21600"/>
                    <a:gd name="T8" fmla="*/ 21600 w 21600"/>
                    <a:gd name="T9" fmla="*/ 21600 h 2160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600" h="21600">
                      <a:moveTo>
                        <a:pt x="21600" y="21600"/>
                      </a:moveTo>
                      <a:cubicBezTo>
                        <a:pt x="9633" y="21471"/>
                        <a:pt x="0" y="11838"/>
                        <a:pt x="0" y="0"/>
                      </a:cubicBez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  <p:sp>
              <p:nvSpPr>
                <p:cNvPr id="55" name="AutoShape 38"/>
                <p:cNvSpPr>
                  <a:spLocks/>
                </p:cNvSpPr>
                <p:nvPr/>
              </p:nvSpPr>
              <p:spPr bwMode="auto">
                <a:xfrm>
                  <a:off x="0" y="0"/>
                  <a:ext cx="76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364" y="21600"/>
                      </a:moveTo>
                      <a:cubicBezTo>
                        <a:pt x="9527" y="21471"/>
                        <a:pt x="0" y="11838"/>
                        <a:pt x="0" y="0"/>
                      </a:cubicBezTo>
                      <a:lnTo>
                        <a:pt x="21600" y="0"/>
                      </a:lnTo>
                      <a:close/>
                      <a:moveTo>
                        <a:pt x="21364" y="21600"/>
                      </a:move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1016000">
                    <a:buClrTx/>
                    <a:buSzTx/>
                    <a:buFontTx/>
                    <a:buNone/>
                  </a:pPr>
                  <a:endParaRPr lang="en-US" sz="2700">
                    <a:solidFill>
                      <a:srgbClr val="000000"/>
                    </a:solidFill>
                    <a:latin typeface="Arial Narrow" charset="0"/>
                    <a:sym typeface="Arial Narrow" charset="0"/>
                  </a:endParaRPr>
                </a:p>
              </p:txBody>
            </p:sp>
          </p:grpSp>
        </p:grpSp>
      </p:grpSp>
      <p:sp>
        <p:nvSpPr>
          <p:cNvPr id="60" name="Rounded Rectangle 59"/>
          <p:cNvSpPr/>
          <p:nvPr/>
        </p:nvSpPr>
        <p:spPr>
          <a:xfrm>
            <a:off x="39255" y="2250905"/>
            <a:ext cx="341745" cy="1548936"/>
          </a:xfrm>
          <a:prstGeom prst="roundRect">
            <a:avLst/>
          </a:prstGeom>
          <a:noFill/>
          <a:ln w="38100" cmpd="sng">
            <a:solidFill>
              <a:srgbClr val="9537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 rot="900000">
            <a:off x="5663789" y="981888"/>
            <a:ext cx="1565180" cy="1050690"/>
            <a:chOff x="5714998" y="1134288"/>
            <a:chExt cx="1565180" cy="1050690"/>
          </a:xfrm>
        </p:grpSpPr>
        <p:pic>
          <p:nvPicPr>
            <p:cNvPr id="61" name="Picture 60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899001" y="1378379"/>
              <a:ext cx="622596" cy="990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Curved Up Arrow 2"/>
            <p:cNvSpPr/>
            <p:nvPr/>
          </p:nvSpPr>
          <p:spPr>
            <a:xfrm rot="16026475">
              <a:off x="6712368" y="1377258"/>
              <a:ext cx="810779" cy="324840"/>
            </a:xfrm>
            <a:prstGeom prst="curvedUpArrow">
              <a:avLst>
                <a:gd name="adj1" fmla="val 34495"/>
                <a:gd name="adj2" fmla="val 83744"/>
                <a:gd name="adj3" fmla="val 47656"/>
              </a:avLst>
            </a:prstGeom>
            <a:noFill/>
            <a:ln w="38100" cmpd="sng">
              <a:solidFill>
                <a:srgbClr val="95373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6082116" y="1877108"/>
              <a:ext cx="776775" cy="3068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6082116" y="1143000"/>
              <a:ext cx="776775" cy="734108"/>
            </a:xfrm>
            <a:prstGeom prst="line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  <a:prstDash val="solid"/>
              <a:headEnd type="none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048964" y="1295400"/>
            <a:ext cx="1262188" cy="622596"/>
            <a:chOff x="3048964" y="1537556"/>
            <a:chExt cx="1262188" cy="622596"/>
          </a:xfrm>
        </p:grpSpPr>
        <p:pic>
          <p:nvPicPr>
            <p:cNvPr id="47" name="Picture 4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232967" y="1353553"/>
              <a:ext cx="622596" cy="990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0" name="Straight Connector 69"/>
            <p:cNvCxnSpPr/>
            <p:nvPr/>
          </p:nvCxnSpPr>
          <p:spPr>
            <a:xfrm flipV="1">
              <a:off x="3429000" y="1877108"/>
              <a:ext cx="882152" cy="3068"/>
            </a:xfrm>
            <a:prstGeom prst="line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  <a:prstDash val="solid"/>
              <a:headEnd type="none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 rot="900000">
            <a:off x="7833532" y="1418157"/>
            <a:ext cx="1219200" cy="749064"/>
            <a:chOff x="7848600" y="1575378"/>
            <a:chExt cx="1219200" cy="749064"/>
          </a:xfrm>
        </p:grpSpPr>
        <p:pic>
          <p:nvPicPr>
            <p:cNvPr id="62" name="Picture 6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32603" y="1391375"/>
              <a:ext cx="622596" cy="990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4" name="Straight Connector 73"/>
            <p:cNvCxnSpPr/>
            <p:nvPr/>
          </p:nvCxnSpPr>
          <p:spPr>
            <a:xfrm flipH="1">
              <a:off x="8291025" y="1880176"/>
              <a:ext cx="776775" cy="3068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20700000">
              <a:off x="8316665" y="1816095"/>
              <a:ext cx="643787" cy="508347"/>
            </a:xfrm>
            <a:prstGeom prst="line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  <a:prstDash val="solid"/>
              <a:headEnd type="none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1248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for modeling dynamic locomotion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8600" y="762001"/>
            <a:ext cx="8686800" cy="5791200"/>
          </a:xfrm>
        </p:spPr>
        <p:txBody>
          <a:bodyPr/>
          <a:lstStyle/>
          <a:p>
            <a:pPr marL="457200" indent="-457200">
              <a:spcBef>
                <a:spcPts val="624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4000" dirty="0" smtClean="0"/>
              <a:t> Reduced-order models must be identified &amp; validated using data</a:t>
            </a:r>
          </a:p>
          <a:p>
            <a:pPr marL="457200" indent="-457200">
              <a:spcBef>
                <a:spcPts val="624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4000" dirty="0" smtClean="0"/>
              <a:t> Scalable algorithm for estimating parameters in piecewise-defined models using nonlinear regression</a:t>
            </a:r>
          </a:p>
          <a:p>
            <a:pPr marL="457200" indent="-457200">
              <a:spcBef>
                <a:spcPts val="624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4000" dirty="0" smtClean="0"/>
              <a:t> Validated model can provide novel quantitative predictions for experimental outcomes</a:t>
            </a:r>
          </a:p>
        </p:txBody>
      </p:sp>
    </p:spTree>
    <p:extLst>
      <p:ext uri="{BB962C8B-B14F-4D97-AF65-F5344CB8AC3E}">
        <p14:creationId xmlns:p14="http://schemas.microsoft.com/office/powerpoint/2010/main" val="2868651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in comparative biomechanics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87328" y="2209800"/>
            <a:ext cx="777087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b="1" dirty="0" err="1" smtClean="0"/>
              <a:t>neuromechanical</a:t>
            </a:r>
            <a:r>
              <a:rPr lang="en-US" b="1" dirty="0" smtClean="0"/>
              <a:t> control architecture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2436" y="3036703"/>
            <a:ext cx="332036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b="1" dirty="0"/>
              <a:t>limb </a:t>
            </a:r>
            <a:r>
              <a:rPr lang="en-US" b="1" dirty="0" smtClean="0"/>
              <a:t>loss</a:t>
            </a:r>
            <a:r>
              <a:rPr lang="en-US" b="1" dirty="0"/>
              <a:t> </a:t>
            </a:r>
            <a:r>
              <a:rPr lang="en-US" b="1" dirty="0" smtClean="0"/>
              <a:t>&amp; ontogeny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096000" y="3036703"/>
            <a:ext cx="307002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b="1" dirty="0" smtClean="0"/>
              <a:t>dynamic maneuver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2436" y="5088421"/>
            <a:ext cx="3200399" cy="36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Pfeiffenberger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&amp; Hsieh SICB 2013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400800" y="5088421"/>
            <a:ext cx="2590800" cy="36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Libby,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Gudenus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Harrington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&amp; Full SICB 2013</a:t>
            </a:r>
          </a:p>
        </p:txBody>
      </p:sp>
      <p:pic>
        <p:nvPicPr>
          <p:cNvPr id="4" name="Picture 3" descr="pfeiffenberger-hsieh-ghostcra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4" b="5566"/>
          <a:stretch/>
        </p:blipFill>
        <p:spPr>
          <a:xfrm>
            <a:off x="143624" y="3429000"/>
            <a:ext cx="3089211" cy="1672009"/>
          </a:xfrm>
          <a:prstGeom prst="rect">
            <a:avLst/>
          </a:prstGeom>
        </p:spPr>
      </p:pic>
      <p:pic>
        <p:nvPicPr>
          <p:cNvPr id="52" name="Picture 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8"/>
          <a:stretch/>
        </p:blipFill>
        <p:spPr bwMode="auto">
          <a:xfrm>
            <a:off x="6553201" y="3418014"/>
            <a:ext cx="1981200" cy="167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 descr="cockroach-bip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67" y="3270472"/>
            <a:ext cx="2387674" cy="1924833"/>
          </a:xfrm>
          <a:prstGeom prst="rect">
            <a:avLst/>
          </a:prstGeom>
        </p:spPr>
      </p:pic>
      <p:sp>
        <p:nvSpPr>
          <p:cNvPr id="53" name="Content Placeholder 2"/>
          <p:cNvSpPr txBox="1">
            <a:spLocks/>
          </p:cNvSpPr>
          <p:nvPr/>
        </p:nvSpPr>
        <p:spPr bwMode="auto">
          <a:xfrm>
            <a:off x="3581400" y="5119106"/>
            <a:ext cx="2362200" cy="36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Full &amp;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Tu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1991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7006759" y="1652309"/>
            <a:ext cx="1548947" cy="502033"/>
            <a:chOff x="20677" y="1421026"/>
            <a:chExt cx="1548947" cy="502033"/>
          </a:xfrm>
        </p:grpSpPr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1178075" y="1521088"/>
              <a:ext cx="391549" cy="24153"/>
            </a:xfrm>
            <a:custGeom>
              <a:avLst/>
              <a:gdLst>
                <a:gd name="T0" fmla="*/ 0 w 21600"/>
                <a:gd name="T1" fmla="*/ 0 h 21600"/>
                <a:gd name="T2" fmla="*/ 91 w 21600"/>
                <a:gd name="T3" fmla="*/ 0 h 21600"/>
                <a:gd name="T4" fmla="*/ 139 w 21600"/>
                <a:gd name="T5" fmla="*/ 7 h 21600"/>
                <a:gd name="T6" fmla="*/ 220 w 21600"/>
                <a:gd name="T7" fmla="*/ 7 h 21600"/>
                <a:gd name="T8" fmla="*/ 227 w 21600"/>
                <a:gd name="T9" fmla="*/ 14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0" y="0"/>
                  </a:moveTo>
                  <a:lnTo>
                    <a:pt x="8659" y="0"/>
                  </a:lnTo>
                  <a:lnTo>
                    <a:pt x="13226" y="10800"/>
                  </a:lnTo>
                  <a:lnTo>
                    <a:pt x="20934" y="108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178075" y="1521088"/>
              <a:ext cx="391549" cy="24153"/>
            </a:xfrm>
            <a:custGeom>
              <a:avLst/>
              <a:gdLst>
                <a:gd name="T0" fmla="*/ 0 w 21600"/>
                <a:gd name="T1" fmla="*/ 0 h 21600"/>
                <a:gd name="T2" fmla="*/ 21 w 21600"/>
                <a:gd name="T3" fmla="*/ 0 h 21600"/>
                <a:gd name="T4" fmla="*/ 40 w 21600"/>
                <a:gd name="T5" fmla="*/ 0 h 21600"/>
                <a:gd name="T6" fmla="*/ 57 w 21600"/>
                <a:gd name="T7" fmla="*/ 0 h 21600"/>
                <a:gd name="T8" fmla="*/ 74 w 21600"/>
                <a:gd name="T9" fmla="*/ 0 h 21600"/>
                <a:gd name="T10" fmla="*/ 86 w 21600"/>
                <a:gd name="T11" fmla="*/ 0 h 21600"/>
                <a:gd name="T12" fmla="*/ 98 w 21600"/>
                <a:gd name="T13" fmla="*/ 2 h 21600"/>
                <a:gd name="T14" fmla="*/ 107 w 21600"/>
                <a:gd name="T15" fmla="*/ 2 h 21600"/>
                <a:gd name="T16" fmla="*/ 115 w 21600"/>
                <a:gd name="T17" fmla="*/ 2 h 21600"/>
                <a:gd name="T18" fmla="*/ 127 w 21600"/>
                <a:gd name="T19" fmla="*/ 5 h 21600"/>
                <a:gd name="T20" fmla="*/ 143 w 21600"/>
                <a:gd name="T21" fmla="*/ 7 h 21600"/>
                <a:gd name="T22" fmla="*/ 160 w 21600"/>
                <a:gd name="T23" fmla="*/ 7 h 21600"/>
                <a:gd name="T24" fmla="*/ 179 w 21600"/>
                <a:gd name="T25" fmla="*/ 7 h 21600"/>
                <a:gd name="T26" fmla="*/ 198 w 21600"/>
                <a:gd name="T27" fmla="*/ 7 h 21600"/>
                <a:gd name="T28" fmla="*/ 213 w 21600"/>
                <a:gd name="T29" fmla="*/ 9 h 21600"/>
                <a:gd name="T30" fmla="*/ 222 w 21600"/>
                <a:gd name="T31" fmla="*/ 12 h 21600"/>
                <a:gd name="T32" fmla="*/ 227 w 21600"/>
                <a:gd name="T33" fmla="*/ 14 h 216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600"/>
                <a:gd name="T52" fmla="*/ 0 h 21600"/>
                <a:gd name="T53" fmla="*/ 21600 w 21600"/>
                <a:gd name="T54" fmla="*/ 21600 h 216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600" h="21600">
                  <a:moveTo>
                    <a:pt x="0" y="0"/>
                  </a:moveTo>
                  <a:lnTo>
                    <a:pt x="1998" y="0"/>
                  </a:lnTo>
                  <a:lnTo>
                    <a:pt x="3806" y="0"/>
                  </a:lnTo>
                  <a:lnTo>
                    <a:pt x="5424" y="0"/>
                  </a:lnTo>
                  <a:lnTo>
                    <a:pt x="7041" y="0"/>
                  </a:lnTo>
                  <a:lnTo>
                    <a:pt x="8183" y="0"/>
                  </a:lnTo>
                  <a:lnTo>
                    <a:pt x="9325" y="3086"/>
                  </a:lnTo>
                  <a:lnTo>
                    <a:pt x="10181" y="3086"/>
                  </a:lnTo>
                  <a:lnTo>
                    <a:pt x="10943" y="3086"/>
                  </a:lnTo>
                  <a:lnTo>
                    <a:pt x="12085" y="7714"/>
                  </a:lnTo>
                  <a:lnTo>
                    <a:pt x="13607" y="10800"/>
                  </a:lnTo>
                  <a:lnTo>
                    <a:pt x="15225" y="10800"/>
                  </a:lnTo>
                  <a:lnTo>
                    <a:pt x="17033" y="10800"/>
                  </a:lnTo>
                  <a:lnTo>
                    <a:pt x="18841" y="10800"/>
                  </a:lnTo>
                  <a:lnTo>
                    <a:pt x="20268" y="13886"/>
                  </a:lnTo>
                  <a:lnTo>
                    <a:pt x="21124" y="18514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2" name="Line 61"/>
            <p:cNvSpPr>
              <a:spLocks noChangeShapeType="1"/>
            </p:cNvSpPr>
            <p:nvPr/>
          </p:nvSpPr>
          <p:spPr bwMode="auto">
            <a:xfrm>
              <a:off x="20677" y="1921334"/>
              <a:ext cx="1478227" cy="1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772727" y="1574569"/>
              <a:ext cx="82795" cy="198398"/>
            </a:xfrm>
            <a:custGeom>
              <a:avLst/>
              <a:gdLst>
                <a:gd name="T0" fmla="*/ 32 w 21600"/>
                <a:gd name="T1" fmla="*/ 91 h 21600"/>
                <a:gd name="T2" fmla="*/ 32 w 21600"/>
                <a:gd name="T3" fmla="*/ 74 h 21600"/>
                <a:gd name="T4" fmla="*/ 0 w 21600"/>
                <a:gd name="T5" fmla="*/ 24 h 21600"/>
                <a:gd name="T6" fmla="*/ 0 w 21600"/>
                <a:gd name="T7" fmla="*/ 0 h 21600"/>
                <a:gd name="T8" fmla="*/ 8 w 21600"/>
                <a:gd name="T9" fmla="*/ 10 h 21600"/>
                <a:gd name="T10" fmla="*/ 48 w 21600"/>
                <a:gd name="T11" fmla="*/ 50 h 21600"/>
                <a:gd name="T12" fmla="*/ 48 w 21600"/>
                <a:gd name="T13" fmla="*/ 98 h 21600"/>
                <a:gd name="T14" fmla="*/ 48 w 21600"/>
                <a:gd name="T15" fmla="*/ 106 h 21600"/>
                <a:gd name="T16" fmla="*/ 41 w 21600"/>
                <a:gd name="T17" fmla="*/ 115 h 21600"/>
                <a:gd name="T18" fmla="*/ 32 w 21600"/>
                <a:gd name="T19" fmla="*/ 82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600"/>
                <a:gd name="T31" fmla="*/ 0 h 21600"/>
                <a:gd name="T32" fmla="*/ 21600 w 21600"/>
                <a:gd name="T33" fmla="*/ 216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>
                  <a:moveTo>
                    <a:pt x="14400" y="17092"/>
                  </a:moveTo>
                  <a:lnTo>
                    <a:pt x="14400" y="13899"/>
                  </a:lnTo>
                  <a:lnTo>
                    <a:pt x="0" y="4508"/>
                  </a:lnTo>
                  <a:lnTo>
                    <a:pt x="0" y="0"/>
                  </a:lnTo>
                  <a:lnTo>
                    <a:pt x="3600" y="1878"/>
                  </a:lnTo>
                  <a:lnTo>
                    <a:pt x="21600" y="9391"/>
                  </a:lnTo>
                  <a:lnTo>
                    <a:pt x="21600" y="18407"/>
                  </a:lnTo>
                  <a:lnTo>
                    <a:pt x="21600" y="19910"/>
                  </a:lnTo>
                  <a:lnTo>
                    <a:pt x="18450" y="21600"/>
                  </a:lnTo>
                  <a:lnTo>
                    <a:pt x="14400" y="15402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772727" y="1574569"/>
              <a:ext cx="82795" cy="198398"/>
            </a:xfrm>
            <a:custGeom>
              <a:avLst/>
              <a:gdLst>
                <a:gd name="T0" fmla="*/ 32 w 21600"/>
                <a:gd name="T1" fmla="*/ 91 h 21600"/>
                <a:gd name="T2" fmla="*/ 32 w 21600"/>
                <a:gd name="T3" fmla="*/ 82 h 21600"/>
                <a:gd name="T4" fmla="*/ 29 w 21600"/>
                <a:gd name="T5" fmla="*/ 72 h 21600"/>
                <a:gd name="T6" fmla="*/ 22 w 21600"/>
                <a:gd name="T7" fmla="*/ 60 h 21600"/>
                <a:gd name="T8" fmla="*/ 15 w 21600"/>
                <a:gd name="T9" fmla="*/ 50 h 21600"/>
                <a:gd name="T10" fmla="*/ 8 w 21600"/>
                <a:gd name="T11" fmla="*/ 38 h 21600"/>
                <a:gd name="T12" fmla="*/ 3 w 21600"/>
                <a:gd name="T13" fmla="*/ 29 h 21600"/>
                <a:gd name="T14" fmla="*/ 0 w 21600"/>
                <a:gd name="T15" fmla="*/ 19 h 21600"/>
                <a:gd name="T16" fmla="*/ 0 w 21600"/>
                <a:gd name="T17" fmla="*/ 12 h 21600"/>
                <a:gd name="T18" fmla="*/ 0 w 21600"/>
                <a:gd name="T19" fmla="*/ 0 h 21600"/>
                <a:gd name="T20" fmla="*/ 3 w 21600"/>
                <a:gd name="T21" fmla="*/ 5 h 21600"/>
                <a:gd name="T22" fmla="*/ 8 w 21600"/>
                <a:gd name="T23" fmla="*/ 10 h 21600"/>
                <a:gd name="T24" fmla="*/ 29 w 21600"/>
                <a:gd name="T25" fmla="*/ 29 h 21600"/>
                <a:gd name="T26" fmla="*/ 36 w 21600"/>
                <a:gd name="T27" fmla="*/ 38 h 21600"/>
                <a:gd name="T28" fmla="*/ 43 w 21600"/>
                <a:gd name="T29" fmla="*/ 50 h 21600"/>
                <a:gd name="T30" fmla="*/ 46 w 21600"/>
                <a:gd name="T31" fmla="*/ 62 h 21600"/>
                <a:gd name="T32" fmla="*/ 48 w 21600"/>
                <a:gd name="T33" fmla="*/ 74 h 21600"/>
                <a:gd name="T34" fmla="*/ 48 w 21600"/>
                <a:gd name="T35" fmla="*/ 84 h 21600"/>
                <a:gd name="T36" fmla="*/ 48 w 21600"/>
                <a:gd name="T37" fmla="*/ 94 h 21600"/>
                <a:gd name="T38" fmla="*/ 48 w 21600"/>
                <a:gd name="T39" fmla="*/ 98 h 21600"/>
                <a:gd name="T40" fmla="*/ 48 w 21600"/>
                <a:gd name="T41" fmla="*/ 103 h 21600"/>
                <a:gd name="T42" fmla="*/ 48 w 21600"/>
                <a:gd name="T43" fmla="*/ 106 h 21600"/>
                <a:gd name="T44" fmla="*/ 43 w 21600"/>
                <a:gd name="T45" fmla="*/ 110 h 21600"/>
                <a:gd name="T46" fmla="*/ 41 w 21600"/>
                <a:gd name="T47" fmla="*/ 115 h 21600"/>
                <a:gd name="T48" fmla="*/ 36 w 21600"/>
                <a:gd name="T49" fmla="*/ 98 h 21600"/>
                <a:gd name="T50" fmla="*/ 32 w 21600"/>
                <a:gd name="T51" fmla="*/ 82 h 216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600"/>
                <a:gd name="T79" fmla="*/ 0 h 21600"/>
                <a:gd name="T80" fmla="*/ 21600 w 21600"/>
                <a:gd name="T81" fmla="*/ 21600 h 2160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600" h="21600">
                  <a:moveTo>
                    <a:pt x="14400" y="17092"/>
                  </a:moveTo>
                  <a:lnTo>
                    <a:pt x="14400" y="15402"/>
                  </a:lnTo>
                  <a:lnTo>
                    <a:pt x="13050" y="13523"/>
                  </a:lnTo>
                  <a:lnTo>
                    <a:pt x="9900" y="11270"/>
                  </a:lnTo>
                  <a:lnTo>
                    <a:pt x="6750" y="9391"/>
                  </a:lnTo>
                  <a:lnTo>
                    <a:pt x="3600" y="7137"/>
                  </a:lnTo>
                  <a:lnTo>
                    <a:pt x="1350" y="5447"/>
                  </a:lnTo>
                  <a:lnTo>
                    <a:pt x="0" y="3569"/>
                  </a:lnTo>
                  <a:lnTo>
                    <a:pt x="0" y="2254"/>
                  </a:lnTo>
                  <a:lnTo>
                    <a:pt x="0" y="0"/>
                  </a:lnTo>
                  <a:lnTo>
                    <a:pt x="1350" y="939"/>
                  </a:lnTo>
                  <a:lnTo>
                    <a:pt x="3600" y="1878"/>
                  </a:lnTo>
                  <a:lnTo>
                    <a:pt x="13050" y="5447"/>
                  </a:lnTo>
                  <a:lnTo>
                    <a:pt x="16200" y="7137"/>
                  </a:lnTo>
                  <a:lnTo>
                    <a:pt x="19350" y="9391"/>
                  </a:lnTo>
                  <a:lnTo>
                    <a:pt x="20700" y="11645"/>
                  </a:lnTo>
                  <a:lnTo>
                    <a:pt x="21600" y="13899"/>
                  </a:lnTo>
                  <a:lnTo>
                    <a:pt x="21600" y="15777"/>
                  </a:lnTo>
                  <a:lnTo>
                    <a:pt x="21600" y="17656"/>
                  </a:lnTo>
                  <a:lnTo>
                    <a:pt x="21600" y="18407"/>
                  </a:lnTo>
                  <a:lnTo>
                    <a:pt x="21600" y="19346"/>
                  </a:lnTo>
                  <a:lnTo>
                    <a:pt x="21600" y="19910"/>
                  </a:lnTo>
                  <a:lnTo>
                    <a:pt x="19350" y="20661"/>
                  </a:lnTo>
                  <a:lnTo>
                    <a:pt x="18450" y="21600"/>
                  </a:lnTo>
                  <a:lnTo>
                    <a:pt x="16200" y="18407"/>
                  </a:lnTo>
                  <a:lnTo>
                    <a:pt x="14400" y="15402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839998" y="1757440"/>
              <a:ext cx="127642" cy="44855"/>
            </a:xfrm>
            <a:custGeom>
              <a:avLst/>
              <a:gdLst>
                <a:gd name="T0" fmla="*/ 9 w 21600"/>
                <a:gd name="T1" fmla="*/ 0 h 21600"/>
                <a:gd name="T2" fmla="*/ 50 w 21600"/>
                <a:gd name="T3" fmla="*/ 26 h 21600"/>
                <a:gd name="T4" fmla="*/ 74 w 21600"/>
                <a:gd name="T5" fmla="*/ 24 h 21600"/>
                <a:gd name="T6" fmla="*/ 50 w 21600"/>
                <a:gd name="T7" fmla="*/ 26 h 21600"/>
                <a:gd name="T8" fmla="*/ 33 w 21600"/>
                <a:gd name="T9" fmla="*/ 26 h 21600"/>
                <a:gd name="T10" fmla="*/ 0 w 21600"/>
                <a:gd name="T11" fmla="*/ 9 h 21600"/>
                <a:gd name="T12" fmla="*/ 9 w 21600"/>
                <a:gd name="T13" fmla="*/ 0 h 21600"/>
                <a:gd name="T14" fmla="*/ 28 w 21600"/>
                <a:gd name="T15" fmla="*/ 14 h 21600"/>
                <a:gd name="T16" fmla="*/ 38 w 21600"/>
                <a:gd name="T17" fmla="*/ 19 h 21600"/>
                <a:gd name="T18" fmla="*/ 48 w 21600"/>
                <a:gd name="T19" fmla="*/ 21 h 21600"/>
                <a:gd name="T20" fmla="*/ 55 w 21600"/>
                <a:gd name="T21" fmla="*/ 24 h 21600"/>
                <a:gd name="T22" fmla="*/ 62 w 21600"/>
                <a:gd name="T23" fmla="*/ 26 h 21600"/>
                <a:gd name="T24" fmla="*/ 67 w 21600"/>
                <a:gd name="T25" fmla="*/ 24 h 21600"/>
                <a:gd name="T26" fmla="*/ 69 w 21600"/>
                <a:gd name="T27" fmla="*/ 24 h 21600"/>
                <a:gd name="T28" fmla="*/ 67 w 21600"/>
                <a:gd name="T29" fmla="*/ 24 h 21600"/>
                <a:gd name="T30" fmla="*/ 62 w 21600"/>
                <a:gd name="T31" fmla="*/ 26 h 21600"/>
                <a:gd name="T32" fmla="*/ 50 w 21600"/>
                <a:gd name="T33" fmla="*/ 26 h 21600"/>
                <a:gd name="T34" fmla="*/ 43 w 21600"/>
                <a:gd name="T35" fmla="*/ 26 h 21600"/>
                <a:gd name="T36" fmla="*/ 33 w 21600"/>
                <a:gd name="T37" fmla="*/ 26 h 21600"/>
                <a:gd name="T38" fmla="*/ 16 w 21600"/>
                <a:gd name="T39" fmla="*/ 16 h 21600"/>
                <a:gd name="T40" fmla="*/ 9 w 21600"/>
                <a:gd name="T41" fmla="*/ 14 h 21600"/>
                <a:gd name="T42" fmla="*/ 4 w 21600"/>
                <a:gd name="T43" fmla="*/ 12 h 21600"/>
                <a:gd name="T44" fmla="*/ 2 w 21600"/>
                <a:gd name="T45" fmla="*/ 7 h 21600"/>
                <a:gd name="T46" fmla="*/ 4 w 21600"/>
                <a:gd name="T47" fmla="*/ 4 h 21600"/>
                <a:gd name="T48" fmla="*/ 9 w 21600"/>
                <a:gd name="T49" fmla="*/ 0 h 216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600"/>
                <a:gd name="T76" fmla="*/ 0 h 21600"/>
                <a:gd name="T77" fmla="*/ 21600 w 21600"/>
                <a:gd name="T78" fmla="*/ 21600 h 216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600" h="21600">
                  <a:moveTo>
                    <a:pt x="2627" y="0"/>
                  </a:moveTo>
                  <a:lnTo>
                    <a:pt x="14595" y="21600"/>
                  </a:lnTo>
                  <a:lnTo>
                    <a:pt x="21600" y="19938"/>
                  </a:lnTo>
                  <a:lnTo>
                    <a:pt x="14595" y="21600"/>
                  </a:lnTo>
                  <a:lnTo>
                    <a:pt x="9632" y="21600"/>
                  </a:lnTo>
                  <a:lnTo>
                    <a:pt x="0" y="7477"/>
                  </a:lnTo>
                  <a:lnTo>
                    <a:pt x="2627" y="0"/>
                  </a:lnTo>
                  <a:lnTo>
                    <a:pt x="8173" y="11631"/>
                  </a:lnTo>
                  <a:lnTo>
                    <a:pt x="11092" y="15785"/>
                  </a:lnTo>
                  <a:lnTo>
                    <a:pt x="14011" y="17446"/>
                  </a:lnTo>
                  <a:lnTo>
                    <a:pt x="16054" y="19938"/>
                  </a:lnTo>
                  <a:lnTo>
                    <a:pt x="18097" y="21600"/>
                  </a:lnTo>
                  <a:lnTo>
                    <a:pt x="19557" y="19938"/>
                  </a:lnTo>
                  <a:lnTo>
                    <a:pt x="20141" y="19938"/>
                  </a:lnTo>
                  <a:lnTo>
                    <a:pt x="19557" y="19938"/>
                  </a:lnTo>
                  <a:lnTo>
                    <a:pt x="18097" y="21600"/>
                  </a:lnTo>
                  <a:lnTo>
                    <a:pt x="14595" y="21600"/>
                  </a:lnTo>
                  <a:lnTo>
                    <a:pt x="12551" y="21600"/>
                  </a:lnTo>
                  <a:lnTo>
                    <a:pt x="9632" y="21600"/>
                  </a:lnTo>
                  <a:lnTo>
                    <a:pt x="4670" y="13292"/>
                  </a:lnTo>
                  <a:lnTo>
                    <a:pt x="2627" y="11631"/>
                  </a:lnTo>
                  <a:lnTo>
                    <a:pt x="1168" y="9969"/>
                  </a:lnTo>
                  <a:lnTo>
                    <a:pt x="584" y="5815"/>
                  </a:lnTo>
                  <a:lnTo>
                    <a:pt x="1168" y="3323"/>
                  </a:lnTo>
                  <a:lnTo>
                    <a:pt x="2627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79366" y="1450354"/>
              <a:ext cx="1007333" cy="322612"/>
            </a:xfrm>
            <a:custGeom>
              <a:avLst/>
              <a:gdLst>
                <a:gd name="T0" fmla="*/ 230 w 21600"/>
                <a:gd name="T1" fmla="*/ 154 h 21600"/>
                <a:gd name="T2" fmla="*/ 115 w 21600"/>
                <a:gd name="T3" fmla="*/ 187 h 21600"/>
                <a:gd name="T4" fmla="*/ 26 w 21600"/>
                <a:gd name="T5" fmla="*/ 187 h 21600"/>
                <a:gd name="T6" fmla="*/ 10 w 21600"/>
                <a:gd name="T7" fmla="*/ 163 h 21600"/>
                <a:gd name="T8" fmla="*/ 2 w 21600"/>
                <a:gd name="T9" fmla="*/ 130 h 21600"/>
                <a:gd name="T10" fmla="*/ 0 w 21600"/>
                <a:gd name="T11" fmla="*/ 108 h 21600"/>
                <a:gd name="T12" fmla="*/ 67 w 21600"/>
                <a:gd name="T13" fmla="*/ 89 h 21600"/>
                <a:gd name="T14" fmla="*/ 91 w 21600"/>
                <a:gd name="T15" fmla="*/ 82 h 21600"/>
                <a:gd name="T16" fmla="*/ 108 w 21600"/>
                <a:gd name="T17" fmla="*/ 82 h 21600"/>
                <a:gd name="T18" fmla="*/ 148 w 21600"/>
                <a:gd name="T19" fmla="*/ 55 h 21600"/>
                <a:gd name="T20" fmla="*/ 189 w 21600"/>
                <a:gd name="T21" fmla="*/ 31 h 21600"/>
                <a:gd name="T22" fmla="*/ 237 w 21600"/>
                <a:gd name="T23" fmla="*/ 24 h 21600"/>
                <a:gd name="T24" fmla="*/ 294 w 21600"/>
                <a:gd name="T25" fmla="*/ 7 h 21600"/>
                <a:gd name="T26" fmla="*/ 352 w 21600"/>
                <a:gd name="T27" fmla="*/ 0 h 21600"/>
                <a:gd name="T28" fmla="*/ 426 w 21600"/>
                <a:gd name="T29" fmla="*/ 0 h 21600"/>
                <a:gd name="T30" fmla="*/ 457 w 21600"/>
                <a:gd name="T31" fmla="*/ 0 h 21600"/>
                <a:gd name="T32" fmla="*/ 481 w 21600"/>
                <a:gd name="T33" fmla="*/ 7 h 21600"/>
                <a:gd name="T34" fmla="*/ 584 w 21600"/>
                <a:gd name="T35" fmla="*/ 5 h 216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600"/>
                <a:gd name="T55" fmla="*/ 0 h 21600"/>
                <a:gd name="T56" fmla="*/ 21600 w 21600"/>
                <a:gd name="T57" fmla="*/ 21600 h 216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600" h="21600">
                  <a:moveTo>
                    <a:pt x="8507" y="17788"/>
                  </a:moveTo>
                  <a:lnTo>
                    <a:pt x="4253" y="21600"/>
                  </a:lnTo>
                  <a:lnTo>
                    <a:pt x="962" y="21600"/>
                  </a:lnTo>
                  <a:lnTo>
                    <a:pt x="370" y="18828"/>
                  </a:lnTo>
                  <a:lnTo>
                    <a:pt x="74" y="15016"/>
                  </a:lnTo>
                  <a:lnTo>
                    <a:pt x="0" y="12475"/>
                  </a:lnTo>
                  <a:lnTo>
                    <a:pt x="2478" y="10280"/>
                  </a:lnTo>
                  <a:lnTo>
                    <a:pt x="3366" y="9472"/>
                  </a:lnTo>
                  <a:lnTo>
                    <a:pt x="3995" y="9472"/>
                  </a:lnTo>
                  <a:lnTo>
                    <a:pt x="5474" y="6353"/>
                  </a:lnTo>
                  <a:lnTo>
                    <a:pt x="6990" y="3581"/>
                  </a:lnTo>
                  <a:lnTo>
                    <a:pt x="8766" y="2772"/>
                  </a:lnTo>
                  <a:lnTo>
                    <a:pt x="10874" y="809"/>
                  </a:lnTo>
                  <a:lnTo>
                    <a:pt x="13019" y="0"/>
                  </a:lnTo>
                  <a:lnTo>
                    <a:pt x="15756" y="0"/>
                  </a:lnTo>
                  <a:lnTo>
                    <a:pt x="16903" y="0"/>
                  </a:lnTo>
                  <a:lnTo>
                    <a:pt x="17790" y="809"/>
                  </a:lnTo>
                  <a:lnTo>
                    <a:pt x="21600" y="578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79366" y="1450354"/>
              <a:ext cx="1007333" cy="322612"/>
            </a:xfrm>
            <a:custGeom>
              <a:avLst/>
              <a:gdLst>
                <a:gd name="T0" fmla="*/ 230 w 21600"/>
                <a:gd name="T1" fmla="*/ 154 h 21600"/>
                <a:gd name="T2" fmla="*/ 203 w 21600"/>
                <a:gd name="T3" fmla="*/ 161 h 21600"/>
                <a:gd name="T4" fmla="*/ 177 w 21600"/>
                <a:gd name="T5" fmla="*/ 168 h 21600"/>
                <a:gd name="T6" fmla="*/ 153 w 21600"/>
                <a:gd name="T7" fmla="*/ 173 h 21600"/>
                <a:gd name="T8" fmla="*/ 134 w 21600"/>
                <a:gd name="T9" fmla="*/ 178 h 21600"/>
                <a:gd name="T10" fmla="*/ 115 w 21600"/>
                <a:gd name="T11" fmla="*/ 182 h 21600"/>
                <a:gd name="T12" fmla="*/ 98 w 21600"/>
                <a:gd name="T13" fmla="*/ 185 h 21600"/>
                <a:gd name="T14" fmla="*/ 84 w 21600"/>
                <a:gd name="T15" fmla="*/ 187 h 21600"/>
                <a:gd name="T16" fmla="*/ 72 w 21600"/>
                <a:gd name="T17" fmla="*/ 187 h 21600"/>
                <a:gd name="T18" fmla="*/ 50 w 21600"/>
                <a:gd name="T19" fmla="*/ 185 h 21600"/>
                <a:gd name="T20" fmla="*/ 36 w 21600"/>
                <a:gd name="T21" fmla="*/ 185 h 21600"/>
                <a:gd name="T22" fmla="*/ 24 w 21600"/>
                <a:gd name="T23" fmla="*/ 180 h 21600"/>
                <a:gd name="T24" fmla="*/ 19 w 21600"/>
                <a:gd name="T25" fmla="*/ 175 h 21600"/>
                <a:gd name="T26" fmla="*/ 12 w 21600"/>
                <a:gd name="T27" fmla="*/ 161 h 21600"/>
                <a:gd name="T28" fmla="*/ 7 w 21600"/>
                <a:gd name="T29" fmla="*/ 146 h 21600"/>
                <a:gd name="T30" fmla="*/ 2 w 21600"/>
                <a:gd name="T31" fmla="*/ 132 h 21600"/>
                <a:gd name="T32" fmla="*/ 0 w 21600"/>
                <a:gd name="T33" fmla="*/ 120 h 21600"/>
                <a:gd name="T34" fmla="*/ 2 w 21600"/>
                <a:gd name="T35" fmla="*/ 115 h 21600"/>
                <a:gd name="T36" fmla="*/ 7 w 21600"/>
                <a:gd name="T37" fmla="*/ 108 h 21600"/>
                <a:gd name="T38" fmla="*/ 19 w 21600"/>
                <a:gd name="T39" fmla="*/ 103 h 21600"/>
                <a:gd name="T40" fmla="*/ 34 w 21600"/>
                <a:gd name="T41" fmla="*/ 98 h 21600"/>
                <a:gd name="T42" fmla="*/ 48 w 21600"/>
                <a:gd name="T43" fmla="*/ 94 h 21600"/>
                <a:gd name="T44" fmla="*/ 62 w 21600"/>
                <a:gd name="T45" fmla="*/ 91 h 21600"/>
                <a:gd name="T46" fmla="*/ 72 w 21600"/>
                <a:gd name="T47" fmla="*/ 86 h 21600"/>
                <a:gd name="T48" fmla="*/ 79 w 21600"/>
                <a:gd name="T49" fmla="*/ 84 h 21600"/>
                <a:gd name="T50" fmla="*/ 91 w 21600"/>
                <a:gd name="T51" fmla="*/ 82 h 21600"/>
                <a:gd name="T52" fmla="*/ 101 w 21600"/>
                <a:gd name="T53" fmla="*/ 82 h 21600"/>
                <a:gd name="T54" fmla="*/ 105 w 21600"/>
                <a:gd name="T55" fmla="*/ 79 h 21600"/>
                <a:gd name="T56" fmla="*/ 110 w 21600"/>
                <a:gd name="T57" fmla="*/ 77 h 21600"/>
                <a:gd name="T58" fmla="*/ 120 w 21600"/>
                <a:gd name="T59" fmla="*/ 74 h 21600"/>
                <a:gd name="T60" fmla="*/ 129 w 21600"/>
                <a:gd name="T61" fmla="*/ 70 h 21600"/>
                <a:gd name="T62" fmla="*/ 148 w 21600"/>
                <a:gd name="T63" fmla="*/ 55 h 21600"/>
                <a:gd name="T64" fmla="*/ 170 w 21600"/>
                <a:gd name="T65" fmla="*/ 43 h 21600"/>
                <a:gd name="T66" fmla="*/ 189 w 21600"/>
                <a:gd name="T67" fmla="*/ 34 h 21600"/>
                <a:gd name="T68" fmla="*/ 213 w 21600"/>
                <a:gd name="T69" fmla="*/ 29 h 21600"/>
                <a:gd name="T70" fmla="*/ 239 w 21600"/>
                <a:gd name="T71" fmla="*/ 22 h 21600"/>
                <a:gd name="T72" fmla="*/ 266 w 21600"/>
                <a:gd name="T73" fmla="*/ 14 h 21600"/>
                <a:gd name="T74" fmla="*/ 294 w 21600"/>
                <a:gd name="T75" fmla="*/ 7 h 21600"/>
                <a:gd name="T76" fmla="*/ 323 w 21600"/>
                <a:gd name="T77" fmla="*/ 2 h 21600"/>
                <a:gd name="T78" fmla="*/ 354 w 21600"/>
                <a:gd name="T79" fmla="*/ 0 h 21600"/>
                <a:gd name="T80" fmla="*/ 387 w 21600"/>
                <a:gd name="T81" fmla="*/ 0 h 21600"/>
                <a:gd name="T82" fmla="*/ 404 w 21600"/>
                <a:gd name="T83" fmla="*/ 0 h 21600"/>
                <a:gd name="T84" fmla="*/ 419 w 21600"/>
                <a:gd name="T85" fmla="*/ 0 h 21600"/>
                <a:gd name="T86" fmla="*/ 431 w 21600"/>
                <a:gd name="T87" fmla="*/ 0 h 21600"/>
                <a:gd name="T88" fmla="*/ 440 w 21600"/>
                <a:gd name="T89" fmla="*/ 0 h 21600"/>
                <a:gd name="T90" fmla="*/ 457 w 21600"/>
                <a:gd name="T91" fmla="*/ 0 h 21600"/>
                <a:gd name="T92" fmla="*/ 469 w 21600"/>
                <a:gd name="T93" fmla="*/ 2 h 21600"/>
                <a:gd name="T94" fmla="*/ 474 w 21600"/>
                <a:gd name="T95" fmla="*/ 5 h 21600"/>
                <a:gd name="T96" fmla="*/ 478 w 21600"/>
                <a:gd name="T97" fmla="*/ 5 h 21600"/>
                <a:gd name="T98" fmla="*/ 483 w 21600"/>
                <a:gd name="T99" fmla="*/ 5 h 21600"/>
                <a:gd name="T100" fmla="*/ 490 w 21600"/>
                <a:gd name="T101" fmla="*/ 5 h 21600"/>
                <a:gd name="T102" fmla="*/ 500 w 21600"/>
                <a:gd name="T103" fmla="*/ 7 h 21600"/>
                <a:gd name="T104" fmla="*/ 509 w 21600"/>
                <a:gd name="T105" fmla="*/ 7 h 21600"/>
                <a:gd name="T106" fmla="*/ 521 w 21600"/>
                <a:gd name="T107" fmla="*/ 7 h 21600"/>
                <a:gd name="T108" fmla="*/ 533 w 21600"/>
                <a:gd name="T109" fmla="*/ 7 h 21600"/>
                <a:gd name="T110" fmla="*/ 584 w 21600"/>
                <a:gd name="T111" fmla="*/ 5 h 216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1600"/>
                <a:gd name="T169" fmla="*/ 0 h 21600"/>
                <a:gd name="T170" fmla="*/ 21600 w 21600"/>
                <a:gd name="T171" fmla="*/ 21600 h 216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1600" h="21600">
                  <a:moveTo>
                    <a:pt x="8507" y="17788"/>
                  </a:moveTo>
                  <a:lnTo>
                    <a:pt x="7508" y="18597"/>
                  </a:lnTo>
                  <a:lnTo>
                    <a:pt x="6547" y="19405"/>
                  </a:lnTo>
                  <a:lnTo>
                    <a:pt x="5659" y="19983"/>
                  </a:lnTo>
                  <a:lnTo>
                    <a:pt x="4956" y="20560"/>
                  </a:lnTo>
                  <a:lnTo>
                    <a:pt x="4253" y="21022"/>
                  </a:lnTo>
                  <a:lnTo>
                    <a:pt x="3625" y="21369"/>
                  </a:lnTo>
                  <a:lnTo>
                    <a:pt x="3107" y="21600"/>
                  </a:lnTo>
                  <a:lnTo>
                    <a:pt x="2663" y="21600"/>
                  </a:lnTo>
                  <a:lnTo>
                    <a:pt x="1849" y="21369"/>
                  </a:lnTo>
                  <a:lnTo>
                    <a:pt x="1332" y="21369"/>
                  </a:lnTo>
                  <a:lnTo>
                    <a:pt x="888" y="20791"/>
                  </a:lnTo>
                  <a:lnTo>
                    <a:pt x="703" y="20214"/>
                  </a:lnTo>
                  <a:lnTo>
                    <a:pt x="444" y="18597"/>
                  </a:lnTo>
                  <a:lnTo>
                    <a:pt x="259" y="16864"/>
                  </a:lnTo>
                  <a:lnTo>
                    <a:pt x="74" y="15247"/>
                  </a:lnTo>
                  <a:lnTo>
                    <a:pt x="0" y="13861"/>
                  </a:lnTo>
                  <a:lnTo>
                    <a:pt x="74" y="13283"/>
                  </a:lnTo>
                  <a:lnTo>
                    <a:pt x="259" y="12475"/>
                  </a:lnTo>
                  <a:lnTo>
                    <a:pt x="703" y="11897"/>
                  </a:lnTo>
                  <a:lnTo>
                    <a:pt x="1258" y="11320"/>
                  </a:lnTo>
                  <a:lnTo>
                    <a:pt x="1775" y="10858"/>
                  </a:lnTo>
                  <a:lnTo>
                    <a:pt x="2293" y="10511"/>
                  </a:lnTo>
                  <a:lnTo>
                    <a:pt x="2663" y="9934"/>
                  </a:lnTo>
                  <a:lnTo>
                    <a:pt x="2922" y="9703"/>
                  </a:lnTo>
                  <a:lnTo>
                    <a:pt x="3366" y="9472"/>
                  </a:lnTo>
                  <a:lnTo>
                    <a:pt x="3736" y="9472"/>
                  </a:lnTo>
                  <a:lnTo>
                    <a:pt x="3884" y="9125"/>
                  </a:lnTo>
                  <a:lnTo>
                    <a:pt x="4068" y="8894"/>
                  </a:lnTo>
                  <a:lnTo>
                    <a:pt x="4438" y="8548"/>
                  </a:lnTo>
                  <a:lnTo>
                    <a:pt x="4771" y="8086"/>
                  </a:lnTo>
                  <a:lnTo>
                    <a:pt x="5474" y="6353"/>
                  </a:lnTo>
                  <a:lnTo>
                    <a:pt x="6288" y="4967"/>
                  </a:lnTo>
                  <a:lnTo>
                    <a:pt x="6990" y="3927"/>
                  </a:lnTo>
                  <a:lnTo>
                    <a:pt x="7878" y="3350"/>
                  </a:lnTo>
                  <a:lnTo>
                    <a:pt x="8840" y="2541"/>
                  </a:lnTo>
                  <a:lnTo>
                    <a:pt x="9838" y="1617"/>
                  </a:lnTo>
                  <a:lnTo>
                    <a:pt x="10874" y="809"/>
                  </a:lnTo>
                  <a:lnTo>
                    <a:pt x="11947" y="231"/>
                  </a:lnTo>
                  <a:lnTo>
                    <a:pt x="13093" y="0"/>
                  </a:lnTo>
                  <a:lnTo>
                    <a:pt x="14314" y="0"/>
                  </a:lnTo>
                  <a:lnTo>
                    <a:pt x="14942" y="0"/>
                  </a:lnTo>
                  <a:lnTo>
                    <a:pt x="15497" y="0"/>
                  </a:lnTo>
                  <a:lnTo>
                    <a:pt x="15941" y="0"/>
                  </a:lnTo>
                  <a:lnTo>
                    <a:pt x="16274" y="0"/>
                  </a:lnTo>
                  <a:lnTo>
                    <a:pt x="16903" y="0"/>
                  </a:lnTo>
                  <a:lnTo>
                    <a:pt x="17347" y="231"/>
                  </a:lnTo>
                  <a:lnTo>
                    <a:pt x="17532" y="578"/>
                  </a:lnTo>
                  <a:lnTo>
                    <a:pt x="17679" y="578"/>
                  </a:lnTo>
                  <a:lnTo>
                    <a:pt x="17864" y="578"/>
                  </a:lnTo>
                  <a:lnTo>
                    <a:pt x="18123" y="578"/>
                  </a:lnTo>
                  <a:lnTo>
                    <a:pt x="18493" y="809"/>
                  </a:lnTo>
                  <a:lnTo>
                    <a:pt x="18826" y="809"/>
                  </a:lnTo>
                  <a:lnTo>
                    <a:pt x="19270" y="809"/>
                  </a:lnTo>
                  <a:lnTo>
                    <a:pt x="19714" y="809"/>
                  </a:lnTo>
                  <a:lnTo>
                    <a:pt x="21600" y="578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071132" y="1479683"/>
              <a:ext cx="101768" cy="16561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81 h 21600"/>
                <a:gd name="T4" fmla="*/ 16 w 21600"/>
                <a:gd name="T5" fmla="*/ 96 h 21600"/>
                <a:gd name="T6" fmla="*/ 43 w 21600"/>
                <a:gd name="T7" fmla="*/ 96 h 21600"/>
                <a:gd name="T8" fmla="*/ 50 w 21600"/>
                <a:gd name="T9" fmla="*/ 81 h 21600"/>
                <a:gd name="T10" fmla="*/ 50 w 21600"/>
                <a:gd name="T11" fmla="*/ 67 h 21600"/>
                <a:gd name="T12" fmla="*/ 59 w 21600"/>
                <a:gd name="T13" fmla="*/ 45 h 21600"/>
                <a:gd name="T14" fmla="*/ 59 w 21600"/>
                <a:gd name="T15" fmla="*/ 14 h 21600"/>
                <a:gd name="T16" fmla="*/ 50 w 21600"/>
                <a:gd name="T17" fmla="*/ 7 h 21600"/>
                <a:gd name="T18" fmla="*/ 43 w 21600"/>
                <a:gd name="T19" fmla="*/ 0 h 21600"/>
                <a:gd name="T20" fmla="*/ 24 w 21600"/>
                <a:gd name="T21" fmla="*/ 0 h 21600"/>
                <a:gd name="T22" fmla="*/ 2 w 21600"/>
                <a:gd name="T23" fmla="*/ 0 h 21600"/>
                <a:gd name="T24" fmla="*/ 0 w 21600"/>
                <a:gd name="T25" fmla="*/ 14 h 216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00"/>
                <a:gd name="T40" fmla="*/ 0 h 21600"/>
                <a:gd name="T41" fmla="*/ 21600 w 21600"/>
                <a:gd name="T42" fmla="*/ 21600 h 216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00" h="21600">
                  <a:moveTo>
                    <a:pt x="0" y="0"/>
                  </a:moveTo>
                  <a:lnTo>
                    <a:pt x="0" y="18225"/>
                  </a:lnTo>
                  <a:lnTo>
                    <a:pt x="5858" y="21600"/>
                  </a:lnTo>
                  <a:lnTo>
                    <a:pt x="15742" y="21600"/>
                  </a:lnTo>
                  <a:lnTo>
                    <a:pt x="18305" y="18225"/>
                  </a:lnTo>
                  <a:lnTo>
                    <a:pt x="18305" y="15075"/>
                  </a:lnTo>
                  <a:lnTo>
                    <a:pt x="21600" y="10125"/>
                  </a:lnTo>
                  <a:lnTo>
                    <a:pt x="21600" y="3150"/>
                  </a:lnTo>
                  <a:lnTo>
                    <a:pt x="18305" y="1575"/>
                  </a:lnTo>
                  <a:lnTo>
                    <a:pt x="15742" y="0"/>
                  </a:lnTo>
                  <a:lnTo>
                    <a:pt x="8786" y="0"/>
                  </a:lnTo>
                  <a:lnTo>
                    <a:pt x="732" y="0"/>
                  </a:lnTo>
                  <a:lnTo>
                    <a:pt x="0" y="315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071132" y="1479683"/>
              <a:ext cx="101768" cy="16561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19 h 21600"/>
                <a:gd name="T4" fmla="*/ 0 w 21600"/>
                <a:gd name="T5" fmla="*/ 36 h 21600"/>
                <a:gd name="T6" fmla="*/ 0 w 21600"/>
                <a:gd name="T7" fmla="*/ 50 h 21600"/>
                <a:gd name="T8" fmla="*/ 0 w 21600"/>
                <a:gd name="T9" fmla="*/ 62 h 21600"/>
                <a:gd name="T10" fmla="*/ 2 w 21600"/>
                <a:gd name="T11" fmla="*/ 72 h 21600"/>
                <a:gd name="T12" fmla="*/ 4 w 21600"/>
                <a:gd name="T13" fmla="*/ 81 h 21600"/>
                <a:gd name="T14" fmla="*/ 4 w 21600"/>
                <a:gd name="T15" fmla="*/ 86 h 21600"/>
                <a:gd name="T16" fmla="*/ 7 w 21600"/>
                <a:gd name="T17" fmla="*/ 89 h 21600"/>
                <a:gd name="T18" fmla="*/ 16 w 21600"/>
                <a:gd name="T19" fmla="*/ 93 h 21600"/>
                <a:gd name="T20" fmla="*/ 28 w 21600"/>
                <a:gd name="T21" fmla="*/ 96 h 21600"/>
                <a:gd name="T22" fmla="*/ 40 w 21600"/>
                <a:gd name="T23" fmla="*/ 93 h 21600"/>
                <a:gd name="T24" fmla="*/ 45 w 21600"/>
                <a:gd name="T25" fmla="*/ 89 h 21600"/>
                <a:gd name="T26" fmla="*/ 50 w 21600"/>
                <a:gd name="T27" fmla="*/ 81 h 21600"/>
                <a:gd name="T28" fmla="*/ 50 w 21600"/>
                <a:gd name="T29" fmla="*/ 74 h 21600"/>
                <a:gd name="T30" fmla="*/ 52 w 21600"/>
                <a:gd name="T31" fmla="*/ 65 h 21600"/>
                <a:gd name="T32" fmla="*/ 55 w 21600"/>
                <a:gd name="T33" fmla="*/ 55 h 21600"/>
                <a:gd name="T34" fmla="*/ 59 w 21600"/>
                <a:gd name="T35" fmla="*/ 45 h 21600"/>
                <a:gd name="T36" fmla="*/ 59 w 21600"/>
                <a:gd name="T37" fmla="*/ 29 h 21600"/>
                <a:gd name="T38" fmla="*/ 59 w 21600"/>
                <a:gd name="T39" fmla="*/ 24 h 21600"/>
                <a:gd name="T40" fmla="*/ 57 w 21600"/>
                <a:gd name="T41" fmla="*/ 17 h 21600"/>
                <a:gd name="T42" fmla="*/ 57 w 21600"/>
                <a:gd name="T43" fmla="*/ 14 h 21600"/>
                <a:gd name="T44" fmla="*/ 55 w 21600"/>
                <a:gd name="T45" fmla="*/ 12 h 21600"/>
                <a:gd name="T46" fmla="*/ 50 w 21600"/>
                <a:gd name="T47" fmla="*/ 7 h 21600"/>
                <a:gd name="T48" fmla="*/ 45 w 21600"/>
                <a:gd name="T49" fmla="*/ 5 h 21600"/>
                <a:gd name="T50" fmla="*/ 40 w 21600"/>
                <a:gd name="T51" fmla="*/ 0 h 21600"/>
                <a:gd name="T52" fmla="*/ 33 w 21600"/>
                <a:gd name="T53" fmla="*/ 0 h 21600"/>
                <a:gd name="T54" fmla="*/ 24 w 21600"/>
                <a:gd name="T55" fmla="*/ 0 h 21600"/>
                <a:gd name="T56" fmla="*/ 14 w 21600"/>
                <a:gd name="T57" fmla="*/ 0 h 21600"/>
                <a:gd name="T58" fmla="*/ 7 w 21600"/>
                <a:gd name="T59" fmla="*/ 0 h 21600"/>
                <a:gd name="T60" fmla="*/ 4 w 21600"/>
                <a:gd name="T61" fmla="*/ 5 h 21600"/>
                <a:gd name="T62" fmla="*/ 0 w 21600"/>
                <a:gd name="T63" fmla="*/ 7 h 21600"/>
                <a:gd name="T64" fmla="*/ 0 w 21600"/>
                <a:gd name="T65" fmla="*/ 14 h 216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600"/>
                <a:gd name="T100" fmla="*/ 0 h 21600"/>
                <a:gd name="T101" fmla="*/ 21600 w 21600"/>
                <a:gd name="T102" fmla="*/ 21600 h 216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600" h="21600">
                  <a:moveTo>
                    <a:pt x="0" y="0"/>
                  </a:moveTo>
                  <a:lnTo>
                    <a:pt x="0" y="4275"/>
                  </a:lnTo>
                  <a:lnTo>
                    <a:pt x="0" y="8100"/>
                  </a:lnTo>
                  <a:lnTo>
                    <a:pt x="0" y="11250"/>
                  </a:lnTo>
                  <a:lnTo>
                    <a:pt x="0" y="13950"/>
                  </a:lnTo>
                  <a:lnTo>
                    <a:pt x="732" y="16200"/>
                  </a:lnTo>
                  <a:lnTo>
                    <a:pt x="1464" y="18225"/>
                  </a:lnTo>
                  <a:lnTo>
                    <a:pt x="1464" y="19350"/>
                  </a:lnTo>
                  <a:lnTo>
                    <a:pt x="2563" y="20025"/>
                  </a:lnTo>
                  <a:lnTo>
                    <a:pt x="5858" y="20925"/>
                  </a:lnTo>
                  <a:lnTo>
                    <a:pt x="10251" y="21600"/>
                  </a:lnTo>
                  <a:lnTo>
                    <a:pt x="14644" y="20925"/>
                  </a:lnTo>
                  <a:lnTo>
                    <a:pt x="16475" y="20025"/>
                  </a:lnTo>
                  <a:lnTo>
                    <a:pt x="18305" y="18225"/>
                  </a:lnTo>
                  <a:lnTo>
                    <a:pt x="18305" y="16650"/>
                  </a:lnTo>
                  <a:lnTo>
                    <a:pt x="19037" y="14625"/>
                  </a:lnTo>
                  <a:lnTo>
                    <a:pt x="20136" y="12375"/>
                  </a:lnTo>
                  <a:lnTo>
                    <a:pt x="21600" y="10125"/>
                  </a:lnTo>
                  <a:lnTo>
                    <a:pt x="21600" y="6525"/>
                  </a:lnTo>
                  <a:lnTo>
                    <a:pt x="21600" y="5400"/>
                  </a:lnTo>
                  <a:lnTo>
                    <a:pt x="20868" y="3825"/>
                  </a:lnTo>
                  <a:lnTo>
                    <a:pt x="20868" y="3150"/>
                  </a:lnTo>
                  <a:lnTo>
                    <a:pt x="20136" y="2700"/>
                  </a:lnTo>
                  <a:lnTo>
                    <a:pt x="18305" y="1575"/>
                  </a:lnTo>
                  <a:lnTo>
                    <a:pt x="16475" y="1125"/>
                  </a:lnTo>
                  <a:lnTo>
                    <a:pt x="14644" y="0"/>
                  </a:lnTo>
                  <a:lnTo>
                    <a:pt x="12081" y="0"/>
                  </a:lnTo>
                  <a:lnTo>
                    <a:pt x="8786" y="0"/>
                  </a:lnTo>
                  <a:lnTo>
                    <a:pt x="5125" y="0"/>
                  </a:lnTo>
                  <a:lnTo>
                    <a:pt x="2563" y="0"/>
                  </a:lnTo>
                  <a:lnTo>
                    <a:pt x="1464" y="1125"/>
                  </a:lnTo>
                  <a:lnTo>
                    <a:pt x="0" y="1575"/>
                  </a:lnTo>
                  <a:lnTo>
                    <a:pt x="0" y="315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96615" y="1660829"/>
              <a:ext cx="379475" cy="112138"/>
            </a:xfrm>
            <a:custGeom>
              <a:avLst/>
              <a:gdLst>
                <a:gd name="T0" fmla="*/ 220 w 21600"/>
                <a:gd name="T1" fmla="*/ 24 h 21600"/>
                <a:gd name="T2" fmla="*/ 162 w 21600"/>
                <a:gd name="T3" fmla="*/ 48 h 21600"/>
                <a:gd name="T4" fmla="*/ 91 w 21600"/>
                <a:gd name="T5" fmla="*/ 65 h 21600"/>
                <a:gd name="T6" fmla="*/ 24 w 21600"/>
                <a:gd name="T7" fmla="*/ 65 h 21600"/>
                <a:gd name="T8" fmla="*/ 0 w 21600"/>
                <a:gd name="T9" fmla="*/ 41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21600" y="7975"/>
                  </a:moveTo>
                  <a:lnTo>
                    <a:pt x="15905" y="15951"/>
                  </a:lnTo>
                  <a:lnTo>
                    <a:pt x="8935" y="21600"/>
                  </a:lnTo>
                  <a:lnTo>
                    <a:pt x="2356" y="21600"/>
                  </a:lnTo>
                  <a:lnTo>
                    <a:pt x="0" y="13625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96615" y="1660829"/>
              <a:ext cx="379475" cy="112138"/>
            </a:xfrm>
            <a:custGeom>
              <a:avLst/>
              <a:gdLst>
                <a:gd name="T0" fmla="*/ 220 w 21600"/>
                <a:gd name="T1" fmla="*/ 24 h 21600"/>
                <a:gd name="T2" fmla="*/ 193 w 21600"/>
                <a:gd name="T3" fmla="*/ 34 h 21600"/>
                <a:gd name="T4" fmla="*/ 167 w 21600"/>
                <a:gd name="T5" fmla="*/ 44 h 21600"/>
                <a:gd name="T6" fmla="*/ 146 w 21600"/>
                <a:gd name="T7" fmla="*/ 51 h 21600"/>
                <a:gd name="T8" fmla="*/ 126 w 21600"/>
                <a:gd name="T9" fmla="*/ 56 h 21600"/>
                <a:gd name="T10" fmla="*/ 91 w 21600"/>
                <a:gd name="T11" fmla="*/ 63 h 21600"/>
                <a:gd name="T12" fmla="*/ 57 w 21600"/>
                <a:gd name="T13" fmla="*/ 65 h 21600"/>
                <a:gd name="T14" fmla="*/ 43 w 21600"/>
                <a:gd name="T15" fmla="*/ 63 h 21600"/>
                <a:gd name="T16" fmla="*/ 31 w 21600"/>
                <a:gd name="T17" fmla="*/ 63 h 21600"/>
                <a:gd name="T18" fmla="*/ 19 w 21600"/>
                <a:gd name="T19" fmla="*/ 58 h 21600"/>
                <a:gd name="T20" fmla="*/ 12 w 21600"/>
                <a:gd name="T21" fmla="*/ 53 h 21600"/>
                <a:gd name="T22" fmla="*/ 7 w 21600"/>
                <a:gd name="T23" fmla="*/ 44 h 21600"/>
                <a:gd name="T24" fmla="*/ 2 w 21600"/>
                <a:gd name="T25" fmla="*/ 34 h 21600"/>
                <a:gd name="T26" fmla="*/ 2 w 21600"/>
                <a:gd name="T27" fmla="*/ 17 h 21600"/>
                <a:gd name="T28" fmla="*/ 0 w 21600"/>
                <a:gd name="T29" fmla="*/ 0 h 216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600"/>
                <a:gd name="T46" fmla="*/ 0 h 21600"/>
                <a:gd name="T47" fmla="*/ 21600 w 21600"/>
                <a:gd name="T48" fmla="*/ 21600 h 216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600" h="21600">
                  <a:moveTo>
                    <a:pt x="21600" y="7975"/>
                  </a:moveTo>
                  <a:lnTo>
                    <a:pt x="18949" y="11298"/>
                  </a:lnTo>
                  <a:lnTo>
                    <a:pt x="16396" y="14622"/>
                  </a:lnTo>
                  <a:lnTo>
                    <a:pt x="14335" y="16948"/>
                  </a:lnTo>
                  <a:lnTo>
                    <a:pt x="12371" y="18609"/>
                  </a:lnTo>
                  <a:lnTo>
                    <a:pt x="8935" y="20935"/>
                  </a:lnTo>
                  <a:lnTo>
                    <a:pt x="5596" y="21600"/>
                  </a:lnTo>
                  <a:lnTo>
                    <a:pt x="4222" y="20935"/>
                  </a:lnTo>
                  <a:lnTo>
                    <a:pt x="3044" y="20935"/>
                  </a:lnTo>
                  <a:lnTo>
                    <a:pt x="1865" y="19274"/>
                  </a:lnTo>
                  <a:lnTo>
                    <a:pt x="1178" y="17612"/>
                  </a:lnTo>
                  <a:lnTo>
                    <a:pt x="687" y="14622"/>
                  </a:lnTo>
                  <a:lnTo>
                    <a:pt x="196" y="11298"/>
                  </a:lnTo>
                  <a:lnTo>
                    <a:pt x="196" y="5649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25895" y="1591821"/>
              <a:ext cx="601985" cy="210474"/>
            </a:xfrm>
            <a:custGeom>
              <a:avLst/>
              <a:gdLst>
                <a:gd name="T0" fmla="*/ 325 w 21600"/>
                <a:gd name="T1" fmla="*/ 0 h 21600"/>
                <a:gd name="T2" fmla="*/ 301 w 21600"/>
                <a:gd name="T3" fmla="*/ 7 h 21600"/>
                <a:gd name="T4" fmla="*/ 285 w 21600"/>
                <a:gd name="T5" fmla="*/ 55 h 21600"/>
                <a:gd name="T6" fmla="*/ 261 w 21600"/>
                <a:gd name="T7" fmla="*/ 14 h 21600"/>
                <a:gd name="T8" fmla="*/ 220 w 21600"/>
                <a:gd name="T9" fmla="*/ 14 h 21600"/>
                <a:gd name="T10" fmla="*/ 172 w 21600"/>
                <a:gd name="T11" fmla="*/ 48 h 21600"/>
                <a:gd name="T12" fmla="*/ 139 w 21600"/>
                <a:gd name="T13" fmla="*/ 64 h 21600"/>
                <a:gd name="T14" fmla="*/ 91 w 21600"/>
                <a:gd name="T15" fmla="*/ 88 h 21600"/>
                <a:gd name="T16" fmla="*/ 24 w 21600"/>
                <a:gd name="T17" fmla="*/ 112 h 21600"/>
                <a:gd name="T18" fmla="*/ 0 w 21600"/>
                <a:gd name="T19" fmla="*/ 122 h 21600"/>
                <a:gd name="T20" fmla="*/ 17 w 21600"/>
                <a:gd name="T21" fmla="*/ 122 h 21600"/>
                <a:gd name="T22" fmla="*/ 50 w 21600"/>
                <a:gd name="T23" fmla="*/ 112 h 21600"/>
                <a:gd name="T24" fmla="*/ 105 w 21600"/>
                <a:gd name="T25" fmla="*/ 81 h 21600"/>
                <a:gd name="T26" fmla="*/ 155 w 21600"/>
                <a:gd name="T27" fmla="*/ 72 h 21600"/>
                <a:gd name="T28" fmla="*/ 196 w 21600"/>
                <a:gd name="T29" fmla="*/ 48 h 21600"/>
                <a:gd name="T30" fmla="*/ 244 w 21600"/>
                <a:gd name="T31" fmla="*/ 31 h 21600"/>
                <a:gd name="T32" fmla="*/ 261 w 21600"/>
                <a:gd name="T33" fmla="*/ 31 h 21600"/>
                <a:gd name="T34" fmla="*/ 261 w 21600"/>
                <a:gd name="T35" fmla="*/ 72 h 21600"/>
                <a:gd name="T36" fmla="*/ 301 w 21600"/>
                <a:gd name="T37" fmla="*/ 72 h 21600"/>
                <a:gd name="T38" fmla="*/ 325 w 21600"/>
                <a:gd name="T39" fmla="*/ 55 h 21600"/>
                <a:gd name="T40" fmla="*/ 349 w 21600"/>
                <a:gd name="T41" fmla="*/ 40 h 21600"/>
                <a:gd name="T42" fmla="*/ 342 w 21600"/>
                <a:gd name="T43" fmla="*/ 0 h 216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1600"/>
                <a:gd name="T67" fmla="*/ 0 h 21600"/>
                <a:gd name="T68" fmla="*/ 21600 w 21600"/>
                <a:gd name="T69" fmla="*/ 21600 h 216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1600" h="21600">
                  <a:moveTo>
                    <a:pt x="20115" y="0"/>
                  </a:moveTo>
                  <a:lnTo>
                    <a:pt x="18629" y="1239"/>
                  </a:lnTo>
                  <a:lnTo>
                    <a:pt x="17639" y="9738"/>
                  </a:lnTo>
                  <a:lnTo>
                    <a:pt x="16154" y="2479"/>
                  </a:lnTo>
                  <a:lnTo>
                    <a:pt x="13616" y="2479"/>
                  </a:lnTo>
                  <a:lnTo>
                    <a:pt x="10645" y="8498"/>
                  </a:lnTo>
                  <a:lnTo>
                    <a:pt x="8603" y="11331"/>
                  </a:lnTo>
                  <a:lnTo>
                    <a:pt x="5632" y="15580"/>
                  </a:lnTo>
                  <a:lnTo>
                    <a:pt x="1485" y="19830"/>
                  </a:lnTo>
                  <a:lnTo>
                    <a:pt x="0" y="21600"/>
                  </a:lnTo>
                  <a:lnTo>
                    <a:pt x="1052" y="21600"/>
                  </a:lnTo>
                  <a:lnTo>
                    <a:pt x="3095" y="19830"/>
                  </a:lnTo>
                  <a:lnTo>
                    <a:pt x="6499" y="14341"/>
                  </a:lnTo>
                  <a:lnTo>
                    <a:pt x="9593" y="12748"/>
                  </a:lnTo>
                  <a:lnTo>
                    <a:pt x="12131" y="8498"/>
                  </a:lnTo>
                  <a:lnTo>
                    <a:pt x="15101" y="5489"/>
                  </a:lnTo>
                  <a:lnTo>
                    <a:pt x="16154" y="5489"/>
                  </a:lnTo>
                  <a:lnTo>
                    <a:pt x="16154" y="12748"/>
                  </a:lnTo>
                  <a:lnTo>
                    <a:pt x="18629" y="12748"/>
                  </a:lnTo>
                  <a:lnTo>
                    <a:pt x="20115" y="9738"/>
                  </a:lnTo>
                  <a:lnTo>
                    <a:pt x="21600" y="7082"/>
                  </a:lnTo>
                  <a:lnTo>
                    <a:pt x="21167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34519" y="1591821"/>
              <a:ext cx="584736" cy="210474"/>
            </a:xfrm>
            <a:custGeom>
              <a:avLst/>
              <a:gdLst>
                <a:gd name="T0" fmla="*/ 311 w 21600"/>
                <a:gd name="T1" fmla="*/ 4 h 21600"/>
                <a:gd name="T2" fmla="*/ 294 w 21600"/>
                <a:gd name="T3" fmla="*/ 21 h 21600"/>
                <a:gd name="T4" fmla="*/ 287 w 21600"/>
                <a:gd name="T5" fmla="*/ 36 h 21600"/>
                <a:gd name="T6" fmla="*/ 282 w 21600"/>
                <a:gd name="T7" fmla="*/ 43 h 21600"/>
                <a:gd name="T8" fmla="*/ 277 w 21600"/>
                <a:gd name="T9" fmla="*/ 45 h 21600"/>
                <a:gd name="T10" fmla="*/ 270 w 21600"/>
                <a:gd name="T11" fmla="*/ 40 h 21600"/>
                <a:gd name="T12" fmla="*/ 260 w 21600"/>
                <a:gd name="T13" fmla="*/ 26 h 21600"/>
                <a:gd name="T14" fmla="*/ 246 w 21600"/>
                <a:gd name="T15" fmla="*/ 16 h 21600"/>
                <a:gd name="T16" fmla="*/ 225 w 21600"/>
                <a:gd name="T17" fmla="*/ 16 h 21600"/>
                <a:gd name="T18" fmla="*/ 203 w 21600"/>
                <a:gd name="T19" fmla="*/ 24 h 21600"/>
                <a:gd name="T20" fmla="*/ 167 w 21600"/>
                <a:gd name="T21" fmla="*/ 45 h 21600"/>
                <a:gd name="T22" fmla="*/ 131 w 21600"/>
                <a:gd name="T23" fmla="*/ 64 h 21600"/>
                <a:gd name="T24" fmla="*/ 83 w 21600"/>
                <a:gd name="T25" fmla="*/ 88 h 21600"/>
                <a:gd name="T26" fmla="*/ 38 w 21600"/>
                <a:gd name="T27" fmla="*/ 105 h 21600"/>
                <a:gd name="T28" fmla="*/ 14 w 21600"/>
                <a:gd name="T29" fmla="*/ 115 h 21600"/>
                <a:gd name="T30" fmla="*/ 2 w 21600"/>
                <a:gd name="T31" fmla="*/ 120 h 21600"/>
                <a:gd name="T32" fmla="*/ 5 w 21600"/>
                <a:gd name="T33" fmla="*/ 122 h 21600"/>
                <a:gd name="T34" fmla="*/ 28 w 21600"/>
                <a:gd name="T35" fmla="*/ 117 h 21600"/>
                <a:gd name="T36" fmla="*/ 48 w 21600"/>
                <a:gd name="T37" fmla="*/ 110 h 21600"/>
                <a:gd name="T38" fmla="*/ 74 w 21600"/>
                <a:gd name="T39" fmla="*/ 96 h 21600"/>
                <a:gd name="T40" fmla="*/ 100 w 21600"/>
                <a:gd name="T41" fmla="*/ 84 h 21600"/>
                <a:gd name="T42" fmla="*/ 127 w 21600"/>
                <a:gd name="T43" fmla="*/ 76 h 21600"/>
                <a:gd name="T44" fmla="*/ 170 w 21600"/>
                <a:gd name="T45" fmla="*/ 60 h 21600"/>
                <a:gd name="T46" fmla="*/ 215 w 21600"/>
                <a:gd name="T47" fmla="*/ 40 h 21600"/>
                <a:gd name="T48" fmla="*/ 237 w 21600"/>
                <a:gd name="T49" fmla="*/ 33 h 21600"/>
                <a:gd name="T50" fmla="*/ 248 w 21600"/>
                <a:gd name="T51" fmla="*/ 31 h 21600"/>
                <a:gd name="T52" fmla="*/ 253 w 21600"/>
                <a:gd name="T53" fmla="*/ 36 h 21600"/>
                <a:gd name="T54" fmla="*/ 256 w 21600"/>
                <a:gd name="T55" fmla="*/ 52 h 21600"/>
                <a:gd name="T56" fmla="*/ 260 w 21600"/>
                <a:gd name="T57" fmla="*/ 67 h 21600"/>
                <a:gd name="T58" fmla="*/ 277 w 21600"/>
                <a:gd name="T59" fmla="*/ 72 h 21600"/>
                <a:gd name="T60" fmla="*/ 308 w 21600"/>
                <a:gd name="T61" fmla="*/ 64 h 21600"/>
                <a:gd name="T62" fmla="*/ 332 w 21600"/>
                <a:gd name="T63" fmla="*/ 48 h 21600"/>
                <a:gd name="T64" fmla="*/ 339 w 21600"/>
                <a:gd name="T65" fmla="*/ 31 h 21600"/>
                <a:gd name="T66" fmla="*/ 337 w 21600"/>
                <a:gd name="T67" fmla="*/ 0 h 216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00"/>
                <a:gd name="T103" fmla="*/ 0 h 21600"/>
                <a:gd name="T104" fmla="*/ 21600 w 21600"/>
                <a:gd name="T105" fmla="*/ 21600 h 216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00" h="21600">
                  <a:moveTo>
                    <a:pt x="20389" y="0"/>
                  </a:moveTo>
                  <a:lnTo>
                    <a:pt x="19816" y="708"/>
                  </a:lnTo>
                  <a:lnTo>
                    <a:pt x="19179" y="2125"/>
                  </a:lnTo>
                  <a:lnTo>
                    <a:pt x="18733" y="3718"/>
                  </a:lnTo>
                  <a:lnTo>
                    <a:pt x="18414" y="5489"/>
                  </a:lnTo>
                  <a:lnTo>
                    <a:pt x="18287" y="6374"/>
                  </a:lnTo>
                  <a:lnTo>
                    <a:pt x="18096" y="7082"/>
                  </a:lnTo>
                  <a:lnTo>
                    <a:pt x="17968" y="7613"/>
                  </a:lnTo>
                  <a:lnTo>
                    <a:pt x="17841" y="7967"/>
                  </a:lnTo>
                  <a:lnTo>
                    <a:pt x="17650" y="7967"/>
                  </a:lnTo>
                  <a:lnTo>
                    <a:pt x="17522" y="7613"/>
                  </a:lnTo>
                  <a:lnTo>
                    <a:pt x="17204" y="7082"/>
                  </a:lnTo>
                  <a:lnTo>
                    <a:pt x="17076" y="6374"/>
                  </a:lnTo>
                  <a:lnTo>
                    <a:pt x="16566" y="4603"/>
                  </a:lnTo>
                  <a:lnTo>
                    <a:pt x="16120" y="3718"/>
                  </a:lnTo>
                  <a:lnTo>
                    <a:pt x="15674" y="2833"/>
                  </a:lnTo>
                  <a:lnTo>
                    <a:pt x="15101" y="2479"/>
                  </a:lnTo>
                  <a:lnTo>
                    <a:pt x="14336" y="2833"/>
                  </a:lnTo>
                  <a:lnTo>
                    <a:pt x="13699" y="3364"/>
                  </a:lnTo>
                  <a:lnTo>
                    <a:pt x="12935" y="4249"/>
                  </a:lnTo>
                  <a:lnTo>
                    <a:pt x="12170" y="5489"/>
                  </a:lnTo>
                  <a:lnTo>
                    <a:pt x="10641" y="7967"/>
                  </a:lnTo>
                  <a:lnTo>
                    <a:pt x="9558" y="9738"/>
                  </a:lnTo>
                  <a:lnTo>
                    <a:pt x="8347" y="11331"/>
                  </a:lnTo>
                  <a:lnTo>
                    <a:pt x="7009" y="13456"/>
                  </a:lnTo>
                  <a:lnTo>
                    <a:pt x="5288" y="15580"/>
                  </a:lnTo>
                  <a:lnTo>
                    <a:pt x="3313" y="17705"/>
                  </a:lnTo>
                  <a:lnTo>
                    <a:pt x="2421" y="18590"/>
                  </a:lnTo>
                  <a:lnTo>
                    <a:pt x="1657" y="19475"/>
                  </a:lnTo>
                  <a:lnTo>
                    <a:pt x="892" y="20361"/>
                  </a:lnTo>
                  <a:lnTo>
                    <a:pt x="446" y="20715"/>
                  </a:lnTo>
                  <a:lnTo>
                    <a:pt x="127" y="21246"/>
                  </a:lnTo>
                  <a:lnTo>
                    <a:pt x="0" y="21246"/>
                  </a:lnTo>
                  <a:lnTo>
                    <a:pt x="319" y="21600"/>
                  </a:lnTo>
                  <a:lnTo>
                    <a:pt x="892" y="21246"/>
                  </a:lnTo>
                  <a:lnTo>
                    <a:pt x="1784" y="20715"/>
                  </a:lnTo>
                  <a:lnTo>
                    <a:pt x="2421" y="20361"/>
                  </a:lnTo>
                  <a:lnTo>
                    <a:pt x="3058" y="19475"/>
                  </a:lnTo>
                  <a:lnTo>
                    <a:pt x="3823" y="18236"/>
                  </a:lnTo>
                  <a:lnTo>
                    <a:pt x="4715" y="16997"/>
                  </a:lnTo>
                  <a:lnTo>
                    <a:pt x="5480" y="15580"/>
                  </a:lnTo>
                  <a:lnTo>
                    <a:pt x="6372" y="14872"/>
                  </a:lnTo>
                  <a:lnTo>
                    <a:pt x="7136" y="13987"/>
                  </a:lnTo>
                  <a:lnTo>
                    <a:pt x="8092" y="13456"/>
                  </a:lnTo>
                  <a:lnTo>
                    <a:pt x="9430" y="12216"/>
                  </a:lnTo>
                  <a:lnTo>
                    <a:pt x="10832" y="10623"/>
                  </a:lnTo>
                  <a:lnTo>
                    <a:pt x="12170" y="8498"/>
                  </a:lnTo>
                  <a:lnTo>
                    <a:pt x="13699" y="7082"/>
                  </a:lnTo>
                  <a:lnTo>
                    <a:pt x="14464" y="6374"/>
                  </a:lnTo>
                  <a:lnTo>
                    <a:pt x="15101" y="5843"/>
                  </a:lnTo>
                  <a:lnTo>
                    <a:pt x="15356" y="5489"/>
                  </a:lnTo>
                  <a:lnTo>
                    <a:pt x="15802" y="5489"/>
                  </a:lnTo>
                  <a:lnTo>
                    <a:pt x="15993" y="5843"/>
                  </a:lnTo>
                  <a:lnTo>
                    <a:pt x="16120" y="6374"/>
                  </a:lnTo>
                  <a:lnTo>
                    <a:pt x="16312" y="7613"/>
                  </a:lnTo>
                  <a:lnTo>
                    <a:pt x="16312" y="9207"/>
                  </a:lnTo>
                  <a:lnTo>
                    <a:pt x="16439" y="10623"/>
                  </a:lnTo>
                  <a:lnTo>
                    <a:pt x="16566" y="11862"/>
                  </a:lnTo>
                  <a:lnTo>
                    <a:pt x="17076" y="12748"/>
                  </a:lnTo>
                  <a:lnTo>
                    <a:pt x="17650" y="12748"/>
                  </a:lnTo>
                  <a:lnTo>
                    <a:pt x="18733" y="12216"/>
                  </a:lnTo>
                  <a:lnTo>
                    <a:pt x="19625" y="11331"/>
                  </a:lnTo>
                  <a:lnTo>
                    <a:pt x="20389" y="9738"/>
                  </a:lnTo>
                  <a:lnTo>
                    <a:pt x="21154" y="8498"/>
                  </a:lnTo>
                  <a:lnTo>
                    <a:pt x="21473" y="7082"/>
                  </a:lnTo>
                  <a:lnTo>
                    <a:pt x="21600" y="5489"/>
                  </a:lnTo>
                  <a:lnTo>
                    <a:pt x="21600" y="2833"/>
                  </a:lnTo>
                  <a:lnTo>
                    <a:pt x="21473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75917" y="1743638"/>
              <a:ext cx="317379" cy="153543"/>
            </a:xfrm>
            <a:custGeom>
              <a:avLst/>
              <a:gdLst>
                <a:gd name="T0" fmla="*/ 158 w 21600"/>
                <a:gd name="T1" fmla="*/ 8 h 21600"/>
                <a:gd name="T2" fmla="*/ 148 w 21600"/>
                <a:gd name="T3" fmla="*/ 20 h 21600"/>
                <a:gd name="T4" fmla="*/ 141 w 21600"/>
                <a:gd name="T5" fmla="*/ 32 h 21600"/>
                <a:gd name="T6" fmla="*/ 131 w 21600"/>
                <a:gd name="T7" fmla="*/ 39 h 21600"/>
                <a:gd name="T8" fmla="*/ 124 w 21600"/>
                <a:gd name="T9" fmla="*/ 46 h 21600"/>
                <a:gd name="T10" fmla="*/ 117 w 21600"/>
                <a:gd name="T11" fmla="*/ 53 h 21600"/>
                <a:gd name="T12" fmla="*/ 112 w 21600"/>
                <a:gd name="T13" fmla="*/ 58 h 21600"/>
                <a:gd name="T14" fmla="*/ 107 w 21600"/>
                <a:gd name="T15" fmla="*/ 63 h 21600"/>
                <a:gd name="T16" fmla="*/ 103 w 21600"/>
                <a:gd name="T17" fmla="*/ 65 h 21600"/>
                <a:gd name="T18" fmla="*/ 88 w 21600"/>
                <a:gd name="T19" fmla="*/ 70 h 21600"/>
                <a:gd name="T20" fmla="*/ 71 w 21600"/>
                <a:gd name="T21" fmla="*/ 75 h 21600"/>
                <a:gd name="T22" fmla="*/ 59 w 21600"/>
                <a:gd name="T23" fmla="*/ 75 h 21600"/>
                <a:gd name="T24" fmla="*/ 45 w 21600"/>
                <a:gd name="T25" fmla="*/ 77 h 21600"/>
                <a:gd name="T26" fmla="*/ 36 w 21600"/>
                <a:gd name="T27" fmla="*/ 77 h 21600"/>
                <a:gd name="T28" fmla="*/ 19 w 21600"/>
                <a:gd name="T29" fmla="*/ 80 h 21600"/>
                <a:gd name="T30" fmla="*/ 12 w 21600"/>
                <a:gd name="T31" fmla="*/ 82 h 21600"/>
                <a:gd name="T32" fmla="*/ 7 w 21600"/>
                <a:gd name="T33" fmla="*/ 82 h 21600"/>
                <a:gd name="T34" fmla="*/ 2 w 21600"/>
                <a:gd name="T35" fmla="*/ 84 h 21600"/>
                <a:gd name="T36" fmla="*/ 0 w 21600"/>
                <a:gd name="T37" fmla="*/ 87 h 21600"/>
                <a:gd name="T38" fmla="*/ 2 w 21600"/>
                <a:gd name="T39" fmla="*/ 89 h 21600"/>
                <a:gd name="T40" fmla="*/ 7 w 21600"/>
                <a:gd name="T41" fmla="*/ 89 h 21600"/>
                <a:gd name="T42" fmla="*/ 12 w 21600"/>
                <a:gd name="T43" fmla="*/ 89 h 21600"/>
                <a:gd name="T44" fmla="*/ 16 w 21600"/>
                <a:gd name="T45" fmla="*/ 87 h 21600"/>
                <a:gd name="T46" fmla="*/ 24 w 21600"/>
                <a:gd name="T47" fmla="*/ 87 h 21600"/>
                <a:gd name="T48" fmla="*/ 33 w 21600"/>
                <a:gd name="T49" fmla="*/ 87 h 21600"/>
                <a:gd name="T50" fmla="*/ 50 w 21600"/>
                <a:gd name="T51" fmla="*/ 84 h 21600"/>
                <a:gd name="T52" fmla="*/ 64 w 21600"/>
                <a:gd name="T53" fmla="*/ 82 h 21600"/>
                <a:gd name="T54" fmla="*/ 76 w 21600"/>
                <a:gd name="T55" fmla="*/ 80 h 21600"/>
                <a:gd name="T56" fmla="*/ 86 w 21600"/>
                <a:gd name="T57" fmla="*/ 77 h 21600"/>
                <a:gd name="T58" fmla="*/ 103 w 21600"/>
                <a:gd name="T59" fmla="*/ 72 h 21600"/>
                <a:gd name="T60" fmla="*/ 122 w 21600"/>
                <a:gd name="T61" fmla="*/ 63 h 21600"/>
                <a:gd name="T62" fmla="*/ 131 w 21600"/>
                <a:gd name="T63" fmla="*/ 56 h 21600"/>
                <a:gd name="T64" fmla="*/ 138 w 21600"/>
                <a:gd name="T65" fmla="*/ 48 h 21600"/>
                <a:gd name="T66" fmla="*/ 146 w 21600"/>
                <a:gd name="T67" fmla="*/ 44 h 21600"/>
                <a:gd name="T68" fmla="*/ 150 w 21600"/>
                <a:gd name="T69" fmla="*/ 36 h 21600"/>
                <a:gd name="T70" fmla="*/ 158 w 21600"/>
                <a:gd name="T71" fmla="*/ 24 h 21600"/>
                <a:gd name="T72" fmla="*/ 172 w 21600"/>
                <a:gd name="T73" fmla="*/ 12 h 21600"/>
                <a:gd name="T74" fmla="*/ 184 w 21600"/>
                <a:gd name="T75" fmla="*/ 0 h 21600"/>
                <a:gd name="T76" fmla="*/ 158 w 21600"/>
                <a:gd name="T77" fmla="*/ 8 h 2160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1600"/>
                <a:gd name="T118" fmla="*/ 0 h 21600"/>
                <a:gd name="T119" fmla="*/ 21600 w 21600"/>
                <a:gd name="T120" fmla="*/ 21600 h 2160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1600" h="21600">
                  <a:moveTo>
                    <a:pt x="18548" y="1942"/>
                  </a:moveTo>
                  <a:lnTo>
                    <a:pt x="17374" y="4854"/>
                  </a:lnTo>
                  <a:lnTo>
                    <a:pt x="16552" y="7766"/>
                  </a:lnTo>
                  <a:lnTo>
                    <a:pt x="15378" y="9465"/>
                  </a:lnTo>
                  <a:lnTo>
                    <a:pt x="14557" y="11164"/>
                  </a:lnTo>
                  <a:lnTo>
                    <a:pt x="13735" y="12863"/>
                  </a:lnTo>
                  <a:lnTo>
                    <a:pt x="13148" y="14076"/>
                  </a:lnTo>
                  <a:lnTo>
                    <a:pt x="12561" y="15290"/>
                  </a:lnTo>
                  <a:lnTo>
                    <a:pt x="12091" y="15775"/>
                  </a:lnTo>
                  <a:lnTo>
                    <a:pt x="10330" y="16989"/>
                  </a:lnTo>
                  <a:lnTo>
                    <a:pt x="8335" y="18202"/>
                  </a:lnTo>
                  <a:lnTo>
                    <a:pt x="6926" y="18202"/>
                  </a:lnTo>
                  <a:lnTo>
                    <a:pt x="5283" y="18688"/>
                  </a:lnTo>
                  <a:lnTo>
                    <a:pt x="4226" y="18688"/>
                  </a:lnTo>
                  <a:lnTo>
                    <a:pt x="2230" y="19416"/>
                  </a:lnTo>
                  <a:lnTo>
                    <a:pt x="1409" y="19901"/>
                  </a:lnTo>
                  <a:lnTo>
                    <a:pt x="822" y="19901"/>
                  </a:lnTo>
                  <a:lnTo>
                    <a:pt x="235" y="20387"/>
                  </a:lnTo>
                  <a:lnTo>
                    <a:pt x="0" y="21115"/>
                  </a:lnTo>
                  <a:lnTo>
                    <a:pt x="235" y="21600"/>
                  </a:lnTo>
                  <a:lnTo>
                    <a:pt x="822" y="21600"/>
                  </a:lnTo>
                  <a:lnTo>
                    <a:pt x="1409" y="21600"/>
                  </a:lnTo>
                  <a:lnTo>
                    <a:pt x="1878" y="21115"/>
                  </a:lnTo>
                  <a:lnTo>
                    <a:pt x="2817" y="21115"/>
                  </a:lnTo>
                  <a:lnTo>
                    <a:pt x="3874" y="21115"/>
                  </a:lnTo>
                  <a:lnTo>
                    <a:pt x="5870" y="20387"/>
                  </a:lnTo>
                  <a:lnTo>
                    <a:pt x="7513" y="19901"/>
                  </a:lnTo>
                  <a:lnTo>
                    <a:pt x="8922" y="19416"/>
                  </a:lnTo>
                  <a:lnTo>
                    <a:pt x="10096" y="18688"/>
                  </a:lnTo>
                  <a:lnTo>
                    <a:pt x="12091" y="17474"/>
                  </a:lnTo>
                  <a:lnTo>
                    <a:pt x="14322" y="15290"/>
                  </a:lnTo>
                  <a:lnTo>
                    <a:pt x="15378" y="13591"/>
                  </a:lnTo>
                  <a:lnTo>
                    <a:pt x="16200" y="11649"/>
                  </a:lnTo>
                  <a:lnTo>
                    <a:pt x="17139" y="10679"/>
                  </a:lnTo>
                  <a:lnTo>
                    <a:pt x="17609" y="8737"/>
                  </a:lnTo>
                  <a:lnTo>
                    <a:pt x="18548" y="5825"/>
                  </a:lnTo>
                  <a:lnTo>
                    <a:pt x="20191" y="2912"/>
                  </a:lnTo>
                  <a:lnTo>
                    <a:pt x="21600" y="0"/>
                  </a:lnTo>
                  <a:lnTo>
                    <a:pt x="18548" y="1942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745129" y="1545240"/>
              <a:ext cx="53471" cy="156993"/>
            </a:xfrm>
            <a:custGeom>
              <a:avLst/>
              <a:gdLst>
                <a:gd name="T0" fmla="*/ 31 w 21600"/>
                <a:gd name="T1" fmla="*/ 0 h 21600"/>
                <a:gd name="T2" fmla="*/ 7 w 21600"/>
                <a:gd name="T3" fmla="*/ 41 h 21600"/>
                <a:gd name="T4" fmla="*/ 0 w 21600"/>
                <a:gd name="T5" fmla="*/ 58 h 21600"/>
                <a:gd name="T6" fmla="*/ 0 w 21600"/>
                <a:gd name="T7" fmla="*/ 82 h 21600"/>
                <a:gd name="T8" fmla="*/ 0 w 21600"/>
                <a:gd name="T9" fmla="*/ 9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21600" y="0"/>
                  </a:moveTo>
                  <a:lnTo>
                    <a:pt x="4877" y="9732"/>
                  </a:lnTo>
                  <a:lnTo>
                    <a:pt x="0" y="13767"/>
                  </a:lnTo>
                  <a:lnTo>
                    <a:pt x="0" y="19464"/>
                  </a:lnTo>
                  <a:lnTo>
                    <a:pt x="0" y="2160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745129" y="1545240"/>
              <a:ext cx="53471" cy="156993"/>
            </a:xfrm>
            <a:custGeom>
              <a:avLst/>
              <a:gdLst>
                <a:gd name="T0" fmla="*/ 31 w 21600"/>
                <a:gd name="T1" fmla="*/ 0 h 21600"/>
                <a:gd name="T2" fmla="*/ 21 w 21600"/>
                <a:gd name="T3" fmla="*/ 19 h 21600"/>
                <a:gd name="T4" fmla="*/ 12 w 21600"/>
                <a:gd name="T5" fmla="*/ 34 h 21600"/>
                <a:gd name="T6" fmla="*/ 7 w 21600"/>
                <a:gd name="T7" fmla="*/ 43 h 21600"/>
                <a:gd name="T8" fmla="*/ 4 w 21600"/>
                <a:gd name="T9" fmla="*/ 51 h 21600"/>
                <a:gd name="T10" fmla="*/ 0 w 21600"/>
                <a:gd name="T11" fmla="*/ 58 h 21600"/>
                <a:gd name="T12" fmla="*/ 0 w 21600"/>
                <a:gd name="T13" fmla="*/ 70 h 21600"/>
                <a:gd name="T14" fmla="*/ 0 w 21600"/>
                <a:gd name="T15" fmla="*/ 82 h 21600"/>
                <a:gd name="T16" fmla="*/ 0 w 21600"/>
                <a:gd name="T17" fmla="*/ 87 h 21600"/>
                <a:gd name="T18" fmla="*/ 0 w 21600"/>
                <a:gd name="T19" fmla="*/ 91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600"/>
                <a:gd name="T31" fmla="*/ 0 h 21600"/>
                <a:gd name="T32" fmla="*/ 21600 w 21600"/>
                <a:gd name="T33" fmla="*/ 216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>
                  <a:moveTo>
                    <a:pt x="21600" y="0"/>
                  </a:moveTo>
                  <a:lnTo>
                    <a:pt x="14632" y="4510"/>
                  </a:lnTo>
                  <a:lnTo>
                    <a:pt x="8361" y="8070"/>
                  </a:lnTo>
                  <a:lnTo>
                    <a:pt x="4877" y="10207"/>
                  </a:lnTo>
                  <a:lnTo>
                    <a:pt x="2787" y="12105"/>
                  </a:lnTo>
                  <a:lnTo>
                    <a:pt x="0" y="13767"/>
                  </a:lnTo>
                  <a:lnTo>
                    <a:pt x="0" y="16615"/>
                  </a:lnTo>
                  <a:lnTo>
                    <a:pt x="0" y="19464"/>
                  </a:lnTo>
                  <a:lnTo>
                    <a:pt x="0" y="20651"/>
                  </a:lnTo>
                  <a:lnTo>
                    <a:pt x="0" y="2160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95281" y="1669455"/>
              <a:ext cx="227685" cy="224276"/>
            </a:xfrm>
            <a:custGeom>
              <a:avLst/>
              <a:gdLst>
                <a:gd name="T0" fmla="*/ 0 w 21600"/>
                <a:gd name="T1" fmla="*/ 3 h 21600"/>
                <a:gd name="T2" fmla="*/ 5 w 21600"/>
                <a:gd name="T3" fmla="*/ 5 h 21600"/>
                <a:gd name="T4" fmla="*/ 12 w 21600"/>
                <a:gd name="T5" fmla="*/ 12 h 21600"/>
                <a:gd name="T6" fmla="*/ 22 w 21600"/>
                <a:gd name="T7" fmla="*/ 24 h 21600"/>
                <a:gd name="T8" fmla="*/ 31 w 21600"/>
                <a:gd name="T9" fmla="*/ 39 h 21600"/>
                <a:gd name="T10" fmla="*/ 45 w 21600"/>
                <a:gd name="T11" fmla="*/ 58 h 21600"/>
                <a:gd name="T12" fmla="*/ 57 w 21600"/>
                <a:gd name="T13" fmla="*/ 72 h 21600"/>
                <a:gd name="T14" fmla="*/ 69 w 21600"/>
                <a:gd name="T15" fmla="*/ 87 h 21600"/>
                <a:gd name="T16" fmla="*/ 81 w 21600"/>
                <a:gd name="T17" fmla="*/ 101 h 21600"/>
                <a:gd name="T18" fmla="*/ 93 w 21600"/>
                <a:gd name="T19" fmla="*/ 111 h 21600"/>
                <a:gd name="T20" fmla="*/ 103 w 21600"/>
                <a:gd name="T21" fmla="*/ 120 h 21600"/>
                <a:gd name="T22" fmla="*/ 112 w 21600"/>
                <a:gd name="T23" fmla="*/ 125 h 21600"/>
                <a:gd name="T24" fmla="*/ 122 w 21600"/>
                <a:gd name="T25" fmla="*/ 130 h 21600"/>
                <a:gd name="T26" fmla="*/ 127 w 21600"/>
                <a:gd name="T27" fmla="*/ 130 h 21600"/>
                <a:gd name="T28" fmla="*/ 132 w 21600"/>
                <a:gd name="T29" fmla="*/ 130 h 21600"/>
                <a:gd name="T30" fmla="*/ 129 w 21600"/>
                <a:gd name="T31" fmla="*/ 127 h 21600"/>
                <a:gd name="T32" fmla="*/ 127 w 21600"/>
                <a:gd name="T33" fmla="*/ 125 h 21600"/>
                <a:gd name="T34" fmla="*/ 112 w 21600"/>
                <a:gd name="T35" fmla="*/ 115 h 21600"/>
                <a:gd name="T36" fmla="*/ 96 w 21600"/>
                <a:gd name="T37" fmla="*/ 103 h 21600"/>
                <a:gd name="T38" fmla="*/ 86 w 21600"/>
                <a:gd name="T39" fmla="*/ 96 h 21600"/>
                <a:gd name="T40" fmla="*/ 81 w 21600"/>
                <a:gd name="T41" fmla="*/ 91 h 21600"/>
                <a:gd name="T42" fmla="*/ 74 w 21600"/>
                <a:gd name="T43" fmla="*/ 84 h 21600"/>
                <a:gd name="T44" fmla="*/ 72 w 21600"/>
                <a:gd name="T45" fmla="*/ 79 h 21600"/>
                <a:gd name="T46" fmla="*/ 65 w 21600"/>
                <a:gd name="T47" fmla="*/ 67 h 21600"/>
                <a:gd name="T48" fmla="*/ 57 w 21600"/>
                <a:gd name="T49" fmla="*/ 53 h 21600"/>
                <a:gd name="T50" fmla="*/ 48 w 21600"/>
                <a:gd name="T51" fmla="*/ 41 h 21600"/>
                <a:gd name="T52" fmla="*/ 41 w 21600"/>
                <a:gd name="T53" fmla="*/ 29 h 21600"/>
                <a:gd name="T54" fmla="*/ 31 w 21600"/>
                <a:gd name="T55" fmla="*/ 19 h 21600"/>
                <a:gd name="T56" fmla="*/ 19 w 21600"/>
                <a:gd name="T57" fmla="*/ 7 h 21600"/>
                <a:gd name="T58" fmla="*/ 12 w 21600"/>
                <a:gd name="T59" fmla="*/ 3 h 21600"/>
                <a:gd name="T60" fmla="*/ 10 w 21600"/>
                <a:gd name="T61" fmla="*/ 0 h 21600"/>
                <a:gd name="T62" fmla="*/ 7 w 21600"/>
                <a:gd name="T63" fmla="*/ 0 h 21600"/>
                <a:gd name="T64" fmla="*/ 7 w 21600"/>
                <a:gd name="T65" fmla="*/ 3 h 21600"/>
                <a:gd name="T66" fmla="*/ 0 w 21600"/>
                <a:gd name="T67" fmla="*/ 3 h 216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00"/>
                <a:gd name="T103" fmla="*/ 0 h 21600"/>
                <a:gd name="T104" fmla="*/ 21600 w 21600"/>
                <a:gd name="T105" fmla="*/ 21600 h 216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00" h="21600">
                  <a:moveTo>
                    <a:pt x="0" y="498"/>
                  </a:moveTo>
                  <a:lnTo>
                    <a:pt x="818" y="831"/>
                  </a:lnTo>
                  <a:lnTo>
                    <a:pt x="1964" y="1994"/>
                  </a:lnTo>
                  <a:lnTo>
                    <a:pt x="3600" y="3988"/>
                  </a:lnTo>
                  <a:lnTo>
                    <a:pt x="5073" y="6480"/>
                  </a:lnTo>
                  <a:lnTo>
                    <a:pt x="7364" y="9637"/>
                  </a:lnTo>
                  <a:lnTo>
                    <a:pt x="9327" y="11963"/>
                  </a:lnTo>
                  <a:lnTo>
                    <a:pt x="11291" y="14455"/>
                  </a:lnTo>
                  <a:lnTo>
                    <a:pt x="13255" y="16782"/>
                  </a:lnTo>
                  <a:lnTo>
                    <a:pt x="15218" y="18443"/>
                  </a:lnTo>
                  <a:lnTo>
                    <a:pt x="16855" y="19938"/>
                  </a:lnTo>
                  <a:lnTo>
                    <a:pt x="18327" y="20769"/>
                  </a:lnTo>
                  <a:lnTo>
                    <a:pt x="19964" y="21600"/>
                  </a:lnTo>
                  <a:lnTo>
                    <a:pt x="20782" y="21600"/>
                  </a:lnTo>
                  <a:lnTo>
                    <a:pt x="21600" y="21600"/>
                  </a:lnTo>
                  <a:lnTo>
                    <a:pt x="21109" y="21102"/>
                  </a:lnTo>
                  <a:lnTo>
                    <a:pt x="20782" y="20769"/>
                  </a:lnTo>
                  <a:lnTo>
                    <a:pt x="18327" y="19108"/>
                  </a:lnTo>
                  <a:lnTo>
                    <a:pt x="15709" y="17114"/>
                  </a:lnTo>
                  <a:lnTo>
                    <a:pt x="14073" y="15951"/>
                  </a:lnTo>
                  <a:lnTo>
                    <a:pt x="13255" y="15120"/>
                  </a:lnTo>
                  <a:lnTo>
                    <a:pt x="12109" y="13957"/>
                  </a:lnTo>
                  <a:lnTo>
                    <a:pt x="11782" y="13126"/>
                  </a:lnTo>
                  <a:lnTo>
                    <a:pt x="10636" y="11132"/>
                  </a:lnTo>
                  <a:lnTo>
                    <a:pt x="9327" y="8806"/>
                  </a:lnTo>
                  <a:lnTo>
                    <a:pt x="7855" y="6812"/>
                  </a:lnTo>
                  <a:lnTo>
                    <a:pt x="6709" y="4818"/>
                  </a:lnTo>
                  <a:lnTo>
                    <a:pt x="5073" y="3157"/>
                  </a:lnTo>
                  <a:lnTo>
                    <a:pt x="3109" y="1163"/>
                  </a:lnTo>
                  <a:lnTo>
                    <a:pt x="1964" y="498"/>
                  </a:lnTo>
                  <a:lnTo>
                    <a:pt x="1636" y="0"/>
                  </a:lnTo>
                  <a:lnTo>
                    <a:pt x="1145" y="0"/>
                  </a:lnTo>
                  <a:lnTo>
                    <a:pt x="1145" y="498"/>
                  </a:lnTo>
                  <a:lnTo>
                    <a:pt x="0" y="498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938316" y="1562492"/>
              <a:ext cx="70720" cy="153543"/>
            </a:xfrm>
            <a:custGeom>
              <a:avLst/>
              <a:gdLst>
                <a:gd name="T0" fmla="*/ 29 w 21600"/>
                <a:gd name="T1" fmla="*/ 5 h 21600"/>
                <a:gd name="T2" fmla="*/ 0 w 21600"/>
                <a:gd name="T3" fmla="*/ 17 h 21600"/>
                <a:gd name="T4" fmla="*/ 0 w 21600"/>
                <a:gd name="T5" fmla="*/ 65 h 21600"/>
                <a:gd name="T6" fmla="*/ 34 w 21600"/>
                <a:gd name="T7" fmla="*/ 89 h 21600"/>
                <a:gd name="T8" fmla="*/ 34 w 21600"/>
                <a:gd name="T9" fmla="*/ 57 h 21600"/>
                <a:gd name="T10" fmla="*/ 41 w 21600"/>
                <a:gd name="T11" fmla="*/ 24 h 21600"/>
                <a:gd name="T12" fmla="*/ 41 w 21600"/>
                <a:gd name="T13" fmla="*/ 7 h 21600"/>
                <a:gd name="T14" fmla="*/ 34 w 21600"/>
                <a:gd name="T15" fmla="*/ 0 h 21600"/>
                <a:gd name="T16" fmla="*/ 17 w 21600"/>
                <a:gd name="T17" fmla="*/ 7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600"/>
                <a:gd name="T28" fmla="*/ 0 h 21600"/>
                <a:gd name="T29" fmla="*/ 21600 w 21600"/>
                <a:gd name="T30" fmla="*/ 21600 h 216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600" h="21600">
                  <a:moveTo>
                    <a:pt x="15278" y="1213"/>
                  </a:moveTo>
                  <a:lnTo>
                    <a:pt x="0" y="4126"/>
                  </a:lnTo>
                  <a:lnTo>
                    <a:pt x="0" y="15775"/>
                  </a:lnTo>
                  <a:lnTo>
                    <a:pt x="17912" y="21600"/>
                  </a:lnTo>
                  <a:lnTo>
                    <a:pt x="17912" y="13834"/>
                  </a:lnTo>
                  <a:lnTo>
                    <a:pt x="21600" y="5825"/>
                  </a:lnTo>
                  <a:lnTo>
                    <a:pt x="21600" y="1699"/>
                  </a:lnTo>
                  <a:lnTo>
                    <a:pt x="17912" y="0"/>
                  </a:lnTo>
                  <a:lnTo>
                    <a:pt x="8956" y="1699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938316" y="1565943"/>
              <a:ext cx="70720" cy="136291"/>
            </a:xfrm>
            <a:custGeom>
              <a:avLst/>
              <a:gdLst>
                <a:gd name="T0" fmla="*/ 29 w 21600"/>
                <a:gd name="T1" fmla="*/ 3 h 21600"/>
                <a:gd name="T2" fmla="*/ 17 w 21600"/>
                <a:gd name="T3" fmla="*/ 7 h 21600"/>
                <a:gd name="T4" fmla="*/ 7 w 21600"/>
                <a:gd name="T5" fmla="*/ 17 h 21600"/>
                <a:gd name="T6" fmla="*/ 2 w 21600"/>
                <a:gd name="T7" fmla="*/ 27 h 21600"/>
                <a:gd name="T8" fmla="*/ 0 w 21600"/>
                <a:gd name="T9" fmla="*/ 39 h 21600"/>
                <a:gd name="T10" fmla="*/ 2 w 21600"/>
                <a:gd name="T11" fmla="*/ 51 h 21600"/>
                <a:gd name="T12" fmla="*/ 5 w 21600"/>
                <a:gd name="T13" fmla="*/ 60 h 21600"/>
                <a:gd name="T14" fmla="*/ 10 w 21600"/>
                <a:gd name="T15" fmla="*/ 67 h 21600"/>
                <a:gd name="T16" fmla="*/ 17 w 21600"/>
                <a:gd name="T17" fmla="*/ 75 h 21600"/>
                <a:gd name="T18" fmla="*/ 24 w 21600"/>
                <a:gd name="T19" fmla="*/ 79 h 21600"/>
                <a:gd name="T20" fmla="*/ 29 w 21600"/>
                <a:gd name="T21" fmla="*/ 79 h 21600"/>
                <a:gd name="T22" fmla="*/ 34 w 21600"/>
                <a:gd name="T23" fmla="*/ 77 h 21600"/>
                <a:gd name="T24" fmla="*/ 34 w 21600"/>
                <a:gd name="T25" fmla="*/ 70 h 21600"/>
                <a:gd name="T26" fmla="*/ 34 w 21600"/>
                <a:gd name="T27" fmla="*/ 55 h 21600"/>
                <a:gd name="T28" fmla="*/ 38 w 21600"/>
                <a:gd name="T29" fmla="*/ 39 h 21600"/>
                <a:gd name="T30" fmla="*/ 41 w 21600"/>
                <a:gd name="T31" fmla="*/ 24 h 21600"/>
                <a:gd name="T32" fmla="*/ 41 w 21600"/>
                <a:gd name="T33" fmla="*/ 15 h 21600"/>
                <a:gd name="T34" fmla="*/ 41 w 21600"/>
                <a:gd name="T35" fmla="*/ 5 h 21600"/>
                <a:gd name="T36" fmla="*/ 38 w 21600"/>
                <a:gd name="T37" fmla="*/ 3 h 21600"/>
                <a:gd name="T38" fmla="*/ 34 w 21600"/>
                <a:gd name="T39" fmla="*/ 0 h 21600"/>
                <a:gd name="T40" fmla="*/ 26 w 21600"/>
                <a:gd name="T41" fmla="*/ 3 h 21600"/>
                <a:gd name="T42" fmla="*/ 17 w 21600"/>
                <a:gd name="T43" fmla="*/ 5 h 216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1600"/>
                <a:gd name="T67" fmla="*/ 0 h 21600"/>
                <a:gd name="T68" fmla="*/ 21600 w 21600"/>
                <a:gd name="T69" fmla="*/ 21600 h 216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1600" h="21600">
                  <a:moveTo>
                    <a:pt x="15278" y="820"/>
                  </a:moveTo>
                  <a:lnTo>
                    <a:pt x="8956" y="1914"/>
                  </a:lnTo>
                  <a:lnTo>
                    <a:pt x="3688" y="4648"/>
                  </a:lnTo>
                  <a:lnTo>
                    <a:pt x="1054" y="7382"/>
                  </a:lnTo>
                  <a:lnTo>
                    <a:pt x="0" y="10663"/>
                  </a:lnTo>
                  <a:lnTo>
                    <a:pt x="1054" y="13944"/>
                  </a:lnTo>
                  <a:lnTo>
                    <a:pt x="2634" y="16405"/>
                  </a:lnTo>
                  <a:lnTo>
                    <a:pt x="5268" y="18319"/>
                  </a:lnTo>
                  <a:lnTo>
                    <a:pt x="8956" y="20506"/>
                  </a:lnTo>
                  <a:lnTo>
                    <a:pt x="12644" y="21600"/>
                  </a:lnTo>
                  <a:lnTo>
                    <a:pt x="15278" y="21600"/>
                  </a:lnTo>
                  <a:lnTo>
                    <a:pt x="17912" y="21053"/>
                  </a:lnTo>
                  <a:lnTo>
                    <a:pt x="17912" y="19139"/>
                  </a:lnTo>
                  <a:lnTo>
                    <a:pt x="17912" y="15038"/>
                  </a:lnTo>
                  <a:lnTo>
                    <a:pt x="20020" y="10663"/>
                  </a:lnTo>
                  <a:lnTo>
                    <a:pt x="21600" y="6562"/>
                  </a:lnTo>
                  <a:lnTo>
                    <a:pt x="21600" y="4101"/>
                  </a:lnTo>
                  <a:lnTo>
                    <a:pt x="21600" y="1367"/>
                  </a:lnTo>
                  <a:lnTo>
                    <a:pt x="20020" y="820"/>
                  </a:lnTo>
                  <a:lnTo>
                    <a:pt x="17912" y="0"/>
                  </a:lnTo>
                  <a:lnTo>
                    <a:pt x="13698" y="820"/>
                  </a:lnTo>
                  <a:lnTo>
                    <a:pt x="8956" y="1367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83163" y="1686707"/>
              <a:ext cx="112118" cy="29328"/>
            </a:xfrm>
            <a:custGeom>
              <a:avLst/>
              <a:gdLst>
                <a:gd name="T0" fmla="*/ 55 w 21600"/>
                <a:gd name="T1" fmla="*/ 9 h 21600"/>
                <a:gd name="T2" fmla="*/ 0 w 21600"/>
                <a:gd name="T3" fmla="*/ 0 h 21600"/>
                <a:gd name="T4" fmla="*/ 0 w 21600"/>
                <a:gd name="T5" fmla="*/ 17 h 21600"/>
                <a:gd name="T6" fmla="*/ 32 w 21600"/>
                <a:gd name="T7" fmla="*/ 17 h 21600"/>
                <a:gd name="T8" fmla="*/ 65 w 21600"/>
                <a:gd name="T9" fmla="*/ 9 h 21600"/>
                <a:gd name="T10" fmla="*/ 48 w 21600"/>
                <a:gd name="T11" fmla="*/ 9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277" y="11435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0634" y="21600"/>
                  </a:lnTo>
                  <a:lnTo>
                    <a:pt x="21600" y="11435"/>
                  </a:lnTo>
                  <a:lnTo>
                    <a:pt x="15951" y="11435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3163" y="1695333"/>
              <a:ext cx="100043" cy="20702"/>
            </a:xfrm>
            <a:custGeom>
              <a:avLst/>
              <a:gdLst>
                <a:gd name="T0" fmla="*/ 55 w 21600"/>
                <a:gd name="T1" fmla="*/ 4 h 21600"/>
                <a:gd name="T2" fmla="*/ 43 w 21600"/>
                <a:gd name="T3" fmla="*/ 2 h 21600"/>
                <a:gd name="T4" fmla="*/ 32 w 21600"/>
                <a:gd name="T5" fmla="*/ 2 h 21600"/>
                <a:gd name="T6" fmla="*/ 22 w 21600"/>
                <a:gd name="T7" fmla="*/ 0 h 21600"/>
                <a:gd name="T8" fmla="*/ 15 w 21600"/>
                <a:gd name="T9" fmla="*/ 0 h 21600"/>
                <a:gd name="T10" fmla="*/ 8 w 21600"/>
                <a:gd name="T11" fmla="*/ 0 h 21600"/>
                <a:gd name="T12" fmla="*/ 3 w 21600"/>
                <a:gd name="T13" fmla="*/ 2 h 21600"/>
                <a:gd name="T14" fmla="*/ 0 w 21600"/>
                <a:gd name="T15" fmla="*/ 2 h 21600"/>
                <a:gd name="T16" fmla="*/ 0 w 21600"/>
                <a:gd name="T17" fmla="*/ 4 h 21600"/>
                <a:gd name="T18" fmla="*/ 0 w 21600"/>
                <a:gd name="T19" fmla="*/ 7 h 21600"/>
                <a:gd name="T20" fmla="*/ 3 w 21600"/>
                <a:gd name="T21" fmla="*/ 9 h 21600"/>
                <a:gd name="T22" fmla="*/ 8 w 21600"/>
                <a:gd name="T23" fmla="*/ 12 h 21600"/>
                <a:gd name="T24" fmla="*/ 15 w 21600"/>
                <a:gd name="T25" fmla="*/ 12 h 21600"/>
                <a:gd name="T26" fmla="*/ 32 w 21600"/>
                <a:gd name="T27" fmla="*/ 12 h 21600"/>
                <a:gd name="T28" fmla="*/ 48 w 21600"/>
                <a:gd name="T29" fmla="*/ 9 h 21600"/>
                <a:gd name="T30" fmla="*/ 55 w 21600"/>
                <a:gd name="T31" fmla="*/ 7 h 21600"/>
                <a:gd name="T32" fmla="*/ 58 w 21600"/>
                <a:gd name="T33" fmla="*/ 4 h 21600"/>
                <a:gd name="T34" fmla="*/ 55 w 21600"/>
                <a:gd name="T35" fmla="*/ 4 h 21600"/>
                <a:gd name="T36" fmla="*/ 48 w 21600"/>
                <a:gd name="T37" fmla="*/ 4 h 216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600"/>
                <a:gd name="T58" fmla="*/ 0 h 21600"/>
                <a:gd name="T59" fmla="*/ 21600 w 21600"/>
                <a:gd name="T60" fmla="*/ 21600 h 216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600" h="21600">
                  <a:moveTo>
                    <a:pt x="20483" y="7200"/>
                  </a:moveTo>
                  <a:lnTo>
                    <a:pt x="16014" y="3600"/>
                  </a:lnTo>
                  <a:lnTo>
                    <a:pt x="11917" y="3600"/>
                  </a:lnTo>
                  <a:lnTo>
                    <a:pt x="8193" y="0"/>
                  </a:lnTo>
                  <a:lnTo>
                    <a:pt x="5586" y="0"/>
                  </a:lnTo>
                  <a:lnTo>
                    <a:pt x="2979" y="0"/>
                  </a:lnTo>
                  <a:lnTo>
                    <a:pt x="1117" y="3600"/>
                  </a:lnTo>
                  <a:lnTo>
                    <a:pt x="0" y="3600"/>
                  </a:lnTo>
                  <a:lnTo>
                    <a:pt x="0" y="7200"/>
                  </a:lnTo>
                  <a:lnTo>
                    <a:pt x="0" y="12600"/>
                  </a:lnTo>
                  <a:lnTo>
                    <a:pt x="1117" y="16200"/>
                  </a:lnTo>
                  <a:lnTo>
                    <a:pt x="2979" y="21600"/>
                  </a:lnTo>
                  <a:lnTo>
                    <a:pt x="5586" y="21600"/>
                  </a:lnTo>
                  <a:lnTo>
                    <a:pt x="11917" y="21600"/>
                  </a:lnTo>
                  <a:lnTo>
                    <a:pt x="17876" y="16200"/>
                  </a:lnTo>
                  <a:lnTo>
                    <a:pt x="20483" y="12600"/>
                  </a:lnTo>
                  <a:lnTo>
                    <a:pt x="21600" y="7200"/>
                  </a:lnTo>
                  <a:lnTo>
                    <a:pt x="20483" y="7200"/>
                  </a:lnTo>
                  <a:lnTo>
                    <a:pt x="17876" y="720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1065958" y="1686707"/>
              <a:ext cx="127642" cy="156993"/>
            </a:xfrm>
            <a:custGeom>
              <a:avLst/>
              <a:gdLst>
                <a:gd name="T0" fmla="*/ 0 w 21600"/>
                <a:gd name="T1" fmla="*/ 26 h 21600"/>
                <a:gd name="T2" fmla="*/ 10 w 21600"/>
                <a:gd name="T3" fmla="*/ 53 h 21600"/>
                <a:gd name="T4" fmla="*/ 41 w 21600"/>
                <a:gd name="T5" fmla="*/ 91 h 21600"/>
                <a:gd name="T6" fmla="*/ 74 w 21600"/>
                <a:gd name="T7" fmla="*/ 81 h 21600"/>
                <a:gd name="T8" fmla="*/ 48 w 21600"/>
                <a:gd name="T9" fmla="*/ 79 h 21600"/>
                <a:gd name="T10" fmla="*/ 24 w 21600"/>
                <a:gd name="T11" fmla="*/ 67 h 21600"/>
                <a:gd name="T12" fmla="*/ 7 w 21600"/>
                <a:gd name="T13" fmla="*/ 17 h 21600"/>
                <a:gd name="T14" fmla="*/ 7 w 21600"/>
                <a:gd name="T15" fmla="*/ 9 h 21600"/>
                <a:gd name="T16" fmla="*/ 0 w 21600"/>
                <a:gd name="T17" fmla="*/ 0 h 21600"/>
                <a:gd name="T18" fmla="*/ 0 w 21600"/>
                <a:gd name="T19" fmla="*/ 9 h 21600"/>
                <a:gd name="T20" fmla="*/ 0 w 21600"/>
                <a:gd name="T21" fmla="*/ 17 h 21600"/>
                <a:gd name="T22" fmla="*/ 0 w 21600"/>
                <a:gd name="T23" fmla="*/ 26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600"/>
                <a:gd name="T37" fmla="*/ 0 h 21600"/>
                <a:gd name="T38" fmla="*/ 21600 w 21600"/>
                <a:gd name="T39" fmla="*/ 21600 h 216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600" h="21600">
                  <a:moveTo>
                    <a:pt x="0" y="6171"/>
                  </a:moveTo>
                  <a:lnTo>
                    <a:pt x="2919" y="12580"/>
                  </a:lnTo>
                  <a:lnTo>
                    <a:pt x="11968" y="21600"/>
                  </a:lnTo>
                  <a:lnTo>
                    <a:pt x="21600" y="19226"/>
                  </a:lnTo>
                  <a:lnTo>
                    <a:pt x="14011" y="18752"/>
                  </a:lnTo>
                  <a:lnTo>
                    <a:pt x="7005" y="15903"/>
                  </a:lnTo>
                  <a:lnTo>
                    <a:pt x="2043" y="4035"/>
                  </a:lnTo>
                  <a:lnTo>
                    <a:pt x="2043" y="2136"/>
                  </a:lnTo>
                  <a:lnTo>
                    <a:pt x="0" y="0"/>
                  </a:lnTo>
                  <a:lnTo>
                    <a:pt x="0" y="2136"/>
                  </a:lnTo>
                  <a:lnTo>
                    <a:pt x="0" y="4035"/>
                  </a:lnTo>
                  <a:lnTo>
                    <a:pt x="0" y="6171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1065958" y="1690157"/>
              <a:ext cx="115567" cy="144917"/>
            </a:xfrm>
            <a:custGeom>
              <a:avLst/>
              <a:gdLst>
                <a:gd name="T0" fmla="*/ 0 w 21600"/>
                <a:gd name="T1" fmla="*/ 19 h 21600"/>
                <a:gd name="T2" fmla="*/ 3 w 21600"/>
                <a:gd name="T3" fmla="*/ 27 h 21600"/>
                <a:gd name="T4" fmla="*/ 5 w 21600"/>
                <a:gd name="T5" fmla="*/ 36 h 21600"/>
                <a:gd name="T6" fmla="*/ 10 w 21600"/>
                <a:gd name="T7" fmla="*/ 43 h 21600"/>
                <a:gd name="T8" fmla="*/ 12 w 21600"/>
                <a:gd name="T9" fmla="*/ 51 h 21600"/>
                <a:gd name="T10" fmla="*/ 19 w 21600"/>
                <a:gd name="T11" fmla="*/ 60 h 21600"/>
                <a:gd name="T12" fmla="*/ 27 w 21600"/>
                <a:gd name="T13" fmla="*/ 70 h 21600"/>
                <a:gd name="T14" fmla="*/ 34 w 21600"/>
                <a:gd name="T15" fmla="*/ 77 h 21600"/>
                <a:gd name="T16" fmla="*/ 41 w 21600"/>
                <a:gd name="T17" fmla="*/ 82 h 21600"/>
                <a:gd name="T18" fmla="*/ 48 w 21600"/>
                <a:gd name="T19" fmla="*/ 84 h 21600"/>
                <a:gd name="T20" fmla="*/ 58 w 21600"/>
                <a:gd name="T21" fmla="*/ 84 h 21600"/>
                <a:gd name="T22" fmla="*/ 62 w 21600"/>
                <a:gd name="T23" fmla="*/ 82 h 21600"/>
                <a:gd name="T24" fmla="*/ 67 w 21600"/>
                <a:gd name="T25" fmla="*/ 82 h 21600"/>
                <a:gd name="T26" fmla="*/ 65 w 21600"/>
                <a:gd name="T27" fmla="*/ 79 h 21600"/>
                <a:gd name="T28" fmla="*/ 62 w 21600"/>
                <a:gd name="T29" fmla="*/ 79 h 21600"/>
                <a:gd name="T30" fmla="*/ 48 w 21600"/>
                <a:gd name="T31" fmla="*/ 75 h 21600"/>
                <a:gd name="T32" fmla="*/ 36 w 21600"/>
                <a:gd name="T33" fmla="*/ 70 h 21600"/>
                <a:gd name="T34" fmla="*/ 31 w 21600"/>
                <a:gd name="T35" fmla="*/ 65 h 21600"/>
                <a:gd name="T36" fmla="*/ 27 w 21600"/>
                <a:gd name="T37" fmla="*/ 60 h 21600"/>
                <a:gd name="T38" fmla="*/ 22 w 21600"/>
                <a:gd name="T39" fmla="*/ 51 h 21600"/>
                <a:gd name="T40" fmla="*/ 17 w 21600"/>
                <a:gd name="T41" fmla="*/ 39 h 21600"/>
                <a:gd name="T42" fmla="*/ 12 w 21600"/>
                <a:gd name="T43" fmla="*/ 29 h 21600"/>
                <a:gd name="T44" fmla="*/ 10 w 21600"/>
                <a:gd name="T45" fmla="*/ 19 h 21600"/>
                <a:gd name="T46" fmla="*/ 10 w 21600"/>
                <a:gd name="T47" fmla="*/ 15 h 21600"/>
                <a:gd name="T48" fmla="*/ 7 w 21600"/>
                <a:gd name="T49" fmla="*/ 12 h 21600"/>
                <a:gd name="T50" fmla="*/ 7 w 21600"/>
                <a:gd name="T51" fmla="*/ 7 h 21600"/>
                <a:gd name="T52" fmla="*/ 5 w 21600"/>
                <a:gd name="T53" fmla="*/ 3 h 21600"/>
                <a:gd name="T54" fmla="*/ 0 w 21600"/>
                <a:gd name="T55" fmla="*/ 0 h 21600"/>
                <a:gd name="T56" fmla="*/ 0 w 21600"/>
                <a:gd name="T57" fmla="*/ 3 h 21600"/>
                <a:gd name="T58" fmla="*/ 0 w 21600"/>
                <a:gd name="T59" fmla="*/ 7 h 21600"/>
                <a:gd name="T60" fmla="*/ 0 w 21600"/>
                <a:gd name="T61" fmla="*/ 12 h 21600"/>
                <a:gd name="T62" fmla="*/ 0 w 21600"/>
                <a:gd name="T63" fmla="*/ 15 h 21600"/>
                <a:gd name="T64" fmla="*/ 0 w 21600"/>
                <a:gd name="T65" fmla="*/ 19 h 216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600"/>
                <a:gd name="T100" fmla="*/ 0 h 21600"/>
                <a:gd name="T101" fmla="*/ 21600 w 21600"/>
                <a:gd name="T102" fmla="*/ 21600 h 216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600" h="21600">
                  <a:moveTo>
                    <a:pt x="0" y="4886"/>
                  </a:moveTo>
                  <a:lnTo>
                    <a:pt x="967" y="6943"/>
                  </a:lnTo>
                  <a:lnTo>
                    <a:pt x="1612" y="9257"/>
                  </a:lnTo>
                  <a:lnTo>
                    <a:pt x="3224" y="11057"/>
                  </a:lnTo>
                  <a:lnTo>
                    <a:pt x="3869" y="13114"/>
                  </a:lnTo>
                  <a:lnTo>
                    <a:pt x="6125" y="15429"/>
                  </a:lnTo>
                  <a:lnTo>
                    <a:pt x="8704" y="18000"/>
                  </a:lnTo>
                  <a:lnTo>
                    <a:pt x="10961" y="19800"/>
                  </a:lnTo>
                  <a:lnTo>
                    <a:pt x="13218" y="21086"/>
                  </a:lnTo>
                  <a:lnTo>
                    <a:pt x="15475" y="21600"/>
                  </a:lnTo>
                  <a:lnTo>
                    <a:pt x="18699" y="21600"/>
                  </a:lnTo>
                  <a:lnTo>
                    <a:pt x="19988" y="21086"/>
                  </a:lnTo>
                  <a:lnTo>
                    <a:pt x="21600" y="21086"/>
                  </a:lnTo>
                  <a:lnTo>
                    <a:pt x="20955" y="20314"/>
                  </a:lnTo>
                  <a:lnTo>
                    <a:pt x="19988" y="20314"/>
                  </a:lnTo>
                  <a:lnTo>
                    <a:pt x="15475" y="19286"/>
                  </a:lnTo>
                  <a:lnTo>
                    <a:pt x="11606" y="18000"/>
                  </a:lnTo>
                  <a:lnTo>
                    <a:pt x="9994" y="16714"/>
                  </a:lnTo>
                  <a:lnTo>
                    <a:pt x="8704" y="15429"/>
                  </a:lnTo>
                  <a:lnTo>
                    <a:pt x="7093" y="13114"/>
                  </a:lnTo>
                  <a:lnTo>
                    <a:pt x="5481" y="10029"/>
                  </a:lnTo>
                  <a:lnTo>
                    <a:pt x="3869" y="7457"/>
                  </a:lnTo>
                  <a:lnTo>
                    <a:pt x="3224" y="4886"/>
                  </a:lnTo>
                  <a:lnTo>
                    <a:pt x="3224" y="3857"/>
                  </a:lnTo>
                  <a:lnTo>
                    <a:pt x="2257" y="3086"/>
                  </a:lnTo>
                  <a:lnTo>
                    <a:pt x="2257" y="1800"/>
                  </a:lnTo>
                  <a:lnTo>
                    <a:pt x="1612" y="771"/>
                  </a:lnTo>
                  <a:lnTo>
                    <a:pt x="0" y="0"/>
                  </a:lnTo>
                  <a:lnTo>
                    <a:pt x="0" y="771"/>
                  </a:lnTo>
                  <a:lnTo>
                    <a:pt x="0" y="1800"/>
                  </a:lnTo>
                  <a:lnTo>
                    <a:pt x="0" y="3086"/>
                  </a:lnTo>
                  <a:lnTo>
                    <a:pt x="0" y="3857"/>
                  </a:lnTo>
                  <a:lnTo>
                    <a:pt x="0" y="4886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1166001" y="1421026"/>
              <a:ext cx="379475" cy="82810"/>
            </a:xfrm>
            <a:custGeom>
              <a:avLst/>
              <a:gdLst>
                <a:gd name="T0" fmla="*/ 0 w 21600"/>
                <a:gd name="T1" fmla="*/ 48 h 21600"/>
                <a:gd name="T2" fmla="*/ 40 w 21600"/>
                <a:gd name="T3" fmla="*/ 41 h 21600"/>
                <a:gd name="T4" fmla="*/ 138 w 21600"/>
                <a:gd name="T5" fmla="*/ 17 h 21600"/>
                <a:gd name="T6" fmla="*/ 22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21600"/>
                  </a:moveTo>
                  <a:lnTo>
                    <a:pt x="3927" y="18450"/>
                  </a:lnTo>
                  <a:lnTo>
                    <a:pt x="13549" y="7650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1166001" y="1421026"/>
              <a:ext cx="379475" cy="82810"/>
            </a:xfrm>
            <a:custGeom>
              <a:avLst/>
              <a:gdLst>
                <a:gd name="T0" fmla="*/ 0 w 21600"/>
                <a:gd name="T1" fmla="*/ 48 h 21600"/>
                <a:gd name="T2" fmla="*/ 43 w 21600"/>
                <a:gd name="T3" fmla="*/ 39 h 21600"/>
                <a:gd name="T4" fmla="*/ 88 w 21600"/>
                <a:gd name="T5" fmla="*/ 29 h 21600"/>
                <a:gd name="T6" fmla="*/ 114 w 21600"/>
                <a:gd name="T7" fmla="*/ 22 h 21600"/>
                <a:gd name="T8" fmla="*/ 146 w 21600"/>
                <a:gd name="T9" fmla="*/ 15 h 21600"/>
                <a:gd name="T10" fmla="*/ 179 w 21600"/>
                <a:gd name="T11" fmla="*/ 7 h 21600"/>
                <a:gd name="T12" fmla="*/ 22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21600"/>
                  </a:moveTo>
                  <a:lnTo>
                    <a:pt x="4222" y="17550"/>
                  </a:lnTo>
                  <a:lnTo>
                    <a:pt x="8640" y="13050"/>
                  </a:lnTo>
                  <a:lnTo>
                    <a:pt x="11193" y="9900"/>
                  </a:lnTo>
                  <a:lnTo>
                    <a:pt x="14335" y="6750"/>
                  </a:lnTo>
                  <a:lnTo>
                    <a:pt x="17575" y="3150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182816" y="1462431"/>
              <a:ext cx="1003883" cy="212199"/>
            </a:xfrm>
            <a:custGeom>
              <a:avLst/>
              <a:gdLst>
                <a:gd name="T0" fmla="*/ 582 w 21600"/>
                <a:gd name="T1" fmla="*/ 0 h 21600"/>
                <a:gd name="T2" fmla="*/ 505 w 21600"/>
                <a:gd name="T3" fmla="*/ 17 h 21600"/>
                <a:gd name="T4" fmla="*/ 407 w 21600"/>
                <a:gd name="T5" fmla="*/ 24 h 21600"/>
                <a:gd name="T6" fmla="*/ 366 w 21600"/>
                <a:gd name="T7" fmla="*/ 24 h 21600"/>
                <a:gd name="T8" fmla="*/ 285 w 21600"/>
                <a:gd name="T9" fmla="*/ 34 h 21600"/>
                <a:gd name="T10" fmla="*/ 252 w 21600"/>
                <a:gd name="T11" fmla="*/ 48 h 21600"/>
                <a:gd name="T12" fmla="*/ 211 w 21600"/>
                <a:gd name="T13" fmla="*/ 58 h 21600"/>
                <a:gd name="T14" fmla="*/ 146 w 21600"/>
                <a:gd name="T15" fmla="*/ 82 h 21600"/>
                <a:gd name="T16" fmla="*/ 113 w 21600"/>
                <a:gd name="T17" fmla="*/ 89 h 21600"/>
                <a:gd name="T18" fmla="*/ 89 w 21600"/>
                <a:gd name="T19" fmla="*/ 89 h 21600"/>
                <a:gd name="T20" fmla="*/ 65 w 21600"/>
                <a:gd name="T21" fmla="*/ 106 h 21600"/>
                <a:gd name="T22" fmla="*/ 32 w 21600"/>
                <a:gd name="T23" fmla="*/ 123 h 21600"/>
                <a:gd name="T24" fmla="*/ 0 w 21600"/>
                <a:gd name="T25" fmla="*/ 106 h 216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00"/>
                <a:gd name="T40" fmla="*/ 0 h 21600"/>
                <a:gd name="T41" fmla="*/ 21600 w 21600"/>
                <a:gd name="T42" fmla="*/ 21600 h 216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00" h="21600">
                  <a:moveTo>
                    <a:pt x="21600" y="0"/>
                  </a:moveTo>
                  <a:lnTo>
                    <a:pt x="18742" y="2985"/>
                  </a:lnTo>
                  <a:lnTo>
                    <a:pt x="15105" y="4215"/>
                  </a:lnTo>
                  <a:lnTo>
                    <a:pt x="13584" y="4215"/>
                  </a:lnTo>
                  <a:lnTo>
                    <a:pt x="10577" y="5971"/>
                  </a:lnTo>
                  <a:lnTo>
                    <a:pt x="9353" y="8429"/>
                  </a:lnTo>
                  <a:lnTo>
                    <a:pt x="7831" y="10185"/>
                  </a:lnTo>
                  <a:lnTo>
                    <a:pt x="5419" y="14400"/>
                  </a:lnTo>
                  <a:lnTo>
                    <a:pt x="4194" y="15629"/>
                  </a:lnTo>
                  <a:lnTo>
                    <a:pt x="3303" y="15629"/>
                  </a:lnTo>
                  <a:lnTo>
                    <a:pt x="2412" y="18615"/>
                  </a:lnTo>
                  <a:lnTo>
                    <a:pt x="1188" y="21600"/>
                  </a:lnTo>
                  <a:lnTo>
                    <a:pt x="0" y="18615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182816" y="1462431"/>
              <a:ext cx="1003883" cy="203573"/>
            </a:xfrm>
            <a:custGeom>
              <a:avLst/>
              <a:gdLst>
                <a:gd name="T0" fmla="*/ 582 w 21600"/>
                <a:gd name="T1" fmla="*/ 0 h 21600"/>
                <a:gd name="T2" fmla="*/ 546 w 21600"/>
                <a:gd name="T3" fmla="*/ 7 h 21600"/>
                <a:gd name="T4" fmla="*/ 512 w 21600"/>
                <a:gd name="T5" fmla="*/ 15 h 21600"/>
                <a:gd name="T6" fmla="*/ 481 w 21600"/>
                <a:gd name="T7" fmla="*/ 17 h 21600"/>
                <a:gd name="T8" fmla="*/ 455 w 21600"/>
                <a:gd name="T9" fmla="*/ 22 h 21600"/>
                <a:gd name="T10" fmla="*/ 433 w 21600"/>
                <a:gd name="T11" fmla="*/ 22 h 21600"/>
                <a:gd name="T12" fmla="*/ 414 w 21600"/>
                <a:gd name="T13" fmla="*/ 24 h 21600"/>
                <a:gd name="T14" fmla="*/ 397 w 21600"/>
                <a:gd name="T15" fmla="*/ 24 h 21600"/>
                <a:gd name="T16" fmla="*/ 385 w 21600"/>
                <a:gd name="T17" fmla="*/ 24 h 21600"/>
                <a:gd name="T18" fmla="*/ 376 w 21600"/>
                <a:gd name="T19" fmla="*/ 24 h 21600"/>
                <a:gd name="T20" fmla="*/ 362 w 21600"/>
                <a:gd name="T21" fmla="*/ 27 h 21600"/>
                <a:gd name="T22" fmla="*/ 345 w 21600"/>
                <a:gd name="T23" fmla="*/ 27 h 21600"/>
                <a:gd name="T24" fmla="*/ 326 w 21600"/>
                <a:gd name="T25" fmla="*/ 29 h 21600"/>
                <a:gd name="T26" fmla="*/ 307 w 21600"/>
                <a:gd name="T27" fmla="*/ 31 h 21600"/>
                <a:gd name="T28" fmla="*/ 290 w 21600"/>
                <a:gd name="T29" fmla="*/ 34 h 21600"/>
                <a:gd name="T30" fmla="*/ 278 w 21600"/>
                <a:gd name="T31" fmla="*/ 36 h 21600"/>
                <a:gd name="T32" fmla="*/ 268 w 21600"/>
                <a:gd name="T33" fmla="*/ 41 h 21600"/>
                <a:gd name="T34" fmla="*/ 252 w 21600"/>
                <a:gd name="T35" fmla="*/ 48 h 21600"/>
                <a:gd name="T36" fmla="*/ 232 w 21600"/>
                <a:gd name="T37" fmla="*/ 53 h 21600"/>
                <a:gd name="T38" fmla="*/ 220 w 21600"/>
                <a:gd name="T39" fmla="*/ 55 h 21600"/>
                <a:gd name="T40" fmla="*/ 209 w 21600"/>
                <a:gd name="T41" fmla="*/ 60 h 21600"/>
                <a:gd name="T42" fmla="*/ 194 w 21600"/>
                <a:gd name="T43" fmla="*/ 65 h 21600"/>
                <a:gd name="T44" fmla="*/ 180 w 21600"/>
                <a:gd name="T45" fmla="*/ 70 h 21600"/>
                <a:gd name="T46" fmla="*/ 163 w 21600"/>
                <a:gd name="T47" fmla="*/ 75 h 21600"/>
                <a:gd name="T48" fmla="*/ 151 w 21600"/>
                <a:gd name="T49" fmla="*/ 79 h 21600"/>
                <a:gd name="T50" fmla="*/ 139 w 21600"/>
                <a:gd name="T51" fmla="*/ 84 h 21600"/>
                <a:gd name="T52" fmla="*/ 130 w 21600"/>
                <a:gd name="T53" fmla="*/ 87 h 21600"/>
                <a:gd name="T54" fmla="*/ 113 w 21600"/>
                <a:gd name="T55" fmla="*/ 89 h 21600"/>
                <a:gd name="T56" fmla="*/ 101 w 21600"/>
                <a:gd name="T57" fmla="*/ 89 h 21600"/>
                <a:gd name="T58" fmla="*/ 89 w 21600"/>
                <a:gd name="T59" fmla="*/ 91 h 21600"/>
                <a:gd name="T60" fmla="*/ 77 w 21600"/>
                <a:gd name="T61" fmla="*/ 99 h 21600"/>
                <a:gd name="T62" fmla="*/ 65 w 21600"/>
                <a:gd name="T63" fmla="*/ 106 h 21600"/>
                <a:gd name="T64" fmla="*/ 48 w 21600"/>
                <a:gd name="T65" fmla="*/ 115 h 21600"/>
                <a:gd name="T66" fmla="*/ 41 w 21600"/>
                <a:gd name="T67" fmla="*/ 118 h 21600"/>
                <a:gd name="T68" fmla="*/ 32 w 21600"/>
                <a:gd name="T69" fmla="*/ 118 h 21600"/>
                <a:gd name="T70" fmla="*/ 24 w 21600"/>
                <a:gd name="T71" fmla="*/ 118 h 21600"/>
                <a:gd name="T72" fmla="*/ 17 w 21600"/>
                <a:gd name="T73" fmla="*/ 115 h 21600"/>
                <a:gd name="T74" fmla="*/ 0 w 21600"/>
                <a:gd name="T75" fmla="*/ 106 h 216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1600"/>
                <a:gd name="T115" fmla="*/ 0 h 21600"/>
                <a:gd name="T116" fmla="*/ 21600 w 21600"/>
                <a:gd name="T117" fmla="*/ 21600 h 2160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1600" h="21600">
                  <a:moveTo>
                    <a:pt x="21600" y="0"/>
                  </a:moveTo>
                  <a:lnTo>
                    <a:pt x="20264" y="1281"/>
                  </a:lnTo>
                  <a:lnTo>
                    <a:pt x="19002" y="2746"/>
                  </a:lnTo>
                  <a:lnTo>
                    <a:pt x="17852" y="3112"/>
                  </a:lnTo>
                  <a:lnTo>
                    <a:pt x="16887" y="4027"/>
                  </a:lnTo>
                  <a:lnTo>
                    <a:pt x="16070" y="4027"/>
                  </a:lnTo>
                  <a:lnTo>
                    <a:pt x="15365" y="4393"/>
                  </a:lnTo>
                  <a:lnTo>
                    <a:pt x="14734" y="4393"/>
                  </a:lnTo>
                  <a:lnTo>
                    <a:pt x="14289" y="4393"/>
                  </a:lnTo>
                  <a:lnTo>
                    <a:pt x="13955" y="4393"/>
                  </a:lnTo>
                  <a:lnTo>
                    <a:pt x="13435" y="4942"/>
                  </a:lnTo>
                  <a:lnTo>
                    <a:pt x="12804" y="4942"/>
                  </a:lnTo>
                  <a:lnTo>
                    <a:pt x="12099" y="5308"/>
                  </a:lnTo>
                  <a:lnTo>
                    <a:pt x="11394" y="5675"/>
                  </a:lnTo>
                  <a:lnTo>
                    <a:pt x="10763" y="6224"/>
                  </a:lnTo>
                  <a:lnTo>
                    <a:pt x="10318" y="6590"/>
                  </a:lnTo>
                  <a:lnTo>
                    <a:pt x="9946" y="7505"/>
                  </a:lnTo>
                  <a:lnTo>
                    <a:pt x="9353" y="8786"/>
                  </a:lnTo>
                  <a:lnTo>
                    <a:pt x="8610" y="9702"/>
                  </a:lnTo>
                  <a:lnTo>
                    <a:pt x="8165" y="10068"/>
                  </a:lnTo>
                  <a:lnTo>
                    <a:pt x="7757" y="10983"/>
                  </a:lnTo>
                  <a:lnTo>
                    <a:pt x="7200" y="11898"/>
                  </a:lnTo>
                  <a:lnTo>
                    <a:pt x="6680" y="12814"/>
                  </a:lnTo>
                  <a:lnTo>
                    <a:pt x="6049" y="13729"/>
                  </a:lnTo>
                  <a:lnTo>
                    <a:pt x="5604" y="14461"/>
                  </a:lnTo>
                  <a:lnTo>
                    <a:pt x="5159" y="15376"/>
                  </a:lnTo>
                  <a:lnTo>
                    <a:pt x="4825" y="15925"/>
                  </a:lnTo>
                  <a:lnTo>
                    <a:pt x="4194" y="16292"/>
                  </a:lnTo>
                  <a:lnTo>
                    <a:pt x="3748" y="16292"/>
                  </a:lnTo>
                  <a:lnTo>
                    <a:pt x="3303" y="16658"/>
                  </a:lnTo>
                  <a:lnTo>
                    <a:pt x="2858" y="18122"/>
                  </a:lnTo>
                  <a:lnTo>
                    <a:pt x="2412" y="19403"/>
                  </a:lnTo>
                  <a:lnTo>
                    <a:pt x="1781" y="21051"/>
                  </a:lnTo>
                  <a:lnTo>
                    <a:pt x="1522" y="21600"/>
                  </a:lnTo>
                  <a:lnTo>
                    <a:pt x="1188" y="21600"/>
                  </a:lnTo>
                  <a:lnTo>
                    <a:pt x="891" y="21600"/>
                  </a:lnTo>
                  <a:lnTo>
                    <a:pt x="631" y="21051"/>
                  </a:lnTo>
                  <a:lnTo>
                    <a:pt x="0" y="19403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1017661" y="1615973"/>
              <a:ext cx="89694" cy="70733"/>
            </a:xfrm>
            <a:custGeom>
              <a:avLst/>
              <a:gdLst>
                <a:gd name="T0" fmla="*/ 52 w 21600"/>
                <a:gd name="T1" fmla="*/ 34 h 21600"/>
                <a:gd name="T2" fmla="*/ 38 w 21600"/>
                <a:gd name="T3" fmla="*/ 19 h 21600"/>
                <a:gd name="T4" fmla="*/ 26 w 21600"/>
                <a:gd name="T5" fmla="*/ 10 h 21600"/>
                <a:gd name="T6" fmla="*/ 16 w 21600"/>
                <a:gd name="T7" fmla="*/ 2 h 21600"/>
                <a:gd name="T8" fmla="*/ 9 w 21600"/>
                <a:gd name="T9" fmla="*/ 0 h 21600"/>
                <a:gd name="T10" fmla="*/ 4 w 21600"/>
                <a:gd name="T11" fmla="*/ 0 h 21600"/>
                <a:gd name="T12" fmla="*/ 2 w 21600"/>
                <a:gd name="T13" fmla="*/ 0 h 21600"/>
                <a:gd name="T14" fmla="*/ 0 w 21600"/>
                <a:gd name="T15" fmla="*/ 2 h 21600"/>
                <a:gd name="T16" fmla="*/ 2 w 21600"/>
                <a:gd name="T17" fmla="*/ 5 h 21600"/>
                <a:gd name="T18" fmla="*/ 4 w 21600"/>
                <a:gd name="T19" fmla="*/ 10 h 21600"/>
                <a:gd name="T20" fmla="*/ 12 w 21600"/>
                <a:gd name="T21" fmla="*/ 22 h 21600"/>
                <a:gd name="T22" fmla="*/ 19 w 21600"/>
                <a:gd name="T23" fmla="*/ 26 h 21600"/>
                <a:gd name="T24" fmla="*/ 26 w 21600"/>
                <a:gd name="T25" fmla="*/ 34 h 21600"/>
                <a:gd name="T26" fmla="*/ 38 w 21600"/>
                <a:gd name="T27" fmla="*/ 38 h 21600"/>
                <a:gd name="T28" fmla="*/ 52 w 21600"/>
                <a:gd name="T29" fmla="*/ 41 h 21600"/>
                <a:gd name="T30" fmla="*/ 52 w 21600"/>
                <a:gd name="T31" fmla="*/ 34 h 216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600"/>
                <a:gd name="T49" fmla="*/ 0 h 21600"/>
                <a:gd name="T50" fmla="*/ 21600 w 21600"/>
                <a:gd name="T51" fmla="*/ 21600 h 216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600" h="21600">
                  <a:moveTo>
                    <a:pt x="21600" y="17912"/>
                  </a:moveTo>
                  <a:lnTo>
                    <a:pt x="15785" y="10010"/>
                  </a:lnTo>
                  <a:lnTo>
                    <a:pt x="10800" y="5268"/>
                  </a:lnTo>
                  <a:lnTo>
                    <a:pt x="6646" y="1054"/>
                  </a:lnTo>
                  <a:lnTo>
                    <a:pt x="3738" y="0"/>
                  </a:lnTo>
                  <a:lnTo>
                    <a:pt x="1662" y="0"/>
                  </a:lnTo>
                  <a:lnTo>
                    <a:pt x="831" y="0"/>
                  </a:lnTo>
                  <a:lnTo>
                    <a:pt x="0" y="1054"/>
                  </a:lnTo>
                  <a:lnTo>
                    <a:pt x="831" y="2634"/>
                  </a:lnTo>
                  <a:lnTo>
                    <a:pt x="1662" y="5268"/>
                  </a:lnTo>
                  <a:lnTo>
                    <a:pt x="4985" y="11590"/>
                  </a:lnTo>
                  <a:lnTo>
                    <a:pt x="7892" y="13698"/>
                  </a:lnTo>
                  <a:lnTo>
                    <a:pt x="10800" y="17912"/>
                  </a:lnTo>
                  <a:lnTo>
                    <a:pt x="15785" y="20020"/>
                  </a:lnTo>
                  <a:lnTo>
                    <a:pt x="21600" y="21600"/>
                  </a:lnTo>
                  <a:lnTo>
                    <a:pt x="21600" y="17912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1017661" y="1615973"/>
              <a:ext cx="89694" cy="70733"/>
            </a:xfrm>
            <a:custGeom>
              <a:avLst/>
              <a:gdLst>
                <a:gd name="T0" fmla="*/ 52 w 21600"/>
                <a:gd name="T1" fmla="*/ 34 h 21600"/>
                <a:gd name="T2" fmla="*/ 38 w 21600"/>
                <a:gd name="T3" fmla="*/ 19 h 21600"/>
                <a:gd name="T4" fmla="*/ 26 w 21600"/>
                <a:gd name="T5" fmla="*/ 10 h 21600"/>
                <a:gd name="T6" fmla="*/ 16 w 21600"/>
                <a:gd name="T7" fmla="*/ 2 h 21600"/>
                <a:gd name="T8" fmla="*/ 9 w 21600"/>
                <a:gd name="T9" fmla="*/ 0 h 21600"/>
                <a:gd name="T10" fmla="*/ 4 w 21600"/>
                <a:gd name="T11" fmla="*/ 0 h 21600"/>
                <a:gd name="T12" fmla="*/ 2 w 21600"/>
                <a:gd name="T13" fmla="*/ 0 h 21600"/>
                <a:gd name="T14" fmla="*/ 0 w 21600"/>
                <a:gd name="T15" fmla="*/ 2 h 21600"/>
                <a:gd name="T16" fmla="*/ 2 w 21600"/>
                <a:gd name="T17" fmla="*/ 5 h 21600"/>
                <a:gd name="T18" fmla="*/ 4 w 21600"/>
                <a:gd name="T19" fmla="*/ 10 h 21600"/>
                <a:gd name="T20" fmla="*/ 12 w 21600"/>
                <a:gd name="T21" fmla="*/ 22 h 21600"/>
                <a:gd name="T22" fmla="*/ 19 w 21600"/>
                <a:gd name="T23" fmla="*/ 26 h 21600"/>
                <a:gd name="T24" fmla="*/ 26 w 21600"/>
                <a:gd name="T25" fmla="*/ 34 h 21600"/>
                <a:gd name="T26" fmla="*/ 38 w 21600"/>
                <a:gd name="T27" fmla="*/ 38 h 21600"/>
                <a:gd name="T28" fmla="*/ 52 w 21600"/>
                <a:gd name="T29" fmla="*/ 41 h 216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600"/>
                <a:gd name="T46" fmla="*/ 0 h 21600"/>
                <a:gd name="T47" fmla="*/ 21600 w 21600"/>
                <a:gd name="T48" fmla="*/ 21600 h 216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600" h="21600">
                  <a:moveTo>
                    <a:pt x="21600" y="17912"/>
                  </a:moveTo>
                  <a:lnTo>
                    <a:pt x="15785" y="10010"/>
                  </a:lnTo>
                  <a:lnTo>
                    <a:pt x="10800" y="5268"/>
                  </a:lnTo>
                  <a:lnTo>
                    <a:pt x="6646" y="1054"/>
                  </a:lnTo>
                  <a:lnTo>
                    <a:pt x="3738" y="0"/>
                  </a:lnTo>
                  <a:lnTo>
                    <a:pt x="1662" y="0"/>
                  </a:lnTo>
                  <a:lnTo>
                    <a:pt x="831" y="0"/>
                  </a:lnTo>
                  <a:lnTo>
                    <a:pt x="0" y="1054"/>
                  </a:lnTo>
                  <a:lnTo>
                    <a:pt x="831" y="2634"/>
                  </a:lnTo>
                  <a:lnTo>
                    <a:pt x="1662" y="5268"/>
                  </a:lnTo>
                  <a:lnTo>
                    <a:pt x="4985" y="11590"/>
                  </a:lnTo>
                  <a:lnTo>
                    <a:pt x="7892" y="13698"/>
                  </a:lnTo>
                  <a:lnTo>
                    <a:pt x="10800" y="17912"/>
                  </a:lnTo>
                  <a:lnTo>
                    <a:pt x="15785" y="2002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819299" y="1574569"/>
              <a:ext cx="36223" cy="74184"/>
            </a:xfrm>
            <a:custGeom>
              <a:avLst/>
              <a:gdLst>
                <a:gd name="T0" fmla="*/ 21 w 21600"/>
                <a:gd name="T1" fmla="*/ 0 h 21600"/>
                <a:gd name="T2" fmla="*/ 19 w 21600"/>
                <a:gd name="T3" fmla="*/ 19 h 21600"/>
                <a:gd name="T4" fmla="*/ 16 w 21600"/>
                <a:gd name="T5" fmla="*/ 31 h 21600"/>
                <a:gd name="T6" fmla="*/ 9 w 21600"/>
                <a:gd name="T7" fmla="*/ 41 h 21600"/>
                <a:gd name="T8" fmla="*/ 0 w 21600"/>
                <a:gd name="T9" fmla="*/ 43 h 21600"/>
                <a:gd name="T10" fmla="*/ 21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21600" y="0"/>
                  </a:moveTo>
                  <a:lnTo>
                    <a:pt x="19543" y="9544"/>
                  </a:lnTo>
                  <a:lnTo>
                    <a:pt x="16457" y="15572"/>
                  </a:lnTo>
                  <a:lnTo>
                    <a:pt x="9257" y="20595"/>
                  </a:lnTo>
                  <a:lnTo>
                    <a:pt x="0" y="21600"/>
                  </a:lnTo>
                  <a:lnTo>
                    <a:pt x="21600" y="0"/>
                  </a:lnTo>
                </a:path>
              </a:pathLst>
            </a:custGeom>
            <a:blipFill dpi="0" rotWithShape="0">
              <a:blip r:embed="rId6"/>
              <a:srcRect/>
              <a:tile tx="0" ty="0" sx="100000" sy="100000" flip="none" algn="tl"/>
            </a:blip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1" name="Line 90"/>
            <p:cNvSpPr>
              <a:spLocks noChangeShapeType="1"/>
            </p:cNvSpPr>
            <p:nvPr/>
          </p:nvSpPr>
          <p:spPr bwMode="auto">
            <a:xfrm>
              <a:off x="724430" y="1633225"/>
              <a:ext cx="20699" cy="6901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" name="Line 91"/>
            <p:cNvSpPr>
              <a:spLocks noChangeShapeType="1"/>
            </p:cNvSpPr>
            <p:nvPr/>
          </p:nvSpPr>
          <p:spPr bwMode="auto">
            <a:xfrm>
              <a:off x="724430" y="1633225"/>
              <a:ext cx="20699" cy="6901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" name="Line 92"/>
            <p:cNvSpPr>
              <a:spLocks noChangeShapeType="1"/>
            </p:cNvSpPr>
            <p:nvPr/>
          </p:nvSpPr>
          <p:spPr bwMode="auto">
            <a:xfrm rot="10800000" flipH="1">
              <a:off x="862421" y="1622874"/>
              <a:ext cx="58646" cy="172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4" name="Line 93"/>
            <p:cNvSpPr>
              <a:spLocks noChangeShapeType="1"/>
            </p:cNvSpPr>
            <p:nvPr/>
          </p:nvSpPr>
          <p:spPr bwMode="auto">
            <a:xfrm rot="10800000" flipH="1">
              <a:off x="862421" y="1622874"/>
              <a:ext cx="58646" cy="172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1009036" y="1603897"/>
              <a:ext cx="62096" cy="29328"/>
            </a:xfrm>
            <a:custGeom>
              <a:avLst/>
              <a:gdLst>
                <a:gd name="T0" fmla="*/ 0 w 21600"/>
                <a:gd name="T1" fmla="*/ 0 h 21600"/>
                <a:gd name="T2" fmla="*/ 26 w 21600"/>
                <a:gd name="T3" fmla="*/ 17 h 21600"/>
                <a:gd name="T4" fmla="*/ 36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0"/>
                  </a:moveTo>
                  <a:lnTo>
                    <a:pt x="15600" y="21600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6" name="Line 95"/>
            <p:cNvSpPr>
              <a:spLocks noChangeShapeType="1"/>
            </p:cNvSpPr>
            <p:nvPr/>
          </p:nvSpPr>
          <p:spPr bwMode="auto">
            <a:xfrm>
              <a:off x="1009036" y="1603897"/>
              <a:ext cx="62096" cy="10351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707181" y="1636676"/>
              <a:ext cx="110393" cy="210474"/>
            </a:xfrm>
            <a:custGeom>
              <a:avLst/>
              <a:gdLst>
                <a:gd name="T0" fmla="*/ 13 w 21600"/>
                <a:gd name="T1" fmla="*/ 99 h 21600"/>
                <a:gd name="T2" fmla="*/ 15 w 21600"/>
                <a:gd name="T3" fmla="*/ 90 h 21600"/>
                <a:gd name="T4" fmla="*/ 17 w 21600"/>
                <a:gd name="T5" fmla="*/ 81 h 21600"/>
                <a:gd name="T6" fmla="*/ 20 w 21600"/>
                <a:gd name="T7" fmla="*/ 72 h 21600"/>
                <a:gd name="T8" fmla="*/ 23 w 21600"/>
                <a:gd name="T9" fmla="*/ 61 h 21600"/>
                <a:gd name="T10" fmla="*/ 36 w 21600"/>
                <a:gd name="T11" fmla="*/ 40 h 21600"/>
                <a:gd name="T12" fmla="*/ 49 w 21600"/>
                <a:gd name="T13" fmla="*/ 23 h 21600"/>
                <a:gd name="T14" fmla="*/ 55 w 21600"/>
                <a:gd name="T15" fmla="*/ 16 h 21600"/>
                <a:gd name="T16" fmla="*/ 60 w 21600"/>
                <a:gd name="T17" fmla="*/ 9 h 21600"/>
                <a:gd name="T18" fmla="*/ 64 w 21600"/>
                <a:gd name="T19" fmla="*/ 7 h 21600"/>
                <a:gd name="T20" fmla="*/ 64 w 21600"/>
                <a:gd name="T21" fmla="*/ 2 h 21600"/>
                <a:gd name="T22" fmla="*/ 64 w 21600"/>
                <a:gd name="T23" fmla="*/ 0 h 21600"/>
                <a:gd name="T24" fmla="*/ 53 w 21600"/>
                <a:gd name="T25" fmla="*/ 0 h 21600"/>
                <a:gd name="T26" fmla="*/ 47 w 21600"/>
                <a:gd name="T27" fmla="*/ 2 h 21600"/>
                <a:gd name="T28" fmla="*/ 41 w 21600"/>
                <a:gd name="T29" fmla="*/ 7 h 21600"/>
                <a:gd name="T30" fmla="*/ 32 w 21600"/>
                <a:gd name="T31" fmla="*/ 16 h 21600"/>
                <a:gd name="T32" fmla="*/ 21 w 21600"/>
                <a:gd name="T33" fmla="*/ 29 h 21600"/>
                <a:gd name="T34" fmla="*/ 11 w 21600"/>
                <a:gd name="T35" fmla="*/ 45 h 21600"/>
                <a:gd name="T36" fmla="*/ 4 w 21600"/>
                <a:gd name="T37" fmla="*/ 58 h 21600"/>
                <a:gd name="T38" fmla="*/ 0 w 21600"/>
                <a:gd name="T39" fmla="*/ 72 h 21600"/>
                <a:gd name="T40" fmla="*/ 0 w 21600"/>
                <a:gd name="T41" fmla="*/ 84 h 21600"/>
                <a:gd name="T42" fmla="*/ 0 w 21600"/>
                <a:gd name="T43" fmla="*/ 95 h 21600"/>
                <a:gd name="T44" fmla="*/ 0 w 21600"/>
                <a:gd name="T45" fmla="*/ 103 h 21600"/>
                <a:gd name="T46" fmla="*/ 0 w 21600"/>
                <a:gd name="T47" fmla="*/ 111 h 21600"/>
                <a:gd name="T48" fmla="*/ 0 w 21600"/>
                <a:gd name="T49" fmla="*/ 114 h 21600"/>
                <a:gd name="T50" fmla="*/ 0 w 21600"/>
                <a:gd name="T51" fmla="*/ 119 h 21600"/>
                <a:gd name="T52" fmla="*/ 3 w 21600"/>
                <a:gd name="T53" fmla="*/ 122 h 21600"/>
                <a:gd name="T54" fmla="*/ 6 w 21600"/>
                <a:gd name="T55" fmla="*/ 122 h 21600"/>
                <a:gd name="T56" fmla="*/ 13 w 21600"/>
                <a:gd name="T57" fmla="*/ 92 h 21600"/>
                <a:gd name="T58" fmla="*/ 13 w 21600"/>
                <a:gd name="T59" fmla="*/ 99 h 2160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600"/>
                <a:gd name="T91" fmla="*/ 0 h 21600"/>
                <a:gd name="T92" fmla="*/ 21600 w 21600"/>
                <a:gd name="T93" fmla="*/ 21600 h 2160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600" h="21600">
                  <a:moveTo>
                    <a:pt x="4388" y="17528"/>
                  </a:moveTo>
                  <a:lnTo>
                    <a:pt x="5063" y="15934"/>
                  </a:lnTo>
                  <a:lnTo>
                    <a:pt x="5738" y="14341"/>
                  </a:lnTo>
                  <a:lnTo>
                    <a:pt x="6750" y="12748"/>
                  </a:lnTo>
                  <a:lnTo>
                    <a:pt x="7763" y="10800"/>
                  </a:lnTo>
                  <a:lnTo>
                    <a:pt x="12150" y="7082"/>
                  </a:lnTo>
                  <a:lnTo>
                    <a:pt x="16538" y="4072"/>
                  </a:lnTo>
                  <a:lnTo>
                    <a:pt x="18563" y="2833"/>
                  </a:lnTo>
                  <a:lnTo>
                    <a:pt x="20250" y="1593"/>
                  </a:lnTo>
                  <a:lnTo>
                    <a:pt x="21600" y="1239"/>
                  </a:lnTo>
                  <a:lnTo>
                    <a:pt x="21600" y="354"/>
                  </a:lnTo>
                  <a:lnTo>
                    <a:pt x="21600" y="0"/>
                  </a:lnTo>
                  <a:lnTo>
                    <a:pt x="17888" y="0"/>
                  </a:lnTo>
                  <a:lnTo>
                    <a:pt x="15863" y="354"/>
                  </a:lnTo>
                  <a:lnTo>
                    <a:pt x="13838" y="1239"/>
                  </a:lnTo>
                  <a:lnTo>
                    <a:pt x="10800" y="2833"/>
                  </a:lnTo>
                  <a:lnTo>
                    <a:pt x="7088" y="5134"/>
                  </a:lnTo>
                  <a:lnTo>
                    <a:pt x="3713" y="7967"/>
                  </a:lnTo>
                  <a:lnTo>
                    <a:pt x="1350" y="10269"/>
                  </a:lnTo>
                  <a:lnTo>
                    <a:pt x="0" y="12748"/>
                  </a:lnTo>
                  <a:lnTo>
                    <a:pt x="0" y="14872"/>
                  </a:lnTo>
                  <a:lnTo>
                    <a:pt x="0" y="16820"/>
                  </a:lnTo>
                  <a:lnTo>
                    <a:pt x="0" y="18236"/>
                  </a:lnTo>
                  <a:lnTo>
                    <a:pt x="0" y="19652"/>
                  </a:lnTo>
                  <a:lnTo>
                    <a:pt x="0" y="20184"/>
                  </a:lnTo>
                  <a:lnTo>
                    <a:pt x="0" y="21069"/>
                  </a:lnTo>
                  <a:lnTo>
                    <a:pt x="1013" y="21600"/>
                  </a:lnTo>
                  <a:lnTo>
                    <a:pt x="2025" y="21600"/>
                  </a:lnTo>
                  <a:lnTo>
                    <a:pt x="4388" y="16289"/>
                  </a:lnTo>
                  <a:lnTo>
                    <a:pt x="4388" y="17528"/>
                  </a:lnTo>
                </a:path>
              </a:pathLst>
            </a:custGeom>
            <a:blipFill dpi="0" rotWithShape="0">
              <a:blip r:embed="rId7"/>
              <a:srcRect/>
              <a:tile tx="0" ty="0" sx="100000" sy="100000" flip="none" algn="tl"/>
            </a:blip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703732" y="1633225"/>
              <a:ext cx="124192" cy="222551"/>
            </a:xfrm>
            <a:custGeom>
              <a:avLst/>
              <a:gdLst>
                <a:gd name="T0" fmla="*/ 14 w 21600"/>
                <a:gd name="T1" fmla="*/ 105 h 21600"/>
                <a:gd name="T2" fmla="*/ 17 w 21600"/>
                <a:gd name="T3" fmla="*/ 96 h 21600"/>
                <a:gd name="T4" fmla="*/ 19 w 21600"/>
                <a:gd name="T5" fmla="*/ 86 h 21600"/>
                <a:gd name="T6" fmla="*/ 21 w 21600"/>
                <a:gd name="T7" fmla="*/ 76 h 21600"/>
                <a:gd name="T8" fmla="*/ 28 w 21600"/>
                <a:gd name="T9" fmla="*/ 64 h 21600"/>
                <a:gd name="T10" fmla="*/ 40 w 21600"/>
                <a:gd name="T11" fmla="*/ 43 h 21600"/>
                <a:gd name="T12" fmla="*/ 55 w 21600"/>
                <a:gd name="T13" fmla="*/ 24 h 21600"/>
                <a:gd name="T14" fmla="*/ 62 w 21600"/>
                <a:gd name="T15" fmla="*/ 16 h 21600"/>
                <a:gd name="T16" fmla="*/ 69 w 21600"/>
                <a:gd name="T17" fmla="*/ 9 h 21600"/>
                <a:gd name="T18" fmla="*/ 72 w 21600"/>
                <a:gd name="T19" fmla="*/ 7 h 21600"/>
                <a:gd name="T20" fmla="*/ 72 w 21600"/>
                <a:gd name="T21" fmla="*/ 4 h 21600"/>
                <a:gd name="T22" fmla="*/ 72 w 21600"/>
                <a:gd name="T23" fmla="*/ 0 h 21600"/>
                <a:gd name="T24" fmla="*/ 60 w 21600"/>
                <a:gd name="T25" fmla="*/ 0 h 21600"/>
                <a:gd name="T26" fmla="*/ 52 w 21600"/>
                <a:gd name="T27" fmla="*/ 2 h 21600"/>
                <a:gd name="T28" fmla="*/ 45 w 21600"/>
                <a:gd name="T29" fmla="*/ 7 h 21600"/>
                <a:gd name="T30" fmla="*/ 36 w 21600"/>
                <a:gd name="T31" fmla="*/ 16 h 21600"/>
                <a:gd name="T32" fmla="*/ 24 w 21600"/>
                <a:gd name="T33" fmla="*/ 31 h 21600"/>
                <a:gd name="T34" fmla="*/ 12 w 21600"/>
                <a:gd name="T35" fmla="*/ 48 h 21600"/>
                <a:gd name="T36" fmla="*/ 5 w 21600"/>
                <a:gd name="T37" fmla="*/ 62 h 21600"/>
                <a:gd name="T38" fmla="*/ 0 w 21600"/>
                <a:gd name="T39" fmla="*/ 76 h 21600"/>
                <a:gd name="T40" fmla="*/ 0 w 21600"/>
                <a:gd name="T41" fmla="*/ 88 h 21600"/>
                <a:gd name="T42" fmla="*/ 0 w 21600"/>
                <a:gd name="T43" fmla="*/ 100 h 21600"/>
                <a:gd name="T44" fmla="*/ 0 w 21600"/>
                <a:gd name="T45" fmla="*/ 110 h 21600"/>
                <a:gd name="T46" fmla="*/ 0 w 21600"/>
                <a:gd name="T47" fmla="*/ 117 h 21600"/>
                <a:gd name="T48" fmla="*/ 0 w 21600"/>
                <a:gd name="T49" fmla="*/ 122 h 21600"/>
                <a:gd name="T50" fmla="*/ 0 w 21600"/>
                <a:gd name="T51" fmla="*/ 127 h 21600"/>
                <a:gd name="T52" fmla="*/ 2 w 21600"/>
                <a:gd name="T53" fmla="*/ 129 h 21600"/>
                <a:gd name="T54" fmla="*/ 7 w 21600"/>
                <a:gd name="T55" fmla="*/ 129 h 21600"/>
                <a:gd name="T56" fmla="*/ 14 w 21600"/>
                <a:gd name="T57" fmla="*/ 98 h 21600"/>
                <a:gd name="T58" fmla="*/ 14 w 21600"/>
                <a:gd name="T59" fmla="*/ 105 h 2160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600"/>
                <a:gd name="T91" fmla="*/ 0 h 21600"/>
                <a:gd name="T92" fmla="*/ 21600 w 21600"/>
                <a:gd name="T93" fmla="*/ 21600 h 2160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600" h="21600">
                  <a:moveTo>
                    <a:pt x="4200" y="17581"/>
                  </a:moveTo>
                  <a:lnTo>
                    <a:pt x="5100" y="16074"/>
                  </a:lnTo>
                  <a:lnTo>
                    <a:pt x="5700" y="14400"/>
                  </a:lnTo>
                  <a:lnTo>
                    <a:pt x="6300" y="12726"/>
                  </a:lnTo>
                  <a:lnTo>
                    <a:pt x="8400" y="10716"/>
                  </a:lnTo>
                  <a:lnTo>
                    <a:pt x="12000" y="7200"/>
                  </a:lnTo>
                  <a:lnTo>
                    <a:pt x="16500" y="4019"/>
                  </a:lnTo>
                  <a:lnTo>
                    <a:pt x="18600" y="2679"/>
                  </a:lnTo>
                  <a:lnTo>
                    <a:pt x="20700" y="1507"/>
                  </a:lnTo>
                  <a:lnTo>
                    <a:pt x="21600" y="1172"/>
                  </a:lnTo>
                  <a:lnTo>
                    <a:pt x="21600" y="670"/>
                  </a:lnTo>
                  <a:lnTo>
                    <a:pt x="21600" y="0"/>
                  </a:lnTo>
                  <a:lnTo>
                    <a:pt x="18000" y="0"/>
                  </a:lnTo>
                  <a:lnTo>
                    <a:pt x="15600" y="335"/>
                  </a:lnTo>
                  <a:lnTo>
                    <a:pt x="13500" y="1172"/>
                  </a:lnTo>
                  <a:lnTo>
                    <a:pt x="10800" y="2679"/>
                  </a:lnTo>
                  <a:lnTo>
                    <a:pt x="7200" y="5191"/>
                  </a:lnTo>
                  <a:lnTo>
                    <a:pt x="3600" y="8037"/>
                  </a:lnTo>
                  <a:lnTo>
                    <a:pt x="1500" y="10381"/>
                  </a:lnTo>
                  <a:lnTo>
                    <a:pt x="0" y="12726"/>
                  </a:lnTo>
                  <a:lnTo>
                    <a:pt x="0" y="14735"/>
                  </a:lnTo>
                  <a:lnTo>
                    <a:pt x="0" y="16744"/>
                  </a:lnTo>
                  <a:lnTo>
                    <a:pt x="0" y="18419"/>
                  </a:lnTo>
                  <a:lnTo>
                    <a:pt x="0" y="19591"/>
                  </a:lnTo>
                  <a:lnTo>
                    <a:pt x="0" y="20428"/>
                  </a:lnTo>
                  <a:lnTo>
                    <a:pt x="0" y="21265"/>
                  </a:lnTo>
                  <a:lnTo>
                    <a:pt x="600" y="21600"/>
                  </a:lnTo>
                  <a:lnTo>
                    <a:pt x="2100" y="21600"/>
                  </a:lnTo>
                  <a:lnTo>
                    <a:pt x="4200" y="16409"/>
                  </a:lnTo>
                  <a:lnTo>
                    <a:pt x="4200" y="17581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703732" y="1633225"/>
              <a:ext cx="124192" cy="222551"/>
            </a:xfrm>
            <a:custGeom>
              <a:avLst/>
              <a:gdLst>
                <a:gd name="T0" fmla="*/ 14 w 21600"/>
                <a:gd name="T1" fmla="*/ 105 h 21600"/>
                <a:gd name="T2" fmla="*/ 17 w 21600"/>
                <a:gd name="T3" fmla="*/ 96 h 21600"/>
                <a:gd name="T4" fmla="*/ 19 w 21600"/>
                <a:gd name="T5" fmla="*/ 86 h 21600"/>
                <a:gd name="T6" fmla="*/ 21 w 21600"/>
                <a:gd name="T7" fmla="*/ 76 h 21600"/>
                <a:gd name="T8" fmla="*/ 28 w 21600"/>
                <a:gd name="T9" fmla="*/ 64 h 21600"/>
                <a:gd name="T10" fmla="*/ 40 w 21600"/>
                <a:gd name="T11" fmla="*/ 43 h 21600"/>
                <a:gd name="T12" fmla="*/ 55 w 21600"/>
                <a:gd name="T13" fmla="*/ 24 h 21600"/>
                <a:gd name="T14" fmla="*/ 62 w 21600"/>
                <a:gd name="T15" fmla="*/ 16 h 21600"/>
                <a:gd name="T16" fmla="*/ 69 w 21600"/>
                <a:gd name="T17" fmla="*/ 9 h 21600"/>
                <a:gd name="T18" fmla="*/ 72 w 21600"/>
                <a:gd name="T19" fmla="*/ 7 h 21600"/>
                <a:gd name="T20" fmla="*/ 72 w 21600"/>
                <a:gd name="T21" fmla="*/ 4 h 21600"/>
                <a:gd name="T22" fmla="*/ 72 w 21600"/>
                <a:gd name="T23" fmla="*/ 0 h 21600"/>
                <a:gd name="T24" fmla="*/ 60 w 21600"/>
                <a:gd name="T25" fmla="*/ 0 h 21600"/>
                <a:gd name="T26" fmla="*/ 52 w 21600"/>
                <a:gd name="T27" fmla="*/ 2 h 21600"/>
                <a:gd name="T28" fmla="*/ 45 w 21600"/>
                <a:gd name="T29" fmla="*/ 7 h 21600"/>
                <a:gd name="T30" fmla="*/ 36 w 21600"/>
                <a:gd name="T31" fmla="*/ 16 h 21600"/>
                <a:gd name="T32" fmla="*/ 24 w 21600"/>
                <a:gd name="T33" fmla="*/ 31 h 21600"/>
                <a:gd name="T34" fmla="*/ 12 w 21600"/>
                <a:gd name="T35" fmla="*/ 48 h 21600"/>
                <a:gd name="T36" fmla="*/ 5 w 21600"/>
                <a:gd name="T37" fmla="*/ 62 h 21600"/>
                <a:gd name="T38" fmla="*/ 0 w 21600"/>
                <a:gd name="T39" fmla="*/ 76 h 21600"/>
                <a:gd name="T40" fmla="*/ 0 w 21600"/>
                <a:gd name="T41" fmla="*/ 88 h 21600"/>
                <a:gd name="T42" fmla="*/ 0 w 21600"/>
                <a:gd name="T43" fmla="*/ 100 h 21600"/>
                <a:gd name="T44" fmla="*/ 0 w 21600"/>
                <a:gd name="T45" fmla="*/ 110 h 21600"/>
                <a:gd name="T46" fmla="*/ 0 w 21600"/>
                <a:gd name="T47" fmla="*/ 117 h 21600"/>
                <a:gd name="T48" fmla="*/ 0 w 21600"/>
                <a:gd name="T49" fmla="*/ 122 h 21600"/>
                <a:gd name="T50" fmla="*/ 0 w 21600"/>
                <a:gd name="T51" fmla="*/ 127 h 21600"/>
                <a:gd name="T52" fmla="*/ 2 w 21600"/>
                <a:gd name="T53" fmla="*/ 129 h 21600"/>
                <a:gd name="T54" fmla="*/ 7 w 21600"/>
                <a:gd name="T55" fmla="*/ 129 h 21600"/>
                <a:gd name="T56" fmla="*/ 14 w 21600"/>
                <a:gd name="T57" fmla="*/ 98 h 216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1600"/>
                <a:gd name="T88" fmla="*/ 0 h 21600"/>
                <a:gd name="T89" fmla="*/ 21600 w 21600"/>
                <a:gd name="T90" fmla="*/ 21600 h 216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1600" h="21600">
                  <a:moveTo>
                    <a:pt x="4200" y="17581"/>
                  </a:moveTo>
                  <a:lnTo>
                    <a:pt x="5100" y="16074"/>
                  </a:lnTo>
                  <a:lnTo>
                    <a:pt x="5700" y="14400"/>
                  </a:lnTo>
                  <a:lnTo>
                    <a:pt x="6300" y="12726"/>
                  </a:lnTo>
                  <a:lnTo>
                    <a:pt x="8400" y="10716"/>
                  </a:lnTo>
                  <a:lnTo>
                    <a:pt x="12000" y="7200"/>
                  </a:lnTo>
                  <a:lnTo>
                    <a:pt x="16500" y="4019"/>
                  </a:lnTo>
                  <a:lnTo>
                    <a:pt x="18600" y="2679"/>
                  </a:lnTo>
                  <a:lnTo>
                    <a:pt x="20700" y="1507"/>
                  </a:lnTo>
                  <a:lnTo>
                    <a:pt x="21600" y="1172"/>
                  </a:lnTo>
                  <a:lnTo>
                    <a:pt x="21600" y="670"/>
                  </a:lnTo>
                  <a:lnTo>
                    <a:pt x="21600" y="0"/>
                  </a:lnTo>
                  <a:lnTo>
                    <a:pt x="18000" y="0"/>
                  </a:lnTo>
                  <a:lnTo>
                    <a:pt x="15600" y="335"/>
                  </a:lnTo>
                  <a:lnTo>
                    <a:pt x="13500" y="1172"/>
                  </a:lnTo>
                  <a:lnTo>
                    <a:pt x="10800" y="2679"/>
                  </a:lnTo>
                  <a:lnTo>
                    <a:pt x="7200" y="5191"/>
                  </a:lnTo>
                  <a:lnTo>
                    <a:pt x="3600" y="8037"/>
                  </a:lnTo>
                  <a:lnTo>
                    <a:pt x="1500" y="10381"/>
                  </a:lnTo>
                  <a:lnTo>
                    <a:pt x="0" y="12726"/>
                  </a:lnTo>
                  <a:lnTo>
                    <a:pt x="0" y="14735"/>
                  </a:lnTo>
                  <a:lnTo>
                    <a:pt x="0" y="16744"/>
                  </a:lnTo>
                  <a:lnTo>
                    <a:pt x="0" y="18419"/>
                  </a:lnTo>
                  <a:lnTo>
                    <a:pt x="0" y="19591"/>
                  </a:lnTo>
                  <a:lnTo>
                    <a:pt x="0" y="20428"/>
                  </a:lnTo>
                  <a:lnTo>
                    <a:pt x="0" y="21265"/>
                  </a:lnTo>
                  <a:lnTo>
                    <a:pt x="600" y="21600"/>
                  </a:lnTo>
                  <a:lnTo>
                    <a:pt x="2100" y="21600"/>
                  </a:lnTo>
                  <a:lnTo>
                    <a:pt x="4200" y="16409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579540" y="1860952"/>
              <a:ext cx="125917" cy="39680"/>
            </a:xfrm>
            <a:custGeom>
              <a:avLst/>
              <a:gdLst>
                <a:gd name="T0" fmla="*/ 67 w 21600"/>
                <a:gd name="T1" fmla="*/ 0 h 21600"/>
                <a:gd name="T2" fmla="*/ 50 w 21600"/>
                <a:gd name="T3" fmla="*/ 5 h 21600"/>
                <a:gd name="T4" fmla="*/ 34 w 21600"/>
                <a:gd name="T5" fmla="*/ 10 h 21600"/>
                <a:gd name="T6" fmla="*/ 22 w 21600"/>
                <a:gd name="T7" fmla="*/ 14 h 21600"/>
                <a:gd name="T8" fmla="*/ 11 w 21600"/>
                <a:gd name="T9" fmla="*/ 18 h 21600"/>
                <a:gd name="T10" fmla="*/ 5 w 21600"/>
                <a:gd name="T11" fmla="*/ 21 h 21600"/>
                <a:gd name="T12" fmla="*/ 0 w 21600"/>
                <a:gd name="T13" fmla="*/ 21 h 21600"/>
                <a:gd name="T14" fmla="*/ 0 w 21600"/>
                <a:gd name="T15" fmla="*/ 23 h 21600"/>
                <a:gd name="T16" fmla="*/ 5 w 21600"/>
                <a:gd name="T17" fmla="*/ 21 h 21600"/>
                <a:gd name="T18" fmla="*/ 15 w 21600"/>
                <a:gd name="T19" fmla="*/ 18 h 21600"/>
                <a:gd name="T20" fmla="*/ 22 w 21600"/>
                <a:gd name="T21" fmla="*/ 18 h 21600"/>
                <a:gd name="T22" fmla="*/ 31 w 21600"/>
                <a:gd name="T23" fmla="*/ 18 h 21600"/>
                <a:gd name="T24" fmla="*/ 37 w 21600"/>
                <a:gd name="T25" fmla="*/ 16 h 21600"/>
                <a:gd name="T26" fmla="*/ 43 w 21600"/>
                <a:gd name="T27" fmla="*/ 12 h 21600"/>
                <a:gd name="T28" fmla="*/ 54 w 21600"/>
                <a:gd name="T29" fmla="*/ 9 h 21600"/>
                <a:gd name="T30" fmla="*/ 65 w 21600"/>
                <a:gd name="T31" fmla="*/ 7 h 21600"/>
                <a:gd name="T32" fmla="*/ 69 w 21600"/>
                <a:gd name="T33" fmla="*/ 3 h 21600"/>
                <a:gd name="T34" fmla="*/ 73 w 21600"/>
                <a:gd name="T35" fmla="*/ 0 h 21600"/>
                <a:gd name="T36" fmla="*/ 67 w 21600"/>
                <a:gd name="T37" fmla="*/ 0 h 216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600"/>
                <a:gd name="T58" fmla="*/ 0 h 21600"/>
                <a:gd name="T59" fmla="*/ 21600 w 21600"/>
                <a:gd name="T60" fmla="*/ 21600 h 216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600" h="21600">
                  <a:moveTo>
                    <a:pt x="19825" y="0"/>
                  </a:moveTo>
                  <a:lnTo>
                    <a:pt x="14795" y="4696"/>
                  </a:lnTo>
                  <a:lnTo>
                    <a:pt x="10060" y="9391"/>
                  </a:lnTo>
                  <a:lnTo>
                    <a:pt x="6510" y="13148"/>
                  </a:lnTo>
                  <a:lnTo>
                    <a:pt x="3255" y="16904"/>
                  </a:lnTo>
                  <a:lnTo>
                    <a:pt x="1479" y="19722"/>
                  </a:lnTo>
                  <a:lnTo>
                    <a:pt x="0" y="19722"/>
                  </a:lnTo>
                  <a:lnTo>
                    <a:pt x="0" y="21600"/>
                  </a:lnTo>
                  <a:lnTo>
                    <a:pt x="1479" y="19722"/>
                  </a:lnTo>
                  <a:lnTo>
                    <a:pt x="4438" y="16904"/>
                  </a:lnTo>
                  <a:lnTo>
                    <a:pt x="6510" y="16904"/>
                  </a:lnTo>
                  <a:lnTo>
                    <a:pt x="9173" y="16904"/>
                  </a:lnTo>
                  <a:lnTo>
                    <a:pt x="10948" y="15026"/>
                  </a:lnTo>
                  <a:lnTo>
                    <a:pt x="12723" y="11270"/>
                  </a:lnTo>
                  <a:lnTo>
                    <a:pt x="15978" y="8452"/>
                  </a:lnTo>
                  <a:lnTo>
                    <a:pt x="19233" y="6574"/>
                  </a:lnTo>
                  <a:lnTo>
                    <a:pt x="20416" y="2817"/>
                  </a:lnTo>
                  <a:lnTo>
                    <a:pt x="21600" y="0"/>
                  </a:lnTo>
                  <a:lnTo>
                    <a:pt x="19825" y="0"/>
                  </a:lnTo>
                </a:path>
              </a:pathLst>
            </a:custGeom>
            <a:blipFill dpi="0" rotWithShape="0">
              <a:blip r:embed="rId7"/>
              <a:srcRect/>
              <a:tile tx="0" ty="0" sx="100000" sy="100000" flip="none" algn="tl"/>
            </a:blip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576090" y="1855776"/>
              <a:ext cx="139716" cy="53481"/>
            </a:xfrm>
            <a:custGeom>
              <a:avLst/>
              <a:gdLst>
                <a:gd name="T0" fmla="*/ 74 w 21600"/>
                <a:gd name="T1" fmla="*/ 0 h 21600"/>
                <a:gd name="T2" fmla="*/ 55 w 21600"/>
                <a:gd name="T3" fmla="*/ 7 h 21600"/>
                <a:gd name="T4" fmla="*/ 38 w 21600"/>
                <a:gd name="T5" fmla="*/ 15 h 21600"/>
                <a:gd name="T6" fmla="*/ 24 w 21600"/>
                <a:gd name="T7" fmla="*/ 19 h 21600"/>
                <a:gd name="T8" fmla="*/ 12 w 21600"/>
                <a:gd name="T9" fmla="*/ 24 h 21600"/>
                <a:gd name="T10" fmla="*/ 4 w 21600"/>
                <a:gd name="T11" fmla="*/ 29 h 21600"/>
                <a:gd name="T12" fmla="*/ 0 w 21600"/>
                <a:gd name="T13" fmla="*/ 31 h 21600"/>
                <a:gd name="T14" fmla="*/ 4 w 21600"/>
                <a:gd name="T15" fmla="*/ 31 h 21600"/>
                <a:gd name="T16" fmla="*/ 16 w 21600"/>
                <a:gd name="T17" fmla="*/ 31 h 21600"/>
                <a:gd name="T18" fmla="*/ 24 w 21600"/>
                <a:gd name="T19" fmla="*/ 29 h 21600"/>
                <a:gd name="T20" fmla="*/ 33 w 21600"/>
                <a:gd name="T21" fmla="*/ 24 h 21600"/>
                <a:gd name="T22" fmla="*/ 40 w 21600"/>
                <a:gd name="T23" fmla="*/ 22 h 21600"/>
                <a:gd name="T24" fmla="*/ 47 w 21600"/>
                <a:gd name="T25" fmla="*/ 17 h 21600"/>
                <a:gd name="T26" fmla="*/ 62 w 21600"/>
                <a:gd name="T27" fmla="*/ 12 h 21600"/>
                <a:gd name="T28" fmla="*/ 71 w 21600"/>
                <a:gd name="T29" fmla="*/ 10 h 21600"/>
                <a:gd name="T30" fmla="*/ 76 w 21600"/>
                <a:gd name="T31" fmla="*/ 5 h 21600"/>
                <a:gd name="T32" fmla="*/ 81 w 21600"/>
                <a:gd name="T33" fmla="*/ 0 h 21600"/>
                <a:gd name="T34" fmla="*/ 74 w 21600"/>
                <a:gd name="T35" fmla="*/ 0 h 216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600"/>
                <a:gd name="T55" fmla="*/ 0 h 21600"/>
                <a:gd name="T56" fmla="*/ 21600 w 21600"/>
                <a:gd name="T57" fmla="*/ 21600 h 216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600" h="21600">
                  <a:moveTo>
                    <a:pt x="19733" y="0"/>
                  </a:moveTo>
                  <a:lnTo>
                    <a:pt x="14667" y="4877"/>
                  </a:lnTo>
                  <a:lnTo>
                    <a:pt x="10133" y="10452"/>
                  </a:lnTo>
                  <a:lnTo>
                    <a:pt x="6400" y="13239"/>
                  </a:lnTo>
                  <a:lnTo>
                    <a:pt x="3200" y="16723"/>
                  </a:lnTo>
                  <a:lnTo>
                    <a:pt x="1067" y="20206"/>
                  </a:lnTo>
                  <a:lnTo>
                    <a:pt x="0" y="21600"/>
                  </a:lnTo>
                  <a:lnTo>
                    <a:pt x="1067" y="21600"/>
                  </a:lnTo>
                  <a:lnTo>
                    <a:pt x="4267" y="21600"/>
                  </a:lnTo>
                  <a:lnTo>
                    <a:pt x="6400" y="20206"/>
                  </a:lnTo>
                  <a:lnTo>
                    <a:pt x="8800" y="16723"/>
                  </a:lnTo>
                  <a:lnTo>
                    <a:pt x="10667" y="15329"/>
                  </a:lnTo>
                  <a:lnTo>
                    <a:pt x="12533" y="11845"/>
                  </a:lnTo>
                  <a:lnTo>
                    <a:pt x="16533" y="8361"/>
                  </a:lnTo>
                  <a:lnTo>
                    <a:pt x="18933" y="6968"/>
                  </a:lnTo>
                  <a:lnTo>
                    <a:pt x="20267" y="3484"/>
                  </a:lnTo>
                  <a:lnTo>
                    <a:pt x="21600" y="0"/>
                  </a:lnTo>
                  <a:lnTo>
                    <a:pt x="19733" y="0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576090" y="1855776"/>
              <a:ext cx="139716" cy="53481"/>
            </a:xfrm>
            <a:custGeom>
              <a:avLst/>
              <a:gdLst>
                <a:gd name="T0" fmla="*/ 74 w 21600"/>
                <a:gd name="T1" fmla="*/ 0 h 21600"/>
                <a:gd name="T2" fmla="*/ 55 w 21600"/>
                <a:gd name="T3" fmla="*/ 7 h 21600"/>
                <a:gd name="T4" fmla="*/ 38 w 21600"/>
                <a:gd name="T5" fmla="*/ 15 h 21600"/>
                <a:gd name="T6" fmla="*/ 24 w 21600"/>
                <a:gd name="T7" fmla="*/ 19 h 21600"/>
                <a:gd name="T8" fmla="*/ 12 w 21600"/>
                <a:gd name="T9" fmla="*/ 24 h 21600"/>
                <a:gd name="T10" fmla="*/ 4 w 21600"/>
                <a:gd name="T11" fmla="*/ 29 h 21600"/>
                <a:gd name="T12" fmla="*/ 0 w 21600"/>
                <a:gd name="T13" fmla="*/ 31 h 21600"/>
                <a:gd name="T14" fmla="*/ 4 w 21600"/>
                <a:gd name="T15" fmla="*/ 31 h 21600"/>
                <a:gd name="T16" fmla="*/ 16 w 21600"/>
                <a:gd name="T17" fmla="*/ 31 h 21600"/>
                <a:gd name="T18" fmla="*/ 24 w 21600"/>
                <a:gd name="T19" fmla="*/ 29 h 21600"/>
                <a:gd name="T20" fmla="*/ 33 w 21600"/>
                <a:gd name="T21" fmla="*/ 24 h 21600"/>
                <a:gd name="T22" fmla="*/ 40 w 21600"/>
                <a:gd name="T23" fmla="*/ 22 h 21600"/>
                <a:gd name="T24" fmla="*/ 47 w 21600"/>
                <a:gd name="T25" fmla="*/ 17 h 21600"/>
                <a:gd name="T26" fmla="*/ 62 w 21600"/>
                <a:gd name="T27" fmla="*/ 12 h 21600"/>
                <a:gd name="T28" fmla="*/ 71 w 21600"/>
                <a:gd name="T29" fmla="*/ 10 h 21600"/>
                <a:gd name="T30" fmla="*/ 76 w 21600"/>
                <a:gd name="T31" fmla="*/ 5 h 21600"/>
                <a:gd name="T32" fmla="*/ 81 w 21600"/>
                <a:gd name="T33" fmla="*/ 0 h 216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600"/>
                <a:gd name="T52" fmla="*/ 0 h 21600"/>
                <a:gd name="T53" fmla="*/ 21600 w 21600"/>
                <a:gd name="T54" fmla="*/ 21600 h 216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600" h="21600">
                  <a:moveTo>
                    <a:pt x="19733" y="0"/>
                  </a:moveTo>
                  <a:lnTo>
                    <a:pt x="14667" y="4877"/>
                  </a:lnTo>
                  <a:lnTo>
                    <a:pt x="10133" y="10452"/>
                  </a:lnTo>
                  <a:lnTo>
                    <a:pt x="6400" y="13239"/>
                  </a:lnTo>
                  <a:lnTo>
                    <a:pt x="3200" y="16723"/>
                  </a:lnTo>
                  <a:lnTo>
                    <a:pt x="1067" y="20206"/>
                  </a:lnTo>
                  <a:lnTo>
                    <a:pt x="0" y="21600"/>
                  </a:lnTo>
                  <a:lnTo>
                    <a:pt x="1067" y="21600"/>
                  </a:lnTo>
                  <a:lnTo>
                    <a:pt x="4267" y="21600"/>
                  </a:lnTo>
                  <a:lnTo>
                    <a:pt x="6400" y="20206"/>
                  </a:lnTo>
                  <a:lnTo>
                    <a:pt x="8800" y="16723"/>
                  </a:lnTo>
                  <a:lnTo>
                    <a:pt x="10667" y="15329"/>
                  </a:lnTo>
                  <a:lnTo>
                    <a:pt x="12533" y="11845"/>
                  </a:lnTo>
                  <a:lnTo>
                    <a:pt x="16533" y="8361"/>
                  </a:lnTo>
                  <a:lnTo>
                    <a:pt x="18933" y="6968"/>
                  </a:lnTo>
                  <a:lnTo>
                    <a:pt x="20267" y="3484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745129" y="1545240"/>
              <a:ext cx="110393" cy="156993"/>
            </a:xfrm>
            <a:custGeom>
              <a:avLst/>
              <a:gdLst>
                <a:gd name="T0" fmla="*/ 31 w 21600"/>
                <a:gd name="T1" fmla="*/ 0 h 21600"/>
                <a:gd name="T2" fmla="*/ 48 w 21600"/>
                <a:gd name="T3" fmla="*/ 10 h 21600"/>
                <a:gd name="T4" fmla="*/ 64 w 21600"/>
                <a:gd name="T5" fmla="*/ 17 h 21600"/>
                <a:gd name="T6" fmla="*/ 64 w 21600"/>
                <a:gd name="T7" fmla="*/ 34 h 21600"/>
                <a:gd name="T8" fmla="*/ 64 w 21600"/>
                <a:gd name="T9" fmla="*/ 51 h 21600"/>
                <a:gd name="T10" fmla="*/ 59 w 21600"/>
                <a:gd name="T11" fmla="*/ 55 h 21600"/>
                <a:gd name="T12" fmla="*/ 57 w 21600"/>
                <a:gd name="T13" fmla="*/ 58 h 21600"/>
                <a:gd name="T14" fmla="*/ 52 w 21600"/>
                <a:gd name="T15" fmla="*/ 55 h 21600"/>
                <a:gd name="T16" fmla="*/ 48 w 21600"/>
                <a:gd name="T17" fmla="*/ 51 h 21600"/>
                <a:gd name="T18" fmla="*/ 36 w 21600"/>
                <a:gd name="T19" fmla="*/ 55 h 21600"/>
                <a:gd name="T20" fmla="*/ 24 w 21600"/>
                <a:gd name="T21" fmla="*/ 58 h 21600"/>
                <a:gd name="T22" fmla="*/ 12 w 21600"/>
                <a:gd name="T23" fmla="*/ 75 h 21600"/>
                <a:gd name="T24" fmla="*/ 0 w 21600"/>
                <a:gd name="T25" fmla="*/ 91 h 21600"/>
                <a:gd name="T26" fmla="*/ 0 w 21600"/>
                <a:gd name="T27" fmla="*/ 75 h 21600"/>
                <a:gd name="T28" fmla="*/ 0 w 21600"/>
                <a:gd name="T29" fmla="*/ 58 h 21600"/>
                <a:gd name="T30" fmla="*/ 12 w 21600"/>
                <a:gd name="T31" fmla="*/ 31 h 21600"/>
                <a:gd name="T32" fmla="*/ 26 w 21600"/>
                <a:gd name="T33" fmla="*/ 5 h 21600"/>
                <a:gd name="T34" fmla="*/ 31 w 21600"/>
                <a:gd name="T35" fmla="*/ 0 h 216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600"/>
                <a:gd name="T55" fmla="*/ 0 h 21600"/>
                <a:gd name="T56" fmla="*/ 21600 w 21600"/>
                <a:gd name="T57" fmla="*/ 21600 h 216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600" h="21600">
                  <a:moveTo>
                    <a:pt x="10463" y="0"/>
                  </a:moveTo>
                  <a:lnTo>
                    <a:pt x="16200" y="2374"/>
                  </a:lnTo>
                  <a:lnTo>
                    <a:pt x="21600" y="4035"/>
                  </a:lnTo>
                  <a:lnTo>
                    <a:pt x="21600" y="8070"/>
                  </a:lnTo>
                  <a:lnTo>
                    <a:pt x="21600" y="12105"/>
                  </a:lnTo>
                  <a:lnTo>
                    <a:pt x="19913" y="13055"/>
                  </a:lnTo>
                  <a:lnTo>
                    <a:pt x="19238" y="13767"/>
                  </a:lnTo>
                  <a:lnTo>
                    <a:pt x="17550" y="13055"/>
                  </a:lnTo>
                  <a:lnTo>
                    <a:pt x="16200" y="12105"/>
                  </a:lnTo>
                  <a:lnTo>
                    <a:pt x="12150" y="13055"/>
                  </a:lnTo>
                  <a:lnTo>
                    <a:pt x="8100" y="13767"/>
                  </a:lnTo>
                  <a:lnTo>
                    <a:pt x="4050" y="17802"/>
                  </a:lnTo>
                  <a:lnTo>
                    <a:pt x="0" y="21600"/>
                  </a:lnTo>
                  <a:lnTo>
                    <a:pt x="0" y="17802"/>
                  </a:lnTo>
                  <a:lnTo>
                    <a:pt x="0" y="13767"/>
                  </a:lnTo>
                  <a:lnTo>
                    <a:pt x="4050" y="7358"/>
                  </a:lnTo>
                  <a:lnTo>
                    <a:pt x="8775" y="1187"/>
                  </a:lnTo>
                  <a:lnTo>
                    <a:pt x="10463" y="0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681372" y="803399"/>
            <a:ext cx="915915" cy="1354281"/>
            <a:chOff x="177641" y="4302107"/>
            <a:chExt cx="915915" cy="1354281"/>
          </a:xfrm>
        </p:grpSpPr>
        <p:sp>
          <p:nvSpPr>
            <p:cNvPr id="142" name="Freeform 10"/>
            <p:cNvSpPr>
              <a:spLocks/>
            </p:cNvSpPr>
            <p:nvPr/>
          </p:nvSpPr>
          <p:spPr bwMode="auto">
            <a:xfrm>
              <a:off x="615762" y="4745483"/>
              <a:ext cx="305305" cy="902279"/>
            </a:xfrm>
            <a:custGeom>
              <a:avLst/>
              <a:gdLst>
                <a:gd name="T0" fmla="*/ 19 w 21600"/>
                <a:gd name="T1" fmla="*/ 223 h 21600"/>
                <a:gd name="T2" fmla="*/ 48 w 21600"/>
                <a:gd name="T3" fmla="*/ 271 h 21600"/>
                <a:gd name="T4" fmla="*/ 69 w 21600"/>
                <a:gd name="T5" fmla="*/ 305 h 21600"/>
                <a:gd name="T6" fmla="*/ 74 w 21600"/>
                <a:gd name="T7" fmla="*/ 329 h 21600"/>
                <a:gd name="T8" fmla="*/ 65 w 21600"/>
                <a:gd name="T9" fmla="*/ 355 h 21600"/>
                <a:gd name="T10" fmla="*/ 48 w 21600"/>
                <a:gd name="T11" fmla="*/ 379 h 21600"/>
                <a:gd name="T12" fmla="*/ 45 w 21600"/>
                <a:gd name="T13" fmla="*/ 401 h 21600"/>
                <a:gd name="T14" fmla="*/ 55 w 21600"/>
                <a:gd name="T15" fmla="*/ 437 h 21600"/>
                <a:gd name="T16" fmla="*/ 55 w 21600"/>
                <a:gd name="T17" fmla="*/ 478 h 21600"/>
                <a:gd name="T18" fmla="*/ 57 w 21600"/>
                <a:gd name="T19" fmla="*/ 509 h 21600"/>
                <a:gd name="T20" fmla="*/ 62 w 21600"/>
                <a:gd name="T21" fmla="*/ 516 h 21600"/>
                <a:gd name="T22" fmla="*/ 74 w 21600"/>
                <a:gd name="T23" fmla="*/ 521 h 21600"/>
                <a:gd name="T24" fmla="*/ 93 w 21600"/>
                <a:gd name="T25" fmla="*/ 523 h 21600"/>
                <a:gd name="T26" fmla="*/ 117 w 21600"/>
                <a:gd name="T27" fmla="*/ 521 h 21600"/>
                <a:gd name="T28" fmla="*/ 134 w 21600"/>
                <a:gd name="T29" fmla="*/ 518 h 21600"/>
                <a:gd name="T30" fmla="*/ 143 w 21600"/>
                <a:gd name="T31" fmla="*/ 514 h 21600"/>
                <a:gd name="T32" fmla="*/ 146 w 21600"/>
                <a:gd name="T33" fmla="*/ 506 h 21600"/>
                <a:gd name="T34" fmla="*/ 141 w 21600"/>
                <a:gd name="T35" fmla="*/ 494 h 21600"/>
                <a:gd name="T36" fmla="*/ 127 w 21600"/>
                <a:gd name="T37" fmla="*/ 487 h 21600"/>
                <a:gd name="T38" fmla="*/ 112 w 21600"/>
                <a:gd name="T39" fmla="*/ 485 h 21600"/>
                <a:gd name="T40" fmla="*/ 105 w 21600"/>
                <a:gd name="T41" fmla="*/ 480 h 21600"/>
                <a:gd name="T42" fmla="*/ 100 w 21600"/>
                <a:gd name="T43" fmla="*/ 466 h 21600"/>
                <a:gd name="T44" fmla="*/ 100 w 21600"/>
                <a:gd name="T45" fmla="*/ 449 h 21600"/>
                <a:gd name="T46" fmla="*/ 103 w 21600"/>
                <a:gd name="T47" fmla="*/ 410 h 21600"/>
                <a:gd name="T48" fmla="*/ 115 w 21600"/>
                <a:gd name="T49" fmla="*/ 358 h 21600"/>
                <a:gd name="T50" fmla="*/ 124 w 21600"/>
                <a:gd name="T51" fmla="*/ 312 h 21600"/>
                <a:gd name="T52" fmla="*/ 127 w 21600"/>
                <a:gd name="T53" fmla="*/ 281 h 21600"/>
                <a:gd name="T54" fmla="*/ 124 w 21600"/>
                <a:gd name="T55" fmla="*/ 254 h 21600"/>
                <a:gd name="T56" fmla="*/ 117 w 21600"/>
                <a:gd name="T57" fmla="*/ 226 h 21600"/>
                <a:gd name="T58" fmla="*/ 103 w 21600"/>
                <a:gd name="T59" fmla="*/ 187 h 21600"/>
                <a:gd name="T60" fmla="*/ 93 w 21600"/>
                <a:gd name="T61" fmla="*/ 149 h 21600"/>
                <a:gd name="T62" fmla="*/ 96 w 21600"/>
                <a:gd name="T63" fmla="*/ 127 h 21600"/>
                <a:gd name="T64" fmla="*/ 105 w 21600"/>
                <a:gd name="T65" fmla="*/ 103 h 21600"/>
                <a:gd name="T66" fmla="*/ 127 w 21600"/>
                <a:gd name="T67" fmla="*/ 69 h 21600"/>
                <a:gd name="T68" fmla="*/ 158 w 21600"/>
                <a:gd name="T69" fmla="*/ 26 h 21600"/>
                <a:gd name="T70" fmla="*/ 0 w 21600"/>
                <a:gd name="T71" fmla="*/ 192 h 216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1600"/>
                <a:gd name="T109" fmla="*/ 0 h 21600"/>
                <a:gd name="T110" fmla="*/ 21600 w 21600"/>
                <a:gd name="T111" fmla="*/ 21600 h 216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1600" h="21600">
                  <a:moveTo>
                    <a:pt x="0" y="7930"/>
                  </a:moveTo>
                  <a:lnTo>
                    <a:pt x="2319" y="9210"/>
                  </a:lnTo>
                  <a:lnTo>
                    <a:pt x="4149" y="10325"/>
                  </a:lnTo>
                  <a:lnTo>
                    <a:pt x="5858" y="11192"/>
                  </a:lnTo>
                  <a:lnTo>
                    <a:pt x="7322" y="11977"/>
                  </a:lnTo>
                  <a:lnTo>
                    <a:pt x="8420" y="12597"/>
                  </a:lnTo>
                  <a:lnTo>
                    <a:pt x="9031" y="13175"/>
                  </a:lnTo>
                  <a:lnTo>
                    <a:pt x="9031" y="13588"/>
                  </a:lnTo>
                  <a:lnTo>
                    <a:pt x="8786" y="13959"/>
                  </a:lnTo>
                  <a:lnTo>
                    <a:pt x="7932" y="14662"/>
                  </a:lnTo>
                  <a:lnTo>
                    <a:pt x="6468" y="15364"/>
                  </a:lnTo>
                  <a:lnTo>
                    <a:pt x="5858" y="15653"/>
                  </a:lnTo>
                  <a:lnTo>
                    <a:pt x="5492" y="16066"/>
                  </a:lnTo>
                  <a:lnTo>
                    <a:pt x="5492" y="16561"/>
                  </a:lnTo>
                  <a:lnTo>
                    <a:pt x="5858" y="17057"/>
                  </a:lnTo>
                  <a:lnTo>
                    <a:pt x="6712" y="18048"/>
                  </a:lnTo>
                  <a:lnTo>
                    <a:pt x="6712" y="18915"/>
                  </a:lnTo>
                  <a:lnTo>
                    <a:pt x="6712" y="19741"/>
                  </a:lnTo>
                  <a:lnTo>
                    <a:pt x="6712" y="20733"/>
                  </a:lnTo>
                  <a:lnTo>
                    <a:pt x="6956" y="21022"/>
                  </a:lnTo>
                  <a:lnTo>
                    <a:pt x="7322" y="21228"/>
                  </a:lnTo>
                  <a:lnTo>
                    <a:pt x="7566" y="21311"/>
                  </a:lnTo>
                  <a:lnTo>
                    <a:pt x="8420" y="21393"/>
                  </a:lnTo>
                  <a:lnTo>
                    <a:pt x="9031" y="21517"/>
                  </a:lnTo>
                  <a:lnTo>
                    <a:pt x="10251" y="21600"/>
                  </a:lnTo>
                  <a:lnTo>
                    <a:pt x="11349" y="21600"/>
                  </a:lnTo>
                  <a:lnTo>
                    <a:pt x="12814" y="21600"/>
                  </a:lnTo>
                  <a:lnTo>
                    <a:pt x="14278" y="21517"/>
                  </a:lnTo>
                  <a:lnTo>
                    <a:pt x="15498" y="21517"/>
                  </a:lnTo>
                  <a:lnTo>
                    <a:pt x="16353" y="21393"/>
                  </a:lnTo>
                  <a:lnTo>
                    <a:pt x="16841" y="21311"/>
                  </a:lnTo>
                  <a:lnTo>
                    <a:pt x="17451" y="21228"/>
                  </a:lnTo>
                  <a:lnTo>
                    <a:pt x="17817" y="21022"/>
                  </a:lnTo>
                  <a:lnTo>
                    <a:pt x="17817" y="20898"/>
                  </a:lnTo>
                  <a:lnTo>
                    <a:pt x="17817" y="20733"/>
                  </a:lnTo>
                  <a:lnTo>
                    <a:pt x="17207" y="20402"/>
                  </a:lnTo>
                  <a:lnTo>
                    <a:pt x="16353" y="20237"/>
                  </a:lnTo>
                  <a:lnTo>
                    <a:pt x="15498" y="20113"/>
                  </a:lnTo>
                  <a:lnTo>
                    <a:pt x="14278" y="20031"/>
                  </a:lnTo>
                  <a:lnTo>
                    <a:pt x="13668" y="20031"/>
                  </a:lnTo>
                  <a:lnTo>
                    <a:pt x="13058" y="19907"/>
                  </a:lnTo>
                  <a:lnTo>
                    <a:pt x="12814" y="19824"/>
                  </a:lnTo>
                  <a:lnTo>
                    <a:pt x="12569" y="19535"/>
                  </a:lnTo>
                  <a:lnTo>
                    <a:pt x="12203" y="19246"/>
                  </a:lnTo>
                  <a:lnTo>
                    <a:pt x="12203" y="18915"/>
                  </a:lnTo>
                  <a:lnTo>
                    <a:pt x="12203" y="18544"/>
                  </a:lnTo>
                  <a:lnTo>
                    <a:pt x="12203" y="18048"/>
                  </a:lnTo>
                  <a:lnTo>
                    <a:pt x="12569" y="16933"/>
                  </a:lnTo>
                  <a:lnTo>
                    <a:pt x="13058" y="15859"/>
                  </a:lnTo>
                  <a:lnTo>
                    <a:pt x="14034" y="14785"/>
                  </a:lnTo>
                  <a:lnTo>
                    <a:pt x="14888" y="13464"/>
                  </a:lnTo>
                  <a:lnTo>
                    <a:pt x="15132" y="12886"/>
                  </a:lnTo>
                  <a:lnTo>
                    <a:pt x="15498" y="12307"/>
                  </a:lnTo>
                  <a:lnTo>
                    <a:pt x="15498" y="11605"/>
                  </a:lnTo>
                  <a:lnTo>
                    <a:pt x="15498" y="10986"/>
                  </a:lnTo>
                  <a:lnTo>
                    <a:pt x="15132" y="10490"/>
                  </a:lnTo>
                  <a:lnTo>
                    <a:pt x="14888" y="9912"/>
                  </a:lnTo>
                  <a:lnTo>
                    <a:pt x="14278" y="9334"/>
                  </a:lnTo>
                  <a:lnTo>
                    <a:pt x="13668" y="8838"/>
                  </a:lnTo>
                  <a:lnTo>
                    <a:pt x="12569" y="7723"/>
                  </a:lnTo>
                  <a:lnTo>
                    <a:pt x="11715" y="6815"/>
                  </a:lnTo>
                  <a:lnTo>
                    <a:pt x="11349" y="6154"/>
                  </a:lnTo>
                  <a:lnTo>
                    <a:pt x="11349" y="5534"/>
                  </a:lnTo>
                  <a:lnTo>
                    <a:pt x="11715" y="5245"/>
                  </a:lnTo>
                  <a:lnTo>
                    <a:pt x="12203" y="4832"/>
                  </a:lnTo>
                  <a:lnTo>
                    <a:pt x="12814" y="4254"/>
                  </a:lnTo>
                  <a:lnTo>
                    <a:pt x="14034" y="3676"/>
                  </a:lnTo>
                  <a:lnTo>
                    <a:pt x="15498" y="2850"/>
                  </a:lnTo>
                  <a:lnTo>
                    <a:pt x="17207" y="2065"/>
                  </a:lnTo>
                  <a:lnTo>
                    <a:pt x="19281" y="1074"/>
                  </a:lnTo>
                  <a:lnTo>
                    <a:pt x="21600" y="0"/>
                  </a:lnTo>
                  <a:lnTo>
                    <a:pt x="0" y="7930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" name="Freeform 11"/>
            <p:cNvSpPr>
              <a:spLocks/>
            </p:cNvSpPr>
            <p:nvPr/>
          </p:nvSpPr>
          <p:spPr bwMode="auto">
            <a:xfrm>
              <a:off x="250087" y="4795514"/>
              <a:ext cx="436396" cy="624522"/>
            </a:xfrm>
            <a:custGeom>
              <a:avLst/>
              <a:gdLst>
                <a:gd name="T0" fmla="*/ 222 w 21600"/>
                <a:gd name="T1" fmla="*/ 0 h 21600"/>
                <a:gd name="T2" fmla="*/ 195 w 21600"/>
                <a:gd name="T3" fmla="*/ 50 h 21600"/>
                <a:gd name="T4" fmla="*/ 186 w 21600"/>
                <a:gd name="T5" fmla="*/ 129 h 21600"/>
                <a:gd name="T6" fmla="*/ 186 w 21600"/>
                <a:gd name="T7" fmla="*/ 156 h 21600"/>
                <a:gd name="T8" fmla="*/ 179 w 21600"/>
                <a:gd name="T9" fmla="*/ 197 h 21600"/>
                <a:gd name="T10" fmla="*/ 179 w 21600"/>
                <a:gd name="T11" fmla="*/ 228 h 21600"/>
                <a:gd name="T12" fmla="*/ 176 w 21600"/>
                <a:gd name="T13" fmla="*/ 261 h 21600"/>
                <a:gd name="T14" fmla="*/ 122 w 21600"/>
                <a:gd name="T15" fmla="*/ 245 h 21600"/>
                <a:gd name="T16" fmla="*/ 74 w 21600"/>
                <a:gd name="T17" fmla="*/ 261 h 21600"/>
                <a:gd name="T18" fmla="*/ 40 w 21600"/>
                <a:gd name="T19" fmla="*/ 261 h 21600"/>
                <a:gd name="T20" fmla="*/ 9 w 21600"/>
                <a:gd name="T21" fmla="*/ 269 h 21600"/>
                <a:gd name="T22" fmla="*/ 9 w 21600"/>
                <a:gd name="T23" fmla="*/ 309 h 21600"/>
                <a:gd name="T24" fmla="*/ 0 w 21600"/>
                <a:gd name="T25" fmla="*/ 350 h 21600"/>
                <a:gd name="T26" fmla="*/ 24 w 21600"/>
                <a:gd name="T27" fmla="*/ 360 h 21600"/>
                <a:gd name="T28" fmla="*/ 40 w 21600"/>
                <a:gd name="T29" fmla="*/ 362 h 21600"/>
                <a:gd name="T30" fmla="*/ 50 w 21600"/>
                <a:gd name="T31" fmla="*/ 333 h 21600"/>
                <a:gd name="T32" fmla="*/ 50 w 21600"/>
                <a:gd name="T33" fmla="*/ 309 h 21600"/>
                <a:gd name="T34" fmla="*/ 131 w 21600"/>
                <a:gd name="T35" fmla="*/ 309 h 21600"/>
                <a:gd name="T36" fmla="*/ 226 w 21600"/>
                <a:gd name="T37" fmla="*/ 309 h 21600"/>
                <a:gd name="T38" fmla="*/ 253 w 21600"/>
                <a:gd name="T39" fmla="*/ 237 h 216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600"/>
                <a:gd name="T61" fmla="*/ 0 h 21600"/>
                <a:gd name="T62" fmla="*/ 21600 w 21600"/>
                <a:gd name="T63" fmla="*/ 21600 h 216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600" h="21600">
                  <a:moveTo>
                    <a:pt x="18953" y="0"/>
                  </a:moveTo>
                  <a:lnTo>
                    <a:pt x="16648" y="2983"/>
                  </a:lnTo>
                  <a:lnTo>
                    <a:pt x="15880" y="7697"/>
                  </a:lnTo>
                  <a:lnTo>
                    <a:pt x="15880" y="9308"/>
                  </a:lnTo>
                  <a:lnTo>
                    <a:pt x="15282" y="11755"/>
                  </a:lnTo>
                  <a:lnTo>
                    <a:pt x="15282" y="13604"/>
                  </a:lnTo>
                  <a:lnTo>
                    <a:pt x="15026" y="15573"/>
                  </a:lnTo>
                  <a:lnTo>
                    <a:pt x="10416" y="14619"/>
                  </a:lnTo>
                  <a:lnTo>
                    <a:pt x="6318" y="15573"/>
                  </a:lnTo>
                  <a:lnTo>
                    <a:pt x="3415" y="15573"/>
                  </a:lnTo>
                  <a:lnTo>
                    <a:pt x="768" y="16051"/>
                  </a:lnTo>
                  <a:lnTo>
                    <a:pt x="768" y="18438"/>
                  </a:lnTo>
                  <a:lnTo>
                    <a:pt x="0" y="20884"/>
                  </a:lnTo>
                  <a:lnTo>
                    <a:pt x="2049" y="21481"/>
                  </a:lnTo>
                  <a:lnTo>
                    <a:pt x="3415" y="21600"/>
                  </a:lnTo>
                  <a:lnTo>
                    <a:pt x="4269" y="19870"/>
                  </a:lnTo>
                  <a:lnTo>
                    <a:pt x="4269" y="18438"/>
                  </a:lnTo>
                  <a:lnTo>
                    <a:pt x="11184" y="18438"/>
                  </a:lnTo>
                  <a:lnTo>
                    <a:pt x="19295" y="18438"/>
                  </a:lnTo>
                  <a:lnTo>
                    <a:pt x="21600" y="14141"/>
                  </a:lnTo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4" name="Freeform 12"/>
            <p:cNvSpPr>
              <a:spLocks/>
            </p:cNvSpPr>
            <p:nvPr/>
          </p:nvSpPr>
          <p:spPr bwMode="auto">
            <a:xfrm>
              <a:off x="253536" y="4795514"/>
              <a:ext cx="432946" cy="621071"/>
            </a:xfrm>
            <a:custGeom>
              <a:avLst/>
              <a:gdLst>
                <a:gd name="T0" fmla="*/ 220 w 21600"/>
                <a:gd name="T1" fmla="*/ 0 h 21600"/>
                <a:gd name="T2" fmla="*/ 208 w 21600"/>
                <a:gd name="T3" fmla="*/ 24 h 21600"/>
                <a:gd name="T4" fmla="*/ 201 w 21600"/>
                <a:gd name="T5" fmla="*/ 48 h 21600"/>
                <a:gd name="T6" fmla="*/ 193 w 21600"/>
                <a:gd name="T7" fmla="*/ 69 h 21600"/>
                <a:gd name="T8" fmla="*/ 189 w 21600"/>
                <a:gd name="T9" fmla="*/ 91 h 21600"/>
                <a:gd name="T10" fmla="*/ 189 w 21600"/>
                <a:gd name="T11" fmla="*/ 108 h 21600"/>
                <a:gd name="T12" fmla="*/ 186 w 21600"/>
                <a:gd name="T13" fmla="*/ 124 h 21600"/>
                <a:gd name="T14" fmla="*/ 186 w 21600"/>
                <a:gd name="T15" fmla="*/ 134 h 21600"/>
                <a:gd name="T16" fmla="*/ 184 w 21600"/>
                <a:gd name="T17" fmla="*/ 144 h 21600"/>
                <a:gd name="T18" fmla="*/ 184 w 21600"/>
                <a:gd name="T19" fmla="*/ 156 h 21600"/>
                <a:gd name="T20" fmla="*/ 182 w 21600"/>
                <a:gd name="T21" fmla="*/ 175 h 21600"/>
                <a:gd name="T22" fmla="*/ 177 w 21600"/>
                <a:gd name="T23" fmla="*/ 194 h 21600"/>
                <a:gd name="T24" fmla="*/ 177 w 21600"/>
                <a:gd name="T25" fmla="*/ 211 h 21600"/>
                <a:gd name="T26" fmla="*/ 177 w 21600"/>
                <a:gd name="T27" fmla="*/ 228 h 21600"/>
                <a:gd name="T28" fmla="*/ 177 w 21600"/>
                <a:gd name="T29" fmla="*/ 245 h 21600"/>
                <a:gd name="T30" fmla="*/ 174 w 21600"/>
                <a:gd name="T31" fmla="*/ 252 h 21600"/>
                <a:gd name="T32" fmla="*/ 167 w 21600"/>
                <a:gd name="T33" fmla="*/ 254 h 21600"/>
                <a:gd name="T34" fmla="*/ 160 w 21600"/>
                <a:gd name="T35" fmla="*/ 254 h 21600"/>
                <a:gd name="T36" fmla="*/ 148 w 21600"/>
                <a:gd name="T37" fmla="*/ 252 h 21600"/>
                <a:gd name="T38" fmla="*/ 134 w 21600"/>
                <a:gd name="T39" fmla="*/ 249 h 21600"/>
                <a:gd name="T40" fmla="*/ 122 w 21600"/>
                <a:gd name="T41" fmla="*/ 249 h 21600"/>
                <a:gd name="T42" fmla="*/ 108 w 21600"/>
                <a:gd name="T43" fmla="*/ 249 h 21600"/>
                <a:gd name="T44" fmla="*/ 96 w 21600"/>
                <a:gd name="T45" fmla="*/ 252 h 21600"/>
                <a:gd name="T46" fmla="*/ 74 w 21600"/>
                <a:gd name="T47" fmla="*/ 259 h 21600"/>
                <a:gd name="T48" fmla="*/ 55 w 21600"/>
                <a:gd name="T49" fmla="*/ 261 h 21600"/>
                <a:gd name="T50" fmla="*/ 38 w 21600"/>
                <a:gd name="T51" fmla="*/ 261 h 21600"/>
                <a:gd name="T52" fmla="*/ 22 w 21600"/>
                <a:gd name="T53" fmla="*/ 266 h 21600"/>
                <a:gd name="T54" fmla="*/ 15 w 21600"/>
                <a:gd name="T55" fmla="*/ 269 h 21600"/>
                <a:gd name="T56" fmla="*/ 10 w 21600"/>
                <a:gd name="T57" fmla="*/ 273 h 21600"/>
                <a:gd name="T58" fmla="*/ 7 w 21600"/>
                <a:gd name="T59" fmla="*/ 281 h 21600"/>
                <a:gd name="T60" fmla="*/ 7 w 21600"/>
                <a:gd name="T61" fmla="*/ 290 h 21600"/>
                <a:gd name="T62" fmla="*/ 7 w 21600"/>
                <a:gd name="T63" fmla="*/ 309 h 21600"/>
                <a:gd name="T64" fmla="*/ 3 w 21600"/>
                <a:gd name="T65" fmla="*/ 331 h 21600"/>
                <a:gd name="T66" fmla="*/ 0 w 21600"/>
                <a:gd name="T67" fmla="*/ 341 h 21600"/>
                <a:gd name="T68" fmla="*/ 3 w 21600"/>
                <a:gd name="T69" fmla="*/ 348 h 21600"/>
                <a:gd name="T70" fmla="*/ 5 w 21600"/>
                <a:gd name="T71" fmla="*/ 353 h 21600"/>
                <a:gd name="T72" fmla="*/ 10 w 21600"/>
                <a:gd name="T73" fmla="*/ 355 h 21600"/>
                <a:gd name="T74" fmla="*/ 22 w 21600"/>
                <a:gd name="T75" fmla="*/ 360 h 21600"/>
                <a:gd name="T76" fmla="*/ 31 w 21600"/>
                <a:gd name="T77" fmla="*/ 360 h 21600"/>
                <a:gd name="T78" fmla="*/ 34 w 21600"/>
                <a:gd name="T79" fmla="*/ 360 h 21600"/>
                <a:gd name="T80" fmla="*/ 38 w 21600"/>
                <a:gd name="T81" fmla="*/ 360 h 21600"/>
                <a:gd name="T82" fmla="*/ 41 w 21600"/>
                <a:gd name="T83" fmla="*/ 355 h 21600"/>
                <a:gd name="T84" fmla="*/ 43 w 21600"/>
                <a:gd name="T85" fmla="*/ 348 h 21600"/>
                <a:gd name="T86" fmla="*/ 48 w 21600"/>
                <a:gd name="T87" fmla="*/ 333 h 21600"/>
                <a:gd name="T88" fmla="*/ 48 w 21600"/>
                <a:gd name="T89" fmla="*/ 321 h 21600"/>
                <a:gd name="T90" fmla="*/ 48 w 21600"/>
                <a:gd name="T91" fmla="*/ 319 h 21600"/>
                <a:gd name="T92" fmla="*/ 50 w 21600"/>
                <a:gd name="T93" fmla="*/ 317 h 21600"/>
                <a:gd name="T94" fmla="*/ 53 w 21600"/>
                <a:gd name="T95" fmla="*/ 314 h 21600"/>
                <a:gd name="T96" fmla="*/ 58 w 21600"/>
                <a:gd name="T97" fmla="*/ 312 h 21600"/>
                <a:gd name="T98" fmla="*/ 62 w 21600"/>
                <a:gd name="T99" fmla="*/ 312 h 21600"/>
                <a:gd name="T100" fmla="*/ 69 w 21600"/>
                <a:gd name="T101" fmla="*/ 312 h 21600"/>
                <a:gd name="T102" fmla="*/ 79 w 21600"/>
                <a:gd name="T103" fmla="*/ 309 h 21600"/>
                <a:gd name="T104" fmla="*/ 89 w 21600"/>
                <a:gd name="T105" fmla="*/ 309 h 21600"/>
                <a:gd name="T106" fmla="*/ 129 w 21600"/>
                <a:gd name="T107" fmla="*/ 309 h 21600"/>
                <a:gd name="T108" fmla="*/ 177 w 21600"/>
                <a:gd name="T109" fmla="*/ 309 h 21600"/>
                <a:gd name="T110" fmla="*/ 189 w 21600"/>
                <a:gd name="T111" fmla="*/ 309 h 21600"/>
                <a:gd name="T112" fmla="*/ 201 w 21600"/>
                <a:gd name="T113" fmla="*/ 305 h 21600"/>
                <a:gd name="T114" fmla="*/ 210 w 21600"/>
                <a:gd name="T115" fmla="*/ 300 h 21600"/>
                <a:gd name="T116" fmla="*/ 220 w 21600"/>
                <a:gd name="T117" fmla="*/ 293 h 21600"/>
                <a:gd name="T118" fmla="*/ 229 w 21600"/>
                <a:gd name="T119" fmla="*/ 281 h 21600"/>
                <a:gd name="T120" fmla="*/ 236 w 21600"/>
                <a:gd name="T121" fmla="*/ 269 h 21600"/>
                <a:gd name="T122" fmla="*/ 244 w 21600"/>
                <a:gd name="T123" fmla="*/ 254 h 21600"/>
                <a:gd name="T124" fmla="*/ 251 w 21600"/>
                <a:gd name="T125" fmla="*/ 237 h 216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1600"/>
                <a:gd name="T190" fmla="*/ 0 h 21600"/>
                <a:gd name="T191" fmla="*/ 21600 w 21600"/>
                <a:gd name="T192" fmla="*/ 21600 h 2160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1600" h="21600">
                  <a:moveTo>
                    <a:pt x="18932" y="0"/>
                  </a:moveTo>
                  <a:lnTo>
                    <a:pt x="17900" y="1440"/>
                  </a:lnTo>
                  <a:lnTo>
                    <a:pt x="17297" y="2880"/>
                  </a:lnTo>
                  <a:lnTo>
                    <a:pt x="16609" y="4140"/>
                  </a:lnTo>
                  <a:lnTo>
                    <a:pt x="16265" y="5460"/>
                  </a:lnTo>
                  <a:lnTo>
                    <a:pt x="16265" y="6480"/>
                  </a:lnTo>
                  <a:lnTo>
                    <a:pt x="16006" y="7440"/>
                  </a:lnTo>
                  <a:lnTo>
                    <a:pt x="16006" y="8040"/>
                  </a:lnTo>
                  <a:lnTo>
                    <a:pt x="15834" y="8640"/>
                  </a:lnTo>
                  <a:lnTo>
                    <a:pt x="15834" y="9360"/>
                  </a:lnTo>
                  <a:lnTo>
                    <a:pt x="15662" y="10500"/>
                  </a:lnTo>
                  <a:lnTo>
                    <a:pt x="15232" y="11640"/>
                  </a:lnTo>
                  <a:lnTo>
                    <a:pt x="15232" y="12660"/>
                  </a:lnTo>
                  <a:lnTo>
                    <a:pt x="15232" y="13680"/>
                  </a:lnTo>
                  <a:lnTo>
                    <a:pt x="15232" y="14700"/>
                  </a:lnTo>
                  <a:lnTo>
                    <a:pt x="14974" y="15120"/>
                  </a:lnTo>
                  <a:lnTo>
                    <a:pt x="14371" y="15240"/>
                  </a:lnTo>
                  <a:lnTo>
                    <a:pt x="13769" y="15240"/>
                  </a:lnTo>
                  <a:lnTo>
                    <a:pt x="12736" y="15120"/>
                  </a:lnTo>
                  <a:lnTo>
                    <a:pt x="11531" y="14940"/>
                  </a:lnTo>
                  <a:lnTo>
                    <a:pt x="10499" y="14940"/>
                  </a:lnTo>
                  <a:lnTo>
                    <a:pt x="9294" y="14940"/>
                  </a:lnTo>
                  <a:lnTo>
                    <a:pt x="8261" y="15120"/>
                  </a:lnTo>
                  <a:lnTo>
                    <a:pt x="6368" y="15540"/>
                  </a:lnTo>
                  <a:lnTo>
                    <a:pt x="4733" y="15660"/>
                  </a:lnTo>
                  <a:lnTo>
                    <a:pt x="3270" y="15660"/>
                  </a:lnTo>
                  <a:lnTo>
                    <a:pt x="1893" y="15960"/>
                  </a:lnTo>
                  <a:lnTo>
                    <a:pt x="1291" y="16140"/>
                  </a:lnTo>
                  <a:lnTo>
                    <a:pt x="861" y="16380"/>
                  </a:lnTo>
                  <a:lnTo>
                    <a:pt x="602" y="16860"/>
                  </a:lnTo>
                  <a:lnTo>
                    <a:pt x="602" y="17400"/>
                  </a:lnTo>
                  <a:lnTo>
                    <a:pt x="602" y="18540"/>
                  </a:lnTo>
                  <a:lnTo>
                    <a:pt x="258" y="19860"/>
                  </a:lnTo>
                  <a:lnTo>
                    <a:pt x="0" y="20460"/>
                  </a:lnTo>
                  <a:lnTo>
                    <a:pt x="258" y="20880"/>
                  </a:lnTo>
                  <a:lnTo>
                    <a:pt x="430" y="21180"/>
                  </a:lnTo>
                  <a:lnTo>
                    <a:pt x="861" y="21300"/>
                  </a:lnTo>
                  <a:lnTo>
                    <a:pt x="1893" y="21600"/>
                  </a:lnTo>
                  <a:lnTo>
                    <a:pt x="2668" y="21600"/>
                  </a:lnTo>
                  <a:lnTo>
                    <a:pt x="2926" y="21600"/>
                  </a:lnTo>
                  <a:lnTo>
                    <a:pt x="3270" y="21600"/>
                  </a:lnTo>
                  <a:lnTo>
                    <a:pt x="3528" y="21300"/>
                  </a:lnTo>
                  <a:lnTo>
                    <a:pt x="3700" y="20880"/>
                  </a:lnTo>
                  <a:lnTo>
                    <a:pt x="4131" y="19980"/>
                  </a:lnTo>
                  <a:lnTo>
                    <a:pt x="4131" y="19260"/>
                  </a:lnTo>
                  <a:lnTo>
                    <a:pt x="4131" y="19140"/>
                  </a:lnTo>
                  <a:lnTo>
                    <a:pt x="4303" y="19020"/>
                  </a:lnTo>
                  <a:lnTo>
                    <a:pt x="4561" y="18840"/>
                  </a:lnTo>
                  <a:lnTo>
                    <a:pt x="4991" y="18720"/>
                  </a:lnTo>
                  <a:lnTo>
                    <a:pt x="5335" y="18720"/>
                  </a:lnTo>
                  <a:lnTo>
                    <a:pt x="5938" y="18720"/>
                  </a:lnTo>
                  <a:lnTo>
                    <a:pt x="6798" y="18540"/>
                  </a:lnTo>
                  <a:lnTo>
                    <a:pt x="7659" y="18540"/>
                  </a:lnTo>
                  <a:lnTo>
                    <a:pt x="11101" y="18540"/>
                  </a:lnTo>
                  <a:lnTo>
                    <a:pt x="15232" y="18540"/>
                  </a:lnTo>
                  <a:lnTo>
                    <a:pt x="16265" y="18540"/>
                  </a:lnTo>
                  <a:lnTo>
                    <a:pt x="17297" y="18300"/>
                  </a:lnTo>
                  <a:lnTo>
                    <a:pt x="18072" y="18000"/>
                  </a:lnTo>
                  <a:lnTo>
                    <a:pt x="18932" y="17580"/>
                  </a:lnTo>
                  <a:lnTo>
                    <a:pt x="19707" y="16860"/>
                  </a:lnTo>
                  <a:lnTo>
                    <a:pt x="20309" y="16140"/>
                  </a:lnTo>
                  <a:lnTo>
                    <a:pt x="20998" y="15240"/>
                  </a:lnTo>
                  <a:lnTo>
                    <a:pt x="21600" y="1422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5" name="Freeform 13"/>
            <p:cNvSpPr>
              <a:spLocks/>
            </p:cNvSpPr>
            <p:nvPr/>
          </p:nvSpPr>
          <p:spPr bwMode="auto">
            <a:xfrm>
              <a:off x="912443" y="4512581"/>
              <a:ext cx="181113" cy="324337"/>
            </a:xfrm>
            <a:custGeom>
              <a:avLst/>
              <a:gdLst>
                <a:gd name="T0" fmla="*/ 2 w 21600"/>
                <a:gd name="T1" fmla="*/ 0 h 21600"/>
                <a:gd name="T2" fmla="*/ 14 w 21600"/>
                <a:gd name="T3" fmla="*/ 48 h 21600"/>
                <a:gd name="T4" fmla="*/ 21 w 21600"/>
                <a:gd name="T5" fmla="*/ 82 h 21600"/>
                <a:gd name="T6" fmla="*/ 21 w 21600"/>
                <a:gd name="T7" fmla="*/ 116 h 21600"/>
                <a:gd name="T8" fmla="*/ 62 w 21600"/>
                <a:gd name="T9" fmla="*/ 140 h 21600"/>
                <a:gd name="T10" fmla="*/ 102 w 21600"/>
                <a:gd name="T11" fmla="*/ 147 h 21600"/>
                <a:gd name="T12" fmla="*/ 105 w 21600"/>
                <a:gd name="T13" fmla="*/ 173 h 21600"/>
                <a:gd name="T14" fmla="*/ 86 w 21600"/>
                <a:gd name="T15" fmla="*/ 188 h 21600"/>
                <a:gd name="T16" fmla="*/ 62 w 21600"/>
                <a:gd name="T17" fmla="*/ 180 h 21600"/>
                <a:gd name="T18" fmla="*/ 38 w 21600"/>
                <a:gd name="T19" fmla="*/ 156 h 21600"/>
                <a:gd name="T20" fmla="*/ 0 w 21600"/>
                <a:gd name="T21" fmla="*/ 132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411" y="0"/>
                  </a:moveTo>
                  <a:lnTo>
                    <a:pt x="2880" y="5515"/>
                  </a:lnTo>
                  <a:lnTo>
                    <a:pt x="4320" y="9421"/>
                  </a:lnTo>
                  <a:lnTo>
                    <a:pt x="4320" y="13328"/>
                  </a:lnTo>
                  <a:lnTo>
                    <a:pt x="12754" y="16085"/>
                  </a:lnTo>
                  <a:lnTo>
                    <a:pt x="20983" y="16889"/>
                  </a:lnTo>
                  <a:lnTo>
                    <a:pt x="21600" y="19877"/>
                  </a:lnTo>
                  <a:lnTo>
                    <a:pt x="17691" y="21600"/>
                  </a:lnTo>
                  <a:lnTo>
                    <a:pt x="12754" y="20681"/>
                  </a:lnTo>
                  <a:lnTo>
                    <a:pt x="7817" y="17923"/>
                  </a:lnTo>
                  <a:lnTo>
                    <a:pt x="0" y="15166"/>
                  </a:lnTo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6" name="Freeform 14"/>
            <p:cNvSpPr>
              <a:spLocks/>
            </p:cNvSpPr>
            <p:nvPr/>
          </p:nvSpPr>
          <p:spPr bwMode="auto">
            <a:xfrm>
              <a:off x="912443" y="4512581"/>
              <a:ext cx="181113" cy="319162"/>
            </a:xfrm>
            <a:custGeom>
              <a:avLst/>
              <a:gdLst>
                <a:gd name="T0" fmla="*/ 2 w 21600"/>
                <a:gd name="T1" fmla="*/ 0 h 21600"/>
                <a:gd name="T2" fmla="*/ 7 w 21600"/>
                <a:gd name="T3" fmla="*/ 24 h 21600"/>
                <a:gd name="T4" fmla="*/ 12 w 21600"/>
                <a:gd name="T5" fmla="*/ 41 h 21600"/>
                <a:gd name="T6" fmla="*/ 14 w 21600"/>
                <a:gd name="T7" fmla="*/ 56 h 21600"/>
                <a:gd name="T8" fmla="*/ 19 w 21600"/>
                <a:gd name="T9" fmla="*/ 65 h 21600"/>
                <a:gd name="T10" fmla="*/ 21 w 21600"/>
                <a:gd name="T11" fmla="*/ 82 h 21600"/>
                <a:gd name="T12" fmla="*/ 21 w 21600"/>
                <a:gd name="T13" fmla="*/ 99 h 21600"/>
                <a:gd name="T14" fmla="*/ 24 w 21600"/>
                <a:gd name="T15" fmla="*/ 106 h 21600"/>
                <a:gd name="T16" fmla="*/ 26 w 21600"/>
                <a:gd name="T17" fmla="*/ 113 h 21600"/>
                <a:gd name="T18" fmla="*/ 33 w 21600"/>
                <a:gd name="T19" fmla="*/ 120 h 21600"/>
                <a:gd name="T20" fmla="*/ 43 w 21600"/>
                <a:gd name="T21" fmla="*/ 128 h 21600"/>
                <a:gd name="T22" fmla="*/ 62 w 21600"/>
                <a:gd name="T23" fmla="*/ 140 h 21600"/>
                <a:gd name="T24" fmla="*/ 83 w 21600"/>
                <a:gd name="T25" fmla="*/ 144 h 21600"/>
                <a:gd name="T26" fmla="*/ 90 w 21600"/>
                <a:gd name="T27" fmla="*/ 147 h 21600"/>
                <a:gd name="T28" fmla="*/ 98 w 21600"/>
                <a:gd name="T29" fmla="*/ 149 h 21600"/>
                <a:gd name="T30" fmla="*/ 102 w 21600"/>
                <a:gd name="T31" fmla="*/ 154 h 21600"/>
                <a:gd name="T32" fmla="*/ 105 w 21600"/>
                <a:gd name="T33" fmla="*/ 161 h 21600"/>
                <a:gd name="T34" fmla="*/ 105 w 21600"/>
                <a:gd name="T35" fmla="*/ 173 h 21600"/>
                <a:gd name="T36" fmla="*/ 95 w 21600"/>
                <a:gd name="T37" fmla="*/ 180 h 21600"/>
                <a:gd name="T38" fmla="*/ 90 w 21600"/>
                <a:gd name="T39" fmla="*/ 183 h 21600"/>
                <a:gd name="T40" fmla="*/ 86 w 21600"/>
                <a:gd name="T41" fmla="*/ 185 h 21600"/>
                <a:gd name="T42" fmla="*/ 81 w 21600"/>
                <a:gd name="T43" fmla="*/ 185 h 21600"/>
                <a:gd name="T44" fmla="*/ 74 w 21600"/>
                <a:gd name="T45" fmla="*/ 185 h 21600"/>
                <a:gd name="T46" fmla="*/ 62 w 21600"/>
                <a:gd name="T47" fmla="*/ 180 h 21600"/>
                <a:gd name="T48" fmla="*/ 50 w 21600"/>
                <a:gd name="T49" fmla="*/ 168 h 21600"/>
                <a:gd name="T50" fmla="*/ 36 w 21600"/>
                <a:gd name="T51" fmla="*/ 156 h 21600"/>
                <a:gd name="T52" fmla="*/ 19 w 21600"/>
                <a:gd name="T53" fmla="*/ 144 h 21600"/>
                <a:gd name="T54" fmla="*/ 0 w 21600"/>
                <a:gd name="T55" fmla="*/ 132 h 216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1600"/>
                <a:gd name="T85" fmla="*/ 0 h 21600"/>
                <a:gd name="T86" fmla="*/ 21600 w 21600"/>
                <a:gd name="T87" fmla="*/ 21600 h 216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1600" h="21600">
                  <a:moveTo>
                    <a:pt x="411" y="0"/>
                  </a:moveTo>
                  <a:lnTo>
                    <a:pt x="1440" y="2802"/>
                  </a:lnTo>
                  <a:lnTo>
                    <a:pt x="2469" y="4787"/>
                  </a:lnTo>
                  <a:lnTo>
                    <a:pt x="2880" y="6538"/>
                  </a:lnTo>
                  <a:lnTo>
                    <a:pt x="3909" y="7589"/>
                  </a:lnTo>
                  <a:lnTo>
                    <a:pt x="4320" y="9574"/>
                  </a:lnTo>
                  <a:lnTo>
                    <a:pt x="4320" y="11559"/>
                  </a:lnTo>
                  <a:lnTo>
                    <a:pt x="4937" y="12376"/>
                  </a:lnTo>
                  <a:lnTo>
                    <a:pt x="5349" y="13194"/>
                  </a:lnTo>
                  <a:lnTo>
                    <a:pt x="6789" y="14011"/>
                  </a:lnTo>
                  <a:lnTo>
                    <a:pt x="8846" y="14945"/>
                  </a:lnTo>
                  <a:lnTo>
                    <a:pt x="12754" y="16346"/>
                  </a:lnTo>
                  <a:lnTo>
                    <a:pt x="17074" y="16813"/>
                  </a:lnTo>
                  <a:lnTo>
                    <a:pt x="18514" y="17163"/>
                  </a:lnTo>
                  <a:lnTo>
                    <a:pt x="20160" y="17397"/>
                  </a:lnTo>
                  <a:lnTo>
                    <a:pt x="20983" y="17981"/>
                  </a:lnTo>
                  <a:lnTo>
                    <a:pt x="21600" y="18798"/>
                  </a:lnTo>
                  <a:lnTo>
                    <a:pt x="21600" y="20199"/>
                  </a:lnTo>
                  <a:lnTo>
                    <a:pt x="19543" y="21016"/>
                  </a:lnTo>
                  <a:lnTo>
                    <a:pt x="18514" y="21366"/>
                  </a:lnTo>
                  <a:lnTo>
                    <a:pt x="17691" y="21600"/>
                  </a:lnTo>
                  <a:lnTo>
                    <a:pt x="16663" y="21600"/>
                  </a:lnTo>
                  <a:lnTo>
                    <a:pt x="15223" y="21600"/>
                  </a:lnTo>
                  <a:lnTo>
                    <a:pt x="12754" y="21016"/>
                  </a:lnTo>
                  <a:lnTo>
                    <a:pt x="10286" y="19615"/>
                  </a:lnTo>
                  <a:lnTo>
                    <a:pt x="7406" y="18214"/>
                  </a:lnTo>
                  <a:lnTo>
                    <a:pt x="3909" y="16813"/>
                  </a:lnTo>
                  <a:lnTo>
                    <a:pt x="0" y="15412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7" name="Line 25"/>
            <p:cNvSpPr>
              <a:spLocks noChangeShapeType="1"/>
            </p:cNvSpPr>
            <p:nvPr/>
          </p:nvSpPr>
          <p:spPr bwMode="auto">
            <a:xfrm flipH="1">
              <a:off x="177641" y="5654663"/>
              <a:ext cx="819321" cy="1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8" name="Freeform 26"/>
            <p:cNvSpPr>
              <a:spLocks/>
            </p:cNvSpPr>
            <p:nvPr/>
          </p:nvSpPr>
          <p:spPr bwMode="auto">
            <a:xfrm>
              <a:off x="558841" y="4878324"/>
              <a:ext cx="56921" cy="198398"/>
            </a:xfrm>
            <a:custGeom>
              <a:avLst/>
              <a:gdLst>
                <a:gd name="T0" fmla="*/ 33 w 21600"/>
                <a:gd name="T1" fmla="*/ 115 h 21600"/>
                <a:gd name="T2" fmla="*/ 0 w 21600"/>
                <a:gd name="T3" fmla="*/ 40 h 21600"/>
                <a:gd name="T4" fmla="*/ 24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1600" y="21600"/>
                  </a:moveTo>
                  <a:lnTo>
                    <a:pt x="0" y="7513"/>
                  </a:lnTo>
                  <a:lnTo>
                    <a:pt x="15709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9" name="Freeform 27"/>
            <p:cNvSpPr>
              <a:spLocks/>
            </p:cNvSpPr>
            <p:nvPr/>
          </p:nvSpPr>
          <p:spPr bwMode="auto">
            <a:xfrm>
              <a:off x="582989" y="4878324"/>
              <a:ext cx="32773" cy="198398"/>
            </a:xfrm>
            <a:custGeom>
              <a:avLst/>
              <a:gdLst>
                <a:gd name="T0" fmla="*/ 19 w 21600"/>
                <a:gd name="T1" fmla="*/ 115 h 21600"/>
                <a:gd name="T2" fmla="*/ 12 w 21600"/>
                <a:gd name="T3" fmla="*/ 98 h 21600"/>
                <a:gd name="T4" fmla="*/ 5 w 21600"/>
                <a:gd name="T5" fmla="*/ 81 h 21600"/>
                <a:gd name="T6" fmla="*/ 2 w 21600"/>
                <a:gd name="T7" fmla="*/ 64 h 21600"/>
                <a:gd name="T8" fmla="*/ 0 w 21600"/>
                <a:gd name="T9" fmla="*/ 50 h 21600"/>
                <a:gd name="T10" fmla="*/ 0 w 21600"/>
                <a:gd name="T11" fmla="*/ 36 h 21600"/>
                <a:gd name="T12" fmla="*/ 2 w 21600"/>
                <a:gd name="T13" fmla="*/ 24 h 21600"/>
                <a:gd name="T14" fmla="*/ 5 w 21600"/>
                <a:gd name="T15" fmla="*/ 12 h 21600"/>
                <a:gd name="T16" fmla="*/ 10 w 21600"/>
                <a:gd name="T17" fmla="*/ 0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600"/>
                <a:gd name="T28" fmla="*/ 0 h 21600"/>
                <a:gd name="T29" fmla="*/ 21600 w 21600"/>
                <a:gd name="T30" fmla="*/ 21600 h 216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600" h="21600">
                  <a:moveTo>
                    <a:pt x="21600" y="21600"/>
                  </a:moveTo>
                  <a:lnTo>
                    <a:pt x="13642" y="18407"/>
                  </a:lnTo>
                  <a:lnTo>
                    <a:pt x="5684" y="15214"/>
                  </a:lnTo>
                  <a:lnTo>
                    <a:pt x="2274" y="12021"/>
                  </a:lnTo>
                  <a:lnTo>
                    <a:pt x="0" y="9391"/>
                  </a:lnTo>
                  <a:lnTo>
                    <a:pt x="0" y="6762"/>
                  </a:lnTo>
                  <a:lnTo>
                    <a:pt x="2274" y="4508"/>
                  </a:lnTo>
                  <a:lnTo>
                    <a:pt x="5684" y="2254"/>
                  </a:lnTo>
                  <a:lnTo>
                    <a:pt x="11368" y="0"/>
                  </a:lnTo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0" name="Freeform 28"/>
            <p:cNvSpPr>
              <a:spLocks/>
            </p:cNvSpPr>
            <p:nvPr/>
          </p:nvSpPr>
          <p:spPr bwMode="auto">
            <a:xfrm>
              <a:off x="570915" y="4302107"/>
              <a:ext cx="407073" cy="493407"/>
            </a:xfrm>
            <a:custGeom>
              <a:avLst/>
              <a:gdLst>
                <a:gd name="T0" fmla="*/ 203 w 21600"/>
                <a:gd name="T1" fmla="*/ 122 h 21600"/>
                <a:gd name="T2" fmla="*/ 236 w 21600"/>
                <a:gd name="T3" fmla="*/ 98 h 21600"/>
                <a:gd name="T4" fmla="*/ 236 w 21600"/>
                <a:gd name="T5" fmla="*/ 48 h 21600"/>
                <a:gd name="T6" fmla="*/ 212 w 21600"/>
                <a:gd name="T7" fmla="*/ 0 h 21600"/>
                <a:gd name="T8" fmla="*/ 138 w 21600"/>
                <a:gd name="T9" fmla="*/ 17 h 21600"/>
                <a:gd name="T10" fmla="*/ 131 w 21600"/>
                <a:gd name="T11" fmla="*/ 74 h 21600"/>
                <a:gd name="T12" fmla="*/ 155 w 21600"/>
                <a:gd name="T13" fmla="*/ 122 h 21600"/>
                <a:gd name="T14" fmla="*/ 114 w 21600"/>
                <a:gd name="T15" fmla="*/ 122 h 21600"/>
                <a:gd name="T16" fmla="*/ 81 w 21600"/>
                <a:gd name="T17" fmla="*/ 139 h 21600"/>
                <a:gd name="T18" fmla="*/ 40 w 21600"/>
                <a:gd name="T19" fmla="*/ 170 h 21600"/>
                <a:gd name="T20" fmla="*/ 0 w 21600"/>
                <a:gd name="T21" fmla="*/ 221 h 21600"/>
                <a:gd name="T22" fmla="*/ 0 w 21600"/>
                <a:gd name="T23" fmla="*/ 252 h 21600"/>
                <a:gd name="T24" fmla="*/ 0 w 21600"/>
                <a:gd name="T25" fmla="*/ 286 h 21600"/>
                <a:gd name="T26" fmla="*/ 98 w 21600"/>
                <a:gd name="T27" fmla="*/ 286 h 21600"/>
                <a:gd name="T28" fmla="*/ 138 w 21600"/>
                <a:gd name="T29" fmla="*/ 286 h 21600"/>
                <a:gd name="T30" fmla="*/ 138 w 21600"/>
                <a:gd name="T31" fmla="*/ 245 h 21600"/>
                <a:gd name="T32" fmla="*/ 91 w 21600"/>
                <a:gd name="T33" fmla="*/ 245 h 21600"/>
                <a:gd name="T34" fmla="*/ 33 w 21600"/>
                <a:gd name="T35" fmla="*/ 252 h 21600"/>
                <a:gd name="T36" fmla="*/ 57 w 21600"/>
                <a:gd name="T37" fmla="*/ 228 h 21600"/>
                <a:gd name="T38" fmla="*/ 81 w 21600"/>
                <a:gd name="T39" fmla="*/ 204 h 21600"/>
                <a:gd name="T40" fmla="*/ 98 w 21600"/>
                <a:gd name="T41" fmla="*/ 180 h 216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1600"/>
                <a:gd name="T64" fmla="*/ 0 h 21600"/>
                <a:gd name="T65" fmla="*/ 21600 w 21600"/>
                <a:gd name="T66" fmla="*/ 21600 h 216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1600" h="21600">
                  <a:moveTo>
                    <a:pt x="18580" y="9214"/>
                  </a:moveTo>
                  <a:lnTo>
                    <a:pt x="21600" y="7401"/>
                  </a:lnTo>
                  <a:lnTo>
                    <a:pt x="21600" y="3625"/>
                  </a:lnTo>
                  <a:lnTo>
                    <a:pt x="19403" y="0"/>
                  </a:lnTo>
                  <a:lnTo>
                    <a:pt x="12631" y="1284"/>
                  </a:lnTo>
                  <a:lnTo>
                    <a:pt x="11990" y="5589"/>
                  </a:lnTo>
                  <a:lnTo>
                    <a:pt x="14186" y="9214"/>
                  </a:lnTo>
                  <a:lnTo>
                    <a:pt x="10434" y="9214"/>
                  </a:lnTo>
                  <a:lnTo>
                    <a:pt x="7414" y="10498"/>
                  </a:lnTo>
                  <a:lnTo>
                    <a:pt x="3661" y="12839"/>
                  </a:lnTo>
                  <a:lnTo>
                    <a:pt x="0" y="16691"/>
                  </a:lnTo>
                  <a:lnTo>
                    <a:pt x="0" y="19032"/>
                  </a:lnTo>
                  <a:lnTo>
                    <a:pt x="0" y="21600"/>
                  </a:lnTo>
                  <a:lnTo>
                    <a:pt x="8969" y="21600"/>
                  </a:lnTo>
                  <a:lnTo>
                    <a:pt x="12631" y="21600"/>
                  </a:lnTo>
                  <a:lnTo>
                    <a:pt x="12631" y="18503"/>
                  </a:lnTo>
                  <a:lnTo>
                    <a:pt x="8329" y="18503"/>
                  </a:lnTo>
                  <a:lnTo>
                    <a:pt x="3020" y="19032"/>
                  </a:lnTo>
                  <a:lnTo>
                    <a:pt x="5217" y="17220"/>
                  </a:lnTo>
                  <a:lnTo>
                    <a:pt x="7414" y="15407"/>
                  </a:lnTo>
                  <a:lnTo>
                    <a:pt x="8969" y="13594"/>
                  </a:lnTo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1" name="Freeform 29"/>
            <p:cNvSpPr>
              <a:spLocks/>
            </p:cNvSpPr>
            <p:nvPr/>
          </p:nvSpPr>
          <p:spPr bwMode="auto">
            <a:xfrm>
              <a:off x="570915" y="4314184"/>
              <a:ext cx="407073" cy="481330"/>
            </a:xfrm>
            <a:custGeom>
              <a:avLst/>
              <a:gdLst>
                <a:gd name="T0" fmla="*/ 217 w 21600"/>
                <a:gd name="T1" fmla="*/ 103 h 21600"/>
                <a:gd name="T2" fmla="*/ 234 w 21600"/>
                <a:gd name="T3" fmla="*/ 79 h 21600"/>
                <a:gd name="T4" fmla="*/ 236 w 21600"/>
                <a:gd name="T5" fmla="*/ 55 h 21600"/>
                <a:gd name="T6" fmla="*/ 229 w 21600"/>
                <a:gd name="T7" fmla="*/ 29 h 21600"/>
                <a:gd name="T8" fmla="*/ 217 w 21600"/>
                <a:gd name="T9" fmla="*/ 7 h 21600"/>
                <a:gd name="T10" fmla="*/ 193 w 21600"/>
                <a:gd name="T11" fmla="*/ 0 h 21600"/>
                <a:gd name="T12" fmla="*/ 160 w 21600"/>
                <a:gd name="T13" fmla="*/ 7 h 21600"/>
                <a:gd name="T14" fmla="*/ 138 w 21600"/>
                <a:gd name="T15" fmla="*/ 24 h 21600"/>
                <a:gd name="T16" fmla="*/ 133 w 21600"/>
                <a:gd name="T17" fmla="*/ 53 h 21600"/>
                <a:gd name="T18" fmla="*/ 138 w 21600"/>
                <a:gd name="T19" fmla="*/ 79 h 21600"/>
                <a:gd name="T20" fmla="*/ 148 w 21600"/>
                <a:gd name="T21" fmla="*/ 101 h 21600"/>
                <a:gd name="T22" fmla="*/ 143 w 21600"/>
                <a:gd name="T23" fmla="*/ 113 h 21600"/>
                <a:gd name="T24" fmla="*/ 114 w 21600"/>
                <a:gd name="T25" fmla="*/ 115 h 21600"/>
                <a:gd name="T26" fmla="*/ 81 w 21600"/>
                <a:gd name="T27" fmla="*/ 135 h 21600"/>
                <a:gd name="T28" fmla="*/ 40 w 21600"/>
                <a:gd name="T29" fmla="*/ 163 h 21600"/>
                <a:gd name="T30" fmla="*/ 12 w 21600"/>
                <a:gd name="T31" fmla="*/ 199 h 21600"/>
                <a:gd name="T32" fmla="*/ 2 w 21600"/>
                <a:gd name="T33" fmla="*/ 221 h 21600"/>
                <a:gd name="T34" fmla="*/ 0 w 21600"/>
                <a:gd name="T35" fmla="*/ 245 h 21600"/>
                <a:gd name="T36" fmla="*/ 2 w 21600"/>
                <a:gd name="T37" fmla="*/ 267 h 21600"/>
                <a:gd name="T38" fmla="*/ 7 w 21600"/>
                <a:gd name="T39" fmla="*/ 271 h 21600"/>
                <a:gd name="T40" fmla="*/ 19 w 21600"/>
                <a:gd name="T41" fmla="*/ 276 h 21600"/>
                <a:gd name="T42" fmla="*/ 38 w 21600"/>
                <a:gd name="T43" fmla="*/ 279 h 21600"/>
                <a:gd name="T44" fmla="*/ 71 w 21600"/>
                <a:gd name="T45" fmla="*/ 279 h 21600"/>
                <a:gd name="T46" fmla="*/ 107 w 21600"/>
                <a:gd name="T47" fmla="*/ 279 h 21600"/>
                <a:gd name="T48" fmla="*/ 126 w 21600"/>
                <a:gd name="T49" fmla="*/ 276 h 21600"/>
                <a:gd name="T50" fmla="*/ 138 w 21600"/>
                <a:gd name="T51" fmla="*/ 267 h 21600"/>
                <a:gd name="T52" fmla="*/ 138 w 21600"/>
                <a:gd name="T53" fmla="*/ 250 h 21600"/>
                <a:gd name="T54" fmla="*/ 124 w 21600"/>
                <a:gd name="T55" fmla="*/ 240 h 21600"/>
                <a:gd name="T56" fmla="*/ 91 w 21600"/>
                <a:gd name="T57" fmla="*/ 238 h 21600"/>
                <a:gd name="T58" fmla="*/ 55 w 21600"/>
                <a:gd name="T59" fmla="*/ 243 h 21600"/>
                <a:gd name="T60" fmla="*/ 45 w 21600"/>
                <a:gd name="T61" fmla="*/ 243 h 21600"/>
                <a:gd name="T62" fmla="*/ 43 w 21600"/>
                <a:gd name="T63" fmla="*/ 240 h 21600"/>
                <a:gd name="T64" fmla="*/ 43 w 21600"/>
                <a:gd name="T65" fmla="*/ 235 h 21600"/>
                <a:gd name="T66" fmla="*/ 57 w 21600"/>
                <a:gd name="T67" fmla="*/ 221 h 21600"/>
                <a:gd name="T68" fmla="*/ 76 w 21600"/>
                <a:gd name="T69" fmla="*/ 202 h 21600"/>
                <a:gd name="T70" fmla="*/ 91 w 21600"/>
                <a:gd name="T71" fmla="*/ 185 h 216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1600"/>
                <a:gd name="T109" fmla="*/ 0 h 21600"/>
                <a:gd name="T110" fmla="*/ 21600 w 21600"/>
                <a:gd name="T111" fmla="*/ 21600 h 216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1600" h="21600">
                  <a:moveTo>
                    <a:pt x="18580" y="8903"/>
                  </a:moveTo>
                  <a:lnTo>
                    <a:pt x="19861" y="7974"/>
                  </a:lnTo>
                  <a:lnTo>
                    <a:pt x="20959" y="7045"/>
                  </a:lnTo>
                  <a:lnTo>
                    <a:pt x="21417" y="6116"/>
                  </a:lnTo>
                  <a:lnTo>
                    <a:pt x="21600" y="5187"/>
                  </a:lnTo>
                  <a:lnTo>
                    <a:pt x="21600" y="4258"/>
                  </a:lnTo>
                  <a:lnTo>
                    <a:pt x="21417" y="3174"/>
                  </a:lnTo>
                  <a:lnTo>
                    <a:pt x="20959" y="2245"/>
                  </a:lnTo>
                  <a:lnTo>
                    <a:pt x="20502" y="1316"/>
                  </a:lnTo>
                  <a:lnTo>
                    <a:pt x="19861" y="542"/>
                  </a:lnTo>
                  <a:lnTo>
                    <a:pt x="18763" y="0"/>
                  </a:lnTo>
                  <a:lnTo>
                    <a:pt x="17664" y="0"/>
                  </a:lnTo>
                  <a:lnTo>
                    <a:pt x="16108" y="0"/>
                  </a:lnTo>
                  <a:lnTo>
                    <a:pt x="14644" y="542"/>
                  </a:lnTo>
                  <a:lnTo>
                    <a:pt x="13546" y="1161"/>
                  </a:lnTo>
                  <a:lnTo>
                    <a:pt x="12631" y="1858"/>
                  </a:lnTo>
                  <a:lnTo>
                    <a:pt x="12447" y="3019"/>
                  </a:lnTo>
                  <a:lnTo>
                    <a:pt x="12173" y="4103"/>
                  </a:lnTo>
                  <a:lnTo>
                    <a:pt x="12447" y="5032"/>
                  </a:lnTo>
                  <a:lnTo>
                    <a:pt x="12631" y="6116"/>
                  </a:lnTo>
                  <a:lnTo>
                    <a:pt x="13088" y="7045"/>
                  </a:lnTo>
                  <a:lnTo>
                    <a:pt x="13546" y="7819"/>
                  </a:lnTo>
                  <a:lnTo>
                    <a:pt x="13546" y="8361"/>
                  </a:lnTo>
                  <a:lnTo>
                    <a:pt x="13088" y="8748"/>
                  </a:lnTo>
                  <a:lnTo>
                    <a:pt x="12447" y="8903"/>
                  </a:lnTo>
                  <a:lnTo>
                    <a:pt x="10434" y="8903"/>
                  </a:lnTo>
                  <a:lnTo>
                    <a:pt x="8969" y="9523"/>
                  </a:lnTo>
                  <a:lnTo>
                    <a:pt x="7414" y="10452"/>
                  </a:lnTo>
                  <a:lnTo>
                    <a:pt x="5675" y="11535"/>
                  </a:lnTo>
                  <a:lnTo>
                    <a:pt x="3661" y="12619"/>
                  </a:lnTo>
                  <a:lnTo>
                    <a:pt x="1922" y="14710"/>
                  </a:lnTo>
                  <a:lnTo>
                    <a:pt x="1098" y="15406"/>
                  </a:lnTo>
                  <a:lnTo>
                    <a:pt x="641" y="16335"/>
                  </a:lnTo>
                  <a:lnTo>
                    <a:pt x="183" y="17110"/>
                  </a:lnTo>
                  <a:lnTo>
                    <a:pt x="0" y="17884"/>
                  </a:lnTo>
                  <a:lnTo>
                    <a:pt x="0" y="18968"/>
                  </a:lnTo>
                  <a:lnTo>
                    <a:pt x="0" y="20284"/>
                  </a:lnTo>
                  <a:lnTo>
                    <a:pt x="183" y="20671"/>
                  </a:lnTo>
                  <a:lnTo>
                    <a:pt x="458" y="20826"/>
                  </a:lnTo>
                  <a:lnTo>
                    <a:pt x="641" y="20981"/>
                  </a:lnTo>
                  <a:lnTo>
                    <a:pt x="1281" y="21213"/>
                  </a:lnTo>
                  <a:lnTo>
                    <a:pt x="1739" y="21368"/>
                  </a:lnTo>
                  <a:lnTo>
                    <a:pt x="2654" y="21600"/>
                  </a:lnTo>
                  <a:lnTo>
                    <a:pt x="3478" y="21600"/>
                  </a:lnTo>
                  <a:lnTo>
                    <a:pt x="4576" y="21600"/>
                  </a:lnTo>
                  <a:lnTo>
                    <a:pt x="6498" y="21600"/>
                  </a:lnTo>
                  <a:lnTo>
                    <a:pt x="8329" y="21600"/>
                  </a:lnTo>
                  <a:lnTo>
                    <a:pt x="9793" y="21600"/>
                  </a:lnTo>
                  <a:lnTo>
                    <a:pt x="10892" y="21600"/>
                  </a:lnTo>
                  <a:lnTo>
                    <a:pt x="11532" y="21368"/>
                  </a:lnTo>
                  <a:lnTo>
                    <a:pt x="12173" y="21213"/>
                  </a:lnTo>
                  <a:lnTo>
                    <a:pt x="12631" y="20671"/>
                  </a:lnTo>
                  <a:lnTo>
                    <a:pt x="12631" y="20052"/>
                  </a:lnTo>
                  <a:lnTo>
                    <a:pt x="12631" y="19355"/>
                  </a:lnTo>
                  <a:lnTo>
                    <a:pt x="12173" y="18813"/>
                  </a:lnTo>
                  <a:lnTo>
                    <a:pt x="11349" y="18581"/>
                  </a:lnTo>
                  <a:lnTo>
                    <a:pt x="10434" y="18426"/>
                  </a:lnTo>
                  <a:lnTo>
                    <a:pt x="8329" y="18426"/>
                  </a:lnTo>
                  <a:lnTo>
                    <a:pt x="5675" y="18813"/>
                  </a:lnTo>
                  <a:lnTo>
                    <a:pt x="5034" y="18813"/>
                  </a:lnTo>
                  <a:lnTo>
                    <a:pt x="4576" y="18813"/>
                  </a:lnTo>
                  <a:lnTo>
                    <a:pt x="4119" y="18813"/>
                  </a:lnTo>
                  <a:lnTo>
                    <a:pt x="3936" y="18813"/>
                  </a:lnTo>
                  <a:lnTo>
                    <a:pt x="3936" y="18581"/>
                  </a:lnTo>
                  <a:lnTo>
                    <a:pt x="3936" y="18426"/>
                  </a:lnTo>
                  <a:lnTo>
                    <a:pt x="3936" y="18194"/>
                  </a:lnTo>
                  <a:lnTo>
                    <a:pt x="4119" y="18039"/>
                  </a:lnTo>
                  <a:lnTo>
                    <a:pt x="5217" y="17110"/>
                  </a:lnTo>
                  <a:lnTo>
                    <a:pt x="6315" y="16181"/>
                  </a:lnTo>
                  <a:lnTo>
                    <a:pt x="6956" y="15639"/>
                  </a:lnTo>
                  <a:lnTo>
                    <a:pt x="7597" y="15097"/>
                  </a:lnTo>
                  <a:lnTo>
                    <a:pt x="8329" y="14323"/>
                  </a:lnTo>
                  <a:lnTo>
                    <a:pt x="8969" y="13394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2" name="Freeform 30"/>
            <p:cNvSpPr>
              <a:spLocks/>
            </p:cNvSpPr>
            <p:nvPr/>
          </p:nvSpPr>
          <p:spPr bwMode="auto">
            <a:xfrm>
              <a:off x="607138" y="4766186"/>
              <a:ext cx="282881" cy="329513"/>
            </a:xfrm>
            <a:custGeom>
              <a:avLst/>
              <a:gdLst>
                <a:gd name="T0" fmla="*/ 16 w 21600"/>
                <a:gd name="T1" fmla="*/ 191 h 21600"/>
                <a:gd name="T2" fmla="*/ 96 w 21600"/>
                <a:gd name="T3" fmla="*/ 161 h 21600"/>
                <a:gd name="T4" fmla="*/ 89 w 21600"/>
                <a:gd name="T5" fmla="*/ 120 h 21600"/>
                <a:gd name="T6" fmla="*/ 123 w 21600"/>
                <a:gd name="T7" fmla="*/ 58 h 21600"/>
                <a:gd name="T8" fmla="*/ 164 w 21600"/>
                <a:gd name="T9" fmla="*/ 0 h 21600"/>
                <a:gd name="T10" fmla="*/ 37 w 21600"/>
                <a:gd name="T11" fmla="*/ 104 h 21600"/>
                <a:gd name="T12" fmla="*/ 0 w 21600"/>
                <a:gd name="T13" fmla="*/ 155 h 21600"/>
                <a:gd name="T14" fmla="*/ 16 w 21600"/>
                <a:gd name="T15" fmla="*/ 19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2107" y="21600"/>
                  </a:moveTo>
                  <a:lnTo>
                    <a:pt x="12644" y="18207"/>
                  </a:lnTo>
                  <a:lnTo>
                    <a:pt x="11722" y="13571"/>
                  </a:lnTo>
                  <a:lnTo>
                    <a:pt x="16200" y="6559"/>
                  </a:lnTo>
                  <a:lnTo>
                    <a:pt x="21600" y="0"/>
                  </a:lnTo>
                  <a:lnTo>
                    <a:pt x="4873" y="11761"/>
                  </a:lnTo>
                  <a:lnTo>
                    <a:pt x="0" y="17529"/>
                  </a:lnTo>
                  <a:lnTo>
                    <a:pt x="2107" y="21600"/>
                  </a:lnTo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1686240" y="1389613"/>
            <a:ext cx="1193621" cy="765988"/>
            <a:chOff x="6752905" y="4431497"/>
            <a:chExt cx="1193621" cy="765988"/>
          </a:xfrm>
        </p:grpSpPr>
        <p:sp>
          <p:nvSpPr>
            <p:cNvPr id="176" name="Freeform 176"/>
            <p:cNvSpPr>
              <a:spLocks/>
            </p:cNvSpPr>
            <p:nvPr/>
          </p:nvSpPr>
          <p:spPr bwMode="auto">
            <a:xfrm>
              <a:off x="7472182" y="4800689"/>
              <a:ext cx="272532" cy="389895"/>
            </a:xfrm>
            <a:custGeom>
              <a:avLst/>
              <a:gdLst>
                <a:gd name="T0" fmla="*/ 9 w 21600"/>
                <a:gd name="T1" fmla="*/ 2 h 21600"/>
                <a:gd name="T2" fmla="*/ 19 w 21600"/>
                <a:gd name="T3" fmla="*/ 2 h 21600"/>
                <a:gd name="T4" fmla="*/ 31 w 21600"/>
                <a:gd name="T5" fmla="*/ 5 h 21600"/>
                <a:gd name="T6" fmla="*/ 45 w 21600"/>
                <a:gd name="T7" fmla="*/ 5 h 21600"/>
                <a:gd name="T8" fmla="*/ 62 w 21600"/>
                <a:gd name="T9" fmla="*/ 7 h 21600"/>
                <a:gd name="T10" fmla="*/ 100 w 21600"/>
                <a:gd name="T11" fmla="*/ 7 h 21600"/>
                <a:gd name="T12" fmla="*/ 93 w 21600"/>
                <a:gd name="T13" fmla="*/ 24 h 21600"/>
                <a:gd name="T14" fmla="*/ 88 w 21600"/>
                <a:gd name="T15" fmla="*/ 38 h 21600"/>
                <a:gd name="T16" fmla="*/ 88 w 21600"/>
                <a:gd name="T17" fmla="*/ 72 h 21600"/>
                <a:gd name="T18" fmla="*/ 88 w 21600"/>
                <a:gd name="T19" fmla="*/ 103 h 21600"/>
                <a:gd name="T20" fmla="*/ 96 w 21600"/>
                <a:gd name="T21" fmla="*/ 132 h 21600"/>
                <a:gd name="T22" fmla="*/ 103 w 21600"/>
                <a:gd name="T23" fmla="*/ 158 h 21600"/>
                <a:gd name="T24" fmla="*/ 112 w 21600"/>
                <a:gd name="T25" fmla="*/ 168 h 21600"/>
                <a:gd name="T26" fmla="*/ 122 w 21600"/>
                <a:gd name="T27" fmla="*/ 178 h 21600"/>
                <a:gd name="T28" fmla="*/ 139 w 21600"/>
                <a:gd name="T29" fmla="*/ 185 h 21600"/>
                <a:gd name="T30" fmla="*/ 153 w 21600"/>
                <a:gd name="T31" fmla="*/ 194 h 21600"/>
                <a:gd name="T32" fmla="*/ 153 w 21600"/>
                <a:gd name="T33" fmla="*/ 199 h 21600"/>
                <a:gd name="T34" fmla="*/ 153 w 21600"/>
                <a:gd name="T35" fmla="*/ 202 h 21600"/>
                <a:gd name="T36" fmla="*/ 156 w 21600"/>
                <a:gd name="T37" fmla="*/ 214 h 21600"/>
                <a:gd name="T38" fmla="*/ 158 w 21600"/>
                <a:gd name="T39" fmla="*/ 226 h 21600"/>
                <a:gd name="T40" fmla="*/ 136 w 21600"/>
                <a:gd name="T41" fmla="*/ 223 h 21600"/>
                <a:gd name="T42" fmla="*/ 112 w 21600"/>
                <a:gd name="T43" fmla="*/ 218 h 21600"/>
                <a:gd name="T44" fmla="*/ 105 w 21600"/>
                <a:gd name="T45" fmla="*/ 211 h 21600"/>
                <a:gd name="T46" fmla="*/ 98 w 21600"/>
                <a:gd name="T47" fmla="*/ 202 h 21600"/>
                <a:gd name="T48" fmla="*/ 74 w 21600"/>
                <a:gd name="T49" fmla="*/ 168 h 21600"/>
                <a:gd name="T50" fmla="*/ 53 w 21600"/>
                <a:gd name="T51" fmla="*/ 132 h 21600"/>
                <a:gd name="T52" fmla="*/ 26 w 21600"/>
                <a:gd name="T53" fmla="*/ 98 h 21600"/>
                <a:gd name="T54" fmla="*/ 0 w 21600"/>
                <a:gd name="T55" fmla="*/ 62 h 21600"/>
                <a:gd name="T56" fmla="*/ 5 w 21600"/>
                <a:gd name="T57" fmla="*/ 31 h 21600"/>
                <a:gd name="T58" fmla="*/ 12 w 21600"/>
                <a:gd name="T59" fmla="*/ 0 h 21600"/>
                <a:gd name="T60" fmla="*/ 9 w 21600"/>
                <a:gd name="T61" fmla="*/ 2 h 216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1600"/>
                <a:gd name="T94" fmla="*/ 0 h 21600"/>
                <a:gd name="T95" fmla="*/ 21600 w 21600"/>
                <a:gd name="T96" fmla="*/ 21600 h 2160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1600" h="21600">
                  <a:moveTo>
                    <a:pt x="1230" y="191"/>
                  </a:moveTo>
                  <a:lnTo>
                    <a:pt x="2597" y="191"/>
                  </a:lnTo>
                  <a:lnTo>
                    <a:pt x="4238" y="478"/>
                  </a:lnTo>
                  <a:lnTo>
                    <a:pt x="6152" y="478"/>
                  </a:lnTo>
                  <a:lnTo>
                    <a:pt x="8476" y="669"/>
                  </a:lnTo>
                  <a:lnTo>
                    <a:pt x="13671" y="669"/>
                  </a:lnTo>
                  <a:lnTo>
                    <a:pt x="12714" y="2294"/>
                  </a:lnTo>
                  <a:lnTo>
                    <a:pt x="12030" y="3632"/>
                  </a:lnTo>
                  <a:lnTo>
                    <a:pt x="12030" y="6881"/>
                  </a:lnTo>
                  <a:lnTo>
                    <a:pt x="12030" y="9844"/>
                  </a:lnTo>
                  <a:lnTo>
                    <a:pt x="13124" y="12616"/>
                  </a:lnTo>
                  <a:lnTo>
                    <a:pt x="14081" y="15101"/>
                  </a:lnTo>
                  <a:lnTo>
                    <a:pt x="15311" y="16057"/>
                  </a:lnTo>
                  <a:lnTo>
                    <a:pt x="16678" y="17012"/>
                  </a:lnTo>
                  <a:lnTo>
                    <a:pt x="19003" y="17681"/>
                  </a:lnTo>
                  <a:lnTo>
                    <a:pt x="20916" y="18542"/>
                  </a:lnTo>
                  <a:lnTo>
                    <a:pt x="20916" y="19019"/>
                  </a:lnTo>
                  <a:lnTo>
                    <a:pt x="20916" y="19306"/>
                  </a:lnTo>
                  <a:lnTo>
                    <a:pt x="21327" y="20453"/>
                  </a:lnTo>
                  <a:lnTo>
                    <a:pt x="21600" y="21600"/>
                  </a:lnTo>
                  <a:lnTo>
                    <a:pt x="18592" y="21313"/>
                  </a:lnTo>
                  <a:lnTo>
                    <a:pt x="15311" y="20835"/>
                  </a:lnTo>
                  <a:lnTo>
                    <a:pt x="14354" y="20166"/>
                  </a:lnTo>
                  <a:lnTo>
                    <a:pt x="13397" y="19306"/>
                  </a:lnTo>
                  <a:lnTo>
                    <a:pt x="10116" y="16057"/>
                  </a:lnTo>
                  <a:lnTo>
                    <a:pt x="7246" y="12616"/>
                  </a:lnTo>
                  <a:lnTo>
                    <a:pt x="3554" y="9366"/>
                  </a:lnTo>
                  <a:lnTo>
                    <a:pt x="0" y="5926"/>
                  </a:lnTo>
                  <a:lnTo>
                    <a:pt x="684" y="2963"/>
                  </a:lnTo>
                  <a:lnTo>
                    <a:pt x="1641" y="0"/>
                  </a:lnTo>
                  <a:lnTo>
                    <a:pt x="1230" y="191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7" name="Freeform 177"/>
            <p:cNvSpPr>
              <a:spLocks/>
            </p:cNvSpPr>
            <p:nvPr/>
          </p:nvSpPr>
          <p:spPr bwMode="auto">
            <a:xfrm>
              <a:off x="7034061" y="4866247"/>
              <a:ext cx="227685" cy="310536"/>
            </a:xfrm>
            <a:custGeom>
              <a:avLst/>
              <a:gdLst>
                <a:gd name="T0" fmla="*/ 0 w 21600"/>
                <a:gd name="T1" fmla="*/ 24 h 21600"/>
                <a:gd name="T2" fmla="*/ 0 w 21600"/>
                <a:gd name="T3" fmla="*/ 24 h 21600"/>
                <a:gd name="T4" fmla="*/ 67 w 21600"/>
                <a:gd name="T5" fmla="*/ 0 h 21600"/>
                <a:gd name="T6" fmla="*/ 74 w 21600"/>
                <a:gd name="T7" fmla="*/ 10 h 21600"/>
                <a:gd name="T8" fmla="*/ 50 w 21600"/>
                <a:gd name="T9" fmla="*/ 51 h 21600"/>
                <a:gd name="T10" fmla="*/ 50 w 21600"/>
                <a:gd name="T11" fmla="*/ 99 h 21600"/>
                <a:gd name="T12" fmla="*/ 91 w 21600"/>
                <a:gd name="T13" fmla="*/ 156 h 21600"/>
                <a:gd name="T14" fmla="*/ 122 w 21600"/>
                <a:gd name="T15" fmla="*/ 164 h 21600"/>
                <a:gd name="T16" fmla="*/ 132 w 21600"/>
                <a:gd name="T17" fmla="*/ 180 h 21600"/>
                <a:gd name="T18" fmla="*/ 98 w 21600"/>
                <a:gd name="T19" fmla="*/ 180 h 21600"/>
                <a:gd name="T20" fmla="*/ 67 w 21600"/>
                <a:gd name="T21" fmla="*/ 180 h 21600"/>
                <a:gd name="T22" fmla="*/ 0 w 21600"/>
                <a:gd name="T23" fmla="*/ 92 h 21600"/>
                <a:gd name="T24" fmla="*/ 0 w 21600"/>
                <a:gd name="T25" fmla="*/ 51 h 21600"/>
                <a:gd name="T26" fmla="*/ 0 w 21600"/>
                <a:gd name="T27" fmla="*/ 24 h 21600"/>
                <a:gd name="T28" fmla="*/ 33 w 21600"/>
                <a:gd name="T29" fmla="*/ 12 h 21600"/>
                <a:gd name="T30" fmla="*/ 67 w 21600"/>
                <a:gd name="T31" fmla="*/ 0 h 21600"/>
                <a:gd name="T32" fmla="*/ 69 w 21600"/>
                <a:gd name="T33" fmla="*/ 5 h 21600"/>
                <a:gd name="T34" fmla="*/ 74 w 21600"/>
                <a:gd name="T35" fmla="*/ 10 h 21600"/>
                <a:gd name="T36" fmla="*/ 62 w 21600"/>
                <a:gd name="T37" fmla="*/ 29 h 21600"/>
                <a:gd name="T38" fmla="*/ 50 w 21600"/>
                <a:gd name="T39" fmla="*/ 51 h 21600"/>
                <a:gd name="T40" fmla="*/ 50 w 21600"/>
                <a:gd name="T41" fmla="*/ 75 h 21600"/>
                <a:gd name="T42" fmla="*/ 50 w 21600"/>
                <a:gd name="T43" fmla="*/ 99 h 21600"/>
                <a:gd name="T44" fmla="*/ 69 w 21600"/>
                <a:gd name="T45" fmla="*/ 128 h 21600"/>
                <a:gd name="T46" fmla="*/ 91 w 21600"/>
                <a:gd name="T47" fmla="*/ 156 h 21600"/>
                <a:gd name="T48" fmla="*/ 108 w 21600"/>
                <a:gd name="T49" fmla="*/ 161 h 21600"/>
                <a:gd name="T50" fmla="*/ 122 w 21600"/>
                <a:gd name="T51" fmla="*/ 164 h 21600"/>
                <a:gd name="T52" fmla="*/ 127 w 21600"/>
                <a:gd name="T53" fmla="*/ 173 h 21600"/>
                <a:gd name="T54" fmla="*/ 132 w 21600"/>
                <a:gd name="T55" fmla="*/ 180 h 21600"/>
                <a:gd name="T56" fmla="*/ 115 w 21600"/>
                <a:gd name="T57" fmla="*/ 180 h 21600"/>
                <a:gd name="T58" fmla="*/ 98 w 21600"/>
                <a:gd name="T59" fmla="*/ 180 h 21600"/>
                <a:gd name="T60" fmla="*/ 81 w 21600"/>
                <a:gd name="T61" fmla="*/ 180 h 21600"/>
                <a:gd name="T62" fmla="*/ 67 w 21600"/>
                <a:gd name="T63" fmla="*/ 180 h 21600"/>
                <a:gd name="T64" fmla="*/ 33 w 21600"/>
                <a:gd name="T65" fmla="*/ 135 h 21600"/>
                <a:gd name="T66" fmla="*/ 0 w 21600"/>
                <a:gd name="T67" fmla="*/ 92 h 21600"/>
                <a:gd name="T68" fmla="*/ 0 w 21600"/>
                <a:gd name="T69" fmla="*/ 70 h 21600"/>
                <a:gd name="T70" fmla="*/ 0 w 21600"/>
                <a:gd name="T71" fmla="*/ 51 h 21600"/>
                <a:gd name="T72" fmla="*/ 0 w 21600"/>
                <a:gd name="T73" fmla="*/ 39 h 21600"/>
                <a:gd name="T74" fmla="*/ 0 w 21600"/>
                <a:gd name="T75" fmla="*/ 24 h 216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1600"/>
                <a:gd name="T115" fmla="*/ 0 h 21600"/>
                <a:gd name="T116" fmla="*/ 21600 w 21600"/>
                <a:gd name="T117" fmla="*/ 21600 h 2160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1600" h="21600">
                  <a:moveTo>
                    <a:pt x="0" y="2880"/>
                  </a:moveTo>
                  <a:lnTo>
                    <a:pt x="0" y="2880"/>
                  </a:lnTo>
                  <a:lnTo>
                    <a:pt x="10964" y="0"/>
                  </a:lnTo>
                  <a:lnTo>
                    <a:pt x="12109" y="1200"/>
                  </a:lnTo>
                  <a:lnTo>
                    <a:pt x="8182" y="6120"/>
                  </a:lnTo>
                  <a:lnTo>
                    <a:pt x="8182" y="11880"/>
                  </a:lnTo>
                  <a:lnTo>
                    <a:pt x="14891" y="18720"/>
                  </a:lnTo>
                  <a:lnTo>
                    <a:pt x="19964" y="19680"/>
                  </a:lnTo>
                  <a:lnTo>
                    <a:pt x="21600" y="21600"/>
                  </a:lnTo>
                  <a:lnTo>
                    <a:pt x="16036" y="21600"/>
                  </a:lnTo>
                  <a:lnTo>
                    <a:pt x="10964" y="21600"/>
                  </a:lnTo>
                  <a:lnTo>
                    <a:pt x="0" y="11040"/>
                  </a:lnTo>
                  <a:lnTo>
                    <a:pt x="0" y="6120"/>
                  </a:lnTo>
                  <a:lnTo>
                    <a:pt x="0" y="2880"/>
                  </a:lnTo>
                  <a:lnTo>
                    <a:pt x="5400" y="1440"/>
                  </a:lnTo>
                  <a:lnTo>
                    <a:pt x="10964" y="0"/>
                  </a:lnTo>
                  <a:lnTo>
                    <a:pt x="11291" y="600"/>
                  </a:lnTo>
                  <a:lnTo>
                    <a:pt x="12109" y="1200"/>
                  </a:lnTo>
                  <a:lnTo>
                    <a:pt x="10145" y="3480"/>
                  </a:lnTo>
                  <a:lnTo>
                    <a:pt x="8182" y="6120"/>
                  </a:lnTo>
                  <a:lnTo>
                    <a:pt x="8182" y="9000"/>
                  </a:lnTo>
                  <a:lnTo>
                    <a:pt x="8182" y="11880"/>
                  </a:lnTo>
                  <a:lnTo>
                    <a:pt x="11291" y="15360"/>
                  </a:lnTo>
                  <a:lnTo>
                    <a:pt x="14891" y="18720"/>
                  </a:lnTo>
                  <a:lnTo>
                    <a:pt x="17673" y="19320"/>
                  </a:lnTo>
                  <a:lnTo>
                    <a:pt x="19964" y="19680"/>
                  </a:lnTo>
                  <a:lnTo>
                    <a:pt x="20782" y="20760"/>
                  </a:lnTo>
                  <a:lnTo>
                    <a:pt x="21600" y="21600"/>
                  </a:lnTo>
                  <a:lnTo>
                    <a:pt x="18818" y="21600"/>
                  </a:lnTo>
                  <a:lnTo>
                    <a:pt x="16036" y="21600"/>
                  </a:lnTo>
                  <a:lnTo>
                    <a:pt x="13255" y="21600"/>
                  </a:lnTo>
                  <a:lnTo>
                    <a:pt x="10964" y="21600"/>
                  </a:lnTo>
                  <a:lnTo>
                    <a:pt x="5400" y="16200"/>
                  </a:lnTo>
                  <a:lnTo>
                    <a:pt x="0" y="11040"/>
                  </a:lnTo>
                  <a:lnTo>
                    <a:pt x="0" y="8400"/>
                  </a:lnTo>
                  <a:lnTo>
                    <a:pt x="0" y="6120"/>
                  </a:lnTo>
                  <a:lnTo>
                    <a:pt x="0" y="4680"/>
                  </a:lnTo>
                  <a:lnTo>
                    <a:pt x="0" y="288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8" name="Freeform 178"/>
            <p:cNvSpPr>
              <a:spLocks/>
            </p:cNvSpPr>
            <p:nvPr/>
          </p:nvSpPr>
          <p:spPr bwMode="auto">
            <a:xfrm>
              <a:off x="7025437" y="4859346"/>
              <a:ext cx="236309" cy="326062"/>
            </a:xfrm>
            <a:custGeom>
              <a:avLst/>
              <a:gdLst>
                <a:gd name="T0" fmla="*/ 12 w 21600"/>
                <a:gd name="T1" fmla="*/ 24 h 21600"/>
                <a:gd name="T2" fmla="*/ 10 w 21600"/>
                <a:gd name="T3" fmla="*/ 36 h 21600"/>
                <a:gd name="T4" fmla="*/ 5 w 21600"/>
                <a:gd name="T5" fmla="*/ 48 h 21600"/>
                <a:gd name="T6" fmla="*/ 5 w 21600"/>
                <a:gd name="T7" fmla="*/ 57 h 21600"/>
                <a:gd name="T8" fmla="*/ 2 w 21600"/>
                <a:gd name="T9" fmla="*/ 67 h 21600"/>
                <a:gd name="T10" fmla="*/ 0 w 21600"/>
                <a:gd name="T11" fmla="*/ 74 h 21600"/>
                <a:gd name="T12" fmla="*/ 0 w 21600"/>
                <a:gd name="T13" fmla="*/ 79 h 21600"/>
                <a:gd name="T14" fmla="*/ 0 w 21600"/>
                <a:gd name="T15" fmla="*/ 84 h 21600"/>
                <a:gd name="T16" fmla="*/ 2 w 21600"/>
                <a:gd name="T17" fmla="*/ 86 h 21600"/>
                <a:gd name="T18" fmla="*/ 5 w 21600"/>
                <a:gd name="T19" fmla="*/ 96 h 21600"/>
                <a:gd name="T20" fmla="*/ 12 w 21600"/>
                <a:gd name="T21" fmla="*/ 100 h 21600"/>
                <a:gd name="T22" fmla="*/ 14 w 21600"/>
                <a:gd name="T23" fmla="*/ 105 h 21600"/>
                <a:gd name="T24" fmla="*/ 17 w 21600"/>
                <a:gd name="T25" fmla="*/ 110 h 21600"/>
                <a:gd name="T26" fmla="*/ 22 w 21600"/>
                <a:gd name="T27" fmla="*/ 117 h 21600"/>
                <a:gd name="T28" fmla="*/ 26 w 21600"/>
                <a:gd name="T29" fmla="*/ 124 h 21600"/>
                <a:gd name="T30" fmla="*/ 38 w 21600"/>
                <a:gd name="T31" fmla="*/ 144 h 21600"/>
                <a:gd name="T32" fmla="*/ 50 w 21600"/>
                <a:gd name="T33" fmla="*/ 160 h 21600"/>
                <a:gd name="T34" fmla="*/ 58 w 21600"/>
                <a:gd name="T35" fmla="*/ 168 h 21600"/>
                <a:gd name="T36" fmla="*/ 62 w 21600"/>
                <a:gd name="T37" fmla="*/ 172 h 21600"/>
                <a:gd name="T38" fmla="*/ 70 w 21600"/>
                <a:gd name="T39" fmla="*/ 177 h 21600"/>
                <a:gd name="T40" fmla="*/ 74 w 21600"/>
                <a:gd name="T41" fmla="*/ 180 h 21600"/>
                <a:gd name="T42" fmla="*/ 82 w 21600"/>
                <a:gd name="T43" fmla="*/ 182 h 21600"/>
                <a:gd name="T44" fmla="*/ 91 w 21600"/>
                <a:gd name="T45" fmla="*/ 184 h 21600"/>
                <a:gd name="T46" fmla="*/ 101 w 21600"/>
                <a:gd name="T47" fmla="*/ 187 h 21600"/>
                <a:gd name="T48" fmla="*/ 113 w 21600"/>
                <a:gd name="T49" fmla="*/ 189 h 21600"/>
                <a:gd name="T50" fmla="*/ 122 w 21600"/>
                <a:gd name="T51" fmla="*/ 189 h 21600"/>
                <a:gd name="T52" fmla="*/ 129 w 21600"/>
                <a:gd name="T53" fmla="*/ 189 h 21600"/>
                <a:gd name="T54" fmla="*/ 134 w 21600"/>
                <a:gd name="T55" fmla="*/ 187 h 21600"/>
                <a:gd name="T56" fmla="*/ 137 w 21600"/>
                <a:gd name="T57" fmla="*/ 184 h 21600"/>
                <a:gd name="T58" fmla="*/ 137 w 21600"/>
                <a:gd name="T59" fmla="*/ 177 h 21600"/>
                <a:gd name="T60" fmla="*/ 113 w 21600"/>
                <a:gd name="T61" fmla="*/ 165 h 21600"/>
                <a:gd name="T62" fmla="*/ 101 w 21600"/>
                <a:gd name="T63" fmla="*/ 160 h 21600"/>
                <a:gd name="T64" fmla="*/ 91 w 21600"/>
                <a:gd name="T65" fmla="*/ 151 h 21600"/>
                <a:gd name="T66" fmla="*/ 82 w 21600"/>
                <a:gd name="T67" fmla="*/ 141 h 21600"/>
                <a:gd name="T68" fmla="*/ 72 w 21600"/>
                <a:gd name="T69" fmla="*/ 129 h 21600"/>
                <a:gd name="T70" fmla="*/ 65 w 21600"/>
                <a:gd name="T71" fmla="*/ 115 h 21600"/>
                <a:gd name="T72" fmla="*/ 60 w 21600"/>
                <a:gd name="T73" fmla="*/ 103 h 21600"/>
                <a:gd name="T74" fmla="*/ 55 w 21600"/>
                <a:gd name="T75" fmla="*/ 91 h 21600"/>
                <a:gd name="T76" fmla="*/ 55 w 21600"/>
                <a:gd name="T77" fmla="*/ 76 h 21600"/>
                <a:gd name="T78" fmla="*/ 55 w 21600"/>
                <a:gd name="T79" fmla="*/ 64 h 21600"/>
                <a:gd name="T80" fmla="*/ 55 w 21600"/>
                <a:gd name="T81" fmla="*/ 57 h 21600"/>
                <a:gd name="T82" fmla="*/ 58 w 21600"/>
                <a:gd name="T83" fmla="*/ 50 h 21600"/>
                <a:gd name="T84" fmla="*/ 60 w 21600"/>
                <a:gd name="T85" fmla="*/ 45 h 21600"/>
                <a:gd name="T86" fmla="*/ 65 w 21600"/>
                <a:gd name="T87" fmla="*/ 38 h 21600"/>
                <a:gd name="T88" fmla="*/ 72 w 21600"/>
                <a:gd name="T89" fmla="*/ 26 h 21600"/>
                <a:gd name="T90" fmla="*/ 79 w 21600"/>
                <a:gd name="T91" fmla="*/ 14 h 21600"/>
                <a:gd name="T92" fmla="*/ 70 w 21600"/>
                <a:gd name="T93" fmla="*/ 0 h 21600"/>
                <a:gd name="T94" fmla="*/ 12 w 21600"/>
                <a:gd name="T95" fmla="*/ 24 h 216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1600"/>
                <a:gd name="T145" fmla="*/ 0 h 21600"/>
                <a:gd name="T146" fmla="*/ 21600 w 21600"/>
                <a:gd name="T147" fmla="*/ 21600 h 216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1600" h="21600">
                  <a:moveTo>
                    <a:pt x="1892" y="2743"/>
                  </a:moveTo>
                  <a:lnTo>
                    <a:pt x="1577" y="4114"/>
                  </a:lnTo>
                  <a:lnTo>
                    <a:pt x="788" y="5486"/>
                  </a:lnTo>
                  <a:lnTo>
                    <a:pt x="788" y="6514"/>
                  </a:lnTo>
                  <a:lnTo>
                    <a:pt x="315" y="7657"/>
                  </a:lnTo>
                  <a:lnTo>
                    <a:pt x="0" y="8457"/>
                  </a:lnTo>
                  <a:lnTo>
                    <a:pt x="0" y="9029"/>
                  </a:lnTo>
                  <a:lnTo>
                    <a:pt x="0" y="9600"/>
                  </a:lnTo>
                  <a:lnTo>
                    <a:pt x="315" y="9829"/>
                  </a:lnTo>
                  <a:lnTo>
                    <a:pt x="788" y="10971"/>
                  </a:lnTo>
                  <a:lnTo>
                    <a:pt x="1892" y="11429"/>
                  </a:lnTo>
                  <a:lnTo>
                    <a:pt x="2207" y="12000"/>
                  </a:lnTo>
                  <a:lnTo>
                    <a:pt x="2680" y="12571"/>
                  </a:lnTo>
                  <a:lnTo>
                    <a:pt x="3469" y="13371"/>
                  </a:lnTo>
                  <a:lnTo>
                    <a:pt x="4099" y="14171"/>
                  </a:lnTo>
                  <a:lnTo>
                    <a:pt x="5991" y="16457"/>
                  </a:lnTo>
                  <a:lnTo>
                    <a:pt x="7883" y="18286"/>
                  </a:lnTo>
                  <a:lnTo>
                    <a:pt x="9145" y="19200"/>
                  </a:lnTo>
                  <a:lnTo>
                    <a:pt x="9775" y="19657"/>
                  </a:lnTo>
                  <a:lnTo>
                    <a:pt x="11036" y="20229"/>
                  </a:lnTo>
                  <a:lnTo>
                    <a:pt x="11667" y="20571"/>
                  </a:lnTo>
                  <a:lnTo>
                    <a:pt x="12928" y="20800"/>
                  </a:lnTo>
                  <a:lnTo>
                    <a:pt x="14347" y="21029"/>
                  </a:lnTo>
                  <a:lnTo>
                    <a:pt x="15924" y="21371"/>
                  </a:lnTo>
                  <a:lnTo>
                    <a:pt x="17816" y="21600"/>
                  </a:lnTo>
                  <a:lnTo>
                    <a:pt x="19235" y="21600"/>
                  </a:lnTo>
                  <a:lnTo>
                    <a:pt x="20339" y="21600"/>
                  </a:lnTo>
                  <a:lnTo>
                    <a:pt x="21127" y="21371"/>
                  </a:lnTo>
                  <a:lnTo>
                    <a:pt x="21600" y="21029"/>
                  </a:lnTo>
                  <a:lnTo>
                    <a:pt x="21600" y="20229"/>
                  </a:lnTo>
                  <a:lnTo>
                    <a:pt x="17816" y="18857"/>
                  </a:lnTo>
                  <a:lnTo>
                    <a:pt x="15924" y="18286"/>
                  </a:lnTo>
                  <a:lnTo>
                    <a:pt x="14347" y="17257"/>
                  </a:lnTo>
                  <a:lnTo>
                    <a:pt x="12928" y="16114"/>
                  </a:lnTo>
                  <a:lnTo>
                    <a:pt x="11352" y="14743"/>
                  </a:lnTo>
                  <a:lnTo>
                    <a:pt x="10248" y="13143"/>
                  </a:lnTo>
                  <a:lnTo>
                    <a:pt x="9460" y="11771"/>
                  </a:lnTo>
                  <a:lnTo>
                    <a:pt x="8672" y="10400"/>
                  </a:lnTo>
                  <a:lnTo>
                    <a:pt x="8672" y="8686"/>
                  </a:lnTo>
                  <a:lnTo>
                    <a:pt x="8672" y="7314"/>
                  </a:lnTo>
                  <a:lnTo>
                    <a:pt x="8672" y="6514"/>
                  </a:lnTo>
                  <a:lnTo>
                    <a:pt x="9145" y="5714"/>
                  </a:lnTo>
                  <a:lnTo>
                    <a:pt x="9460" y="5143"/>
                  </a:lnTo>
                  <a:lnTo>
                    <a:pt x="10248" y="4343"/>
                  </a:lnTo>
                  <a:lnTo>
                    <a:pt x="11352" y="2971"/>
                  </a:lnTo>
                  <a:lnTo>
                    <a:pt x="12455" y="1600"/>
                  </a:lnTo>
                  <a:lnTo>
                    <a:pt x="11036" y="0"/>
                  </a:lnTo>
                  <a:lnTo>
                    <a:pt x="1892" y="2743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9" name="Freeform 179"/>
            <p:cNvSpPr>
              <a:spLocks/>
            </p:cNvSpPr>
            <p:nvPr/>
          </p:nvSpPr>
          <p:spPr bwMode="auto">
            <a:xfrm>
              <a:off x="7463558" y="4685101"/>
              <a:ext cx="301855" cy="505483"/>
            </a:xfrm>
            <a:custGeom>
              <a:avLst/>
              <a:gdLst>
                <a:gd name="T0" fmla="*/ 17 w 21600"/>
                <a:gd name="T1" fmla="*/ 69 h 21600"/>
                <a:gd name="T2" fmla="*/ 7 w 21600"/>
                <a:gd name="T3" fmla="*/ 122 h 21600"/>
                <a:gd name="T4" fmla="*/ 0 w 21600"/>
                <a:gd name="T5" fmla="*/ 127 h 21600"/>
                <a:gd name="T6" fmla="*/ 72 w 21600"/>
                <a:gd name="T7" fmla="*/ 216 h 21600"/>
                <a:gd name="T8" fmla="*/ 103 w 21600"/>
                <a:gd name="T9" fmla="*/ 278 h 21600"/>
                <a:gd name="T10" fmla="*/ 134 w 21600"/>
                <a:gd name="T11" fmla="*/ 293 h 21600"/>
                <a:gd name="T12" fmla="*/ 168 w 21600"/>
                <a:gd name="T13" fmla="*/ 293 h 21600"/>
                <a:gd name="T14" fmla="*/ 158 w 21600"/>
                <a:gd name="T15" fmla="*/ 261 h 21600"/>
                <a:gd name="T16" fmla="*/ 134 w 21600"/>
                <a:gd name="T17" fmla="*/ 252 h 21600"/>
                <a:gd name="T18" fmla="*/ 103 w 21600"/>
                <a:gd name="T19" fmla="*/ 228 h 21600"/>
                <a:gd name="T20" fmla="*/ 93 w 21600"/>
                <a:gd name="T21" fmla="*/ 129 h 21600"/>
                <a:gd name="T22" fmla="*/ 93 w 21600"/>
                <a:gd name="T23" fmla="*/ 89 h 21600"/>
                <a:gd name="T24" fmla="*/ 127 w 21600"/>
                <a:gd name="T25" fmla="*/ 57 h 21600"/>
                <a:gd name="T26" fmla="*/ 134 w 21600"/>
                <a:gd name="T27" fmla="*/ 48 h 21600"/>
                <a:gd name="T28" fmla="*/ 151 w 21600"/>
                <a:gd name="T29" fmla="*/ 24 h 21600"/>
                <a:gd name="T30" fmla="*/ 158 w 21600"/>
                <a:gd name="T31" fmla="*/ 17 h 21600"/>
                <a:gd name="T32" fmla="*/ 175 w 21600"/>
                <a:gd name="T33" fmla="*/ 7 h 21600"/>
                <a:gd name="T34" fmla="*/ 175 w 21600"/>
                <a:gd name="T35" fmla="*/ 0 h 216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600"/>
                <a:gd name="T55" fmla="*/ 0 h 21600"/>
                <a:gd name="T56" fmla="*/ 21600 w 21600"/>
                <a:gd name="T57" fmla="*/ 21600 h 216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600" h="21600">
                  <a:moveTo>
                    <a:pt x="2098" y="5087"/>
                  </a:moveTo>
                  <a:lnTo>
                    <a:pt x="864" y="8994"/>
                  </a:lnTo>
                  <a:lnTo>
                    <a:pt x="0" y="9362"/>
                  </a:lnTo>
                  <a:lnTo>
                    <a:pt x="8887" y="15924"/>
                  </a:lnTo>
                  <a:lnTo>
                    <a:pt x="12713" y="20494"/>
                  </a:lnTo>
                  <a:lnTo>
                    <a:pt x="16539" y="21600"/>
                  </a:lnTo>
                  <a:lnTo>
                    <a:pt x="20736" y="21600"/>
                  </a:lnTo>
                  <a:lnTo>
                    <a:pt x="19502" y="19241"/>
                  </a:lnTo>
                  <a:lnTo>
                    <a:pt x="16539" y="18577"/>
                  </a:lnTo>
                  <a:lnTo>
                    <a:pt x="12713" y="16808"/>
                  </a:lnTo>
                  <a:lnTo>
                    <a:pt x="11479" y="9510"/>
                  </a:lnTo>
                  <a:lnTo>
                    <a:pt x="11479" y="6561"/>
                  </a:lnTo>
                  <a:lnTo>
                    <a:pt x="15675" y="4202"/>
                  </a:lnTo>
                  <a:lnTo>
                    <a:pt x="16539" y="3539"/>
                  </a:lnTo>
                  <a:lnTo>
                    <a:pt x="18638" y="1769"/>
                  </a:lnTo>
                  <a:lnTo>
                    <a:pt x="19502" y="1253"/>
                  </a:lnTo>
                  <a:lnTo>
                    <a:pt x="21600" y="516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80" name="Freeform 180"/>
            <p:cNvSpPr>
              <a:spLocks/>
            </p:cNvSpPr>
            <p:nvPr/>
          </p:nvSpPr>
          <p:spPr bwMode="auto">
            <a:xfrm>
              <a:off x="7467008" y="4685101"/>
              <a:ext cx="298405" cy="505483"/>
            </a:xfrm>
            <a:custGeom>
              <a:avLst/>
              <a:gdLst>
                <a:gd name="T0" fmla="*/ 15 w 21600"/>
                <a:gd name="T1" fmla="*/ 69 h 21600"/>
                <a:gd name="T2" fmla="*/ 12 w 21600"/>
                <a:gd name="T3" fmla="*/ 81 h 21600"/>
                <a:gd name="T4" fmla="*/ 10 w 21600"/>
                <a:gd name="T5" fmla="*/ 91 h 21600"/>
                <a:gd name="T6" fmla="*/ 8 w 21600"/>
                <a:gd name="T7" fmla="*/ 101 h 21600"/>
                <a:gd name="T8" fmla="*/ 5 w 21600"/>
                <a:gd name="T9" fmla="*/ 108 h 21600"/>
                <a:gd name="T10" fmla="*/ 5 w 21600"/>
                <a:gd name="T11" fmla="*/ 115 h 21600"/>
                <a:gd name="T12" fmla="*/ 3 w 21600"/>
                <a:gd name="T13" fmla="*/ 120 h 21600"/>
                <a:gd name="T14" fmla="*/ 3 w 21600"/>
                <a:gd name="T15" fmla="*/ 122 h 21600"/>
                <a:gd name="T16" fmla="*/ 0 w 21600"/>
                <a:gd name="T17" fmla="*/ 125 h 21600"/>
                <a:gd name="T18" fmla="*/ 0 w 21600"/>
                <a:gd name="T19" fmla="*/ 127 h 21600"/>
                <a:gd name="T20" fmla="*/ 3 w 21600"/>
                <a:gd name="T21" fmla="*/ 129 h 21600"/>
                <a:gd name="T22" fmla="*/ 5 w 21600"/>
                <a:gd name="T23" fmla="*/ 132 h 21600"/>
                <a:gd name="T24" fmla="*/ 8 w 21600"/>
                <a:gd name="T25" fmla="*/ 139 h 21600"/>
                <a:gd name="T26" fmla="*/ 12 w 21600"/>
                <a:gd name="T27" fmla="*/ 144 h 21600"/>
                <a:gd name="T28" fmla="*/ 20 w 21600"/>
                <a:gd name="T29" fmla="*/ 153 h 21600"/>
                <a:gd name="T30" fmla="*/ 27 w 21600"/>
                <a:gd name="T31" fmla="*/ 161 h 21600"/>
                <a:gd name="T32" fmla="*/ 34 w 21600"/>
                <a:gd name="T33" fmla="*/ 173 h 21600"/>
                <a:gd name="T34" fmla="*/ 51 w 21600"/>
                <a:gd name="T35" fmla="*/ 192 h 21600"/>
                <a:gd name="T36" fmla="*/ 65 w 21600"/>
                <a:gd name="T37" fmla="*/ 213 h 21600"/>
                <a:gd name="T38" fmla="*/ 77 w 21600"/>
                <a:gd name="T39" fmla="*/ 230 h 21600"/>
                <a:gd name="T40" fmla="*/ 87 w 21600"/>
                <a:gd name="T41" fmla="*/ 247 h 21600"/>
                <a:gd name="T42" fmla="*/ 94 w 21600"/>
                <a:gd name="T43" fmla="*/ 261 h 21600"/>
                <a:gd name="T44" fmla="*/ 101 w 21600"/>
                <a:gd name="T45" fmla="*/ 271 h 21600"/>
                <a:gd name="T46" fmla="*/ 108 w 21600"/>
                <a:gd name="T47" fmla="*/ 281 h 21600"/>
                <a:gd name="T48" fmla="*/ 115 w 21600"/>
                <a:gd name="T49" fmla="*/ 285 h 21600"/>
                <a:gd name="T50" fmla="*/ 132 w 21600"/>
                <a:gd name="T51" fmla="*/ 293 h 21600"/>
                <a:gd name="T52" fmla="*/ 149 w 21600"/>
                <a:gd name="T53" fmla="*/ 293 h 21600"/>
                <a:gd name="T54" fmla="*/ 156 w 21600"/>
                <a:gd name="T55" fmla="*/ 293 h 21600"/>
                <a:gd name="T56" fmla="*/ 161 w 21600"/>
                <a:gd name="T57" fmla="*/ 290 h 21600"/>
                <a:gd name="T58" fmla="*/ 161 w 21600"/>
                <a:gd name="T59" fmla="*/ 285 h 21600"/>
                <a:gd name="T60" fmla="*/ 161 w 21600"/>
                <a:gd name="T61" fmla="*/ 278 h 21600"/>
                <a:gd name="T62" fmla="*/ 159 w 21600"/>
                <a:gd name="T63" fmla="*/ 271 h 21600"/>
                <a:gd name="T64" fmla="*/ 156 w 21600"/>
                <a:gd name="T65" fmla="*/ 264 h 21600"/>
                <a:gd name="T66" fmla="*/ 151 w 21600"/>
                <a:gd name="T67" fmla="*/ 259 h 21600"/>
                <a:gd name="T68" fmla="*/ 144 w 21600"/>
                <a:gd name="T69" fmla="*/ 257 h 21600"/>
                <a:gd name="T70" fmla="*/ 132 w 21600"/>
                <a:gd name="T71" fmla="*/ 252 h 21600"/>
                <a:gd name="T72" fmla="*/ 115 w 21600"/>
                <a:gd name="T73" fmla="*/ 240 h 21600"/>
                <a:gd name="T74" fmla="*/ 108 w 21600"/>
                <a:gd name="T75" fmla="*/ 233 h 21600"/>
                <a:gd name="T76" fmla="*/ 103 w 21600"/>
                <a:gd name="T77" fmla="*/ 218 h 21600"/>
                <a:gd name="T78" fmla="*/ 99 w 21600"/>
                <a:gd name="T79" fmla="*/ 201 h 21600"/>
                <a:gd name="T80" fmla="*/ 96 w 21600"/>
                <a:gd name="T81" fmla="*/ 180 h 21600"/>
                <a:gd name="T82" fmla="*/ 94 w 21600"/>
                <a:gd name="T83" fmla="*/ 156 h 21600"/>
                <a:gd name="T84" fmla="*/ 94 w 21600"/>
                <a:gd name="T85" fmla="*/ 137 h 21600"/>
                <a:gd name="T86" fmla="*/ 91 w 21600"/>
                <a:gd name="T87" fmla="*/ 122 h 21600"/>
                <a:gd name="T88" fmla="*/ 91 w 21600"/>
                <a:gd name="T89" fmla="*/ 110 h 21600"/>
                <a:gd name="T90" fmla="*/ 94 w 21600"/>
                <a:gd name="T91" fmla="*/ 101 h 21600"/>
                <a:gd name="T92" fmla="*/ 96 w 21600"/>
                <a:gd name="T93" fmla="*/ 91 h 21600"/>
                <a:gd name="T94" fmla="*/ 101 w 21600"/>
                <a:gd name="T95" fmla="*/ 81 h 21600"/>
                <a:gd name="T96" fmla="*/ 108 w 21600"/>
                <a:gd name="T97" fmla="*/ 74 h 21600"/>
                <a:gd name="T98" fmla="*/ 115 w 21600"/>
                <a:gd name="T99" fmla="*/ 67 h 21600"/>
                <a:gd name="T100" fmla="*/ 123 w 21600"/>
                <a:gd name="T101" fmla="*/ 60 h 21600"/>
                <a:gd name="T102" fmla="*/ 125 w 21600"/>
                <a:gd name="T103" fmla="*/ 55 h 21600"/>
                <a:gd name="T104" fmla="*/ 130 w 21600"/>
                <a:gd name="T105" fmla="*/ 53 h 21600"/>
                <a:gd name="T106" fmla="*/ 132 w 21600"/>
                <a:gd name="T107" fmla="*/ 48 h 21600"/>
                <a:gd name="T108" fmla="*/ 142 w 21600"/>
                <a:gd name="T109" fmla="*/ 36 h 21600"/>
                <a:gd name="T110" fmla="*/ 149 w 21600"/>
                <a:gd name="T111" fmla="*/ 26 h 21600"/>
                <a:gd name="T112" fmla="*/ 154 w 21600"/>
                <a:gd name="T113" fmla="*/ 21 h 21600"/>
                <a:gd name="T114" fmla="*/ 156 w 21600"/>
                <a:gd name="T115" fmla="*/ 17 h 21600"/>
                <a:gd name="T116" fmla="*/ 166 w 21600"/>
                <a:gd name="T117" fmla="*/ 12 h 21600"/>
                <a:gd name="T118" fmla="*/ 170 w 21600"/>
                <a:gd name="T119" fmla="*/ 7 h 21600"/>
                <a:gd name="T120" fmla="*/ 173 w 21600"/>
                <a:gd name="T121" fmla="*/ 0 h 216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1600"/>
                <a:gd name="T184" fmla="*/ 0 h 21600"/>
                <a:gd name="T185" fmla="*/ 21600 w 21600"/>
                <a:gd name="T186" fmla="*/ 21600 h 216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1600" h="21600">
                  <a:moveTo>
                    <a:pt x="1873" y="5087"/>
                  </a:moveTo>
                  <a:lnTo>
                    <a:pt x="1498" y="5971"/>
                  </a:lnTo>
                  <a:lnTo>
                    <a:pt x="1249" y="6709"/>
                  </a:lnTo>
                  <a:lnTo>
                    <a:pt x="999" y="7446"/>
                  </a:lnTo>
                  <a:lnTo>
                    <a:pt x="624" y="7962"/>
                  </a:lnTo>
                  <a:lnTo>
                    <a:pt x="624" y="8478"/>
                  </a:lnTo>
                  <a:lnTo>
                    <a:pt x="375" y="8846"/>
                  </a:lnTo>
                  <a:lnTo>
                    <a:pt x="375" y="8994"/>
                  </a:lnTo>
                  <a:lnTo>
                    <a:pt x="0" y="9215"/>
                  </a:lnTo>
                  <a:lnTo>
                    <a:pt x="0" y="9362"/>
                  </a:lnTo>
                  <a:lnTo>
                    <a:pt x="375" y="9510"/>
                  </a:lnTo>
                  <a:lnTo>
                    <a:pt x="624" y="9731"/>
                  </a:lnTo>
                  <a:lnTo>
                    <a:pt x="999" y="10247"/>
                  </a:lnTo>
                  <a:lnTo>
                    <a:pt x="1498" y="10616"/>
                  </a:lnTo>
                  <a:lnTo>
                    <a:pt x="2497" y="11279"/>
                  </a:lnTo>
                  <a:lnTo>
                    <a:pt x="3371" y="11869"/>
                  </a:lnTo>
                  <a:lnTo>
                    <a:pt x="4245" y="12754"/>
                  </a:lnTo>
                  <a:lnTo>
                    <a:pt x="6368" y="14154"/>
                  </a:lnTo>
                  <a:lnTo>
                    <a:pt x="8116" y="15702"/>
                  </a:lnTo>
                  <a:lnTo>
                    <a:pt x="9614" y="16956"/>
                  </a:lnTo>
                  <a:lnTo>
                    <a:pt x="10862" y="18209"/>
                  </a:lnTo>
                  <a:lnTo>
                    <a:pt x="11736" y="19241"/>
                  </a:lnTo>
                  <a:lnTo>
                    <a:pt x="12610" y="19978"/>
                  </a:lnTo>
                  <a:lnTo>
                    <a:pt x="13484" y="20715"/>
                  </a:lnTo>
                  <a:lnTo>
                    <a:pt x="14358" y="21010"/>
                  </a:lnTo>
                  <a:lnTo>
                    <a:pt x="16481" y="21600"/>
                  </a:lnTo>
                  <a:lnTo>
                    <a:pt x="18603" y="21600"/>
                  </a:lnTo>
                  <a:lnTo>
                    <a:pt x="19477" y="21600"/>
                  </a:lnTo>
                  <a:lnTo>
                    <a:pt x="20102" y="21379"/>
                  </a:lnTo>
                  <a:lnTo>
                    <a:pt x="20102" y="21010"/>
                  </a:lnTo>
                  <a:lnTo>
                    <a:pt x="20102" y="20494"/>
                  </a:lnTo>
                  <a:lnTo>
                    <a:pt x="19852" y="19978"/>
                  </a:lnTo>
                  <a:lnTo>
                    <a:pt x="19477" y="19462"/>
                  </a:lnTo>
                  <a:lnTo>
                    <a:pt x="18853" y="19094"/>
                  </a:lnTo>
                  <a:lnTo>
                    <a:pt x="17979" y="18946"/>
                  </a:lnTo>
                  <a:lnTo>
                    <a:pt x="16481" y="18577"/>
                  </a:lnTo>
                  <a:lnTo>
                    <a:pt x="14358" y="17693"/>
                  </a:lnTo>
                  <a:lnTo>
                    <a:pt x="13484" y="17177"/>
                  </a:lnTo>
                  <a:lnTo>
                    <a:pt x="12860" y="16071"/>
                  </a:lnTo>
                  <a:lnTo>
                    <a:pt x="12361" y="14818"/>
                  </a:lnTo>
                  <a:lnTo>
                    <a:pt x="11986" y="13270"/>
                  </a:lnTo>
                  <a:lnTo>
                    <a:pt x="11736" y="11500"/>
                  </a:lnTo>
                  <a:lnTo>
                    <a:pt x="11736" y="10100"/>
                  </a:lnTo>
                  <a:lnTo>
                    <a:pt x="11362" y="8994"/>
                  </a:lnTo>
                  <a:lnTo>
                    <a:pt x="11362" y="8109"/>
                  </a:lnTo>
                  <a:lnTo>
                    <a:pt x="11736" y="7446"/>
                  </a:lnTo>
                  <a:lnTo>
                    <a:pt x="11986" y="6709"/>
                  </a:lnTo>
                  <a:lnTo>
                    <a:pt x="12610" y="5971"/>
                  </a:lnTo>
                  <a:lnTo>
                    <a:pt x="13484" y="5455"/>
                  </a:lnTo>
                  <a:lnTo>
                    <a:pt x="14358" y="4939"/>
                  </a:lnTo>
                  <a:lnTo>
                    <a:pt x="15357" y="4423"/>
                  </a:lnTo>
                  <a:lnTo>
                    <a:pt x="15607" y="4055"/>
                  </a:lnTo>
                  <a:lnTo>
                    <a:pt x="16231" y="3907"/>
                  </a:lnTo>
                  <a:lnTo>
                    <a:pt x="16481" y="3539"/>
                  </a:lnTo>
                  <a:lnTo>
                    <a:pt x="17729" y="2654"/>
                  </a:lnTo>
                  <a:lnTo>
                    <a:pt x="18603" y="1917"/>
                  </a:lnTo>
                  <a:lnTo>
                    <a:pt x="19228" y="1548"/>
                  </a:lnTo>
                  <a:lnTo>
                    <a:pt x="19477" y="1253"/>
                  </a:lnTo>
                  <a:lnTo>
                    <a:pt x="20726" y="885"/>
                  </a:lnTo>
                  <a:lnTo>
                    <a:pt x="21225" y="516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81" name="Freeform 181"/>
            <p:cNvSpPr>
              <a:spLocks/>
            </p:cNvSpPr>
            <p:nvPr/>
          </p:nvSpPr>
          <p:spPr bwMode="auto">
            <a:xfrm>
              <a:off x="7653295" y="4838644"/>
              <a:ext cx="41397" cy="186321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67 h 21600"/>
                <a:gd name="T4" fmla="*/ 24 w 21600"/>
                <a:gd name="T5" fmla="*/ 108 h 21600"/>
                <a:gd name="T6" fmla="*/ 0 w 21600"/>
                <a:gd name="T7" fmla="*/ 10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13400"/>
                  </a:lnTo>
                  <a:lnTo>
                    <a:pt x="21600" y="21600"/>
                  </a:lnTo>
                  <a:lnTo>
                    <a:pt x="0" y="2160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82" name="Freeform 182"/>
            <p:cNvSpPr>
              <a:spLocks/>
            </p:cNvSpPr>
            <p:nvPr/>
          </p:nvSpPr>
          <p:spPr bwMode="auto">
            <a:xfrm>
              <a:off x="7653295" y="4838644"/>
              <a:ext cx="41397" cy="186321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16 h 21600"/>
                <a:gd name="T4" fmla="*/ 10 w 21600"/>
                <a:gd name="T5" fmla="*/ 31 h 21600"/>
                <a:gd name="T6" fmla="*/ 15 w 21600"/>
                <a:gd name="T7" fmla="*/ 43 h 21600"/>
                <a:gd name="T8" fmla="*/ 19 w 21600"/>
                <a:gd name="T9" fmla="*/ 55 h 21600"/>
                <a:gd name="T10" fmla="*/ 22 w 21600"/>
                <a:gd name="T11" fmla="*/ 64 h 21600"/>
                <a:gd name="T12" fmla="*/ 24 w 21600"/>
                <a:gd name="T13" fmla="*/ 74 h 21600"/>
                <a:gd name="T14" fmla="*/ 24 w 21600"/>
                <a:gd name="T15" fmla="*/ 81 h 21600"/>
                <a:gd name="T16" fmla="*/ 24 w 21600"/>
                <a:gd name="T17" fmla="*/ 86 h 21600"/>
                <a:gd name="T18" fmla="*/ 24 w 21600"/>
                <a:gd name="T19" fmla="*/ 96 h 21600"/>
                <a:gd name="T20" fmla="*/ 19 w 21600"/>
                <a:gd name="T21" fmla="*/ 100 h 21600"/>
                <a:gd name="T22" fmla="*/ 10 w 21600"/>
                <a:gd name="T23" fmla="*/ 105 h 21600"/>
                <a:gd name="T24" fmla="*/ 0 w 21600"/>
                <a:gd name="T25" fmla="*/ 108 h 216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00"/>
                <a:gd name="T40" fmla="*/ 0 h 21600"/>
                <a:gd name="T41" fmla="*/ 21600 w 21600"/>
                <a:gd name="T42" fmla="*/ 21600 h 216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00" h="21600">
                  <a:moveTo>
                    <a:pt x="0" y="0"/>
                  </a:moveTo>
                  <a:lnTo>
                    <a:pt x="4500" y="3200"/>
                  </a:lnTo>
                  <a:lnTo>
                    <a:pt x="9000" y="6200"/>
                  </a:lnTo>
                  <a:lnTo>
                    <a:pt x="13500" y="8600"/>
                  </a:lnTo>
                  <a:lnTo>
                    <a:pt x="17100" y="11000"/>
                  </a:lnTo>
                  <a:lnTo>
                    <a:pt x="19800" y="12800"/>
                  </a:lnTo>
                  <a:lnTo>
                    <a:pt x="21600" y="14800"/>
                  </a:lnTo>
                  <a:lnTo>
                    <a:pt x="21600" y="16200"/>
                  </a:lnTo>
                  <a:lnTo>
                    <a:pt x="21600" y="17200"/>
                  </a:lnTo>
                  <a:lnTo>
                    <a:pt x="21600" y="19200"/>
                  </a:lnTo>
                  <a:lnTo>
                    <a:pt x="17100" y="20000"/>
                  </a:lnTo>
                  <a:lnTo>
                    <a:pt x="9000" y="21000"/>
                  </a:lnTo>
                  <a:lnTo>
                    <a:pt x="0" y="2160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83" name="Freeform 183"/>
            <p:cNvSpPr>
              <a:spLocks/>
            </p:cNvSpPr>
            <p:nvPr/>
          </p:nvSpPr>
          <p:spPr bwMode="auto">
            <a:xfrm>
              <a:off x="7454934" y="4995637"/>
              <a:ext cx="115567" cy="98336"/>
            </a:xfrm>
            <a:custGeom>
              <a:avLst/>
              <a:gdLst>
                <a:gd name="T0" fmla="*/ 34 w 21600"/>
                <a:gd name="T1" fmla="*/ 0 h 21600"/>
                <a:gd name="T2" fmla="*/ 27 w 21600"/>
                <a:gd name="T3" fmla="*/ 24 h 21600"/>
                <a:gd name="T4" fmla="*/ 0 w 21600"/>
                <a:gd name="T5" fmla="*/ 41 h 21600"/>
                <a:gd name="T6" fmla="*/ 17 w 21600"/>
                <a:gd name="T7" fmla="*/ 57 h 21600"/>
                <a:gd name="T8" fmla="*/ 27 w 21600"/>
                <a:gd name="T9" fmla="*/ 57 h 21600"/>
                <a:gd name="T10" fmla="*/ 41 w 21600"/>
                <a:gd name="T11" fmla="*/ 48 h 21600"/>
                <a:gd name="T12" fmla="*/ 58 w 21600"/>
                <a:gd name="T13" fmla="*/ 31 h 21600"/>
                <a:gd name="T14" fmla="*/ 67 w 21600"/>
                <a:gd name="T15" fmla="*/ 3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961" y="0"/>
                  </a:moveTo>
                  <a:lnTo>
                    <a:pt x="8704" y="9095"/>
                  </a:lnTo>
                  <a:lnTo>
                    <a:pt x="0" y="15537"/>
                  </a:lnTo>
                  <a:lnTo>
                    <a:pt x="5481" y="21600"/>
                  </a:lnTo>
                  <a:lnTo>
                    <a:pt x="8704" y="21600"/>
                  </a:lnTo>
                  <a:lnTo>
                    <a:pt x="13218" y="18189"/>
                  </a:lnTo>
                  <a:lnTo>
                    <a:pt x="18699" y="11747"/>
                  </a:lnTo>
                  <a:lnTo>
                    <a:pt x="21600" y="11747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84" name="Freeform 184"/>
            <p:cNvSpPr>
              <a:spLocks/>
            </p:cNvSpPr>
            <p:nvPr/>
          </p:nvSpPr>
          <p:spPr bwMode="auto">
            <a:xfrm>
              <a:off x="7467008" y="4995637"/>
              <a:ext cx="103493" cy="98336"/>
            </a:xfrm>
            <a:custGeom>
              <a:avLst/>
              <a:gdLst>
                <a:gd name="T0" fmla="*/ 27 w 21600"/>
                <a:gd name="T1" fmla="*/ 0 h 21600"/>
                <a:gd name="T2" fmla="*/ 22 w 21600"/>
                <a:gd name="T3" fmla="*/ 9 h 21600"/>
                <a:gd name="T4" fmla="*/ 17 w 21600"/>
                <a:gd name="T5" fmla="*/ 19 h 21600"/>
                <a:gd name="T6" fmla="*/ 12 w 21600"/>
                <a:gd name="T7" fmla="*/ 26 h 21600"/>
                <a:gd name="T8" fmla="*/ 8 w 21600"/>
                <a:gd name="T9" fmla="*/ 31 h 21600"/>
                <a:gd name="T10" fmla="*/ 0 w 21600"/>
                <a:gd name="T11" fmla="*/ 36 h 21600"/>
                <a:gd name="T12" fmla="*/ 0 w 21600"/>
                <a:gd name="T13" fmla="*/ 41 h 21600"/>
                <a:gd name="T14" fmla="*/ 0 w 21600"/>
                <a:gd name="T15" fmla="*/ 45 h 21600"/>
                <a:gd name="T16" fmla="*/ 3 w 21600"/>
                <a:gd name="T17" fmla="*/ 48 h 21600"/>
                <a:gd name="T18" fmla="*/ 10 w 21600"/>
                <a:gd name="T19" fmla="*/ 57 h 21600"/>
                <a:gd name="T20" fmla="*/ 15 w 21600"/>
                <a:gd name="T21" fmla="*/ 57 h 21600"/>
                <a:gd name="T22" fmla="*/ 20 w 21600"/>
                <a:gd name="T23" fmla="*/ 55 h 21600"/>
                <a:gd name="T24" fmla="*/ 27 w 21600"/>
                <a:gd name="T25" fmla="*/ 53 h 21600"/>
                <a:gd name="T26" fmla="*/ 34 w 21600"/>
                <a:gd name="T27" fmla="*/ 48 h 21600"/>
                <a:gd name="T28" fmla="*/ 44 w 21600"/>
                <a:gd name="T29" fmla="*/ 41 h 21600"/>
                <a:gd name="T30" fmla="*/ 51 w 21600"/>
                <a:gd name="T31" fmla="*/ 33 h 21600"/>
                <a:gd name="T32" fmla="*/ 60 w 21600"/>
                <a:gd name="T33" fmla="*/ 31 h 216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600"/>
                <a:gd name="T52" fmla="*/ 0 h 21600"/>
                <a:gd name="T53" fmla="*/ 21600 w 21600"/>
                <a:gd name="T54" fmla="*/ 21600 h 216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600" h="21600">
                  <a:moveTo>
                    <a:pt x="9720" y="0"/>
                  </a:moveTo>
                  <a:lnTo>
                    <a:pt x="7920" y="3411"/>
                  </a:lnTo>
                  <a:lnTo>
                    <a:pt x="6120" y="7200"/>
                  </a:lnTo>
                  <a:lnTo>
                    <a:pt x="4320" y="9853"/>
                  </a:lnTo>
                  <a:lnTo>
                    <a:pt x="2880" y="11747"/>
                  </a:lnTo>
                  <a:lnTo>
                    <a:pt x="0" y="13642"/>
                  </a:lnTo>
                  <a:lnTo>
                    <a:pt x="0" y="15537"/>
                  </a:lnTo>
                  <a:lnTo>
                    <a:pt x="0" y="17053"/>
                  </a:lnTo>
                  <a:lnTo>
                    <a:pt x="1080" y="18189"/>
                  </a:lnTo>
                  <a:lnTo>
                    <a:pt x="3600" y="21600"/>
                  </a:lnTo>
                  <a:lnTo>
                    <a:pt x="5400" y="21600"/>
                  </a:lnTo>
                  <a:lnTo>
                    <a:pt x="7200" y="20842"/>
                  </a:lnTo>
                  <a:lnTo>
                    <a:pt x="9720" y="20084"/>
                  </a:lnTo>
                  <a:lnTo>
                    <a:pt x="12240" y="18189"/>
                  </a:lnTo>
                  <a:lnTo>
                    <a:pt x="15840" y="15537"/>
                  </a:lnTo>
                  <a:lnTo>
                    <a:pt x="18360" y="12505"/>
                  </a:lnTo>
                  <a:lnTo>
                    <a:pt x="21600" y="11747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85" name="Line 185"/>
            <p:cNvSpPr>
              <a:spLocks noChangeShapeType="1"/>
            </p:cNvSpPr>
            <p:nvPr/>
          </p:nvSpPr>
          <p:spPr bwMode="auto">
            <a:xfrm flipH="1">
              <a:off x="6770154" y="5197485"/>
              <a:ext cx="111255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86" name="Freeform 186"/>
            <p:cNvSpPr>
              <a:spLocks/>
            </p:cNvSpPr>
            <p:nvPr/>
          </p:nvSpPr>
          <p:spPr bwMode="auto">
            <a:xfrm>
              <a:off x="7596374" y="4431497"/>
              <a:ext cx="350152" cy="310536"/>
            </a:xfrm>
            <a:custGeom>
              <a:avLst/>
              <a:gdLst>
                <a:gd name="T0" fmla="*/ 0 w 21600"/>
                <a:gd name="T1" fmla="*/ 82 h 21600"/>
                <a:gd name="T2" fmla="*/ 50 w 21600"/>
                <a:gd name="T3" fmla="*/ 58 h 21600"/>
                <a:gd name="T4" fmla="*/ 107 w 21600"/>
                <a:gd name="T5" fmla="*/ 8 h 21600"/>
                <a:gd name="T6" fmla="*/ 139 w 21600"/>
                <a:gd name="T7" fmla="*/ 0 h 21600"/>
                <a:gd name="T8" fmla="*/ 139 w 21600"/>
                <a:gd name="T9" fmla="*/ 48 h 21600"/>
                <a:gd name="T10" fmla="*/ 172 w 21600"/>
                <a:gd name="T11" fmla="*/ 65 h 21600"/>
                <a:gd name="T12" fmla="*/ 179 w 21600"/>
                <a:gd name="T13" fmla="*/ 99 h 21600"/>
                <a:gd name="T14" fmla="*/ 189 w 21600"/>
                <a:gd name="T15" fmla="*/ 147 h 21600"/>
                <a:gd name="T16" fmla="*/ 203 w 21600"/>
                <a:gd name="T17" fmla="*/ 164 h 21600"/>
                <a:gd name="T18" fmla="*/ 196 w 21600"/>
                <a:gd name="T19" fmla="*/ 180 h 21600"/>
                <a:gd name="T20" fmla="*/ 148 w 21600"/>
                <a:gd name="T21" fmla="*/ 180 h 21600"/>
                <a:gd name="T22" fmla="*/ 107 w 21600"/>
                <a:gd name="T23" fmla="*/ 154 h 21600"/>
                <a:gd name="T24" fmla="*/ 100 w 21600"/>
                <a:gd name="T25" fmla="*/ 152 h 216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00"/>
                <a:gd name="T40" fmla="*/ 0 h 21600"/>
                <a:gd name="T41" fmla="*/ 21600 w 21600"/>
                <a:gd name="T42" fmla="*/ 21600 h 216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00" h="21600">
                  <a:moveTo>
                    <a:pt x="0" y="9840"/>
                  </a:moveTo>
                  <a:lnTo>
                    <a:pt x="5320" y="6960"/>
                  </a:lnTo>
                  <a:lnTo>
                    <a:pt x="11385" y="960"/>
                  </a:lnTo>
                  <a:lnTo>
                    <a:pt x="14790" y="0"/>
                  </a:lnTo>
                  <a:lnTo>
                    <a:pt x="14790" y="5760"/>
                  </a:lnTo>
                  <a:lnTo>
                    <a:pt x="18301" y="7800"/>
                  </a:lnTo>
                  <a:lnTo>
                    <a:pt x="19046" y="11880"/>
                  </a:lnTo>
                  <a:lnTo>
                    <a:pt x="20110" y="17640"/>
                  </a:lnTo>
                  <a:lnTo>
                    <a:pt x="21600" y="19680"/>
                  </a:lnTo>
                  <a:lnTo>
                    <a:pt x="20855" y="21600"/>
                  </a:lnTo>
                  <a:lnTo>
                    <a:pt x="15748" y="21600"/>
                  </a:lnTo>
                  <a:lnTo>
                    <a:pt x="11385" y="18480"/>
                  </a:lnTo>
                  <a:lnTo>
                    <a:pt x="10640" y="1824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87" name="Freeform 187"/>
            <p:cNvSpPr>
              <a:spLocks/>
            </p:cNvSpPr>
            <p:nvPr/>
          </p:nvSpPr>
          <p:spPr bwMode="auto">
            <a:xfrm>
              <a:off x="7596374" y="4436673"/>
              <a:ext cx="346702" cy="305360"/>
            </a:xfrm>
            <a:custGeom>
              <a:avLst/>
              <a:gdLst>
                <a:gd name="T0" fmla="*/ 0 w 21600"/>
                <a:gd name="T1" fmla="*/ 79 h 21600"/>
                <a:gd name="T2" fmla="*/ 24 w 21600"/>
                <a:gd name="T3" fmla="*/ 67 h 21600"/>
                <a:gd name="T4" fmla="*/ 45 w 21600"/>
                <a:gd name="T5" fmla="*/ 55 h 21600"/>
                <a:gd name="T6" fmla="*/ 62 w 21600"/>
                <a:gd name="T7" fmla="*/ 43 h 21600"/>
                <a:gd name="T8" fmla="*/ 79 w 21600"/>
                <a:gd name="T9" fmla="*/ 29 h 21600"/>
                <a:gd name="T10" fmla="*/ 91 w 21600"/>
                <a:gd name="T11" fmla="*/ 19 h 21600"/>
                <a:gd name="T12" fmla="*/ 103 w 21600"/>
                <a:gd name="T13" fmla="*/ 9 h 21600"/>
                <a:gd name="T14" fmla="*/ 115 w 21600"/>
                <a:gd name="T15" fmla="*/ 5 h 21600"/>
                <a:gd name="T16" fmla="*/ 122 w 21600"/>
                <a:gd name="T17" fmla="*/ 2 h 21600"/>
                <a:gd name="T18" fmla="*/ 129 w 21600"/>
                <a:gd name="T19" fmla="*/ 0 h 21600"/>
                <a:gd name="T20" fmla="*/ 136 w 21600"/>
                <a:gd name="T21" fmla="*/ 5 h 21600"/>
                <a:gd name="T22" fmla="*/ 139 w 21600"/>
                <a:gd name="T23" fmla="*/ 12 h 21600"/>
                <a:gd name="T24" fmla="*/ 139 w 21600"/>
                <a:gd name="T25" fmla="*/ 21 h 21600"/>
                <a:gd name="T26" fmla="*/ 141 w 21600"/>
                <a:gd name="T27" fmla="*/ 33 h 21600"/>
                <a:gd name="T28" fmla="*/ 143 w 21600"/>
                <a:gd name="T29" fmla="*/ 43 h 21600"/>
                <a:gd name="T30" fmla="*/ 148 w 21600"/>
                <a:gd name="T31" fmla="*/ 48 h 21600"/>
                <a:gd name="T32" fmla="*/ 155 w 21600"/>
                <a:gd name="T33" fmla="*/ 55 h 21600"/>
                <a:gd name="T34" fmla="*/ 163 w 21600"/>
                <a:gd name="T35" fmla="*/ 60 h 21600"/>
                <a:gd name="T36" fmla="*/ 170 w 21600"/>
                <a:gd name="T37" fmla="*/ 65 h 21600"/>
                <a:gd name="T38" fmla="*/ 172 w 21600"/>
                <a:gd name="T39" fmla="*/ 72 h 21600"/>
                <a:gd name="T40" fmla="*/ 177 w 21600"/>
                <a:gd name="T41" fmla="*/ 79 h 21600"/>
                <a:gd name="T42" fmla="*/ 179 w 21600"/>
                <a:gd name="T43" fmla="*/ 96 h 21600"/>
                <a:gd name="T44" fmla="*/ 184 w 21600"/>
                <a:gd name="T45" fmla="*/ 120 h 21600"/>
                <a:gd name="T46" fmla="*/ 187 w 21600"/>
                <a:gd name="T47" fmla="*/ 129 h 21600"/>
                <a:gd name="T48" fmla="*/ 189 w 21600"/>
                <a:gd name="T49" fmla="*/ 139 h 21600"/>
                <a:gd name="T50" fmla="*/ 191 w 21600"/>
                <a:gd name="T51" fmla="*/ 146 h 21600"/>
                <a:gd name="T52" fmla="*/ 196 w 21600"/>
                <a:gd name="T53" fmla="*/ 151 h 21600"/>
                <a:gd name="T54" fmla="*/ 198 w 21600"/>
                <a:gd name="T55" fmla="*/ 156 h 21600"/>
                <a:gd name="T56" fmla="*/ 201 w 21600"/>
                <a:gd name="T57" fmla="*/ 161 h 21600"/>
                <a:gd name="T58" fmla="*/ 201 w 21600"/>
                <a:gd name="T59" fmla="*/ 165 h 21600"/>
                <a:gd name="T60" fmla="*/ 201 w 21600"/>
                <a:gd name="T61" fmla="*/ 168 h 21600"/>
                <a:gd name="T62" fmla="*/ 196 w 21600"/>
                <a:gd name="T63" fmla="*/ 173 h 21600"/>
                <a:gd name="T64" fmla="*/ 191 w 21600"/>
                <a:gd name="T65" fmla="*/ 175 h 21600"/>
                <a:gd name="T66" fmla="*/ 182 w 21600"/>
                <a:gd name="T67" fmla="*/ 175 h 21600"/>
                <a:gd name="T68" fmla="*/ 172 w 21600"/>
                <a:gd name="T69" fmla="*/ 177 h 21600"/>
                <a:gd name="T70" fmla="*/ 160 w 21600"/>
                <a:gd name="T71" fmla="*/ 175 h 21600"/>
                <a:gd name="T72" fmla="*/ 148 w 21600"/>
                <a:gd name="T73" fmla="*/ 173 h 21600"/>
                <a:gd name="T74" fmla="*/ 136 w 21600"/>
                <a:gd name="T75" fmla="*/ 170 h 21600"/>
                <a:gd name="T76" fmla="*/ 127 w 21600"/>
                <a:gd name="T77" fmla="*/ 165 h 21600"/>
                <a:gd name="T78" fmla="*/ 117 w 21600"/>
                <a:gd name="T79" fmla="*/ 158 h 21600"/>
                <a:gd name="T80" fmla="*/ 110 w 21600"/>
                <a:gd name="T81" fmla="*/ 153 h 21600"/>
                <a:gd name="T82" fmla="*/ 105 w 21600"/>
                <a:gd name="T83" fmla="*/ 151 h 21600"/>
                <a:gd name="T84" fmla="*/ 100 w 21600"/>
                <a:gd name="T85" fmla="*/ 149 h 216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600"/>
                <a:gd name="T130" fmla="*/ 0 h 21600"/>
                <a:gd name="T131" fmla="*/ 21600 w 21600"/>
                <a:gd name="T132" fmla="*/ 21600 h 216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600" h="21600">
                  <a:moveTo>
                    <a:pt x="0" y="9641"/>
                  </a:moveTo>
                  <a:lnTo>
                    <a:pt x="2579" y="8176"/>
                  </a:lnTo>
                  <a:lnTo>
                    <a:pt x="4836" y="6712"/>
                  </a:lnTo>
                  <a:lnTo>
                    <a:pt x="6663" y="5247"/>
                  </a:lnTo>
                  <a:lnTo>
                    <a:pt x="8490" y="3539"/>
                  </a:lnTo>
                  <a:lnTo>
                    <a:pt x="9779" y="2319"/>
                  </a:lnTo>
                  <a:lnTo>
                    <a:pt x="11069" y="1098"/>
                  </a:lnTo>
                  <a:lnTo>
                    <a:pt x="12358" y="610"/>
                  </a:lnTo>
                  <a:lnTo>
                    <a:pt x="13110" y="244"/>
                  </a:lnTo>
                  <a:lnTo>
                    <a:pt x="13863" y="0"/>
                  </a:lnTo>
                  <a:lnTo>
                    <a:pt x="14615" y="610"/>
                  </a:lnTo>
                  <a:lnTo>
                    <a:pt x="14937" y="1464"/>
                  </a:lnTo>
                  <a:lnTo>
                    <a:pt x="14937" y="2563"/>
                  </a:lnTo>
                  <a:lnTo>
                    <a:pt x="15152" y="4027"/>
                  </a:lnTo>
                  <a:lnTo>
                    <a:pt x="15367" y="5247"/>
                  </a:lnTo>
                  <a:lnTo>
                    <a:pt x="15904" y="5858"/>
                  </a:lnTo>
                  <a:lnTo>
                    <a:pt x="16657" y="6712"/>
                  </a:lnTo>
                  <a:lnTo>
                    <a:pt x="17516" y="7322"/>
                  </a:lnTo>
                  <a:lnTo>
                    <a:pt x="18269" y="7932"/>
                  </a:lnTo>
                  <a:lnTo>
                    <a:pt x="18484" y="8786"/>
                  </a:lnTo>
                  <a:lnTo>
                    <a:pt x="19021" y="9641"/>
                  </a:lnTo>
                  <a:lnTo>
                    <a:pt x="19236" y="11715"/>
                  </a:lnTo>
                  <a:lnTo>
                    <a:pt x="19773" y="14644"/>
                  </a:lnTo>
                  <a:lnTo>
                    <a:pt x="20096" y="15742"/>
                  </a:lnTo>
                  <a:lnTo>
                    <a:pt x="20310" y="16963"/>
                  </a:lnTo>
                  <a:lnTo>
                    <a:pt x="20525" y="17817"/>
                  </a:lnTo>
                  <a:lnTo>
                    <a:pt x="21063" y="18427"/>
                  </a:lnTo>
                  <a:lnTo>
                    <a:pt x="21278" y="19037"/>
                  </a:lnTo>
                  <a:lnTo>
                    <a:pt x="21600" y="19647"/>
                  </a:lnTo>
                  <a:lnTo>
                    <a:pt x="21600" y="20136"/>
                  </a:lnTo>
                  <a:lnTo>
                    <a:pt x="21600" y="20502"/>
                  </a:lnTo>
                  <a:lnTo>
                    <a:pt x="21063" y="21112"/>
                  </a:lnTo>
                  <a:lnTo>
                    <a:pt x="20525" y="21356"/>
                  </a:lnTo>
                  <a:lnTo>
                    <a:pt x="19558" y="21356"/>
                  </a:lnTo>
                  <a:lnTo>
                    <a:pt x="18484" y="21600"/>
                  </a:lnTo>
                  <a:lnTo>
                    <a:pt x="17194" y="21356"/>
                  </a:lnTo>
                  <a:lnTo>
                    <a:pt x="15904" y="21112"/>
                  </a:lnTo>
                  <a:lnTo>
                    <a:pt x="14615" y="20746"/>
                  </a:lnTo>
                  <a:lnTo>
                    <a:pt x="13648" y="20136"/>
                  </a:lnTo>
                  <a:lnTo>
                    <a:pt x="12573" y="19281"/>
                  </a:lnTo>
                  <a:lnTo>
                    <a:pt x="11821" y="18671"/>
                  </a:lnTo>
                  <a:lnTo>
                    <a:pt x="11284" y="18427"/>
                  </a:lnTo>
                  <a:lnTo>
                    <a:pt x="10746" y="18183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88" name="Freeform 188"/>
            <p:cNvSpPr>
              <a:spLocks/>
            </p:cNvSpPr>
            <p:nvPr/>
          </p:nvSpPr>
          <p:spPr bwMode="auto">
            <a:xfrm>
              <a:off x="7158253" y="4862797"/>
              <a:ext cx="313929" cy="32779"/>
            </a:xfrm>
            <a:custGeom>
              <a:avLst/>
              <a:gdLst>
                <a:gd name="T0" fmla="*/ 182 w 21600"/>
                <a:gd name="T1" fmla="*/ 19 h 21600"/>
                <a:gd name="T2" fmla="*/ 139 w 21600"/>
                <a:gd name="T3" fmla="*/ 7 h 21600"/>
                <a:gd name="T4" fmla="*/ 91 w 21600"/>
                <a:gd name="T5" fmla="*/ 2 h 21600"/>
                <a:gd name="T6" fmla="*/ 38 w 21600"/>
                <a:gd name="T7" fmla="*/ 0 h 21600"/>
                <a:gd name="T8" fmla="*/ 12 w 21600"/>
                <a:gd name="T9" fmla="*/ 2 h 21600"/>
                <a:gd name="T10" fmla="*/ 0 w 21600"/>
                <a:gd name="T11" fmla="*/ 7 h 21600"/>
                <a:gd name="T12" fmla="*/ 182 w 21600"/>
                <a:gd name="T13" fmla="*/ 19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21600" y="21600"/>
                  </a:moveTo>
                  <a:lnTo>
                    <a:pt x="16497" y="7958"/>
                  </a:lnTo>
                  <a:lnTo>
                    <a:pt x="10800" y="2274"/>
                  </a:lnTo>
                  <a:lnTo>
                    <a:pt x="4510" y="0"/>
                  </a:lnTo>
                  <a:lnTo>
                    <a:pt x="1424" y="2274"/>
                  </a:lnTo>
                  <a:lnTo>
                    <a:pt x="0" y="7958"/>
                  </a:lnTo>
                  <a:lnTo>
                    <a:pt x="21600" y="21600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89" name="Freeform 189"/>
            <p:cNvSpPr>
              <a:spLocks/>
            </p:cNvSpPr>
            <p:nvPr/>
          </p:nvSpPr>
          <p:spPr bwMode="auto">
            <a:xfrm>
              <a:off x="6752905" y="4555711"/>
              <a:ext cx="871067" cy="579667"/>
            </a:xfrm>
            <a:custGeom>
              <a:avLst/>
              <a:gdLst>
                <a:gd name="T0" fmla="*/ 505 w 21600"/>
                <a:gd name="T1" fmla="*/ 0 h 21600"/>
                <a:gd name="T2" fmla="*/ 465 w 21600"/>
                <a:gd name="T3" fmla="*/ 17 h 21600"/>
                <a:gd name="T4" fmla="*/ 458 w 21600"/>
                <a:gd name="T5" fmla="*/ 10 h 21600"/>
                <a:gd name="T6" fmla="*/ 407 w 21600"/>
                <a:gd name="T7" fmla="*/ 17 h 21600"/>
                <a:gd name="T8" fmla="*/ 335 w 21600"/>
                <a:gd name="T9" fmla="*/ 17 h 21600"/>
                <a:gd name="T10" fmla="*/ 295 w 21600"/>
                <a:gd name="T11" fmla="*/ 10 h 21600"/>
                <a:gd name="T12" fmla="*/ 271 w 21600"/>
                <a:gd name="T13" fmla="*/ 0 h 21600"/>
                <a:gd name="T14" fmla="*/ 230 w 21600"/>
                <a:gd name="T15" fmla="*/ 0 h 21600"/>
                <a:gd name="T16" fmla="*/ 180 w 21600"/>
                <a:gd name="T17" fmla="*/ 0 h 21600"/>
                <a:gd name="T18" fmla="*/ 132 w 21600"/>
                <a:gd name="T19" fmla="*/ 34 h 21600"/>
                <a:gd name="T20" fmla="*/ 91 w 21600"/>
                <a:gd name="T21" fmla="*/ 58 h 21600"/>
                <a:gd name="T22" fmla="*/ 74 w 21600"/>
                <a:gd name="T23" fmla="*/ 68 h 21600"/>
                <a:gd name="T24" fmla="*/ 34 w 21600"/>
                <a:gd name="T25" fmla="*/ 68 h 21600"/>
                <a:gd name="T26" fmla="*/ 26 w 21600"/>
                <a:gd name="T27" fmla="*/ 41 h 21600"/>
                <a:gd name="T28" fmla="*/ 26 w 21600"/>
                <a:gd name="T29" fmla="*/ 17 h 21600"/>
                <a:gd name="T30" fmla="*/ 10 w 21600"/>
                <a:gd name="T31" fmla="*/ 41 h 21600"/>
                <a:gd name="T32" fmla="*/ 0 w 21600"/>
                <a:gd name="T33" fmla="*/ 92 h 21600"/>
                <a:gd name="T34" fmla="*/ 34 w 21600"/>
                <a:gd name="T35" fmla="*/ 123 h 21600"/>
                <a:gd name="T36" fmla="*/ 81 w 21600"/>
                <a:gd name="T37" fmla="*/ 123 h 21600"/>
                <a:gd name="T38" fmla="*/ 122 w 21600"/>
                <a:gd name="T39" fmla="*/ 108 h 21600"/>
                <a:gd name="T40" fmla="*/ 139 w 21600"/>
                <a:gd name="T41" fmla="*/ 82 h 21600"/>
                <a:gd name="T42" fmla="*/ 122 w 21600"/>
                <a:gd name="T43" fmla="*/ 132 h 21600"/>
                <a:gd name="T44" fmla="*/ 108 w 21600"/>
                <a:gd name="T45" fmla="*/ 180 h 21600"/>
                <a:gd name="T46" fmla="*/ 91 w 21600"/>
                <a:gd name="T47" fmla="*/ 204 h 21600"/>
                <a:gd name="T48" fmla="*/ 81 w 21600"/>
                <a:gd name="T49" fmla="*/ 286 h 21600"/>
                <a:gd name="T50" fmla="*/ 74 w 21600"/>
                <a:gd name="T51" fmla="*/ 312 h 21600"/>
                <a:gd name="T52" fmla="*/ 50 w 21600"/>
                <a:gd name="T53" fmla="*/ 327 h 21600"/>
                <a:gd name="T54" fmla="*/ 91 w 21600"/>
                <a:gd name="T55" fmla="*/ 336 h 21600"/>
                <a:gd name="T56" fmla="*/ 122 w 21600"/>
                <a:gd name="T57" fmla="*/ 320 h 21600"/>
                <a:gd name="T58" fmla="*/ 132 w 21600"/>
                <a:gd name="T59" fmla="*/ 279 h 21600"/>
                <a:gd name="T60" fmla="*/ 139 w 21600"/>
                <a:gd name="T61" fmla="*/ 231 h 21600"/>
                <a:gd name="T62" fmla="*/ 156 w 21600"/>
                <a:gd name="T63" fmla="*/ 204 h 21600"/>
                <a:gd name="T64" fmla="*/ 172 w 21600"/>
                <a:gd name="T65" fmla="*/ 197 h 21600"/>
                <a:gd name="T66" fmla="*/ 194 w 21600"/>
                <a:gd name="T67" fmla="*/ 188 h 21600"/>
                <a:gd name="T68" fmla="*/ 220 w 21600"/>
                <a:gd name="T69" fmla="*/ 180 h 21600"/>
                <a:gd name="T70" fmla="*/ 244 w 21600"/>
                <a:gd name="T71" fmla="*/ 164 h 21600"/>
                <a:gd name="T72" fmla="*/ 285 w 21600"/>
                <a:gd name="T73" fmla="*/ 123 h 216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1600"/>
                <a:gd name="T112" fmla="*/ 0 h 21600"/>
                <a:gd name="T113" fmla="*/ 21600 w 21600"/>
                <a:gd name="T114" fmla="*/ 21600 h 216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1600" h="21600">
                  <a:moveTo>
                    <a:pt x="21600" y="0"/>
                  </a:moveTo>
                  <a:lnTo>
                    <a:pt x="19889" y="1093"/>
                  </a:lnTo>
                  <a:lnTo>
                    <a:pt x="19590" y="643"/>
                  </a:lnTo>
                  <a:lnTo>
                    <a:pt x="17408" y="1093"/>
                  </a:lnTo>
                  <a:lnTo>
                    <a:pt x="14329" y="1093"/>
                  </a:lnTo>
                  <a:lnTo>
                    <a:pt x="12618" y="643"/>
                  </a:lnTo>
                  <a:lnTo>
                    <a:pt x="11591" y="0"/>
                  </a:lnTo>
                  <a:lnTo>
                    <a:pt x="9838" y="0"/>
                  </a:lnTo>
                  <a:lnTo>
                    <a:pt x="7699" y="0"/>
                  </a:lnTo>
                  <a:lnTo>
                    <a:pt x="5646" y="2186"/>
                  </a:lnTo>
                  <a:lnTo>
                    <a:pt x="3892" y="3729"/>
                  </a:lnTo>
                  <a:lnTo>
                    <a:pt x="3165" y="4371"/>
                  </a:lnTo>
                  <a:lnTo>
                    <a:pt x="1454" y="4371"/>
                  </a:lnTo>
                  <a:lnTo>
                    <a:pt x="1112" y="2636"/>
                  </a:lnTo>
                  <a:lnTo>
                    <a:pt x="1112" y="1093"/>
                  </a:lnTo>
                  <a:lnTo>
                    <a:pt x="428" y="2636"/>
                  </a:lnTo>
                  <a:lnTo>
                    <a:pt x="0" y="5914"/>
                  </a:lnTo>
                  <a:lnTo>
                    <a:pt x="1454" y="7907"/>
                  </a:lnTo>
                  <a:lnTo>
                    <a:pt x="3465" y="7907"/>
                  </a:lnTo>
                  <a:lnTo>
                    <a:pt x="5218" y="6943"/>
                  </a:lnTo>
                  <a:lnTo>
                    <a:pt x="5945" y="5271"/>
                  </a:lnTo>
                  <a:lnTo>
                    <a:pt x="5218" y="8486"/>
                  </a:lnTo>
                  <a:lnTo>
                    <a:pt x="4619" y="11571"/>
                  </a:lnTo>
                  <a:lnTo>
                    <a:pt x="3892" y="13114"/>
                  </a:lnTo>
                  <a:lnTo>
                    <a:pt x="3465" y="18386"/>
                  </a:lnTo>
                  <a:lnTo>
                    <a:pt x="3165" y="20057"/>
                  </a:lnTo>
                  <a:lnTo>
                    <a:pt x="2139" y="21021"/>
                  </a:lnTo>
                  <a:lnTo>
                    <a:pt x="3892" y="21600"/>
                  </a:lnTo>
                  <a:lnTo>
                    <a:pt x="5218" y="20571"/>
                  </a:lnTo>
                  <a:lnTo>
                    <a:pt x="5646" y="17936"/>
                  </a:lnTo>
                  <a:lnTo>
                    <a:pt x="5945" y="14850"/>
                  </a:lnTo>
                  <a:lnTo>
                    <a:pt x="6672" y="13114"/>
                  </a:lnTo>
                  <a:lnTo>
                    <a:pt x="7357" y="12664"/>
                  </a:lnTo>
                  <a:lnTo>
                    <a:pt x="8298" y="12086"/>
                  </a:lnTo>
                  <a:lnTo>
                    <a:pt x="9410" y="11571"/>
                  </a:lnTo>
                  <a:lnTo>
                    <a:pt x="10436" y="10543"/>
                  </a:lnTo>
                  <a:lnTo>
                    <a:pt x="12190" y="7907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90" name="Freeform 190"/>
            <p:cNvSpPr>
              <a:spLocks/>
            </p:cNvSpPr>
            <p:nvPr/>
          </p:nvSpPr>
          <p:spPr bwMode="auto">
            <a:xfrm>
              <a:off x="6761529" y="4555711"/>
              <a:ext cx="862443" cy="132840"/>
            </a:xfrm>
            <a:custGeom>
              <a:avLst/>
              <a:gdLst>
                <a:gd name="T0" fmla="*/ 500 w 21600"/>
                <a:gd name="T1" fmla="*/ 0 h 21600"/>
                <a:gd name="T2" fmla="*/ 484 w 21600"/>
                <a:gd name="T3" fmla="*/ 8 h 21600"/>
                <a:gd name="T4" fmla="*/ 469 w 21600"/>
                <a:gd name="T5" fmla="*/ 12 h 21600"/>
                <a:gd name="T6" fmla="*/ 460 w 21600"/>
                <a:gd name="T7" fmla="*/ 15 h 21600"/>
                <a:gd name="T8" fmla="*/ 457 w 21600"/>
                <a:gd name="T9" fmla="*/ 15 h 21600"/>
                <a:gd name="T10" fmla="*/ 453 w 21600"/>
                <a:gd name="T11" fmla="*/ 12 h 21600"/>
                <a:gd name="T12" fmla="*/ 448 w 21600"/>
                <a:gd name="T13" fmla="*/ 12 h 21600"/>
                <a:gd name="T14" fmla="*/ 438 w 21600"/>
                <a:gd name="T15" fmla="*/ 12 h 21600"/>
                <a:gd name="T16" fmla="*/ 429 w 21600"/>
                <a:gd name="T17" fmla="*/ 15 h 21600"/>
                <a:gd name="T18" fmla="*/ 414 w 21600"/>
                <a:gd name="T19" fmla="*/ 15 h 21600"/>
                <a:gd name="T20" fmla="*/ 400 w 21600"/>
                <a:gd name="T21" fmla="*/ 17 h 21600"/>
                <a:gd name="T22" fmla="*/ 383 w 21600"/>
                <a:gd name="T23" fmla="*/ 17 h 21600"/>
                <a:gd name="T24" fmla="*/ 366 w 21600"/>
                <a:gd name="T25" fmla="*/ 17 h 21600"/>
                <a:gd name="T26" fmla="*/ 350 w 21600"/>
                <a:gd name="T27" fmla="*/ 17 h 21600"/>
                <a:gd name="T28" fmla="*/ 335 w 21600"/>
                <a:gd name="T29" fmla="*/ 17 h 21600"/>
                <a:gd name="T30" fmla="*/ 321 w 21600"/>
                <a:gd name="T31" fmla="*/ 15 h 21600"/>
                <a:gd name="T32" fmla="*/ 309 w 21600"/>
                <a:gd name="T33" fmla="*/ 15 h 21600"/>
                <a:gd name="T34" fmla="*/ 290 w 21600"/>
                <a:gd name="T35" fmla="*/ 10 h 21600"/>
                <a:gd name="T36" fmla="*/ 278 w 21600"/>
                <a:gd name="T37" fmla="*/ 5 h 21600"/>
                <a:gd name="T38" fmla="*/ 263 w 21600"/>
                <a:gd name="T39" fmla="*/ 3 h 21600"/>
                <a:gd name="T40" fmla="*/ 244 w 21600"/>
                <a:gd name="T41" fmla="*/ 0 h 21600"/>
                <a:gd name="T42" fmla="*/ 225 w 21600"/>
                <a:gd name="T43" fmla="*/ 0 h 21600"/>
                <a:gd name="T44" fmla="*/ 199 w 21600"/>
                <a:gd name="T45" fmla="*/ 0 h 21600"/>
                <a:gd name="T46" fmla="*/ 187 w 21600"/>
                <a:gd name="T47" fmla="*/ 3 h 21600"/>
                <a:gd name="T48" fmla="*/ 175 w 21600"/>
                <a:gd name="T49" fmla="*/ 5 h 21600"/>
                <a:gd name="T50" fmla="*/ 163 w 21600"/>
                <a:gd name="T51" fmla="*/ 10 h 21600"/>
                <a:gd name="T52" fmla="*/ 151 w 21600"/>
                <a:gd name="T53" fmla="*/ 17 h 21600"/>
                <a:gd name="T54" fmla="*/ 127 w 21600"/>
                <a:gd name="T55" fmla="*/ 34 h 21600"/>
                <a:gd name="T56" fmla="*/ 105 w 21600"/>
                <a:gd name="T57" fmla="*/ 46 h 21600"/>
                <a:gd name="T58" fmla="*/ 96 w 21600"/>
                <a:gd name="T59" fmla="*/ 51 h 21600"/>
                <a:gd name="T60" fmla="*/ 88 w 21600"/>
                <a:gd name="T61" fmla="*/ 56 h 21600"/>
                <a:gd name="T62" fmla="*/ 81 w 21600"/>
                <a:gd name="T63" fmla="*/ 60 h 21600"/>
                <a:gd name="T64" fmla="*/ 76 w 21600"/>
                <a:gd name="T65" fmla="*/ 63 h 21600"/>
                <a:gd name="T66" fmla="*/ 72 w 21600"/>
                <a:gd name="T67" fmla="*/ 65 h 21600"/>
                <a:gd name="T68" fmla="*/ 67 w 21600"/>
                <a:gd name="T69" fmla="*/ 65 h 21600"/>
                <a:gd name="T70" fmla="*/ 57 w 21600"/>
                <a:gd name="T71" fmla="*/ 65 h 21600"/>
                <a:gd name="T72" fmla="*/ 50 w 21600"/>
                <a:gd name="T73" fmla="*/ 68 h 21600"/>
                <a:gd name="T74" fmla="*/ 41 w 21600"/>
                <a:gd name="T75" fmla="*/ 65 h 21600"/>
                <a:gd name="T76" fmla="*/ 33 w 21600"/>
                <a:gd name="T77" fmla="*/ 63 h 21600"/>
                <a:gd name="T78" fmla="*/ 29 w 21600"/>
                <a:gd name="T79" fmla="*/ 60 h 21600"/>
                <a:gd name="T80" fmla="*/ 24 w 21600"/>
                <a:gd name="T81" fmla="*/ 56 h 21600"/>
                <a:gd name="T82" fmla="*/ 21 w 21600"/>
                <a:gd name="T83" fmla="*/ 41 h 21600"/>
                <a:gd name="T84" fmla="*/ 21 w 21600"/>
                <a:gd name="T85" fmla="*/ 29 h 21600"/>
                <a:gd name="T86" fmla="*/ 19 w 21600"/>
                <a:gd name="T87" fmla="*/ 24 h 21600"/>
                <a:gd name="T88" fmla="*/ 17 w 21600"/>
                <a:gd name="T89" fmla="*/ 24 h 21600"/>
                <a:gd name="T90" fmla="*/ 12 w 21600"/>
                <a:gd name="T91" fmla="*/ 29 h 21600"/>
                <a:gd name="T92" fmla="*/ 9 w 21600"/>
                <a:gd name="T93" fmla="*/ 36 h 21600"/>
                <a:gd name="T94" fmla="*/ 5 w 21600"/>
                <a:gd name="T95" fmla="*/ 46 h 21600"/>
                <a:gd name="T96" fmla="*/ 2 w 21600"/>
                <a:gd name="T97" fmla="*/ 56 h 21600"/>
                <a:gd name="T98" fmla="*/ 0 w 21600"/>
                <a:gd name="T99" fmla="*/ 68 h 21600"/>
                <a:gd name="T100" fmla="*/ 0 w 21600"/>
                <a:gd name="T101" fmla="*/ 77 h 216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600"/>
                <a:gd name="T154" fmla="*/ 0 h 21600"/>
                <a:gd name="T155" fmla="*/ 21600 w 21600"/>
                <a:gd name="T156" fmla="*/ 21600 h 216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600" h="21600">
                  <a:moveTo>
                    <a:pt x="21600" y="0"/>
                  </a:moveTo>
                  <a:lnTo>
                    <a:pt x="20909" y="2244"/>
                  </a:lnTo>
                  <a:lnTo>
                    <a:pt x="20261" y="3366"/>
                  </a:lnTo>
                  <a:lnTo>
                    <a:pt x="19872" y="4208"/>
                  </a:lnTo>
                  <a:lnTo>
                    <a:pt x="19742" y="4208"/>
                  </a:lnTo>
                  <a:lnTo>
                    <a:pt x="19570" y="3366"/>
                  </a:lnTo>
                  <a:lnTo>
                    <a:pt x="19354" y="3366"/>
                  </a:lnTo>
                  <a:lnTo>
                    <a:pt x="18922" y="3366"/>
                  </a:lnTo>
                  <a:lnTo>
                    <a:pt x="18533" y="4208"/>
                  </a:lnTo>
                  <a:lnTo>
                    <a:pt x="17885" y="4208"/>
                  </a:lnTo>
                  <a:lnTo>
                    <a:pt x="17280" y="4769"/>
                  </a:lnTo>
                  <a:lnTo>
                    <a:pt x="16546" y="4769"/>
                  </a:lnTo>
                  <a:lnTo>
                    <a:pt x="15811" y="4769"/>
                  </a:lnTo>
                  <a:lnTo>
                    <a:pt x="15120" y="4769"/>
                  </a:lnTo>
                  <a:lnTo>
                    <a:pt x="14472" y="4769"/>
                  </a:lnTo>
                  <a:lnTo>
                    <a:pt x="13867" y="4208"/>
                  </a:lnTo>
                  <a:lnTo>
                    <a:pt x="13349" y="4208"/>
                  </a:lnTo>
                  <a:lnTo>
                    <a:pt x="12528" y="2805"/>
                  </a:lnTo>
                  <a:lnTo>
                    <a:pt x="12010" y="1403"/>
                  </a:lnTo>
                  <a:lnTo>
                    <a:pt x="11362" y="842"/>
                  </a:lnTo>
                  <a:lnTo>
                    <a:pt x="10541" y="0"/>
                  </a:lnTo>
                  <a:lnTo>
                    <a:pt x="9720" y="0"/>
                  </a:lnTo>
                  <a:lnTo>
                    <a:pt x="8597" y="0"/>
                  </a:lnTo>
                  <a:lnTo>
                    <a:pt x="8078" y="842"/>
                  </a:lnTo>
                  <a:lnTo>
                    <a:pt x="7560" y="1403"/>
                  </a:lnTo>
                  <a:lnTo>
                    <a:pt x="7042" y="2805"/>
                  </a:lnTo>
                  <a:lnTo>
                    <a:pt x="6523" y="4769"/>
                  </a:lnTo>
                  <a:lnTo>
                    <a:pt x="5486" y="9538"/>
                  </a:lnTo>
                  <a:lnTo>
                    <a:pt x="4536" y="12904"/>
                  </a:lnTo>
                  <a:lnTo>
                    <a:pt x="4147" y="14306"/>
                  </a:lnTo>
                  <a:lnTo>
                    <a:pt x="3802" y="15709"/>
                  </a:lnTo>
                  <a:lnTo>
                    <a:pt x="3499" y="16831"/>
                  </a:lnTo>
                  <a:lnTo>
                    <a:pt x="3283" y="17673"/>
                  </a:lnTo>
                  <a:lnTo>
                    <a:pt x="3110" y="18234"/>
                  </a:lnTo>
                  <a:lnTo>
                    <a:pt x="2894" y="18234"/>
                  </a:lnTo>
                  <a:lnTo>
                    <a:pt x="2462" y="18234"/>
                  </a:lnTo>
                  <a:lnTo>
                    <a:pt x="2160" y="19075"/>
                  </a:lnTo>
                  <a:lnTo>
                    <a:pt x="1771" y="18234"/>
                  </a:lnTo>
                  <a:lnTo>
                    <a:pt x="1426" y="17673"/>
                  </a:lnTo>
                  <a:lnTo>
                    <a:pt x="1253" y="16831"/>
                  </a:lnTo>
                  <a:lnTo>
                    <a:pt x="1037" y="15709"/>
                  </a:lnTo>
                  <a:lnTo>
                    <a:pt x="907" y="11501"/>
                  </a:lnTo>
                  <a:lnTo>
                    <a:pt x="907" y="8135"/>
                  </a:lnTo>
                  <a:lnTo>
                    <a:pt x="821" y="6732"/>
                  </a:lnTo>
                  <a:lnTo>
                    <a:pt x="734" y="6732"/>
                  </a:lnTo>
                  <a:lnTo>
                    <a:pt x="518" y="8135"/>
                  </a:lnTo>
                  <a:lnTo>
                    <a:pt x="389" y="10099"/>
                  </a:lnTo>
                  <a:lnTo>
                    <a:pt x="216" y="12904"/>
                  </a:lnTo>
                  <a:lnTo>
                    <a:pt x="86" y="15709"/>
                  </a:lnTo>
                  <a:lnTo>
                    <a:pt x="0" y="19075"/>
                  </a:lnTo>
                  <a:lnTo>
                    <a:pt x="0" y="2160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91" name="Freeform 191"/>
            <p:cNvSpPr>
              <a:spLocks/>
            </p:cNvSpPr>
            <p:nvPr/>
          </p:nvSpPr>
          <p:spPr bwMode="auto">
            <a:xfrm>
              <a:off x="6761529" y="4688552"/>
              <a:ext cx="482968" cy="443376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2 h 21600"/>
                <a:gd name="T4" fmla="*/ 5 w 21600"/>
                <a:gd name="T5" fmla="*/ 22 h 21600"/>
                <a:gd name="T6" fmla="*/ 12 w 21600"/>
                <a:gd name="T7" fmla="*/ 31 h 21600"/>
                <a:gd name="T8" fmla="*/ 21 w 21600"/>
                <a:gd name="T9" fmla="*/ 39 h 21600"/>
                <a:gd name="T10" fmla="*/ 31 w 21600"/>
                <a:gd name="T11" fmla="*/ 43 h 21600"/>
                <a:gd name="T12" fmla="*/ 41 w 21600"/>
                <a:gd name="T13" fmla="*/ 46 h 21600"/>
                <a:gd name="T14" fmla="*/ 52 w 21600"/>
                <a:gd name="T15" fmla="*/ 46 h 21600"/>
                <a:gd name="T16" fmla="*/ 76 w 21600"/>
                <a:gd name="T17" fmla="*/ 46 h 21600"/>
                <a:gd name="T18" fmla="*/ 98 w 21600"/>
                <a:gd name="T19" fmla="*/ 39 h 21600"/>
                <a:gd name="T20" fmla="*/ 108 w 21600"/>
                <a:gd name="T21" fmla="*/ 34 h 21600"/>
                <a:gd name="T22" fmla="*/ 115 w 21600"/>
                <a:gd name="T23" fmla="*/ 29 h 21600"/>
                <a:gd name="T24" fmla="*/ 122 w 21600"/>
                <a:gd name="T25" fmla="*/ 24 h 21600"/>
                <a:gd name="T26" fmla="*/ 127 w 21600"/>
                <a:gd name="T27" fmla="*/ 19 h 21600"/>
                <a:gd name="T28" fmla="*/ 134 w 21600"/>
                <a:gd name="T29" fmla="*/ 5 h 21600"/>
                <a:gd name="T30" fmla="*/ 127 w 21600"/>
                <a:gd name="T31" fmla="*/ 31 h 21600"/>
                <a:gd name="T32" fmla="*/ 117 w 21600"/>
                <a:gd name="T33" fmla="*/ 55 h 21600"/>
                <a:gd name="T34" fmla="*/ 110 w 21600"/>
                <a:gd name="T35" fmla="*/ 79 h 21600"/>
                <a:gd name="T36" fmla="*/ 105 w 21600"/>
                <a:gd name="T37" fmla="*/ 91 h 21600"/>
                <a:gd name="T38" fmla="*/ 103 w 21600"/>
                <a:gd name="T39" fmla="*/ 101 h 21600"/>
                <a:gd name="T40" fmla="*/ 98 w 21600"/>
                <a:gd name="T41" fmla="*/ 108 h 21600"/>
                <a:gd name="T42" fmla="*/ 93 w 21600"/>
                <a:gd name="T43" fmla="*/ 115 h 21600"/>
                <a:gd name="T44" fmla="*/ 91 w 21600"/>
                <a:gd name="T45" fmla="*/ 125 h 21600"/>
                <a:gd name="T46" fmla="*/ 86 w 21600"/>
                <a:gd name="T47" fmla="*/ 135 h 21600"/>
                <a:gd name="T48" fmla="*/ 84 w 21600"/>
                <a:gd name="T49" fmla="*/ 151 h 21600"/>
                <a:gd name="T50" fmla="*/ 81 w 21600"/>
                <a:gd name="T51" fmla="*/ 168 h 21600"/>
                <a:gd name="T52" fmla="*/ 79 w 21600"/>
                <a:gd name="T53" fmla="*/ 187 h 21600"/>
                <a:gd name="T54" fmla="*/ 76 w 21600"/>
                <a:gd name="T55" fmla="*/ 202 h 21600"/>
                <a:gd name="T56" fmla="*/ 76 w 21600"/>
                <a:gd name="T57" fmla="*/ 214 h 21600"/>
                <a:gd name="T58" fmla="*/ 74 w 21600"/>
                <a:gd name="T59" fmla="*/ 223 h 21600"/>
                <a:gd name="T60" fmla="*/ 67 w 21600"/>
                <a:gd name="T61" fmla="*/ 233 h 21600"/>
                <a:gd name="T62" fmla="*/ 57 w 21600"/>
                <a:gd name="T63" fmla="*/ 243 h 21600"/>
                <a:gd name="T64" fmla="*/ 52 w 21600"/>
                <a:gd name="T65" fmla="*/ 247 h 21600"/>
                <a:gd name="T66" fmla="*/ 52 w 21600"/>
                <a:gd name="T67" fmla="*/ 250 h 21600"/>
                <a:gd name="T68" fmla="*/ 57 w 21600"/>
                <a:gd name="T69" fmla="*/ 252 h 21600"/>
                <a:gd name="T70" fmla="*/ 64 w 21600"/>
                <a:gd name="T71" fmla="*/ 255 h 21600"/>
                <a:gd name="T72" fmla="*/ 74 w 21600"/>
                <a:gd name="T73" fmla="*/ 257 h 21600"/>
                <a:gd name="T74" fmla="*/ 84 w 21600"/>
                <a:gd name="T75" fmla="*/ 257 h 21600"/>
                <a:gd name="T76" fmla="*/ 93 w 21600"/>
                <a:gd name="T77" fmla="*/ 255 h 21600"/>
                <a:gd name="T78" fmla="*/ 103 w 21600"/>
                <a:gd name="T79" fmla="*/ 250 h 21600"/>
                <a:gd name="T80" fmla="*/ 110 w 21600"/>
                <a:gd name="T81" fmla="*/ 245 h 21600"/>
                <a:gd name="T82" fmla="*/ 115 w 21600"/>
                <a:gd name="T83" fmla="*/ 240 h 21600"/>
                <a:gd name="T84" fmla="*/ 120 w 21600"/>
                <a:gd name="T85" fmla="*/ 231 h 21600"/>
                <a:gd name="T86" fmla="*/ 122 w 21600"/>
                <a:gd name="T87" fmla="*/ 223 h 21600"/>
                <a:gd name="T88" fmla="*/ 127 w 21600"/>
                <a:gd name="T89" fmla="*/ 202 h 21600"/>
                <a:gd name="T90" fmla="*/ 132 w 21600"/>
                <a:gd name="T91" fmla="*/ 178 h 21600"/>
                <a:gd name="T92" fmla="*/ 132 w 21600"/>
                <a:gd name="T93" fmla="*/ 166 h 21600"/>
                <a:gd name="T94" fmla="*/ 136 w 21600"/>
                <a:gd name="T95" fmla="*/ 156 h 21600"/>
                <a:gd name="T96" fmla="*/ 139 w 21600"/>
                <a:gd name="T97" fmla="*/ 147 h 21600"/>
                <a:gd name="T98" fmla="*/ 144 w 21600"/>
                <a:gd name="T99" fmla="*/ 142 h 21600"/>
                <a:gd name="T100" fmla="*/ 151 w 21600"/>
                <a:gd name="T101" fmla="*/ 130 h 21600"/>
                <a:gd name="T102" fmla="*/ 158 w 21600"/>
                <a:gd name="T103" fmla="*/ 125 h 21600"/>
                <a:gd name="T104" fmla="*/ 167 w 21600"/>
                <a:gd name="T105" fmla="*/ 120 h 21600"/>
                <a:gd name="T106" fmla="*/ 177 w 21600"/>
                <a:gd name="T107" fmla="*/ 115 h 21600"/>
                <a:gd name="T108" fmla="*/ 189 w 21600"/>
                <a:gd name="T109" fmla="*/ 111 h 21600"/>
                <a:gd name="T110" fmla="*/ 201 w 21600"/>
                <a:gd name="T111" fmla="*/ 108 h 21600"/>
                <a:gd name="T112" fmla="*/ 215 w 21600"/>
                <a:gd name="T113" fmla="*/ 103 h 21600"/>
                <a:gd name="T114" fmla="*/ 227 w 21600"/>
                <a:gd name="T115" fmla="*/ 96 h 21600"/>
                <a:gd name="T116" fmla="*/ 237 w 21600"/>
                <a:gd name="T117" fmla="*/ 89 h 21600"/>
                <a:gd name="T118" fmla="*/ 247 w 21600"/>
                <a:gd name="T119" fmla="*/ 79 h 21600"/>
                <a:gd name="T120" fmla="*/ 263 w 21600"/>
                <a:gd name="T121" fmla="*/ 65 h 21600"/>
                <a:gd name="T122" fmla="*/ 280 w 21600"/>
                <a:gd name="T123" fmla="*/ 46 h 216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600"/>
                <a:gd name="T187" fmla="*/ 0 h 21600"/>
                <a:gd name="T188" fmla="*/ 21600 w 21600"/>
                <a:gd name="T189" fmla="*/ 21600 h 216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600" h="21600">
                  <a:moveTo>
                    <a:pt x="0" y="0"/>
                  </a:moveTo>
                  <a:lnTo>
                    <a:pt x="154" y="1009"/>
                  </a:lnTo>
                  <a:lnTo>
                    <a:pt x="386" y="1849"/>
                  </a:lnTo>
                  <a:lnTo>
                    <a:pt x="926" y="2605"/>
                  </a:lnTo>
                  <a:lnTo>
                    <a:pt x="1620" y="3278"/>
                  </a:lnTo>
                  <a:lnTo>
                    <a:pt x="2391" y="3614"/>
                  </a:lnTo>
                  <a:lnTo>
                    <a:pt x="3163" y="3866"/>
                  </a:lnTo>
                  <a:lnTo>
                    <a:pt x="4011" y="3866"/>
                  </a:lnTo>
                  <a:lnTo>
                    <a:pt x="5863" y="3866"/>
                  </a:lnTo>
                  <a:lnTo>
                    <a:pt x="7560" y="3278"/>
                  </a:lnTo>
                  <a:lnTo>
                    <a:pt x="8331" y="2858"/>
                  </a:lnTo>
                  <a:lnTo>
                    <a:pt x="8871" y="2437"/>
                  </a:lnTo>
                  <a:lnTo>
                    <a:pt x="9411" y="2017"/>
                  </a:lnTo>
                  <a:lnTo>
                    <a:pt x="9797" y="1597"/>
                  </a:lnTo>
                  <a:lnTo>
                    <a:pt x="10337" y="420"/>
                  </a:lnTo>
                  <a:lnTo>
                    <a:pt x="9797" y="2605"/>
                  </a:lnTo>
                  <a:lnTo>
                    <a:pt x="9026" y="4623"/>
                  </a:lnTo>
                  <a:lnTo>
                    <a:pt x="8486" y="6640"/>
                  </a:lnTo>
                  <a:lnTo>
                    <a:pt x="8100" y="7648"/>
                  </a:lnTo>
                  <a:lnTo>
                    <a:pt x="7946" y="8489"/>
                  </a:lnTo>
                  <a:lnTo>
                    <a:pt x="7560" y="9077"/>
                  </a:lnTo>
                  <a:lnTo>
                    <a:pt x="7174" y="9665"/>
                  </a:lnTo>
                  <a:lnTo>
                    <a:pt x="7020" y="10506"/>
                  </a:lnTo>
                  <a:lnTo>
                    <a:pt x="6634" y="11346"/>
                  </a:lnTo>
                  <a:lnTo>
                    <a:pt x="6480" y="12691"/>
                  </a:lnTo>
                  <a:lnTo>
                    <a:pt x="6249" y="14120"/>
                  </a:lnTo>
                  <a:lnTo>
                    <a:pt x="6094" y="15717"/>
                  </a:lnTo>
                  <a:lnTo>
                    <a:pt x="5863" y="16977"/>
                  </a:lnTo>
                  <a:lnTo>
                    <a:pt x="5863" y="17986"/>
                  </a:lnTo>
                  <a:lnTo>
                    <a:pt x="5709" y="18742"/>
                  </a:lnTo>
                  <a:lnTo>
                    <a:pt x="5169" y="19583"/>
                  </a:lnTo>
                  <a:lnTo>
                    <a:pt x="4397" y="20423"/>
                  </a:lnTo>
                  <a:lnTo>
                    <a:pt x="4011" y="20760"/>
                  </a:lnTo>
                  <a:lnTo>
                    <a:pt x="4011" y="21012"/>
                  </a:lnTo>
                  <a:lnTo>
                    <a:pt x="4397" y="21180"/>
                  </a:lnTo>
                  <a:lnTo>
                    <a:pt x="4937" y="21432"/>
                  </a:lnTo>
                  <a:lnTo>
                    <a:pt x="5709" y="21600"/>
                  </a:lnTo>
                  <a:lnTo>
                    <a:pt x="6480" y="21600"/>
                  </a:lnTo>
                  <a:lnTo>
                    <a:pt x="7174" y="21432"/>
                  </a:lnTo>
                  <a:lnTo>
                    <a:pt x="7946" y="21012"/>
                  </a:lnTo>
                  <a:lnTo>
                    <a:pt x="8486" y="20591"/>
                  </a:lnTo>
                  <a:lnTo>
                    <a:pt x="8871" y="20171"/>
                  </a:lnTo>
                  <a:lnTo>
                    <a:pt x="9257" y="19415"/>
                  </a:lnTo>
                  <a:lnTo>
                    <a:pt x="9411" y="18742"/>
                  </a:lnTo>
                  <a:lnTo>
                    <a:pt x="9797" y="16977"/>
                  </a:lnTo>
                  <a:lnTo>
                    <a:pt x="10183" y="14960"/>
                  </a:lnTo>
                  <a:lnTo>
                    <a:pt x="10183" y="13952"/>
                  </a:lnTo>
                  <a:lnTo>
                    <a:pt x="10491" y="13111"/>
                  </a:lnTo>
                  <a:lnTo>
                    <a:pt x="10723" y="12355"/>
                  </a:lnTo>
                  <a:lnTo>
                    <a:pt x="11109" y="11935"/>
                  </a:lnTo>
                  <a:lnTo>
                    <a:pt x="11649" y="10926"/>
                  </a:lnTo>
                  <a:lnTo>
                    <a:pt x="12189" y="10506"/>
                  </a:lnTo>
                  <a:lnTo>
                    <a:pt x="12883" y="10086"/>
                  </a:lnTo>
                  <a:lnTo>
                    <a:pt x="13654" y="9665"/>
                  </a:lnTo>
                  <a:lnTo>
                    <a:pt x="14580" y="9329"/>
                  </a:lnTo>
                  <a:lnTo>
                    <a:pt x="15506" y="9077"/>
                  </a:lnTo>
                  <a:lnTo>
                    <a:pt x="16586" y="8657"/>
                  </a:lnTo>
                  <a:lnTo>
                    <a:pt x="17511" y="8068"/>
                  </a:lnTo>
                  <a:lnTo>
                    <a:pt x="18283" y="7480"/>
                  </a:lnTo>
                  <a:lnTo>
                    <a:pt x="19054" y="6640"/>
                  </a:lnTo>
                  <a:lnTo>
                    <a:pt x="20289" y="5463"/>
                  </a:lnTo>
                  <a:lnTo>
                    <a:pt x="21600" y="3866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5590208" y="1624851"/>
            <a:ext cx="1267792" cy="533086"/>
            <a:chOff x="6737381" y="1293361"/>
            <a:chExt cx="1267792" cy="533086"/>
          </a:xfrm>
        </p:grpSpPr>
        <p:sp>
          <p:nvSpPr>
            <p:cNvPr id="198" name="Freeform 105"/>
            <p:cNvSpPr>
              <a:spLocks/>
            </p:cNvSpPr>
            <p:nvPr/>
          </p:nvSpPr>
          <p:spPr bwMode="auto">
            <a:xfrm>
              <a:off x="6973691" y="1293361"/>
              <a:ext cx="310479" cy="198398"/>
            </a:xfrm>
            <a:custGeom>
              <a:avLst/>
              <a:gdLst>
                <a:gd name="T0" fmla="*/ 180 w 21600"/>
                <a:gd name="T1" fmla="*/ 81 h 21600"/>
                <a:gd name="T2" fmla="*/ 132 w 21600"/>
                <a:gd name="T3" fmla="*/ 33 h 21600"/>
                <a:gd name="T4" fmla="*/ 91 w 21600"/>
                <a:gd name="T5" fmla="*/ 0 h 21600"/>
                <a:gd name="T6" fmla="*/ 46 w 21600"/>
                <a:gd name="T7" fmla="*/ 19 h 21600"/>
                <a:gd name="T8" fmla="*/ 10 w 21600"/>
                <a:gd name="T9" fmla="*/ 57 h 21600"/>
                <a:gd name="T10" fmla="*/ 0 w 21600"/>
                <a:gd name="T11" fmla="*/ 81 h 21600"/>
                <a:gd name="T12" fmla="*/ 17 w 21600"/>
                <a:gd name="T13" fmla="*/ 65 h 21600"/>
                <a:gd name="T14" fmla="*/ 60 w 21600"/>
                <a:gd name="T15" fmla="*/ 31 h 21600"/>
                <a:gd name="T16" fmla="*/ 99 w 21600"/>
                <a:gd name="T17" fmla="*/ 24 h 21600"/>
                <a:gd name="T18" fmla="*/ 123 w 21600"/>
                <a:gd name="T19" fmla="*/ 57 h 21600"/>
                <a:gd name="T20" fmla="*/ 132 w 21600"/>
                <a:gd name="T21" fmla="*/ 74 h 21600"/>
                <a:gd name="T22" fmla="*/ 132 w 21600"/>
                <a:gd name="T23" fmla="*/ 91 h 21600"/>
                <a:gd name="T24" fmla="*/ 164 w 21600"/>
                <a:gd name="T25" fmla="*/ 115 h 216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00"/>
                <a:gd name="T40" fmla="*/ 0 h 21600"/>
                <a:gd name="T41" fmla="*/ 21600 w 21600"/>
                <a:gd name="T42" fmla="*/ 21600 h 216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00" h="21600">
                  <a:moveTo>
                    <a:pt x="21600" y="15214"/>
                  </a:moveTo>
                  <a:lnTo>
                    <a:pt x="15840" y="6198"/>
                  </a:lnTo>
                  <a:lnTo>
                    <a:pt x="10920" y="0"/>
                  </a:lnTo>
                  <a:lnTo>
                    <a:pt x="5520" y="3569"/>
                  </a:lnTo>
                  <a:lnTo>
                    <a:pt x="1200" y="10706"/>
                  </a:lnTo>
                  <a:lnTo>
                    <a:pt x="0" y="15214"/>
                  </a:lnTo>
                  <a:lnTo>
                    <a:pt x="2040" y="12209"/>
                  </a:lnTo>
                  <a:lnTo>
                    <a:pt x="7200" y="5823"/>
                  </a:lnTo>
                  <a:lnTo>
                    <a:pt x="11880" y="4508"/>
                  </a:lnTo>
                  <a:lnTo>
                    <a:pt x="14760" y="10706"/>
                  </a:lnTo>
                  <a:lnTo>
                    <a:pt x="15840" y="13899"/>
                  </a:lnTo>
                  <a:lnTo>
                    <a:pt x="15840" y="17092"/>
                  </a:lnTo>
                  <a:lnTo>
                    <a:pt x="19680" y="2160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99" name="Freeform 106"/>
            <p:cNvSpPr>
              <a:spLocks/>
            </p:cNvSpPr>
            <p:nvPr/>
          </p:nvSpPr>
          <p:spPr bwMode="auto">
            <a:xfrm>
              <a:off x="6982315" y="1305438"/>
              <a:ext cx="301855" cy="186321"/>
            </a:xfrm>
            <a:custGeom>
              <a:avLst/>
              <a:gdLst>
                <a:gd name="T0" fmla="*/ 175 w 21600"/>
                <a:gd name="T1" fmla="*/ 74 h 21600"/>
                <a:gd name="T2" fmla="*/ 154 w 21600"/>
                <a:gd name="T3" fmla="*/ 53 h 21600"/>
                <a:gd name="T4" fmla="*/ 135 w 21600"/>
                <a:gd name="T5" fmla="*/ 34 h 21600"/>
                <a:gd name="T6" fmla="*/ 118 w 21600"/>
                <a:gd name="T7" fmla="*/ 19 h 21600"/>
                <a:gd name="T8" fmla="*/ 106 w 21600"/>
                <a:gd name="T9" fmla="*/ 10 h 21600"/>
                <a:gd name="T10" fmla="*/ 96 w 21600"/>
                <a:gd name="T11" fmla="*/ 2 h 21600"/>
                <a:gd name="T12" fmla="*/ 86 w 21600"/>
                <a:gd name="T13" fmla="*/ 0 h 21600"/>
                <a:gd name="T14" fmla="*/ 74 w 21600"/>
                <a:gd name="T15" fmla="*/ 0 h 21600"/>
                <a:gd name="T16" fmla="*/ 65 w 21600"/>
                <a:gd name="T17" fmla="*/ 2 h 21600"/>
                <a:gd name="T18" fmla="*/ 53 w 21600"/>
                <a:gd name="T19" fmla="*/ 7 h 21600"/>
                <a:gd name="T20" fmla="*/ 43 w 21600"/>
                <a:gd name="T21" fmla="*/ 14 h 21600"/>
                <a:gd name="T22" fmla="*/ 34 w 21600"/>
                <a:gd name="T23" fmla="*/ 22 h 21600"/>
                <a:gd name="T24" fmla="*/ 24 w 21600"/>
                <a:gd name="T25" fmla="*/ 31 h 21600"/>
                <a:gd name="T26" fmla="*/ 14 w 21600"/>
                <a:gd name="T27" fmla="*/ 41 h 21600"/>
                <a:gd name="T28" fmla="*/ 7 w 21600"/>
                <a:gd name="T29" fmla="*/ 48 h 21600"/>
                <a:gd name="T30" fmla="*/ 2 w 21600"/>
                <a:gd name="T31" fmla="*/ 55 h 21600"/>
                <a:gd name="T32" fmla="*/ 0 w 21600"/>
                <a:gd name="T33" fmla="*/ 62 h 21600"/>
                <a:gd name="T34" fmla="*/ 0 w 21600"/>
                <a:gd name="T35" fmla="*/ 67 h 21600"/>
                <a:gd name="T36" fmla="*/ 0 w 21600"/>
                <a:gd name="T37" fmla="*/ 70 h 21600"/>
                <a:gd name="T38" fmla="*/ 5 w 21600"/>
                <a:gd name="T39" fmla="*/ 67 h 21600"/>
                <a:gd name="T40" fmla="*/ 10 w 21600"/>
                <a:gd name="T41" fmla="*/ 62 h 21600"/>
                <a:gd name="T42" fmla="*/ 17 w 21600"/>
                <a:gd name="T43" fmla="*/ 55 h 21600"/>
                <a:gd name="T44" fmla="*/ 24 w 21600"/>
                <a:gd name="T45" fmla="*/ 50 h 21600"/>
                <a:gd name="T46" fmla="*/ 34 w 21600"/>
                <a:gd name="T47" fmla="*/ 41 h 21600"/>
                <a:gd name="T48" fmla="*/ 43 w 21600"/>
                <a:gd name="T49" fmla="*/ 34 h 21600"/>
                <a:gd name="T50" fmla="*/ 55 w 21600"/>
                <a:gd name="T51" fmla="*/ 26 h 21600"/>
                <a:gd name="T52" fmla="*/ 65 w 21600"/>
                <a:gd name="T53" fmla="*/ 24 h 21600"/>
                <a:gd name="T54" fmla="*/ 74 w 21600"/>
                <a:gd name="T55" fmla="*/ 22 h 21600"/>
                <a:gd name="T56" fmla="*/ 84 w 21600"/>
                <a:gd name="T57" fmla="*/ 22 h 21600"/>
                <a:gd name="T58" fmla="*/ 91 w 21600"/>
                <a:gd name="T59" fmla="*/ 22 h 21600"/>
                <a:gd name="T60" fmla="*/ 101 w 21600"/>
                <a:gd name="T61" fmla="*/ 26 h 21600"/>
                <a:gd name="T62" fmla="*/ 106 w 21600"/>
                <a:gd name="T63" fmla="*/ 34 h 21600"/>
                <a:gd name="T64" fmla="*/ 118 w 21600"/>
                <a:gd name="T65" fmla="*/ 48 h 21600"/>
                <a:gd name="T66" fmla="*/ 123 w 21600"/>
                <a:gd name="T67" fmla="*/ 58 h 21600"/>
                <a:gd name="T68" fmla="*/ 127 w 21600"/>
                <a:gd name="T69" fmla="*/ 67 h 21600"/>
                <a:gd name="T70" fmla="*/ 127 w 21600"/>
                <a:gd name="T71" fmla="*/ 74 h 21600"/>
                <a:gd name="T72" fmla="*/ 127 w 21600"/>
                <a:gd name="T73" fmla="*/ 79 h 21600"/>
                <a:gd name="T74" fmla="*/ 132 w 21600"/>
                <a:gd name="T75" fmla="*/ 84 h 21600"/>
                <a:gd name="T76" fmla="*/ 137 w 21600"/>
                <a:gd name="T77" fmla="*/ 89 h 21600"/>
                <a:gd name="T78" fmla="*/ 144 w 21600"/>
                <a:gd name="T79" fmla="*/ 96 h 21600"/>
                <a:gd name="T80" fmla="*/ 159 w 21600"/>
                <a:gd name="T81" fmla="*/ 108 h 216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1600"/>
                <a:gd name="T124" fmla="*/ 0 h 21600"/>
                <a:gd name="T125" fmla="*/ 21600 w 21600"/>
                <a:gd name="T126" fmla="*/ 21600 h 216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1600" h="21600">
                  <a:moveTo>
                    <a:pt x="21600" y="14800"/>
                  </a:moveTo>
                  <a:lnTo>
                    <a:pt x="19008" y="10600"/>
                  </a:lnTo>
                  <a:lnTo>
                    <a:pt x="16663" y="6800"/>
                  </a:lnTo>
                  <a:lnTo>
                    <a:pt x="14565" y="3800"/>
                  </a:lnTo>
                  <a:lnTo>
                    <a:pt x="13083" y="2000"/>
                  </a:lnTo>
                  <a:lnTo>
                    <a:pt x="11849" y="400"/>
                  </a:lnTo>
                  <a:lnTo>
                    <a:pt x="10615" y="0"/>
                  </a:lnTo>
                  <a:lnTo>
                    <a:pt x="9134" y="0"/>
                  </a:lnTo>
                  <a:lnTo>
                    <a:pt x="8023" y="400"/>
                  </a:lnTo>
                  <a:lnTo>
                    <a:pt x="6542" y="1400"/>
                  </a:lnTo>
                  <a:lnTo>
                    <a:pt x="5307" y="2800"/>
                  </a:lnTo>
                  <a:lnTo>
                    <a:pt x="4197" y="4400"/>
                  </a:lnTo>
                  <a:lnTo>
                    <a:pt x="2962" y="6200"/>
                  </a:lnTo>
                  <a:lnTo>
                    <a:pt x="1728" y="8200"/>
                  </a:lnTo>
                  <a:lnTo>
                    <a:pt x="864" y="9600"/>
                  </a:lnTo>
                  <a:lnTo>
                    <a:pt x="247" y="11000"/>
                  </a:lnTo>
                  <a:lnTo>
                    <a:pt x="0" y="12400"/>
                  </a:lnTo>
                  <a:lnTo>
                    <a:pt x="0" y="13400"/>
                  </a:lnTo>
                  <a:lnTo>
                    <a:pt x="0" y="14000"/>
                  </a:lnTo>
                  <a:lnTo>
                    <a:pt x="617" y="13400"/>
                  </a:lnTo>
                  <a:lnTo>
                    <a:pt x="1234" y="12400"/>
                  </a:lnTo>
                  <a:lnTo>
                    <a:pt x="2098" y="11000"/>
                  </a:lnTo>
                  <a:lnTo>
                    <a:pt x="2962" y="10000"/>
                  </a:lnTo>
                  <a:lnTo>
                    <a:pt x="4197" y="8200"/>
                  </a:lnTo>
                  <a:lnTo>
                    <a:pt x="5307" y="6800"/>
                  </a:lnTo>
                  <a:lnTo>
                    <a:pt x="6789" y="5200"/>
                  </a:lnTo>
                  <a:lnTo>
                    <a:pt x="8023" y="4800"/>
                  </a:lnTo>
                  <a:lnTo>
                    <a:pt x="9134" y="4400"/>
                  </a:lnTo>
                  <a:lnTo>
                    <a:pt x="10368" y="4400"/>
                  </a:lnTo>
                  <a:lnTo>
                    <a:pt x="11232" y="4400"/>
                  </a:lnTo>
                  <a:lnTo>
                    <a:pt x="12466" y="5200"/>
                  </a:lnTo>
                  <a:lnTo>
                    <a:pt x="13083" y="6800"/>
                  </a:lnTo>
                  <a:lnTo>
                    <a:pt x="14565" y="9600"/>
                  </a:lnTo>
                  <a:lnTo>
                    <a:pt x="15182" y="11600"/>
                  </a:lnTo>
                  <a:lnTo>
                    <a:pt x="15675" y="13400"/>
                  </a:lnTo>
                  <a:lnTo>
                    <a:pt x="15675" y="14800"/>
                  </a:lnTo>
                  <a:lnTo>
                    <a:pt x="15675" y="15800"/>
                  </a:lnTo>
                  <a:lnTo>
                    <a:pt x="16293" y="16800"/>
                  </a:lnTo>
                  <a:lnTo>
                    <a:pt x="16910" y="17800"/>
                  </a:lnTo>
                  <a:lnTo>
                    <a:pt x="17774" y="19200"/>
                  </a:lnTo>
                  <a:lnTo>
                    <a:pt x="19625" y="2160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0" name="Freeform 107"/>
            <p:cNvSpPr>
              <a:spLocks/>
            </p:cNvSpPr>
            <p:nvPr/>
          </p:nvSpPr>
          <p:spPr bwMode="auto">
            <a:xfrm>
              <a:off x="7636047" y="1536614"/>
              <a:ext cx="158689" cy="277757"/>
            </a:xfrm>
            <a:custGeom>
              <a:avLst/>
              <a:gdLst>
                <a:gd name="T0" fmla="*/ 0 w 21600"/>
                <a:gd name="T1" fmla="*/ 22 h 21600"/>
                <a:gd name="T2" fmla="*/ 15 w 21600"/>
                <a:gd name="T3" fmla="*/ 36 h 21600"/>
                <a:gd name="T4" fmla="*/ 29 w 21600"/>
                <a:gd name="T5" fmla="*/ 46 h 21600"/>
                <a:gd name="T6" fmla="*/ 41 w 21600"/>
                <a:gd name="T7" fmla="*/ 56 h 21600"/>
                <a:gd name="T8" fmla="*/ 51 w 21600"/>
                <a:gd name="T9" fmla="*/ 60 h 21600"/>
                <a:gd name="T10" fmla="*/ 58 w 21600"/>
                <a:gd name="T11" fmla="*/ 68 h 21600"/>
                <a:gd name="T12" fmla="*/ 63 w 21600"/>
                <a:gd name="T13" fmla="*/ 75 h 21600"/>
                <a:gd name="T14" fmla="*/ 65 w 21600"/>
                <a:gd name="T15" fmla="*/ 84 h 21600"/>
                <a:gd name="T16" fmla="*/ 65 w 21600"/>
                <a:gd name="T17" fmla="*/ 94 h 21600"/>
                <a:gd name="T18" fmla="*/ 60 w 21600"/>
                <a:gd name="T19" fmla="*/ 106 h 21600"/>
                <a:gd name="T20" fmla="*/ 58 w 21600"/>
                <a:gd name="T21" fmla="*/ 113 h 21600"/>
                <a:gd name="T22" fmla="*/ 51 w 21600"/>
                <a:gd name="T23" fmla="*/ 123 h 21600"/>
                <a:gd name="T24" fmla="*/ 44 w 21600"/>
                <a:gd name="T25" fmla="*/ 128 h 21600"/>
                <a:gd name="T26" fmla="*/ 29 w 21600"/>
                <a:gd name="T27" fmla="*/ 140 h 21600"/>
                <a:gd name="T28" fmla="*/ 20 w 21600"/>
                <a:gd name="T29" fmla="*/ 149 h 21600"/>
                <a:gd name="T30" fmla="*/ 15 w 21600"/>
                <a:gd name="T31" fmla="*/ 154 h 21600"/>
                <a:gd name="T32" fmla="*/ 15 w 21600"/>
                <a:gd name="T33" fmla="*/ 159 h 21600"/>
                <a:gd name="T34" fmla="*/ 17 w 21600"/>
                <a:gd name="T35" fmla="*/ 161 h 21600"/>
                <a:gd name="T36" fmla="*/ 22 w 21600"/>
                <a:gd name="T37" fmla="*/ 159 h 21600"/>
                <a:gd name="T38" fmla="*/ 24 w 21600"/>
                <a:gd name="T39" fmla="*/ 156 h 21600"/>
                <a:gd name="T40" fmla="*/ 24 w 21600"/>
                <a:gd name="T41" fmla="*/ 154 h 21600"/>
                <a:gd name="T42" fmla="*/ 29 w 21600"/>
                <a:gd name="T43" fmla="*/ 152 h 21600"/>
                <a:gd name="T44" fmla="*/ 36 w 21600"/>
                <a:gd name="T45" fmla="*/ 147 h 21600"/>
                <a:gd name="T46" fmla="*/ 44 w 21600"/>
                <a:gd name="T47" fmla="*/ 142 h 21600"/>
                <a:gd name="T48" fmla="*/ 60 w 21600"/>
                <a:gd name="T49" fmla="*/ 130 h 21600"/>
                <a:gd name="T50" fmla="*/ 75 w 21600"/>
                <a:gd name="T51" fmla="*/ 118 h 21600"/>
                <a:gd name="T52" fmla="*/ 84 w 21600"/>
                <a:gd name="T53" fmla="*/ 101 h 21600"/>
                <a:gd name="T54" fmla="*/ 89 w 21600"/>
                <a:gd name="T55" fmla="*/ 82 h 21600"/>
                <a:gd name="T56" fmla="*/ 89 w 21600"/>
                <a:gd name="T57" fmla="*/ 75 h 21600"/>
                <a:gd name="T58" fmla="*/ 89 w 21600"/>
                <a:gd name="T59" fmla="*/ 68 h 21600"/>
                <a:gd name="T60" fmla="*/ 92 w 21600"/>
                <a:gd name="T61" fmla="*/ 63 h 21600"/>
                <a:gd name="T62" fmla="*/ 92 w 21600"/>
                <a:gd name="T63" fmla="*/ 60 h 21600"/>
                <a:gd name="T64" fmla="*/ 92 w 21600"/>
                <a:gd name="T65" fmla="*/ 56 h 21600"/>
                <a:gd name="T66" fmla="*/ 82 w 21600"/>
                <a:gd name="T67" fmla="*/ 44 h 21600"/>
                <a:gd name="T68" fmla="*/ 77 w 21600"/>
                <a:gd name="T69" fmla="*/ 34 h 21600"/>
                <a:gd name="T70" fmla="*/ 70 w 21600"/>
                <a:gd name="T71" fmla="*/ 27 h 21600"/>
                <a:gd name="T72" fmla="*/ 65 w 21600"/>
                <a:gd name="T73" fmla="*/ 22 h 21600"/>
                <a:gd name="T74" fmla="*/ 58 w 21600"/>
                <a:gd name="T75" fmla="*/ 10 h 21600"/>
                <a:gd name="T76" fmla="*/ 53 w 21600"/>
                <a:gd name="T77" fmla="*/ 5 h 21600"/>
                <a:gd name="T78" fmla="*/ 51 w 21600"/>
                <a:gd name="T79" fmla="*/ 3 h 21600"/>
                <a:gd name="T80" fmla="*/ 48 w 21600"/>
                <a:gd name="T81" fmla="*/ 0 h 21600"/>
                <a:gd name="T82" fmla="*/ 46 w 21600"/>
                <a:gd name="T83" fmla="*/ 3 h 21600"/>
                <a:gd name="T84" fmla="*/ 41 w 21600"/>
                <a:gd name="T85" fmla="*/ 5 h 21600"/>
                <a:gd name="T86" fmla="*/ 0 w 21600"/>
                <a:gd name="T87" fmla="*/ 22 h 216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600"/>
                <a:gd name="T133" fmla="*/ 0 h 21600"/>
                <a:gd name="T134" fmla="*/ 21600 w 21600"/>
                <a:gd name="T135" fmla="*/ 21600 h 2160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600" h="21600">
                  <a:moveTo>
                    <a:pt x="0" y="2952"/>
                  </a:moveTo>
                  <a:lnTo>
                    <a:pt x="3522" y="4830"/>
                  </a:lnTo>
                  <a:lnTo>
                    <a:pt x="6809" y="6171"/>
                  </a:lnTo>
                  <a:lnTo>
                    <a:pt x="9626" y="7513"/>
                  </a:lnTo>
                  <a:lnTo>
                    <a:pt x="11974" y="8050"/>
                  </a:lnTo>
                  <a:lnTo>
                    <a:pt x="13617" y="9123"/>
                  </a:lnTo>
                  <a:lnTo>
                    <a:pt x="14791" y="10062"/>
                  </a:lnTo>
                  <a:lnTo>
                    <a:pt x="15261" y="11270"/>
                  </a:lnTo>
                  <a:lnTo>
                    <a:pt x="15261" y="12611"/>
                  </a:lnTo>
                  <a:lnTo>
                    <a:pt x="14087" y="14221"/>
                  </a:lnTo>
                  <a:lnTo>
                    <a:pt x="13617" y="15160"/>
                  </a:lnTo>
                  <a:lnTo>
                    <a:pt x="11974" y="16502"/>
                  </a:lnTo>
                  <a:lnTo>
                    <a:pt x="10330" y="17173"/>
                  </a:lnTo>
                  <a:lnTo>
                    <a:pt x="6809" y="18783"/>
                  </a:lnTo>
                  <a:lnTo>
                    <a:pt x="4696" y="19990"/>
                  </a:lnTo>
                  <a:lnTo>
                    <a:pt x="3522" y="20661"/>
                  </a:lnTo>
                  <a:lnTo>
                    <a:pt x="3522" y="21332"/>
                  </a:lnTo>
                  <a:lnTo>
                    <a:pt x="3991" y="21600"/>
                  </a:lnTo>
                  <a:lnTo>
                    <a:pt x="5165" y="21332"/>
                  </a:lnTo>
                  <a:lnTo>
                    <a:pt x="5635" y="20929"/>
                  </a:lnTo>
                  <a:lnTo>
                    <a:pt x="5635" y="20661"/>
                  </a:lnTo>
                  <a:lnTo>
                    <a:pt x="6809" y="20393"/>
                  </a:lnTo>
                  <a:lnTo>
                    <a:pt x="8452" y="19722"/>
                  </a:lnTo>
                  <a:lnTo>
                    <a:pt x="10330" y="19051"/>
                  </a:lnTo>
                  <a:lnTo>
                    <a:pt x="14087" y="17441"/>
                  </a:lnTo>
                  <a:lnTo>
                    <a:pt x="17609" y="15831"/>
                  </a:lnTo>
                  <a:lnTo>
                    <a:pt x="19722" y="13550"/>
                  </a:lnTo>
                  <a:lnTo>
                    <a:pt x="20896" y="11001"/>
                  </a:lnTo>
                  <a:lnTo>
                    <a:pt x="20896" y="10062"/>
                  </a:lnTo>
                  <a:lnTo>
                    <a:pt x="20896" y="9123"/>
                  </a:lnTo>
                  <a:lnTo>
                    <a:pt x="21600" y="8452"/>
                  </a:lnTo>
                  <a:lnTo>
                    <a:pt x="21600" y="8050"/>
                  </a:lnTo>
                  <a:lnTo>
                    <a:pt x="21600" y="7513"/>
                  </a:lnTo>
                  <a:lnTo>
                    <a:pt x="19252" y="5903"/>
                  </a:lnTo>
                  <a:lnTo>
                    <a:pt x="18078" y="4561"/>
                  </a:lnTo>
                  <a:lnTo>
                    <a:pt x="16435" y="3622"/>
                  </a:lnTo>
                  <a:lnTo>
                    <a:pt x="15261" y="2952"/>
                  </a:lnTo>
                  <a:lnTo>
                    <a:pt x="13617" y="1342"/>
                  </a:lnTo>
                  <a:lnTo>
                    <a:pt x="12443" y="671"/>
                  </a:lnTo>
                  <a:lnTo>
                    <a:pt x="11974" y="402"/>
                  </a:lnTo>
                  <a:lnTo>
                    <a:pt x="11270" y="0"/>
                  </a:lnTo>
                  <a:lnTo>
                    <a:pt x="10800" y="402"/>
                  </a:lnTo>
                  <a:lnTo>
                    <a:pt x="9626" y="671"/>
                  </a:lnTo>
                  <a:lnTo>
                    <a:pt x="0" y="2952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1" name="Freeform 142"/>
            <p:cNvSpPr>
              <a:spLocks/>
            </p:cNvSpPr>
            <p:nvPr/>
          </p:nvSpPr>
          <p:spPr bwMode="auto">
            <a:xfrm>
              <a:off x="6792578" y="1462431"/>
              <a:ext cx="269082" cy="339864"/>
            </a:xfrm>
            <a:custGeom>
              <a:avLst/>
              <a:gdLst>
                <a:gd name="T0" fmla="*/ 115 w 21600"/>
                <a:gd name="T1" fmla="*/ 0 h 21600"/>
                <a:gd name="T2" fmla="*/ 79 w 21600"/>
                <a:gd name="T3" fmla="*/ 34 h 21600"/>
                <a:gd name="T4" fmla="*/ 40 w 21600"/>
                <a:gd name="T5" fmla="*/ 65 h 21600"/>
                <a:gd name="T6" fmla="*/ 28 w 21600"/>
                <a:gd name="T7" fmla="*/ 82 h 21600"/>
                <a:gd name="T8" fmla="*/ 16 w 21600"/>
                <a:gd name="T9" fmla="*/ 99 h 21600"/>
                <a:gd name="T10" fmla="*/ 9 w 21600"/>
                <a:gd name="T11" fmla="*/ 147 h 21600"/>
                <a:gd name="T12" fmla="*/ 0 w 21600"/>
                <a:gd name="T13" fmla="*/ 197 h 21600"/>
                <a:gd name="T14" fmla="*/ 12 w 21600"/>
                <a:gd name="T15" fmla="*/ 151 h 21600"/>
                <a:gd name="T16" fmla="*/ 24 w 21600"/>
                <a:gd name="T17" fmla="*/ 106 h 21600"/>
                <a:gd name="T18" fmla="*/ 38 w 21600"/>
                <a:gd name="T19" fmla="*/ 99 h 21600"/>
                <a:gd name="T20" fmla="*/ 50 w 21600"/>
                <a:gd name="T21" fmla="*/ 89 h 21600"/>
                <a:gd name="T22" fmla="*/ 62 w 21600"/>
                <a:gd name="T23" fmla="*/ 82 h 21600"/>
                <a:gd name="T24" fmla="*/ 74 w 21600"/>
                <a:gd name="T25" fmla="*/ 75 h 21600"/>
                <a:gd name="T26" fmla="*/ 105 w 21600"/>
                <a:gd name="T27" fmla="*/ 53 h 21600"/>
                <a:gd name="T28" fmla="*/ 139 w 21600"/>
                <a:gd name="T29" fmla="*/ 34 h 21600"/>
                <a:gd name="T30" fmla="*/ 146 w 21600"/>
                <a:gd name="T31" fmla="*/ 24 h 21600"/>
                <a:gd name="T32" fmla="*/ 156 w 21600"/>
                <a:gd name="T33" fmla="*/ 17 h 21600"/>
                <a:gd name="T34" fmla="*/ 115 w 21600"/>
                <a:gd name="T35" fmla="*/ 0 h 216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600"/>
                <a:gd name="T55" fmla="*/ 0 h 21600"/>
                <a:gd name="T56" fmla="*/ 21600 w 21600"/>
                <a:gd name="T57" fmla="*/ 21600 h 216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600" h="21600">
                  <a:moveTo>
                    <a:pt x="15923" y="0"/>
                  </a:moveTo>
                  <a:lnTo>
                    <a:pt x="10938" y="3728"/>
                  </a:lnTo>
                  <a:lnTo>
                    <a:pt x="5538" y="7127"/>
                  </a:lnTo>
                  <a:lnTo>
                    <a:pt x="3877" y="8991"/>
                  </a:lnTo>
                  <a:lnTo>
                    <a:pt x="2215" y="10855"/>
                  </a:lnTo>
                  <a:lnTo>
                    <a:pt x="1246" y="16118"/>
                  </a:lnTo>
                  <a:lnTo>
                    <a:pt x="0" y="21600"/>
                  </a:lnTo>
                  <a:lnTo>
                    <a:pt x="1662" y="16556"/>
                  </a:lnTo>
                  <a:lnTo>
                    <a:pt x="3323" y="11622"/>
                  </a:lnTo>
                  <a:lnTo>
                    <a:pt x="5262" y="10855"/>
                  </a:lnTo>
                  <a:lnTo>
                    <a:pt x="6923" y="9758"/>
                  </a:lnTo>
                  <a:lnTo>
                    <a:pt x="8585" y="8991"/>
                  </a:lnTo>
                  <a:lnTo>
                    <a:pt x="10246" y="8223"/>
                  </a:lnTo>
                  <a:lnTo>
                    <a:pt x="14538" y="5811"/>
                  </a:lnTo>
                  <a:lnTo>
                    <a:pt x="19246" y="3728"/>
                  </a:lnTo>
                  <a:lnTo>
                    <a:pt x="20215" y="2631"/>
                  </a:lnTo>
                  <a:lnTo>
                    <a:pt x="21600" y="1864"/>
                  </a:lnTo>
                  <a:lnTo>
                    <a:pt x="15923" y="0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2" name="Freeform 143"/>
            <p:cNvSpPr>
              <a:spLocks/>
            </p:cNvSpPr>
            <p:nvPr/>
          </p:nvSpPr>
          <p:spPr bwMode="auto">
            <a:xfrm>
              <a:off x="7636047" y="1533164"/>
              <a:ext cx="158689" cy="169069"/>
            </a:xfrm>
            <a:custGeom>
              <a:avLst/>
              <a:gdLst>
                <a:gd name="T0" fmla="*/ 0 w 21600"/>
                <a:gd name="T1" fmla="*/ 24 h 21600"/>
                <a:gd name="T2" fmla="*/ 0 w 21600"/>
                <a:gd name="T3" fmla="*/ 24 h 21600"/>
                <a:gd name="T4" fmla="*/ 51 w 21600"/>
                <a:gd name="T5" fmla="*/ 0 h 21600"/>
                <a:gd name="T6" fmla="*/ 65 w 21600"/>
                <a:gd name="T7" fmla="*/ 24 h 21600"/>
                <a:gd name="T8" fmla="*/ 82 w 21600"/>
                <a:gd name="T9" fmla="*/ 48 h 21600"/>
                <a:gd name="T10" fmla="*/ 92 w 21600"/>
                <a:gd name="T11" fmla="*/ 58 h 21600"/>
                <a:gd name="T12" fmla="*/ 92 w 21600"/>
                <a:gd name="T13" fmla="*/ 98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5290"/>
                  </a:moveTo>
                  <a:lnTo>
                    <a:pt x="0" y="5290"/>
                  </a:lnTo>
                  <a:lnTo>
                    <a:pt x="11974" y="0"/>
                  </a:lnTo>
                  <a:lnTo>
                    <a:pt x="15261" y="5290"/>
                  </a:lnTo>
                  <a:lnTo>
                    <a:pt x="19252" y="10580"/>
                  </a:lnTo>
                  <a:lnTo>
                    <a:pt x="21600" y="12784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3" name="Freeform 144"/>
            <p:cNvSpPr>
              <a:spLocks/>
            </p:cNvSpPr>
            <p:nvPr/>
          </p:nvSpPr>
          <p:spPr bwMode="auto">
            <a:xfrm>
              <a:off x="7636047" y="1574568"/>
              <a:ext cx="158689" cy="239803"/>
            </a:xfrm>
            <a:custGeom>
              <a:avLst/>
              <a:gdLst>
                <a:gd name="T0" fmla="*/ 92 w 21600"/>
                <a:gd name="T1" fmla="*/ 74 h 21600"/>
                <a:gd name="T2" fmla="*/ 65 w 21600"/>
                <a:gd name="T3" fmla="*/ 106 h 21600"/>
                <a:gd name="T4" fmla="*/ 10 w 21600"/>
                <a:gd name="T5" fmla="*/ 139 h 21600"/>
                <a:gd name="T6" fmla="*/ 65 w 21600"/>
                <a:gd name="T7" fmla="*/ 82 h 21600"/>
                <a:gd name="T8" fmla="*/ 65 w 21600"/>
                <a:gd name="T9" fmla="*/ 50 h 21600"/>
                <a:gd name="T10" fmla="*/ 41 w 21600"/>
                <a:gd name="T11" fmla="*/ 34 h 21600"/>
                <a:gd name="T12" fmla="*/ 17 w 21600"/>
                <a:gd name="T13" fmla="*/ 17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21600" y="11499"/>
                  </a:moveTo>
                  <a:lnTo>
                    <a:pt x="15261" y="16472"/>
                  </a:lnTo>
                  <a:lnTo>
                    <a:pt x="2348" y="21600"/>
                  </a:lnTo>
                  <a:lnTo>
                    <a:pt x="15261" y="12742"/>
                  </a:lnTo>
                  <a:lnTo>
                    <a:pt x="15261" y="7770"/>
                  </a:lnTo>
                  <a:lnTo>
                    <a:pt x="9626" y="5283"/>
                  </a:lnTo>
                  <a:lnTo>
                    <a:pt x="3991" y="2642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4" name="Freeform 145"/>
            <p:cNvSpPr>
              <a:spLocks/>
            </p:cNvSpPr>
            <p:nvPr/>
          </p:nvSpPr>
          <p:spPr bwMode="auto">
            <a:xfrm>
              <a:off x="7636047" y="1533164"/>
              <a:ext cx="158689" cy="281207"/>
            </a:xfrm>
            <a:custGeom>
              <a:avLst/>
              <a:gdLst>
                <a:gd name="T0" fmla="*/ 0 w 21600"/>
                <a:gd name="T1" fmla="*/ 24 h 21600"/>
                <a:gd name="T2" fmla="*/ 24 w 21600"/>
                <a:gd name="T3" fmla="*/ 12 h 21600"/>
                <a:gd name="T4" fmla="*/ 51 w 21600"/>
                <a:gd name="T5" fmla="*/ 0 h 21600"/>
                <a:gd name="T6" fmla="*/ 58 w 21600"/>
                <a:gd name="T7" fmla="*/ 12 h 21600"/>
                <a:gd name="T8" fmla="*/ 65 w 21600"/>
                <a:gd name="T9" fmla="*/ 24 h 21600"/>
                <a:gd name="T10" fmla="*/ 75 w 21600"/>
                <a:gd name="T11" fmla="*/ 36 h 21600"/>
                <a:gd name="T12" fmla="*/ 82 w 21600"/>
                <a:gd name="T13" fmla="*/ 48 h 21600"/>
                <a:gd name="T14" fmla="*/ 87 w 21600"/>
                <a:gd name="T15" fmla="*/ 53 h 21600"/>
                <a:gd name="T16" fmla="*/ 92 w 21600"/>
                <a:gd name="T17" fmla="*/ 58 h 21600"/>
                <a:gd name="T18" fmla="*/ 92 w 21600"/>
                <a:gd name="T19" fmla="*/ 77 h 21600"/>
                <a:gd name="T20" fmla="*/ 92 w 21600"/>
                <a:gd name="T21" fmla="*/ 98 h 21600"/>
                <a:gd name="T22" fmla="*/ 80 w 21600"/>
                <a:gd name="T23" fmla="*/ 115 h 21600"/>
                <a:gd name="T24" fmla="*/ 65 w 21600"/>
                <a:gd name="T25" fmla="*/ 130 h 21600"/>
                <a:gd name="T26" fmla="*/ 39 w 21600"/>
                <a:gd name="T27" fmla="*/ 146 h 21600"/>
                <a:gd name="T28" fmla="*/ 10 w 21600"/>
                <a:gd name="T29" fmla="*/ 163 h 21600"/>
                <a:gd name="T30" fmla="*/ 39 w 21600"/>
                <a:gd name="T31" fmla="*/ 134 h 21600"/>
                <a:gd name="T32" fmla="*/ 65 w 21600"/>
                <a:gd name="T33" fmla="*/ 106 h 21600"/>
                <a:gd name="T34" fmla="*/ 65 w 21600"/>
                <a:gd name="T35" fmla="*/ 89 h 21600"/>
                <a:gd name="T36" fmla="*/ 65 w 21600"/>
                <a:gd name="T37" fmla="*/ 74 h 21600"/>
                <a:gd name="T38" fmla="*/ 53 w 21600"/>
                <a:gd name="T39" fmla="*/ 65 h 21600"/>
                <a:gd name="T40" fmla="*/ 41 w 21600"/>
                <a:gd name="T41" fmla="*/ 58 h 21600"/>
                <a:gd name="T42" fmla="*/ 29 w 21600"/>
                <a:gd name="T43" fmla="*/ 48 h 21600"/>
                <a:gd name="T44" fmla="*/ 17 w 21600"/>
                <a:gd name="T45" fmla="*/ 41 h 21600"/>
                <a:gd name="T46" fmla="*/ 10 w 21600"/>
                <a:gd name="T47" fmla="*/ 34 h 21600"/>
                <a:gd name="T48" fmla="*/ 0 w 21600"/>
                <a:gd name="T49" fmla="*/ 24 h 216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600"/>
                <a:gd name="T76" fmla="*/ 0 h 21600"/>
                <a:gd name="T77" fmla="*/ 21600 w 21600"/>
                <a:gd name="T78" fmla="*/ 21600 h 216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600" h="21600">
                  <a:moveTo>
                    <a:pt x="0" y="3180"/>
                  </a:moveTo>
                  <a:lnTo>
                    <a:pt x="5635" y="1590"/>
                  </a:lnTo>
                  <a:lnTo>
                    <a:pt x="11974" y="0"/>
                  </a:lnTo>
                  <a:lnTo>
                    <a:pt x="13617" y="1590"/>
                  </a:lnTo>
                  <a:lnTo>
                    <a:pt x="15261" y="3180"/>
                  </a:lnTo>
                  <a:lnTo>
                    <a:pt x="17609" y="4771"/>
                  </a:lnTo>
                  <a:lnTo>
                    <a:pt x="19252" y="6361"/>
                  </a:lnTo>
                  <a:lnTo>
                    <a:pt x="20426" y="7023"/>
                  </a:lnTo>
                  <a:lnTo>
                    <a:pt x="21600" y="7686"/>
                  </a:lnTo>
                  <a:lnTo>
                    <a:pt x="21600" y="10204"/>
                  </a:lnTo>
                  <a:lnTo>
                    <a:pt x="21600" y="12987"/>
                  </a:lnTo>
                  <a:lnTo>
                    <a:pt x="18783" y="15239"/>
                  </a:lnTo>
                  <a:lnTo>
                    <a:pt x="15261" y="17227"/>
                  </a:lnTo>
                  <a:lnTo>
                    <a:pt x="9157" y="19347"/>
                  </a:lnTo>
                  <a:lnTo>
                    <a:pt x="2348" y="21600"/>
                  </a:lnTo>
                  <a:lnTo>
                    <a:pt x="9157" y="17757"/>
                  </a:lnTo>
                  <a:lnTo>
                    <a:pt x="15261" y="14047"/>
                  </a:lnTo>
                  <a:lnTo>
                    <a:pt x="15261" y="11794"/>
                  </a:lnTo>
                  <a:lnTo>
                    <a:pt x="15261" y="9806"/>
                  </a:lnTo>
                  <a:lnTo>
                    <a:pt x="12443" y="8613"/>
                  </a:lnTo>
                  <a:lnTo>
                    <a:pt x="9626" y="7686"/>
                  </a:lnTo>
                  <a:lnTo>
                    <a:pt x="6809" y="6361"/>
                  </a:lnTo>
                  <a:lnTo>
                    <a:pt x="3991" y="5433"/>
                  </a:lnTo>
                  <a:lnTo>
                    <a:pt x="2348" y="4506"/>
                  </a:lnTo>
                  <a:lnTo>
                    <a:pt x="0" y="318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5" name="Freeform 146"/>
            <p:cNvSpPr>
              <a:spLocks/>
            </p:cNvSpPr>
            <p:nvPr/>
          </p:nvSpPr>
          <p:spPr bwMode="auto">
            <a:xfrm>
              <a:off x="6820176" y="1503835"/>
              <a:ext cx="463994" cy="269131"/>
            </a:xfrm>
            <a:custGeom>
              <a:avLst/>
              <a:gdLst>
                <a:gd name="T0" fmla="*/ 260 w 21600"/>
                <a:gd name="T1" fmla="*/ 0 h 21600"/>
                <a:gd name="T2" fmla="*/ 257 w 21600"/>
                <a:gd name="T3" fmla="*/ 3 h 21600"/>
                <a:gd name="T4" fmla="*/ 257 w 21600"/>
                <a:gd name="T5" fmla="*/ 5 h 21600"/>
                <a:gd name="T6" fmla="*/ 257 w 21600"/>
                <a:gd name="T7" fmla="*/ 12 h 21600"/>
                <a:gd name="T8" fmla="*/ 262 w 21600"/>
                <a:gd name="T9" fmla="*/ 22 h 21600"/>
                <a:gd name="T10" fmla="*/ 269 w 21600"/>
                <a:gd name="T11" fmla="*/ 41 h 21600"/>
                <a:gd name="T12" fmla="*/ 253 w 21600"/>
                <a:gd name="T13" fmla="*/ 46 h 21600"/>
                <a:gd name="T14" fmla="*/ 238 w 21600"/>
                <a:gd name="T15" fmla="*/ 51 h 21600"/>
                <a:gd name="T16" fmla="*/ 200 w 21600"/>
                <a:gd name="T17" fmla="*/ 53 h 21600"/>
                <a:gd name="T18" fmla="*/ 164 w 21600"/>
                <a:gd name="T19" fmla="*/ 58 h 21600"/>
                <a:gd name="T20" fmla="*/ 144 w 21600"/>
                <a:gd name="T21" fmla="*/ 58 h 21600"/>
                <a:gd name="T22" fmla="*/ 123 w 21600"/>
                <a:gd name="T23" fmla="*/ 58 h 21600"/>
                <a:gd name="T24" fmla="*/ 101 w 21600"/>
                <a:gd name="T25" fmla="*/ 79 h 21600"/>
                <a:gd name="T26" fmla="*/ 80 w 21600"/>
                <a:gd name="T27" fmla="*/ 99 h 21600"/>
                <a:gd name="T28" fmla="*/ 56 w 21600"/>
                <a:gd name="T29" fmla="*/ 111 h 21600"/>
                <a:gd name="T30" fmla="*/ 34 w 21600"/>
                <a:gd name="T31" fmla="*/ 123 h 21600"/>
                <a:gd name="T32" fmla="*/ 17 w 21600"/>
                <a:gd name="T33" fmla="*/ 139 h 21600"/>
                <a:gd name="T34" fmla="*/ 0 w 21600"/>
                <a:gd name="T35" fmla="*/ 156 h 21600"/>
                <a:gd name="T36" fmla="*/ 12 w 21600"/>
                <a:gd name="T37" fmla="*/ 135 h 21600"/>
                <a:gd name="T38" fmla="*/ 24 w 21600"/>
                <a:gd name="T39" fmla="*/ 115 h 21600"/>
                <a:gd name="T40" fmla="*/ 46 w 21600"/>
                <a:gd name="T41" fmla="*/ 91 h 21600"/>
                <a:gd name="T42" fmla="*/ 70 w 21600"/>
                <a:gd name="T43" fmla="*/ 70 h 21600"/>
                <a:gd name="T44" fmla="*/ 89 w 21600"/>
                <a:gd name="T45" fmla="*/ 53 h 21600"/>
                <a:gd name="T46" fmla="*/ 111 w 21600"/>
                <a:gd name="T47" fmla="*/ 39 h 21600"/>
                <a:gd name="T48" fmla="*/ 132 w 21600"/>
                <a:gd name="T49" fmla="*/ 27 h 21600"/>
                <a:gd name="T50" fmla="*/ 156 w 21600"/>
                <a:gd name="T51" fmla="*/ 17 h 21600"/>
                <a:gd name="T52" fmla="*/ 180 w 21600"/>
                <a:gd name="T53" fmla="*/ 12 h 21600"/>
                <a:gd name="T54" fmla="*/ 204 w 21600"/>
                <a:gd name="T55" fmla="*/ 10 h 21600"/>
                <a:gd name="T56" fmla="*/ 229 w 21600"/>
                <a:gd name="T57" fmla="*/ 5 h 21600"/>
                <a:gd name="T58" fmla="*/ 253 w 21600"/>
                <a:gd name="T59" fmla="*/ 0 h 21600"/>
                <a:gd name="T60" fmla="*/ 262 w 21600"/>
                <a:gd name="T61" fmla="*/ 17 h 21600"/>
                <a:gd name="T62" fmla="*/ 269 w 21600"/>
                <a:gd name="T63" fmla="*/ 34 h 21600"/>
                <a:gd name="T64" fmla="*/ 269 w 21600"/>
                <a:gd name="T65" fmla="*/ 39 h 21600"/>
                <a:gd name="T66" fmla="*/ 269 w 21600"/>
                <a:gd name="T67" fmla="*/ 41 h 21600"/>
                <a:gd name="T68" fmla="*/ 260 w 21600"/>
                <a:gd name="T69" fmla="*/ 0 h 216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600"/>
                <a:gd name="T106" fmla="*/ 0 h 21600"/>
                <a:gd name="T107" fmla="*/ 21600 w 21600"/>
                <a:gd name="T108" fmla="*/ 21600 h 216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600" h="21600">
                  <a:moveTo>
                    <a:pt x="20877" y="0"/>
                  </a:moveTo>
                  <a:lnTo>
                    <a:pt x="20636" y="415"/>
                  </a:lnTo>
                  <a:lnTo>
                    <a:pt x="20636" y="692"/>
                  </a:lnTo>
                  <a:lnTo>
                    <a:pt x="20636" y="1662"/>
                  </a:lnTo>
                  <a:lnTo>
                    <a:pt x="21038" y="3046"/>
                  </a:lnTo>
                  <a:lnTo>
                    <a:pt x="21600" y="5677"/>
                  </a:lnTo>
                  <a:lnTo>
                    <a:pt x="20315" y="6369"/>
                  </a:lnTo>
                  <a:lnTo>
                    <a:pt x="19111" y="7062"/>
                  </a:lnTo>
                  <a:lnTo>
                    <a:pt x="16059" y="7338"/>
                  </a:lnTo>
                  <a:lnTo>
                    <a:pt x="13169" y="8031"/>
                  </a:lnTo>
                  <a:lnTo>
                    <a:pt x="11563" y="8031"/>
                  </a:lnTo>
                  <a:lnTo>
                    <a:pt x="9877" y="8031"/>
                  </a:lnTo>
                  <a:lnTo>
                    <a:pt x="8110" y="10938"/>
                  </a:lnTo>
                  <a:lnTo>
                    <a:pt x="6424" y="13708"/>
                  </a:lnTo>
                  <a:lnTo>
                    <a:pt x="4497" y="15369"/>
                  </a:lnTo>
                  <a:lnTo>
                    <a:pt x="2730" y="17031"/>
                  </a:lnTo>
                  <a:lnTo>
                    <a:pt x="1365" y="19246"/>
                  </a:lnTo>
                  <a:lnTo>
                    <a:pt x="0" y="21600"/>
                  </a:lnTo>
                  <a:lnTo>
                    <a:pt x="964" y="18692"/>
                  </a:lnTo>
                  <a:lnTo>
                    <a:pt x="1927" y="15923"/>
                  </a:lnTo>
                  <a:lnTo>
                    <a:pt x="3694" y="12600"/>
                  </a:lnTo>
                  <a:lnTo>
                    <a:pt x="5621" y="9692"/>
                  </a:lnTo>
                  <a:lnTo>
                    <a:pt x="7146" y="7338"/>
                  </a:lnTo>
                  <a:lnTo>
                    <a:pt x="8913" y="5400"/>
                  </a:lnTo>
                  <a:lnTo>
                    <a:pt x="10599" y="3738"/>
                  </a:lnTo>
                  <a:lnTo>
                    <a:pt x="12526" y="2354"/>
                  </a:lnTo>
                  <a:lnTo>
                    <a:pt x="14454" y="1662"/>
                  </a:lnTo>
                  <a:lnTo>
                    <a:pt x="16381" y="1385"/>
                  </a:lnTo>
                  <a:lnTo>
                    <a:pt x="18388" y="692"/>
                  </a:lnTo>
                  <a:lnTo>
                    <a:pt x="20315" y="0"/>
                  </a:lnTo>
                  <a:lnTo>
                    <a:pt x="21038" y="2354"/>
                  </a:lnTo>
                  <a:lnTo>
                    <a:pt x="21600" y="4708"/>
                  </a:lnTo>
                  <a:lnTo>
                    <a:pt x="21600" y="5400"/>
                  </a:lnTo>
                  <a:lnTo>
                    <a:pt x="21600" y="5677"/>
                  </a:lnTo>
                  <a:lnTo>
                    <a:pt x="20877" y="0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6" name="Freeform 147"/>
            <p:cNvSpPr>
              <a:spLocks/>
            </p:cNvSpPr>
            <p:nvPr/>
          </p:nvSpPr>
          <p:spPr bwMode="auto">
            <a:xfrm>
              <a:off x="6808102" y="1495209"/>
              <a:ext cx="463994" cy="331238"/>
            </a:xfrm>
            <a:custGeom>
              <a:avLst/>
              <a:gdLst>
                <a:gd name="T0" fmla="*/ 264 w 21600"/>
                <a:gd name="T1" fmla="*/ 0 h 21600"/>
                <a:gd name="T2" fmla="*/ 163 w 21600"/>
                <a:gd name="T3" fmla="*/ 17 h 21600"/>
                <a:gd name="T4" fmla="*/ 113 w 21600"/>
                <a:gd name="T5" fmla="*/ 44 h 21600"/>
                <a:gd name="T6" fmla="*/ 106 w 21600"/>
                <a:gd name="T7" fmla="*/ 51 h 21600"/>
                <a:gd name="T8" fmla="*/ 72 w 21600"/>
                <a:gd name="T9" fmla="*/ 77 h 21600"/>
                <a:gd name="T10" fmla="*/ 15 w 21600"/>
                <a:gd name="T11" fmla="*/ 135 h 21600"/>
                <a:gd name="T12" fmla="*/ 0 w 21600"/>
                <a:gd name="T13" fmla="*/ 192 h 21600"/>
                <a:gd name="T14" fmla="*/ 15 w 21600"/>
                <a:gd name="T15" fmla="*/ 144 h 21600"/>
                <a:gd name="T16" fmla="*/ 63 w 21600"/>
                <a:gd name="T17" fmla="*/ 113 h 21600"/>
                <a:gd name="T18" fmla="*/ 94 w 21600"/>
                <a:gd name="T19" fmla="*/ 94 h 21600"/>
                <a:gd name="T20" fmla="*/ 113 w 21600"/>
                <a:gd name="T21" fmla="*/ 77 h 21600"/>
                <a:gd name="T22" fmla="*/ 123 w 21600"/>
                <a:gd name="T23" fmla="*/ 60 h 21600"/>
                <a:gd name="T24" fmla="*/ 171 w 21600"/>
                <a:gd name="T25" fmla="*/ 60 h 21600"/>
                <a:gd name="T26" fmla="*/ 211 w 21600"/>
                <a:gd name="T27" fmla="*/ 60 h 21600"/>
                <a:gd name="T28" fmla="*/ 228 w 21600"/>
                <a:gd name="T29" fmla="*/ 51 h 21600"/>
                <a:gd name="T30" fmla="*/ 245 w 21600"/>
                <a:gd name="T31" fmla="*/ 51 h 21600"/>
                <a:gd name="T32" fmla="*/ 269 w 21600"/>
                <a:gd name="T33" fmla="*/ 44 h 216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600"/>
                <a:gd name="T52" fmla="*/ 0 h 21600"/>
                <a:gd name="T53" fmla="*/ 21600 w 21600"/>
                <a:gd name="T54" fmla="*/ 21600 h 216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600" h="21600">
                  <a:moveTo>
                    <a:pt x="21199" y="0"/>
                  </a:moveTo>
                  <a:lnTo>
                    <a:pt x="13088" y="1913"/>
                  </a:lnTo>
                  <a:lnTo>
                    <a:pt x="9074" y="4950"/>
                  </a:lnTo>
                  <a:lnTo>
                    <a:pt x="8512" y="5738"/>
                  </a:lnTo>
                  <a:lnTo>
                    <a:pt x="5781" y="8663"/>
                  </a:lnTo>
                  <a:lnTo>
                    <a:pt x="1204" y="15188"/>
                  </a:lnTo>
                  <a:lnTo>
                    <a:pt x="0" y="21600"/>
                  </a:lnTo>
                  <a:lnTo>
                    <a:pt x="1204" y="16200"/>
                  </a:lnTo>
                  <a:lnTo>
                    <a:pt x="5059" y="12713"/>
                  </a:lnTo>
                  <a:lnTo>
                    <a:pt x="7548" y="10575"/>
                  </a:lnTo>
                  <a:lnTo>
                    <a:pt x="9074" y="8663"/>
                  </a:lnTo>
                  <a:lnTo>
                    <a:pt x="9877" y="6750"/>
                  </a:lnTo>
                  <a:lnTo>
                    <a:pt x="13731" y="6750"/>
                  </a:lnTo>
                  <a:lnTo>
                    <a:pt x="16943" y="6750"/>
                  </a:lnTo>
                  <a:lnTo>
                    <a:pt x="18308" y="5738"/>
                  </a:lnTo>
                  <a:lnTo>
                    <a:pt x="19673" y="5738"/>
                  </a:lnTo>
                  <a:lnTo>
                    <a:pt x="21600" y="495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7" name="Freeform 148"/>
            <p:cNvSpPr>
              <a:spLocks/>
            </p:cNvSpPr>
            <p:nvPr/>
          </p:nvSpPr>
          <p:spPr bwMode="auto">
            <a:xfrm>
              <a:off x="6813276" y="1495209"/>
              <a:ext cx="458820" cy="310536"/>
            </a:xfrm>
            <a:custGeom>
              <a:avLst/>
              <a:gdLst>
                <a:gd name="T0" fmla="*/ 261 w 21600"/>
                <a:gd name="T1" fmla="*/ 0 h 21600"/>
                <a:gd name="T2" fmla="*/ 237 w 21600"/>
                <a:gd name="T3" fmla="*/ 5 h 21600"/>
                <a:gd name="T4" fmla="*/ 216 w 21600"/>
                <a:gd name="T5" fmla="*/ 10 h 21600"/>
                <a:gd name="T6" fmla="*/ 196 w 21600"/>
                <a:gd name="T7" fmla="*/ 12 h 21600"/>
                <a:gd name="T8" fmla="*/ 180 w 21600"/>
                <a:gd name="T9" fmla="*/ 17 h 21600"/>
                <a:gd name="T10" fmla="*/ 165 w 21600"/>
                <a:gd name="T11" fmla="*/ 20 h 21600"/>
                <a:gd name="T12" fmla="*/ 153 w 21600"/>
                <a:gd name="T13" fmla="*/ 24 h 21600"/>
                <a:gd name="T14" fmla="*/ 141 w 21600"/>
                <a:gd name="T15" fmla="*/ 27 h 21600"/>
                <a:gd name="T16" fmla="*/ 134 w 21600"/>
                <a:gd name="T17" fmla="*/ 32 h 21600"/>
                <a:gd name="T18" fmla="*/ 124 w 21600"/>
                <a:gd name="T19" fmla="*/ 36 h 21600"/>
                <a:gd name="T20" fmla="*/ 115 w 21600"/>
                <a:gd name="T21" fmla="*/ 41 h 21600"/>
                <a:gd name="T22" fmla="*/ 110 w 21600"/>
                <a:gd name="T23" fmla="*/ 46 h 21600"/>
                <a:gd name="T24" fmla="*/ 108 w 21600"/>
                <a:gd name="T25" fmla="*/ 48 h 21600"/>
                <a:gd name="T26" fmla="*/ 103 w 21600"/>
                <a:gd name="T27" fmla="*/ 51 h 21600"/>
                <a:gd name="T28" fmla="*/ 100 w 21600"/>
                <a:gd name="T29" fmla="*/ 53 h 21600"/>
                <a:gd name="T30" fmla="*/ 93 w 21600"/>
                <a:gd name="T31" fmla="*/ 58 h 21600"/>
                <a:gd name="T32" fmla="*/ 86 w 21600"/>
                <a:gd name="T33" fmla="*/ 65 h 21600"/>
                <a:gd name="T34" fmla="*/ 76 w 21600"/>
                <a:gd name="T35" fmla="*/ 72 h 21600"/>
                <a:gd name="T36" fmla="*/ 67 w 21600"/>
                <a:gd name="T37" fmla="*/ 82 h 21600"/>
                <a:gd name="T38" fmla="*/ 55 w 21600"/>
                <a:gd name="T39" fmla="*/ 92 h 21600"/>
                <a:gd name="T40" fmla="*/ 40 w 21600"/>
                <a:gd name="T41" fmla="*/ 106 h 21600"/>
                <a:gd name="T42" fmla="*/ 28 w 21600"/>
                <a:gd name="T43" fmla="*/ 120 h 21600"/>
                <a:gd name="T44" fmla="*/ 19 w 21600"/>
                <a:gd name="T45" fmla="*/ 135 h 21600"/>
                <a:gd name="T46" fmla="*/ 9 w 21600"/>
                <a:gd name="T47" fmla="*/ 149 h 21600"/>
                <a:gd name="T48" fmla="*/ 4 w 21600"/>
                <a:gd name="T49" fmla="*/ 164 h 21600"/>
                <a:gd name="T50" fmla="*/ 2 w 21600"/>
                <a:gd name="T51" fmla="*/ 171 h 21600"/>
                <a:gd name="T52" fmla="*/ 2 w 21600"/>
                <a:gd name="T53" fmla="*/ 176 h 21600"/>
                <a:gd name="T54" fmla="*/ 0 w 21600"/>
                <a:gd name="T55" fmla="*/ 178 h 21600"/>
                <a:gd name="T56" fmla="*/ 0 w 21600"/>
                <a:gd name="T57" fmla="*/ 180 h 21600"/>
                <a:gd name="T58" fmla="*/ 2 w 21600"/>
                <a:gd name="T59" fmla="*/ 178 h 21600"/>
                <a:gd name="T60" fmla="*/ 2 w 21600"/>
                <a:gd name="T61" fmla="*/ 173 h 21600"/>
                <a:gd name="T62" fmla="*/ 4 w 21600"/>
                <a:gd name="T63" fmla="*/ 168 h 21600"/>
                <a:gd name="T64" fmla="*/ 9 w 21600"/>
                <a:gd name="T65" fmla="*/ 156 h 21600"/>
                <a:gd name="T66" fmla="*/ 16 w 21600"/>
                <a:gd name="T67" fmla="*/ 147 h 21600"/>
                <a:gd name="T68" fmla="*/ 26 w 21600"/>
                <a:gd name="T69" fmla="*/ 137 h 21600"/>
                <a:gd name="T70" fmla="*/ 36 w 21600"/>
                <a:gd name="T71" fmla="*/ 128 h 21600"/>
                <a:gd name="T72" fmla="*/ 57 w 21600"/>
                <a:gd name="T73" fmla="*/ 116 h 21600"/>
                <a:gd name="T74" fmla="*/ 76 w 21600"/>
                <a:gd name="T75" fmla="*/ 104 h 21600"/>
                <a:gd name="T76" fmla="*/ 88 w 21600"/>
                <a:gd name="T77" fmla="*/ 94 h 21600"/>
                <a:gd name="T78" fmla="*/ 100 w 21600"/>
                <a:gd name="T79" fmla="*/ 87 h 21600"/>
                <a:gd name="T80" fmla="*/ 110 w 21600"/>
                <a:gd name="T81" fmla="*/ 77 h 21600"/>
                <a:gd name="T82" fmla="*/ 115 w 21600"/>
                <a:gd name="T83" fmla="*/ 68 h 21600"/>
                <a:gd name="T84" fmla="*/ 117 w 21600"/>
                <a:gd name="T85" fmla="*/ 65 h 21600"/>
                <a:gd name="T86" fmla="*/ 124 w 21600"/>
                <a:gd name="T87" fmla="*/ 63 h 21600"/>
                <a:gd name="T88" fmla="*/ 132 w 21600"/>
                <a:gd name="T89" fmla="*/ 60 h 21600"/>
                <a:gd name="T90" fmla="*/ 144 w 21600"/>
                <a:gd name="T91" fmla="*/ 60 h 21600"/>
                <a:gd name="T92" fmla="*/ 168 w 21600"/>
                <a:gd name="T93" fmla="*/ 60 h 21600"/>
                <a:gd name="T94" fmla="*/ 189 w 21600"/>
                <a:gd name="T95" fmla="*/ 60 h 21600"/>
                <a:gd name="T96" fmla="*/ 196 w 21600"/>
                <a:gd name="T97" fmla="*/ 60 h 21600"/>
                <a:gd name="T98" fmla="*/ 206 w 21600"/>
                <a:gd name="T99" fmla="*/ 58 h 21600"/>
                <a:gd name="T100" fmla="*/ 211 w 21600"/>
                <a:gd name="T101" fmla="*/ 58 h 21600"/>
                <a:gd name="T102" fmla="*/ 216 w 21600"/>
                <a:gd name="T103" fmla="*/ 56 h 21600"/>
                <a:gd name="T104" fmla="*/ 225 w 21600"/>
                <a:gd name="T105" fmla="*/ 51 h 21600"/>
                <a:gd name="T106" fmla="*/ 233 w 21600"/>
                <a:gd name="T107" fmla="*/ 51 h 21600"/>
                <a:gd name="T108" fmla="*/ 242 w 21600"/>
                <a:gd name="T109" fmla="*/ 51 h 21600"/>
                <a:gd name="T110" fmla="*/ 254 w 21600"/>
                <a:gd name="T111" fmla="*/ 48 h 21600"/>
                <a:gd name="T112" fmla="*/ 266 w 21600"/>
                <a:gd name="T113" fmla="*/ 44 h 2160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1600"/>
                <a:gd name="T172" fmla="*/ 0 h 21600"/>
                <a:gd name="T173" fmla="*/ 21600 w 21600"/>
                <a:gd name="T174" fmla="*/ 21600 h 2160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1600" h="21600">
                  <a:moveTo>
                    <a:pt x="21194" y="0"/>
                  </a:moveTo>
                  <a:lnTo>
                    <a:pt x="19245" y="600"/>
                  </a:lnTo>
                  <a:lnTo>
                    <a:pt x="17540" y="1200"/>
                  </a:lnTo>
                  <a:lnTo>
                    <a:pt x="15916" y="1440"/>
                  </a:lnTo>
                  <a:lnTo>
                    <a:pt x="14617" y="2040"/>
                  </a:lnTo>
                  <a:lnTo>
                    <a:pt x="13398" y="2400"/>
                  </a:lnTo>
                  <a:lnTo>
                    <a:pt x="12424" y="2880"/>
                  </a:lnTo>
                  <a:lnTo>
                    <a:pt x="11450" y="3240"/>
                  </a:lnTo>
                  <a:lnTo>
                    <a:pt x="10881" y="3840"/>
                  </a:lnTo>
                  <a:lnTo>
                    <a:pt x="10069" y="4320"/>
                  </a:lnTo>
                  <a:lnTo>
                    <a:pt x="9338" y="4920"/>
                  </a:lnTo>
                  <a:lnTo>
                    <a:pt x="8932" y="5520"/>
                  </a:lnTo>
                  <a:lnTo>
                    <a:pt x="8770" y="5760"/>
                  </a:lnTo>
                  <a:lnTo>
                    <a:pt x="8364" y="6120"/>
                  </a:lnTo>
                  <a:lnTo>
                    <a:pt x="8120" y="6360"/>
                  </a:lnTo>
                  <a:lnTo>
                    <a:pt x="7552" y="6960"/>
                  </a:lnTo>
                  <a:lnTo>
                    <a:pt x="6983" y="7800"/>
                  </a:lnTo>
                  <a:lnTo>
                    <a:pt x="6171" y="8640"/>
                  </a:lnTo>
                  <a:lnTo>
                    <a:pt x="5441" y="9840"/>
                  </a:lnTo>
                  <a:lnTo>
                    <a:pt x="4466" y="11040"/>
                  </a:lnTo>
                  <a:lnTo>
                    <a:pt x="3248" y="12720"/>
                  </a:lnTo>
                  <a:lnTo>
                    <a:pt x="2274" y="14400"/>
                  </a:lnTo>
                  <a:lnTo>
                    <a:pt x="1543" y="16200"/>
                  </a:lnTo>
                  <a:lnTo>
                    <a:pt x="731" y="17880"/>
                  </a:lnTo>
                  <a:lnTo>
                    <a:pt x="325" y="19680"/>
                  </a:lnTo>
                  <a:lnTo>
                    <a:pt x="162" y="20520"/>
                  </a:lnTo>
                  <a:lnTo>
                    <a:pt x="162" y="21120"/>
                  </a:lnTo>
                  <a:lnTo>
                    <a:pt x="0" y="21360"/>
                  </a:lnTo>
                  <a:lnTo>
                    <a:pt x="0" y="21600"/>
                  </a:lnTo>
                  <a:lnTo>
                    <a:pt x="162" y="21360"/>
                  </a:lnTo>
                  <a:lnTo>
                    <a:pt x="162" y="20760"/>
                  </a:lnTo>
                  <a:lnTo>
                    <a:pt x="325" y="20160"/>
                  </a:lnTo>
                  <a:lnTo>
                    <a:pt x="731" y="18720"/>
                  </a:lnTo>
                  <a:lnTo>
                    <a:pt x="1299" y="17640"/>
                  </a:lnTo>
                  <a:lnTo>
                    <a:pt x="2111" y="16440"/>
                  </a:lnTo>
                  <a:lnTo>
                    <a:pt x="2923" y="15360"/>
                  </a:lnTo>
                  <a:lnTo>
                    <a:pt x="4629" y="13920"/>
                  </a:lnTo>
                  <a:lnTo>
                    <a:pt x="6171" y="12480"/>
                  </a:lnTo>
                  <a:lnTo>
                    <a:pt x="7146" y="11280"/>
                  </a:lnTo>
                  <a:lnTo>
                    <a:pt x="8120" y="10440"/>
                  </a:lnTo>
                  <a:lnTo>
                    <a:pt x="8932" y="9240"/>
                  </a:lnTo>
                  <a:lnTo>
                    <a:pt x="9338" y="8160"/>
                  </a:lnTo>
                  <a:lnTo>
                    <a:pt x="9501" y="7800"/>
                  </a:lnTo>
                  <a:lnTo>
                    <a:pt x="10069" y="7560"/>
                  </a:lnTo>
                  <a:lnTo>
                    <a:pt x="10719" y="7200"/>
                  </a:lnTo>
                  <a:lnTo>
                    <a:pt x="11693" y="7200"/>
                  </a:lnTo>
                  <a:lnTo>
                    <a:pt x="13642" y="7200"/>
                  </a:lnTo>
                  <a:lnTo>
                    <a:pt x="15347" y="7200"/>
                  </a:lnTo>
                  <a:lnTo>
                    <a:pt x="15916" y="7200"/>
                  </a:lnTo>
                  <a:lnTo>
                    <a:pt x="16728" y="6960"/>
                  </a:lnTo>
                  <a:lnTo>
                    <a:pt x="17134" y="6960"/>
                  </a:lnTo>
                  <a:lnTo>
                    <a:pt x="17540" y="6720"/>
                  </a:lnTo>
                  <a:lnTo>
                    <a:pt x="18271" y="6120"/>
                  </a:lnTo>
                  <a:lnTo>
                    <a:pt x="18920" y="6120"/>
                  </a:lnTo>
                  <a:lnTo>
                    <a:pt x="19651" y="6120"/>
                  </a:lnTo>
                  <a:lnTo>
                    <a:pt x="20626" y="5760"/>
                  </a:lnTo>
                  <a:lnTo>
                    <a:pt x="21600" y="528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8" name="Freeform 149"/>
            <p:cNvSpPr>
              <a:spLocks/>
            </p:cNvSpPr>
            <p:nvPr/>
          </p:nvSpPr>
          <p:spPr bwMode="auto">
            <a:xfrm>
              <a:off x="7268646" y="1421026"/>
              <a:ext cx="156965" cy="224276"/>
            </a:xfrm>
            <a:custGeom>
              <a:avLst/>
              <a:gdLst>
                <a:gd name="T0" fmla="*/ 0 w 21600"/>
                <a:gd name="T1" fmla="*/ 17 h 21600"/>
                <a:gd name="T2" fmla="*/ 9 w 21600"/>
                <a:gd name="T3" fmla="*/ 89 h 21600"/>
                <a:gd name="T4" fmla="*/ 67 w 21600"/>
                <a:gd name="T5" fmla="*/ 130 h 21600"/>
                <a:gd name="T6" fmla="*/ 43 w 21600"/>
                <a:gd name="T7" fmla="*/ 82 h 21600"/>
                <a:gd name="T8" fmla="*/ 91 w 21600"/>
                <a:gd name="T9" fmla="*/ 123 h 21600"/>
                <a:gd name="T10" fmla="*/ 74 w 21600"/>
                <a:gd name="T11" fmla="*/ 48 h 21600"/>
                <a:gd name="T12" fmla="*/ 33 w 21600"/>
                <a:gd name="T13" fmla="*/ 0 h 21600"/>
                <a:gd name="T14" fmla="*/ 5 w 21600"/>
                <a:gd name="T15" fmla="*/ 12 h 21600"/>
                <a:gd name="T16" fmla="*/ 2 w 21600"/>
                <a:gd name="T17" fmla="*/ 22 h 21600"/>
                <a:gd name="T18" fmla="*/ 0 w 21600"/>
                <a:gd name="T19" fmla="*/ 41 h 21600"/>
                <a:gd name="T20" fmla="*/ 2 w 21600"/>
                <a:gd name="T21" fmla="*/ 63 h 21600"/>
                <a:gd name="T22" fmla="*/ 5 w 21600"/>
                <a:gd name="T23" fmla="*/ 77 h 21600"/>
                <a:gd name="T24" fmla="*/ 14 w 21600"/>
                <a:gd name="T25" fmla="*/ 91 h 21600"/>
                <a:gd name="T26" fmla="*/ 31 w 21600"/>
                <a:gd name="T27" fmla="*/ 111 h 21600"/>
                <a:gd name="T28" fmla="*/ 50 w 21600"/>
                <a:gd name="T29" fmla="*/ 125 h 21600"/>
                <a:gd name="T30" fmla="*/ 60 w 21600"/>
                <a:gd name="T31" fmla="*/ 130 h 21600"/>
                <a:gd name="T32" fmla="*/ 65 w 21600"/>
                <a:gd name="T33" fmla="*/ 130 h 21600"/>
                <a:gd name="T34" fmla="*/ 62 w 21600"/>
                <a:gd name="T35" fmla="*/ 125 h 21600"/>
                <a:gd name="T36" fmla="*/ 57 w 21600"/>
                <a:gd name="T37" fmla="*/ 115 h 21600"/>
                <a:gd name="T38" fmla="*/ 50 w 21600"/>
                <a:gd name="T39" fmla="*/ 101 h 21600"/>
                <a:gd name="T40" fmla="*/ 45 w 21600"/>
                <a:gd name="T41" fmla="*/ 87 h 21600"/>
                <a:gd name="T42" fmla="*/ 45 w 21600"/>
                <a:gd name="T43" fmla="*/ 87 h 21600"/>
                <a:gd name="T44" fmla="*/ 55 w 21600"/>
                <a:gd name="T45" fmla="*/ 91 h 21600"/>
                <a:gd name="T46" fmla="*/ 72 w 21600"/>
                <a:gd name="T47" fmla="*/ 106 h 21600"/>
                <a:gd name="T48" fmla="*/ 86 w 21600"/>
                <a:gd name="T49" fmla="*/ 115 h 21600"/>
                <a:gd name="T50" fmla="*/ 91 w 21600"/>
                <a:gd name="T51" fmla="*/ 111 h 21600"/>
                <a:gd name="T52" fmla="*/ 89 w 21600"/>
                <a:gd name="T53" fmla="*/ 94 h 21600"/>
                <a:gd name="T54" fmla="*/ 84 w 21600"/>
                <a:gd name="T55" fmla="*/ 72 h 21600"/>
                <a:gd name="T56" fmla="*/ 74 w 21600"/>
                <a:gd name="T57" fmla="*/ 51 h 21600"/>
                <a:gd name="T58" fmla="*/ 62 w 21600"/>
                <a:gd name="T59" fmla="*/ 36 h 21600"/>
                <a:gd name="T60" fmla="*/ 43 w 21600"/>
                <a:gd name="T61" fmla="*/ 12 h 21600"/>
                <a:gd name="T62" fmla="*/ 33 w 21600"/>
                <a:gd name="T63" fmla="*/ 5 h 21600"/>
                <a:gd name="T64" fmla="*/ 21 w 21600"/>
                <a:gd name="T65" fmla="*/ 5 h 216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600"/>
                <a:gd name="T100" fmla="*/ 0 h 21600"/>
                <a:gd name="T101" fmla="*/ 21600 w 21600"/>
                <a:gd name="T102" fmla="*/ 21600 h 216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600" h="21600">
                  <a:moveTo>
                    <a:pt x="2136" y="1163"/>
                  </a:moveTo>
                  <a:lnTo>
                    <a:pt x="0" y="2825"/>
                  </a:lnTo>
                  <a:lnTo>
                    <a:pt x="0" y="10800"/>
                  </a:lnTo>
                  <a:lnTo>
                    <a:pt x="2136" y="14788"/>
                  </a:lnTo>
                  <a:lnTo>
                    <a:pt x="12580" y="21600"/>
                  </a:lnTo>
                  <a:lnTo>
                    <a:pt x="15903" y="21600"/>
                  </a:lnTo>
                  <a:lnTo>
                    <a:pt x="14242" y="19938"/>
                  </a:lnTo>
                  <a:lnTo>
                    <a:pt x="10207" y="13625"/>
                  </a:lnTo>
                  <a:lnTo>
                    <a:pt x="11868" y="14788"/>
                  </a:lnTo>
                  <a:lnTo>
                    <a:pt x="21600" y="20437"/>
                  </a:lnTo>
                  <a:lnTo>
                    <a:pt x="21600" y="16449"/>
                  </a:lnTo>
                  <a:lnTo>
                    <a:pt x="17565" y="7975"/>
                  </a:lnTo>
                  <a:lnTo>
                    <a:pt x="11868" y="3988"/>
                  </a:lnTo>
                  <a:lnTo>
                    <a:pt x="7833" y="0"/>
                  </a:lnTo>
                  <a:lnTo>
                    <a:pt x="2136" y="1163"/>
                  </a:lnTo>
                  <a:lnTo>
                    <a:pt x="1187" y="1994"/>
                  </a:lnTo>
                  <a:lnTo>
                    <a:pt x="475" y="2492"/>
                  </a:lnTo>
                  <a:lnTo>
                    <a:pt x="475" y="3655"/>
                  </a:lnTo>
                  <a:lnTo>
                    <a:pt x="0" y="4818"/>
                  </a:lnTo>
                  <a:lnTo>
                    <a:pt x="0" y="6812"/>
                  </a:lnTo>
                  <a:lnTo>
                    <a:pt x="0" y="8806"/>
                  </a:lnTo>
                  <a:lnTo>
                    <a:pt x="475" y="10468"/>
                  </a:lnTo>
                  <a:lnTo>
                    <a:pt x="475" y="11631"/>
                  </a:lnTo>
                  <a:lnTo>
                    <a:pt x="1187" y="12794"/>
                  </a:lnTo>
                  <a:lnTo>
                    <a:pt x="1662" y="13957"/>
                  </a:lnTo>
                  <a:lnTo>
                    <a:pt x="3323" y="15120"/>
                  </a:lnTo>
                  <a:lnTo>
                    <a:pt x="4985" y="16782"/>
                  </a:lnTo>
                  <a:lnTo>
                    <a:pt x="7358" y="18443"/>
                  </a:lnTo>
                  <a:lnTo>
                    <a:pt x="9732" y="19606"/>
                  </a:lnTo>
                  <a:lnTo>
                    <a:pt x="11868" y="20769"/>
                  </a:lnTo>
                  <a:lnTo>
                    <a:pt x="13055" y="21600"/>
                  </a:lnTo>
                  <a:lnTo>
                    <a:pt x="14242" y="21600"/>
                  </a:lnTo>
                  <a:lnTo>
                    <a:pt x="14716" y="21600"/>
                  </a:lnTo>
                  <a:lnTo>
                    <a:pt x="15429" y="21600"/>
                  </a:lnTo>
                  <a:lnTo>
                    <a:pt x="15429" y="21102"/>
                  </a:lnTo>
                  <a:lnTo>
                    <a:pt x="14716" y="20769"/>
                  </a:lnTo>
                  <a:lnTo>
                    <a:pt x="14242" y="20437"/>
                  </a:lnTo>
                  <a:lnTo>
                    <a:pt x="13530" y="19108"/>
                  </a:lnTo>
                  <a:lnTo>
                    <a:pt x="13055" y="17945"/>
                  </a:lnTo>
                  <a:lnTo>
                    <a:pt x="11868" y="16782"/>
                  </a:lnTo>
                  <a:lnTo>
                    <a:pt x="11393" y="15120"/>
                  </a:lnTo>
                  <a:lnTo>
                    <a:pt x="10681" y="14455"/>
                  </a:lnTo>
                  <a:lnTo>
                    <a:pt x="10681" y="13957"/>
                  </a:lnTo>
                  <a:lnTo>
                    <a:pt x="10681" y="14455"/>
                  </a:lnTo>
                  <a:lnTo>
                    <a:pt x="11868" y="14788"/>
                  </a:lnTo>
                  <a:lnTo>
                    <a:pt x="13055" y="15120"/>
                  </a:lnTo>
                  <a:lnTo>
                    <a:pt x="14716" y="16449"/>
                  </a:lnTo>
                  <a:lnTo>
                    <a:pt x="17090" y="17612"/>
                  </a:lnTo>
                  <a:lnTo>
                    <a:pt x="18752" y="18775"/>
                  </a:lnTo>
                  <a:lnTo>
                    <a:pt x="20413" y="19108"/>
                  </a:lnTo>
                  <a:lnTo>
                    <a:pt x="21600" y="19108"/>
                  </a:lnTo>
                  <a:lnTo>
                    <a:pt x="21600" y="18443"/>
                  </a:lnTo>
                  <a:lnTo>
                    <a:pt x="21600" y="17114"/>
                  </a:lnTo>
                  <a:lnTo>
                    <a:pt x="21125" y="15618"/>
                  </a:lnTo>
                  <a:lnTo>
                    <a:pt x="20413" y="13957"/>
                  </a:lnTo>
                  <a:lnTo>
                    <a:pt x="19938" y="11963"/>
                  </a:lnTo>
                  <a:lnTo>
                    <a:pt x="18752" y="10468"/>
                  </a:lnTo>
                  <a:lnTo>
                    <a:pt x="17565" y="8474"/>
                  </a:lnTo>
                  <a:lnTo>
                    <a:pt x="16378" y="7145"/>
                  </a:lnTo>
                  <a:lnTo>
                    <a:pt x="14716" y="5982"/>
                  </a:lnTo>
                  <a:lnTo>
                    <a:pt x="11868" y="3988"/>
                  </a:lnTo>
                  <a:lnTo>
                    <a:pt x="10207" y="1994"/>
                  </a:lnTo>
                  <a:lnTo>
                    <a:pt x="9020" y="1163"/>
                  </a:lnTo>
                  <a:lnTo>
                    <a:pt x="7833" y="831"/>
                  </a:lnTo>
                  <a:lnTo>
                    <a:pt x="6171" y="498"/>
                  </a:lnTo>
                  <a:lnTo>
                    <a:pt x="4985" y="831"/>
                  </a:lnTo>
                  <a:lnTo>
                    <a:pt x="2136" y="1163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9" name="Freeform 150"/>
            <p:cNvSpPr>
              <a:spLocks/>
            </p:cNvSpPr>
            <p:nvPr/>
          </p:nvSpPr>
          <p:spPr bwMode="auto">
            <a:xfrm>
              <a:off x="7484257" y="1462431"/>
              <a:ext cx="181113" cy="153543"/>
            </a:xfrm>
            <a:custGeom>
              <a:avLst/>
              <a:gdLst>
                <a:gd name="T0" fmla="*/ 91 w 21600"/>
                <a:gd name="T1" fmla="*/ 3 h 21600"/>
                <a:gd name="T2" fmla="*/ 48 w 21600"/>
                <a:gd name="T3" fmla="*/ 7 h 21600"/>
                <a:gd name="T4" fmla="*/ 31 w 21600"/>
                <a:gd name="T5" fmla="*/ 41 h 21600"/>
                <a:gd name="T6" fmla="*/ 0 w 21600"/>
                <a:gd name="T7" fmla="*/ 65 h 21600"/>
                <a:gd name="T8" fmla="*/ 16 w 21600"/>
                <a:gd name="T9" fmla="*/ 75 h 21600"/>
                <a:gd name="T10" fmla="*/ 48 w 21600"/>
                <a:gd name="T11" fmla="*/ 65 h 21600"/>
                <a:gd name="T12" fmla="*/ 24 w 21600"/>
                <a:gd name="T13" fmla="*/ 89 h 21600"/>
                <a:gd name="T14" fmla="*/ 40 w 21600"/>
                <a:gd name="T15" fmla="*/ 89 h 21600"/>
                <a:gd name="T16" fmla="*/ 72 w 21600"/>
                <a:gd name="T17" fmla="*/ 82 h 21600"/>
                <a:gd name="T18" fmla="*/ 88 w 21600"/>
                <a:gd name="T19" fmla="*/ 58 h 21600"/>
                <a:gd name="T20" fmla="*/ 105 w 21600"/>
                <a:gd name="T21" fmla="*/ 34 h 21600"/>
                <a:gd name="T22" fmla="*/ 105 w 21600"/>
                <a:gd name="T23" fmla="*/ 24 h 21600"/>
                <a:gd name="T24" fmla="*/ 105 w 21600"/>
                <a:gd name="T25" fmla="*/ 7 h 21600"/>
                <a:gd name="T26" fmla="*/ 88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8720" y="728"/>
                  </a:moveTo>
                  <a:lnTo>
                    <a:pt x="9874" y="1699"/>
                  </a:lnTo>
                  <a:lnTo>
                    <a:pt x="6377" y="9951"/>
                  </a:lnTo>
                  <a:lnTo>
                    <a:pt x="0" y="15775"/>
                  </a:lnTo>
                  <a:lnTo>
                    <a:pt x="3291" y="18202"/>
                  </a:lnTo>
                  <a:lnTo>
                    <a:pt x="9874" y="15775"/>
                  </a:lnTo>
                  <a:lnTo>
                    <a:pt x="4937" y="21600"/>
                  </a:lnTo>
                  <a:lnTo>
                    <a:pt x="8229" y="21600"/>
                  </a:lnTo>
                  <a:lnTo>
                    <a:pt x="14811" y="19901"/>
                  </a:lnTo>
                  <a:lnTo>
                    <a:pt x="18103" y="14076"/>
                  </a:lnTo>
                  <a:lnTo>
                    <a:pt x="21600" y="8252"/>
                  </a:lnTo>
                  <a:lnTo>
                    <a:pt x="21600" y="5825"/>
                  </a:lnTo>
                  <a:lnTo>
                    <a:pt x="21600" y="1699"/>
                  </a:lnTo>
                  <a:lnTo>
                    <a:pt x="18103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10" name="Freeform 151"/>
            <p:cNvSpPr>
              <a:spLocks/>
            </p:cNvSpPr>
            <p:nvPr/>
          </p:nvSpPr>
          <p:spPr bwMode="auto">
            <a:xfrm>
              <a:off x="7491156" y="1462431"/>
              <a:ext cx="174213" cy="153543"/>
            </a:xfrm>
            <a:custGeom>
              <a:avLst/>
              <a:gdLst>
                <a:gd name="T0" fmla="*/ 87 w 21600"/>
                <a:gd name="T1" fmla="*/ 3 h 21600"/>
                <a:gd name="T2" fmla="*/ 68 w 21600"/>
                <a:gd name="T3" fmla="*/ 5 h 21600"/>
                <a:gd name="T4" fmla="*/ 53 w 21600"/>
                <a:gd name="T5" fmla="*/ 10 h 21600"/>
                <a:gd name="T6" fmla="*/ 41 w 21600"/>
                <a:gd name="T7" fmla="*/ 17 h 21600"/>
                <a:gd name="T8" fmla="*/ 36 w 21600"/>
                <a:gd name="T9" fmla="*/ 24 h 21600"/>
                <a:gd name="T10" fmla="*/ 27 w 21600"/>
                <a:gd name="T11" fmla="*/ 41 h 21600"/>
                <a:gd name="T12" fmla="*/ 12 w 21600"/>
                <a:gd name="T13" fmla="*/ 53 h 21600"/>
                <a:gd name="T14" fmla="*/ 5 w 21600"/>
                <a:gd name="T15" fmla="*/ 58 h 21600"/>
                <a:gd name="T16" fmla="*/ 0 w 21600"/>
                <a:gd name="T17" fmla="*/ 63 h 21600"/>
                <a:gd name="T18" fmla="*/ 0 w 21600"/>
                <a:gd name="T19" fmla="*/ 67 h 21600"/>
                <a:gd name="T20" fmla="*/ 3 w 21600"/>
                <a:gd name="T21" fmla="*/ 70 h 21600"/>
                <a:gd name="T22" fmla="*/ 12 w 21600"/>
                <a:gd name="T23" fmla="*/ 72 h 21600"/>
                <a:gd name="T24" fmla="*/ 27 w 21600"/>
                <a:gd name="T25" fmla="*/ 70 h 21600"/>
                <a:gd name="T26" fmla="*/ 44 w 21600"/>
                <a:gd name="T27" fmla="*/ 65 h 21600"/>
                <a:gd name="T28" fmla="*/ 32 w 21600"/>
                <a:gd name="T29" fmla="*/ 77 h 21600"/>
                <a:gd name="T30" fmla="*/ 27 w 21600"/>
                <a:gd name="T31" fmla="*/ 84 h 21600"/>
                <a:gd name="T32" fmla="*/ 24 w 21600"/>
                <a:gd name="T33" fmla="*/ 87 h 21600"/>
                <a:gd name="T34" fmla="*/ 24 w 21600"/>
                <a:gd name="T35" fmla="*/ 89 h 21600"/>
                <a:gd name="T36" fmla="*/ 27 w 21600"/>
                <a:gd name="T37" fmla="*/ 89 h 21600"/>
                <a:gd name="T38" fmla="*/ 39 w 21600"/>
                <a:gd name="T39" fmla="*/ 89 h 21600"/>
                <a:gd name="T40" fmla="*/ 53 w 21600"/>
                <a:gd name="T41" fmla="*/ 87 h 21600"/>
                <a:gd name="T42" fmla="*/ 68 w 21600"/>
                <a:gd name="T43" fmla="*/ 79 h 21600"/>
                <a:gd name="T44" fmla="*/ 77 w 21600"/>
                <a:gd name="T45" fmla="*/ 70 h 21600"/>
                <a:gd name="T46" fmla="*/ 84 w 21600"/>
                <a:gd name="T47" fmla="*/ 58 h 21600"/>
                <a:gd name="T48" fmla="*/ 94 w 21600"/>
                <a:gd name="T49" fmla="*/ 46 h 21600"/>
                <a:gd name="T50" fmla="*/ 99 w 21600"/>
                <a:gd name="T51" fmla="*/ 34 h 21600"/>
                <a:gd name="T52" fmla="*/ 101 w 21600"/>
                <a:gd name="T53" fmla="*/ 29 h 21600"/>
                <a:gd name="T54" fmla="*/ 101 w 21600"/>
                <a:gd name="T55" fmla="*/ 24 h 21600"/>
                <a:gd name="T56" fmla="*/ 101 w 21600"/>
                <a:gd name="T57" fmla="*/ 17 h 21600"/>
                <a:gd name="T58" fmla="*/ 101 w 21600"/>
                <a:gd name="T59" fmla="*/ 12 h 21600"/>
                <a:gd name="T60" fmla="*/ 96 w 21600"/>
                <a:gd name="T61" fmla="*/ 7 h 21600"/>
                <a:gd name="T62" fmla="*/ 92 w 21600"/>
                <a:gd name="T63" fmla="*/ 5 h 21600"/>
                <a:gd name="T64" fmla="*/ 84 w 21600"/>
                <a:gd name="T65" fmla="*/ 0 h 216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600"/>
                <a:gd name="T100" fmla="*/ 0 h 21600"/>
                <a:gd name="T101" fmla="*/ 21600 w 21600"/>
                <a:gd name="T102" fmla="*/ 21600 h 216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600" h="21600">
                  <a:moveTo>
                    <a:pt x="18606" y="728"/>
                  </a:moveTo>
                  <a:lnTo>
                    <a:pt x="14543" y="1213"/>
                  </a:lnTo>
                  <a:lnTo>
                    <a:pt x="11335" y="2427"/>
                  </a:lnTo>
                  <a:lnTo>
                    <a:pt x="8768" y="4126"/>
                  </a:lnTo>
                  <a:lnTo>
                    <a:pt x="7699" y="5825"/>
                  </a:lnTo>
                  <a:lnTo>
                    <a:pt x="5774" y="9951"/>
                  </a:lnTo>
                  <a:lnTo>
                    <a:pt x="2566" y="12863"/>
                  </a:lnTo>
                  <a:lnTo>
                    <a:pt x="1069" y="14076"/>
                  </a:lnTo>
                  <a:lnTo>
                    <a:pt x="0" y="15290"/>
                  </a:lnTo>
                  <a:lnTo>
                    <a:pt x="0" y="16261"/>
                  </a:lnTo>
                  <a:lnTo>
                    <a:pt x="642" y="16989"/>
                  </a:lnTo>
                  <a:lnTo>
                    <a:pt x="2566" y="17474"/>
                  </a:lnTo>
                  <a:lnTo>
                    <a:pt x="5774" y="16989"/>
                  </a:lnTo>
                  <a:lnTo>
                    <a:pt x="9410" y="15775"/>
                  </a:lnTo>
                  <a:lnTo>
                    <a:pt x="6844" y="18688"/>
                  </a:lnTo>
                  <a:lnTo>
                    <a:pt x="5774" y="20387"/>
                  </a:lnTo>
                  <a:lnTo>
                    <a:pt x="5133" y="21115"/>
                  </a:lnTo>
                  <a:lnTo>
                    <a:pt x="5133" y="21600"/>
                  </a:lnTo>
                  <a:lnTo>
                    <a:pt x="5774" y="21600"/>
                  </a:lnTo>
                  <a:lnTo>
                    <a:pt x="8341" y="21600"/>
                  </a:lnTo>
                  <a:lnTo>
                    <a:pt x="11335" y="21115"/>
                  </a:lnTo>
                  <a:lnTo>
                    <a:pt x="14543" y="19173"/>
                  </a:lnTo>
                  <a:lnTo>
                    <a:pt x="16467" y="16989"/>
                  </a:lnTo>
                  <a:lnTo>
                    <a:pt x="17964" y="14076"/>
                  </a:lnTo>
                  <a:lnTo>
                    <a:pt x="20103" y="11164"/>
                  </a:lnTo>
                  <a:lnTo>
                    <a:pt x="21172" y="8252"/>
                  </a:lnTo>
                  <a:lnTo>
                    <a:pt x="21600" y="7038"/>
                  </a:lnTo>
                  <a:lnTo>
                    <a:pt x="21600" y="5825"/>
                  </a:lnTo>
                  <a:lnTo>
                    <a:pt x="21600" y="4126"/>
                  </a:lnTo>
                  <a:lnTo>
                    <a:pt x="21600" y="2912"/>
                  </a:lnTo>
                  <a:lnTo>
                    <a:pt x="20531" y="1699"/>
                  </a:lnTo>
                  <a:lnTo>
                    <a:pt x="19675" y="1213"/>
                  </a:lnTo>
                  <a:lnTo>
                    <a:pt x="17964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11" name="Freeform 152"/>
            <p:cNvSpPr>
              <a:spLocks/>
            </p:cNvSpPr>
            <p:nvPr/>
          </p:nvSpPr>
          <p:spPr bwMode="auto">
            <a:xfrm>
              <a:off x="7272096" y="1293361"/>
              <a:ext cx="393274" cy="181146"/>
            </a:xfrm>
            <a:custGeom>
              <a:avLst/>
              <a:gdLst>
                <a:gd name="T0" fmla="*/ 0 w 21600"/>
                <a:gd name="T1" fmla="*/ 98 h 21600"/>
                <a:gd name="T2" fmla="*/ 24 w 21600"/>
                <a:gd name="T3" fmla="*/ 41 h 21600"/>
                <a:gd name="T4" fmla="*/ 72 w 21600"/>
                <a:gd name="T5" fmla="*/ 41 h 21600"/>
                <a:gd name="T6" fmla="*/ 72 w 21600"/>
                <a:gd name="T7" fmla="*/ 0 h 21600"/>
                <a:gd name="T8" fmla="*/ 99 w 21600"/>
                <a:gd name="T9" fmla="*/ 0 h 21600"/>
                <a:gd name="T10" fmla="*/ 89 w 21600"/>
                <a:gd name="T11" fmla="*/ 41 h 21600"/>
                <a:gd name="T12" fmla="*/ 123 w 21600"/>
                <a:gd name="T13" fmla="*/ 41 h 21600"/>
                <a:gd name="T14" fmla="*/ 130 w 21600"/>
                <a:gd name="T15" fmla="*/ 33 h 21600"/>
                <a:gd name="T16" fmla="*/ 139 w 21600"/>
                <a:gd name="T17" fmla="*/ 0 h 21600"/>
                <a:gd name="T18" fmla="*/ 163 w 21600"/>
                <a:gd name="T19" fmla="*/ 0 h 21600"/>
                <a:gd name="T20" fmla="*/ 154 w 21600"/>
                <a:gd name="T21" fmla="*/ 41 h 21600"/>
                <a:gd name="T22" fmla="*/ 180 w 21600"/>
                <a:gd name="T23" fmla="*/ 41 h 21600"/>
                <a:gd name="T24" fmla="*/ 204 w 21600"/>
                <a:gd name="T25" fmla="*/ 50 h 21600"/>
                <a:gd name="T26" fmla="*/ 211 w 21600"/>
                <a:gd name="T27" fmla="*/ 57 h 21600"/>
                <a:gd name="T28" fmla="*/ 228 w 21600"/>
                <a:gd name="T29" fmla="*/ 74 h 21600"/>
                <a:gd name="T30" fmla="*/ 228 w 21600"/>
                <a:gd name="T31" fmla="*/ 105 h 216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600"/>
                <a:gd name="T49" fmla="*/ 0 h 21600"/>
                <a:gd name="T50" fmla="*/ 21600 w 21600"/>
                <a:gd name="T51" fmla="*/ 21600 h 216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600" h="21600">
                  <a:moveTo>
                    <a:pt x="0" y="20160"/>
                  </a:moveTo>
                  <a:lnTo>
                    <a:pt x="2274" y="8434"/>
                  </a:lnTo>
                  <a:lnTo>
                    <a:pt x="6821" y="8434"/>
                  </a:lnTo>
                  <a:lnTo>
                    <a:pt x="6821" y="0"/>
                  </a:lnTo>
                  <a:lnTo>
                    <a:pt x="9379" y="0"/>
                  </a:lnTo>
                  <a:lnTo>
                    <a:pt x="8432" y="8434"/>
                  </a:lnTo>
                  <a:lnTo>
                    <a:pt x="11653" y="8434"/>
                  </a:lnTo>
                  <a:lnTo>
                    <a:pt x="12316" y="6789"/>
                  </a:lnTo>
                  <a:lnTo>
                    <a:pt x="13168" y="0"/>
                  </a:lnTo>
                  <a:lnTo>
                    <a:pt x="15442" y="0"/>
                  </a:lnTo>
                  <a:lnTo>
                    <a:pt x="14589" y="8434"/>
                  </a:lnTo>
                  <a:lnTo>
                    <a:pt x="17053" y="8434"/>
                  </a:lnTo>
                  <a:lnTo>
                    <a:pt x="19326" y="10286"/>
                  </a:lnTo>
                  <a:lnTo>
                    <a:pt x="19989" y="11726"/>
                  </a:lnTo>
                  <a:lnTo>
                    <a:pt x="21600" y="15223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12" name="Freeform 153"/>
            <p:cNvSpPr>
              <a:spLocks/>
            </p:cNvSpPr>
            <p:nvPr/>
          </p:nvSpPr>
          <p:spPr bwMode="auto">
            <a:xfrm>
              <a:off x="7272096" y="1388247"/>
              <a:ext cx="41397" cy="74184"/>
            </a:xfrm>
            <a:custGeom>
              <a:avLst/>
              <a:gdLst>
                <a:gd name="T0" fmla="*/ 0 w 21600"/>
                <a:gd name="T1" fmla="*/ 43 h 21600"/>
                <a:gd name="T2" fmla="*/ 5 w 21600"/>
                <a:gd name="T3" fmla="*/ 29 h 21600"/>
                <a:gd name="T4" fmla="*/ 12 w 21600"/>
                <a:gd name="T5" fmla="*/ 19 h 21600"/>
                <a:gd name="T6" fmla="*/ 17 w 21600"/>
                <a:gd name="T7" fmla="*/ 10 h 21600"/>
                <a:gd name="T8" fmla="*/ 24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0" y="21600"/>
                  </a:moveTo>
                  <a:lnTo>
                    <a:pt x="4500" y="14567"/>
                  </a:lnTo>
                  <a:lnTo>
                    <a:pt x="10800" y="9544"/>
                  </a:lnTo>
                  <a:lnTo>
                    <a:pt x="15300" y="5023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13" name="Freeform 154"/>
            <p:cNvSpPr>
              <a:spLocks/>
            </p:cNvSpPr>
            <p:nvPr/>
          </p:nvSpPr>
          <p:spPr bwMode="auto">
            <a:xfrm>
              <a:off x="7313493" y="1293361"/>
              <a:ext cx="351877" cy="181146"/>
            </a:xfrm>
            <a:custGeom>
              <a:avLst/>
              <a:gdLst>
                <a:gd name="T0" fmla="*/ 0 w 21600"/>
                <a:gd name="T1" fmla="*/ 55 h 21600"/>
                <a:gd name="T2" fmla="*/ 7 w 21600"/>
                <a:gd name="T3" fmla="*/ 50 h 21600"/>
                <a:gd name="T4" fmla="*/ 12 w 21600"/>
                <a:gd name="T5" fmla="*/ 45 h 21600"/>
                <a:gd name="T6" fmla="*/ 19 w 21600"/>
                <a:gd name="T7" fmla="*/ 43 h 21600"/>
                <a:gd name="T8" fmla="*/ 24 w 21600"/>
                <a:gd name="T9" fmla="*/ 41 h 21600"/>
                <a:gd name="T10" fmla="*/ 36 w 21600"/>
                <a:gd name="T11" fmla="*/ 41 h 21600"/>
                <a:gd name="T12" fmla="*/ 43 w 21600"/>
                <a:gd name="T13" fmla="*/ 36 h 21600"/>
                <a:gd name="T14" fmla="*/ 48 w 21600"/>
                <a:gd name="T15" fmla="*/ 29 h 21600"/>
                <a:gd name="T16" fmla="*/ 48 w 21600"/>
                <a:gd name="T17" fmla="*/ 21 h 21600"/>
                <a:gd name="T18" fmla="*/ 51 w 21600"/>
                <a:gd name="T19" fmla="*/ 12 h 21600"/>
                <a:gd name="T20" fmla="*/ 53 w 21600"/>
                <a:gd name="T21" fmla="*/ 5 h 21600"/>
                <a:gd name="T22" fmla="*/ 55 w 21600"/>
                <a:gd name="T23" fmla="*/ 2 h 21600"/>
                <a:gd name="T24" fmla="*/ 63 w 21600"/>
                <a:gd name="T25" fmla="*/ 0 h 21600"/>
                <a:gd name="T26" fmla="*/ 67 w 21600"/>
                <a:gd name="T27" fmla="*/ 2 h 21600"/>
                <a:gd name="T28" fmla="*/ 70 w 21600"/>
                <a:gd name="T29" fmla="*/ 5 h 21600"/>
                <a:gd name="T30" fmla="*/ 70 w 21600"/>
                <a:gd name="T31" fmla="*/ 12 h 21600"/>
                <a:gd name="T32" fmla="*/ 70 w 21600"/>
                <a:gd name="T33" fmla="*/ 21 h 21600"/>
                <a:gd name="T34" fmla="*/ 70 w 21600"/>
                <a:gd name="T35" fmla="*/ 29 h 21600"/>
                <a:gd name="T36" fmla="*/ 70 w 21600"/>
                <a:gd name="T37" fmla="*/ 36 h 21600"/>
                <a:gd name="T38" fmla="*/ 75 w 21600"/>
                <a:gd name="T39" fmla="*/ 41 h 21600"/>
                <a:gd name="T40" fmla="*/ 82 w 21600"/>
                <a:gd name="T41" fmla="*/ 41 h 21600"/>
                <a:gd name="T42" fmla="*/ 89 w 21600"/>
                <a:gd name="T43" fmla="*/ 41 h 21600"/>
                <a:gd name="T44" fmla="*/ 96 w 21600"/>
                <a:gd name="T45" fmla="*/ 41 h 21600"/>
                <a:gd name="T46" fmla="*/ 99 w 21600"/>
                <a:gd name="T47" fmla="*/ 38 h 21600"/>
                <a:gd name="T48" fmla="*/ 103 w 21600"/>
                <a:gd name="T49" fmla="*/ 38 h 21600"/>
                <a:gd name="T50" fmla="*/ 103 w 21600"/>
                <a:gd name="T51" fmla="*/ 33 h 21600"/>
                <a:gd name="T52" fmla="*/ 106 w 21600"/>
                <a:gd name="T53" fmla="*/ 31 h 21600"/>
                <a:gd name="T54" fmla="*/ 108 w 21600"/>
                <a:gd name="T55" fmla="*/ 24 h 21600"/>
                <a:gd name="T56" fmla="*/ 111 w 21600"/>
                <a:gd name="T57" fmla="*/ 17 h 21600"/>
                <a:gd name="T58" fmla="*/ 113 w 21600"/>
                <a:gd name="T59" fmla="*/ 9 h 21600"/>
                <a:gd name="T60" fmla="*/ 115 w 21600"/>
                <a:gd name="T61" fmla="*/ 5 h 21600"/>
                <a:gd name="T62" fmla="*/ 120 w 21600"/>
                <a:gd name="T63" fmla="*/ 2 h 21600"/>
                <a:gd name="T64" fmla="*/ 127 w 21600"/>
                <a:gd name="T65" fmla="*/ 0 h 21600"/>
                <a:gd name="T66" fmla="*/ 132 w 21600"/>
                <a:gd name="T67" fmla="*/ 2 h 21600"/>
                <a:gd name="T68" fmla="*/ 135 w 21600"/>
                <a:gd name="T69" fmla="*/ 5 h 21600"/>
                <a:gd name="T70" fmla="*/ 137 w 21600"/>
                <a:gd name="T71" fmla="*/ 12 h 21600"/>
                <a:gd name="T72" fmla="*/ 135 w 21600"/>
                <a:gd name="T73" fmla="*/ 21 h 21600"/>
                <a:gd name="T74" fmla="*/ 135 w 21600"/>
                <a:gd name="T75" fmla="*/ 29 h 21600"/>
                <a:gd name="T76" fmla="*/ 135 w 21600"/>
                <a:gd name="T77" fmla="*/ 36 h 21600"/>
                <a:gd name="T78" fmla="*/ 137 w 21600"/>
                <a:gd name="T79" fmla="*/ 41 h 21600"/>
                <a:gd name="T80" fmla="*/ 144 w 21600"/>
                <a:gd name="T81" fmla="*/ 41 h 21600"/>
                <a:gd name="T82" fmla="*/ 156 w 21600"/>
                <a:gd name="T83" fmla="*/ 41 h 21600"/>
                <a:gd name="T84" fmla="*/ 168 w 21600"/>
                <a:gd name="T85" fmla="*/ 45 h 21600"/>
                <a:gd name="T86" fmla="*/ 178 w 21600"/>
                <a:gd name="T87" fmla="*/ 50 h 21600"/>
                <a:gd name="T88" fmla="*/ 185 w 21600"/>
                <a:gd name="T89" fmla="*/ 53 h 21600"/>
                <a:gd name="T90" fmla="*/ 187 w 21600"/>
                <a:gd name="T91" fmla="*/ 57 h 21600"/>
                <a:gd name="T92" fmla="*/ 197 w 21600"/>
                <a:gd name="T93" fmla="*/ 65 h 21600"/>
                <a:gd name="T94" fmla="*/ 202 w 21600"/>
                <a:gd name="T95" fmla="*/ 77 h 21600"/>
                <a:gd name="T96" fmla="*/ 204 w 21600"/>
                <a:gd name="T97" fmla="*/ 91 h 21600"/>
                <a:gd name="T98" fmla="*/ 204 w 21600"/>
                <a:gd name="T99" fmla="*/ 105 h 216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600"/>
                <a:gd name="T151" fmla="*/ 0 h 21600"/>
                <a:gd name="T152" fmla="*/ 21600 w 21600"/>
                <a:gd name="T153" fmla="*/ 21600 h 216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600" h="21600">
                  <a:moveTo>
                    <a:pt x="0" y="11314"/>
                  </a:moveTo>
                  <a:lnTo>
                    <a:pt x="741" y="10286"/>
                  </a:lnTo>
                  <a:lnTo>
                    <a:pt x="1271" y="9257"/>
                  </a:lnTo>
                  <a:lnTo>
                    <a:pt x="2012" y="8846"/>
                  </a:lnTo>
                  <a:lnTo>
                    <a:pt x="2541" y="8434"/>
                  </a:lnTo>
                  <a:lnTo>
                    <a:pt x="3812" y="8434"/>
                  </a:lnTo>
                  <a:lnTo>
                    <a:pt x="4553" y="7406"/>
                  </a:lnTo>
                  <a:lnTo>
                    <a:pt x="5082" y="5966"/>
                  </a:lnTo>
                  <a:lnTo>
                    <a:pt x="5082" y="4320"/>
                  </a:lnTo>
                  <a:lnTo>
                    <a:pt x="5400" y="2469"/>
                  </a:lnTo>
                  <a:lnTo>
                    <a:pt x="5612" y="1029"/>
                  </a:lnTo>
                  <a:lnTo>
                    <a:pt x="5824" y="411"/>
                  </a:lnTo>
                  <a:lnTo>
                    <a:pt x="6671" y="0"/>
                  </a:lnTo>
                  <a:lnTo>
                    <a:pt x="7094" y="411"/>
                  </a:lnTo>
                  <a:lnTo>
                    <a:pt x="7412" y="1029"/>
                  </a:lnTo>
                  <a:lnTo>
                    <a:pt x="7412" y="2469"/>
                  </a:lnTo>
                  <a:lnTo>
                    <a:pt x="7412" y="4320"/>
                  </a:lnTo>
                  <a:lnTo>
                    <a:pt x="7412" y="5966"/>
                  </a:lnTo>
                  <a:lnTo>
                    <a:pt x="7412" y="7406"/>
                  </a:lnTo>
                  <a:lnTo>
                    <a:pt x="7941" y="8434"/>
                  </a:lnTo>
                  <a:lnTo>
                    <a:pt x="8682" y="8434"/>
                  </a:lnTo>
                  <a:lnTo>
                    <a:pt x="9424" y="8434"/>
                  </a:lnTo>
                  <a:lnTo>
                    <a:pt x="10165" y="8434"/>
                  </a:lnTo>
                  <a:lnTo>
                    <a:pt x="10482" y="7817"/>
                  </a:lnTo>
                  <a:lnTo>
                    <a:pt x="10906" y="7817"/>
                  </a:lnTo>
                  <a:lnTo>
                    <a:pt x="10906" y="6789"/>
                  </a:lnTo>
                  <a:lnTo>
                    <a:pt x="11224" y="6377"/>
                  </a:lnTo>
                  <a:lnTo>
                    <a:pt x="11435" y="4937"/>
                  </a:lnTo>
                  <a:lnTo>
                    <a:pt x="11753" y="3497"/>
                  </a:lnTo>
                  <a:lnTo>
                    <a:pt x="11965" y="1851"/>
                  </a:lnTo>
                  <a:lnTo>
                    <a:pt x="12176" y="1029"/>
                  </a:lnTo>
                  <a:lnTo>
                    <a:pt x="12706" y="411"/>
                  </a:lnTo>
                  <a:lnTo>
                    <a:pt x="13447" y="0"/>
                  </a:lnTo>
                  <a:lnTo>
                    <a:pt x="13976" y="411"/>
                  </a:lnTo>
                  <a:lnTo>
                    <a:pt x="14294" y="1029"/>
                  </a:lnTo>
                  <a:lnTo>
                    <a:pt x="14506" y="2469"/>
                  </a:lnTo>
                  <a:lnTo>
                    <a:pt x="14294" y="4320"/>
                  </a:lnTo>
                  <a:lnTo>
                    <a:pt x="14294" y="5966"/>
                  </a:lnTo>
                  <a:lnTo>
                    <a:pt x="14294" y="7406"/>
                  </a:lnTo>
                  <a:lnTo>
                    <a:pt x="14506" y="8434"/>
                  </a:lnTo>
                  <a:lnTo>
                    <a:pt x="15247" y="8434"/>
                  </a:lnTo>
                  <a:lnTo>
                    <a:pt x="16518" y="8434"/>
                  </a:lnTo>
                  <a:lnTo>
                    <a:pt x="17788" y="9257"/>
                  </a:lnTo>
                  <a:lnTo>
                    <a:pt x="18847" y="10286"/>
                  </a:lnTo>
                  <a:lnTo>
                    <a:pt x="19588" y="10903"/>
                  </a:lnTo>
                  <a:lnTo>
                    <a:pt x="19800" y="11726"/>
                  </a:lnTo>
                  <a:lnTo>
                    <a:pt x="20859" y="13371"/>
                  </a:lnTo>
                  <a:lnTo>
                    <a:pt x="21388" y="15840"/>
                  </a:lnTo>
                  <a:lnTo>
                    <a:pt x="21600" y="1872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14" name="Line 155"/>
            <p:cNvSpPr>
              <a:spLocks noChangeShapeType="1"/>
            </p:cNvSpPr>
            <p:nvPr/>
          </p:nvSpPr>
          <p:spPr bwMode="auto">
            <a:xfrm>
              <a:off x="7425611" y="1562492"/>
              <a:ext cx="74170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15" name="Line 156"/>
            <p:cNvSpPr>
              <a:spLocks noChangeShapeType="1"/>
            </p:cNvSpPr>
            <p:nvPr/>
          </p:nvSpPr>
          <p:spPr bwMode="auto">
            <a:xfrm>
              <a:off x="7425611" y="1562492"/>
              <a:ext cx="74170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16" name="Freeform 157"/>
            <p:cNvSpPr>
              <a:spLocks/>
            </p:cNvSpPr>
            <p:nvPr/>
          </p:nvSpPr>
          <p:spPr bwMode="auto">
            <a:xfrm>
              <a:off x="6949542" y="1488309"/>
              <a:ext cx="319104" cy="127665"/>
            </a:xfrm>
            <a:custGeom>
              <a:avLst/>
              <a:gdLst>
                <a:gd name="T0" fmla="*/ 185 w 21600"/>
                <a:gd name="T1" fmla="*/ 0 h 21600"/>
                <a:gd name="T2" fmla="*/ 81 w 21600"/>
                <a:gd name="T3" fmla="*/ 2 h 21600"/>
                <a:gd name="T4" fmla="*/ 67 w 21600"/>
                <a:gd name="T5" fmla="*/ 7 h 21600"/>
                <a:gd name="T6" fmla="*/ 50 w 21600"/>
                <a:gd name="T7" fmla="*/ 14 h 21600"/>
                <a:gd name="T8" fmla="*/ 24 w 21600"/>
                <a:gd name="T9" fmla="*/ 33 h 21600"/>
                <a:gd name="T10" fmla="*/ 0 w 21600"/>
                <a:gd name="T11" fmla="*/ 67 h 21600"/>
                <a:gd name="T12" fmla="*/ 0 w 21600"/>
                <a:gd name="T13" fmla="*/ 74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21600" y="0"/>
                  </a:moveTo>
                  <a:lnTo>
                    <a:pt x="9457" y="584"/>
                  </a:lnTo>
                  <a:lnTo>
                    <a:pt x="7823" y="2043"/>
                  </a:lnTo>
                  <a:lnTo>
                    <a:pt x="5838" y="4086"/>
                  </a:lnTo>
                  <a:lnTo>
                    <a:pt x="2802" y="9632"/>
                  </a:lnTo>
                  <a:lnTo>
                    <a:pt x="0" y="19557"/>
                  </a:lnTo>
                  <a:lnTo>
                    <a:pt x="0" y="2160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17" name="Freeform 158"/>
            <p:cNvSpPr>
              <a:spLocks/>
            </p:cNvSpPr>
            <p:nvPr/>
          </p:nvSpPr>
          <p:spPr bwMode="auto">
            <a:xfrm>
              <a:off x="6949542" y="1488309"/>
              <a:ext cx="319104" cy="127665"/>
            </a:xfrm>
            <a:custGeom>
              <a:avLst/>
              <a:gdLst>
                <a:gd name="T0" fmla="*/ 185 w 21600"/>
                <a:gd name="T1" fmla="*/ 0 h 21600"/>
                <a:gd name="T2" fmla="*/ 161 w 21600"/>
                <a:gd name="T3" fmla="*/ 0 h 21600"/>
                <a:gd name="T4" fmla="*/ 139 w 21600"/>
                <a:gd name="T5" fmla="*/ 0 h 21600"/>
                <a:gd name="T6" fmla="*/ 120 w 21600"/>
                <a:gd name="T7" fmla="*/ 2 h 21600"/>
                <a:gd name="T8" fmla="*/ 105 w 21600"/>
                <a:gd name="T9" fmla="*/ 2 h 21600"/>
                <a:gd name="T10" fmla="*/ 93 w 21600"/>
                <a:gd name="T11" fmla="*/ 2 h 21600"/>
                <a:gd name="T12" fmla="*/ 84 w 21600"/>
                <a:gd name="T13" fmla="*/ 2 h 21600"/>
                <a:gd name="T14" fmla="*/ 77 w 21600"/>
                <a:gd name="T15" fmla="*/ 4 h 21600"/>
                <a:gd name="T16" fmla="*/ 74 w 21600"/>
                <a:gd name="T17" fmla="*/ 4 h 21600"/>
                <a:gd name="T18" fmla="*/ 67 w 21600"/>
                <a:gd name="T19" fmla="*/ 7 h 21600"/>
                <a:gd name="T20" fmla="*/ 57 w 21600"/>
                <a:gd name="T21" fmla="*/ 12 h 21600"/>
                <a:gd name="T22" fmla="*/ 48 w 21600"/>
                <a:gd name="T23" fmla="*/ 16 h 21600"/>
                <a:gd name="T24" fmla="*/ 36 w 21600"/>
                <a:gd name="T25" fmla="*/ 24 h 21600"/>
                <a:gd name="T26" fmla="*/ 24 w 21600"/>
                <a:gd name="T27" fmla="*/ 33 h 21600"/>
                <a:gd name="T28" fmla="*/ 12 w 21600"/>
                <a:gd name="T29" fmla="*/ 50 h 21600"/>
                <a:gd name="T30" fmla="*/ 5 w 21600"/>
                <a:gd name="T31" fmla="*/ 57 h 21600"/>
                <a:gd name="T32" fmla="*/ 2 w 21600"/>
                <a:gd name="T33" fmla="*/ 64 h 21600"/>
                <a:gd name="T34" fmla="*/ 0 w 21600"/>
                <a:gd name="T35" fmla="*/ 69 h 21600"/>
                <a:gd name="T36" fmla="*/ 0 w 21600"/>
                <a:gd name="T37" fmla="*/ 72 h 21600"/>
                <a:gd name="T38" fmla="*/ 0 w 21600"/>
                <a:gd name="T39" fmla="*/ 74 h 216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600"/>
                <a:gd name="T61" fmla="*/ 0 h 21600"/>
                <a:gd name="T62" fmla="*/ 21600 w 21600"/>
                <a:gd name="T63" fmla="*/ 21600 h 216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600" h="21600">
                  <a:moveTo>
                    <a:pt x="21600" y="0"/>
                  </a:moveTo>
                  <a:lnTo>
                    <a:pt x="18798" y="0"/>
                  </a:lnTo>
                  <a:lnTo>
                    <a:pt x="16229" y="0"/>
                  </a:lnTo>
                  <a:lnTo>
                    <a:pt x="14011" y="584"/>
                  </a:lnTo>
                  <a:lnTo>
                    <a:pt x="12259" y="584"/>
                  </a:lnTo>
                  <a:lnTo>
                    <a:pt x="10858" y="584"/>
                  </a:lnTo>
                  <a:lnTo>
                    <a:pt x="9808" y="584"/>
                  </a:lnTo>
                  <a:lnTo>
                    <a:pt x="8990" y="1168"/>
                  </a:lnTo>
                  <a:lnTo>
                    <a:pt x="8640" y="1168"/>
                  </a:lnTo>
                  <a:lnTo>
                    <a:pt x="7823" y="2043"/>
                  </a:lnTo>
                  <a:lnTo>
                    <a:pt x="6655" y="3503"/>
                  </a:lnTo>
                  <a:lnTo>
                    <a:pt x="5604" y="4670"/>
                  </a:lnTo>
                  <a:lnTo>
                    <a:pt x="4203" y="7005"/>
                  </a:lnTo>
                  <a:lnTo>
                    <a:pt x="2802" y="9632"/>
                  </a:lnTo>
                  <a:lnTo>
                    <a:pt x="1401" y="14595"/>
                  </a:lnTo>
                  <a:lnTo>
                    <a:pt x="584" y="16638"/>
                  </a:lnTo>
                  <a:lnTo>
                    <a:pt x="234" y="18681"/>
                  </a:lnTo>
                  <a:lnTo>
                    <a:pt x="0" y="20141"/>
                  </a:lnTo>
                  <a:lnTo>
                    <a:pt x="0" y="21016"/>
                  </a:lnTo>
                  <a:lnTo>
                    <a:pt x="0" y="2160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18" name="Freeform 159"/>
            <p:cNvSpPr>
              <a:spLocks/>
            </p:cNvSpPr>
            <p:nvPr/>
          </p:nvSpPr>
          <p:spPr bwMode="auto">
            <a:xfrm>
              <a:off x="6961617" y="1660828"/>
              <a:ext cx="70720" cy="124214"/>
            </a:xfrm>
            <a:custGeom>
              <a:avLst/>
              <a:gdLst>
                <a:gd name="T0" fmla="*/ 0 w 21600"/>
                <a:gd name="T1" fmla="*/ 8 h 21600"/>
                <a:gd name="T2" fmla="*/ 17 w 21600"/>
                <a:gd name="T3" fmla="*/ 56 h 21600"/>
                <a:gd name="T4" fmla="*/ 41 w 21600"/>
                <a:gd name="T5" fmla="*/ 72 h 21600"/>
                <a:gd name="T6" fmla="*/ 34 w 21600"/>
                <a:gd name="T7" fmla="*/ 56 h 21600"/>
                <a:gd name="T8" fmla="*/ 24 w 21600"/>
                <a:gd name="T9" fmla="*/ 32 h 21600"/>
                <a:gd name="T10" fmla="*/ 17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2400"/>
                  </a:moveTo>
                  <a:lnTo>
                    <a:pt x="8956" y="16800"/>
                  </a:lnTo>
                  <a:lnTo>
                    <a:pt x="21600" y="21600"/>
                  </a:lnTo>
                  <a:lnTo>
                    <a:pt x="17912" y="16800"/>
                  </a:lnTo>
                  <a:lnTo>
                    <a:pt x="12644" y="9600"/>
                  </a:lnTo>
                  <a:lnTo>
                    <a:pt x="8956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19" name="Freeform 160"/>
            <p:cNvSpPr>
              <a:spLocks/>
            </p:cNvSpPr>
            <p:nvPr/>
          </p:nvSpPr>
          <p:spPr bwMode="auto">
            <a:xfrm>
              <a:off x="6961617" y="1660828"/>
              <a:ext cx="65546" cy="120764"/>
            </a:xfrm>
            <a:custGeom>
              <a:avLst/>
              <a:gdLst>
                <a:gd name="T0" fmla="*/ 0 w 21600"/>
                <a:gd name="T1" fmla="*/ 8 h 21600"/>
                <a:gd name="T2" fmla="*/ 5 w 21600"/>
                <a:gd name="T3" fmla="*/ 20 h 21600"/>
                <a:gd name="T4" fmla="*/ 7 w 21600"/>
                <a:gd name="T5" fmla="*/ 29 h 21600"/>
                <a:gd name="T6" fmla="*/ 12 w 21600"/>
                <a:gd name="T7" fmla="*/ 39 h 21600"/>
                <a:gd name="T8" fmla="*/ 14 w 21600"/>
                <a:gd name="T9" fmla="*/ 46 h 21600"/>
                <a:gd name="T10" fmla="*/ 19 w 21600"/>
                <a:gd name="T11" fmla="*/ 53 h 21600"/>
                <a:gd name="T12" fmla="*/ 22 w 21600"/>
                <a:gd name="T13" fmla="*/ 58 h 21600"/>
                <a:gd name="T14" fmla="*/ 26 w 21600"/>
                <a:gd name="T15" fmla="*/ 63 h 21600"/>
                <a:gd name="T16" fmla="*/ 29 w 21600"/>
                <a:gd name="T17" fmla="*/ 65 h 21600"/>
                <a:gd name="T18" fmla="*/ 34 w 21600"/>
                <a:gd name="T19" fmla="*/ 68 h 21600"/>
                <a:gd name="T20" fmla="*/ 36 w 21600"/>
                <a:gd name="T21" fmla="*/ 70 h 21600"/>
                <a:gd name="T22" fmla="*/ 38 w 21600"/>
                <a:gd name="T23" fmla="*/ 68 h 21600"/>
                <a:gd name="T24" fmla="*/ 36 w 21600"/>
                <a:gd name="T25" fmla="*/ 65 h 21600"/>
                <a:gd name="T26" fmla="*/ 34 w 21600"/>
                <a:gd name="T27" fmla="*/ 56 h 21600"/>
                <a:gd name="T28" fmla="*/ 29 w 21600"/>
                <a:gd name="T29" fmla="*/ 44 h 21600"/>
                <a:gd name="T30" fmla="*/ 24 w 21600"/>
                <a:gd name="T31" fmla="*/ 32 h 21600"/>
                <a:gd name="T32" fmla="*/ 22 w 21600"/>
                <a:gd name="T33" fmla="*/ 15 h 21600"/>
                <a:gd name="T34" fmla="*/ 17 w 21600"/>
                <a:gd name="T35" fmla="*/ 0 h 216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600"/>
                <a:gd name="T55" fmla="*/ 0 h 21600"/>
                <a:gd name="T56" fmla="*/ 21600 w 21600"/>
                <a:gd name="T57" fmla="*/ 21600 h 216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600" h="21600">
                  <a:moveTo>
                    <a:pt x="0" y="2469"/>
                  </a:moveTo>
                  <a:lnTo>
                    <a:pt x="2842" y="6171"/>
                  </a:lnTo>
                  <a:lnTo>
                    <a:pt x="3979" y="8949"/>
                  </a:lnTo>
                  <a:lnTo>
                    <a:pt x="6821" y="12034"/>
                  </a:lnTo>
                  <a:lnTo>
                    <a:pt x="7958" y="14194"/>
                  </a:lnTo>
                  <a:lnTo>
                    <a:pt x="10800" y="16354"/>
                  </a:lnTo>
                  <a:lnTo>
                    <a:pt x="12505" y="17897"/>
                  </a:lnTo>
                  <a:lnTo>
                    <a:pt x="14779" y="19440"/>
                  </a:lnTo>
                  <a:lnTo>
                    <a:pt x="16484" y="20057"/>
                  </a:lnTo>
                  <a:lnTo>
                    <a:pt x="19326" y="20983"/>
                  </a:lnTo>
                  <a:lnTo>
                    <a:pt x="20463" y="21600"/>
                  </a:lnTo>
                  <a:lnTo>
                    <a:pt x="21600" y="20983"/>
                  </a:lnTo>
                  <a:lnTo>
                    <a:pt x="20463" y="20057"/>
                  </a:lnTo>
                  <a:lnTo>
                    <a:pt x="19326" y="17280"/>
                  </a:lnTo>
                  <a:lnTo>
                    <a:pt x="16484" y="13577"/>
                  </a:lnTo>
                  <a:lnTo>
                    <a:pt x="13642" y="9874"/>
                  </a:lnTo>
                  <a:lnTo>
                    <a:pt x="12505" y="4629"/>
                  </a:lnTo>
                  <a:lnTo>
                    <a:pt x="9663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0" name="Freeform 161"/>
            <p:cNvSpPr>
              <a:spLocks/>
            </p:cNvSpPr>
            <p:nvPr/>
          </p:nvSpPr>
          <p:spPr bwMode="auto">
            <a:xfrm>
              <a:off x="7525654" y="1615973"/>
              <a:ext cx="210436" cy="186321"/>
            </a:xfrm>
            <a:custGeom>
              <a:avLst/>
              <a:gdLst>
                <a:gd name="T0" fmla="*/ 88 w 21600"/>
                <a:gd name="T1" fmla="*/ 0 h 21600"/>
                <a:gd name="T2" fmla="*/ 98 w 21600"/>
                <a:gd name="T3" fmla="*/ 5 h 21600"/>
                <a:gd name="T4" fmla="*/ 105 w 21600"/>
                <a:gd name="T5" fmla="*/ 10 h 21600"/>
                <a:gd name="T6" fmla="*/ 115 w 21600"/>
                <a:gd name="T7" fmla="*/ 17 h 21600"/>
                <a:gd name="T8" fmla="*/ 122 w 21600"/>
                <a:gd name="T9" fmla="*/ 26 h 21600"/>
                <a:gd name="T10" fmla="*/ 98 w 21600"/>
                <a:gd name="T11" fmla="*/ 50 h 21600"/>
                <a:gd name="T12" fmla="*/ 74 w 21600"/>
                <a:gd name="T13" fmla="*/ 74 h 21600"/>
                <a:gd name="T14" fmla="*/ 36 w 21600"/>
                <a:gd name="T15" fmla="*/ 91 h 21600"/>
                <a:gd name="T16" fmla="*/ 0 w 21600"/>
                <a:gd name="T17" fmla="*/ 108 h 21600"/>
                <a:gd name="T18" fmla="*/ 33 w 21600"/>
                <a:gd name="T19" fmla="*/ 82 h 21600"/>
                <a:gd name="T20" fmla="*/ 64 w 21600"/>
                <a:gd name="T21" fmla="*/ 58 h 21600"/>
                <a:gd name="T22" fmla="*/ 76 w 21600"/>
                <a:gd name="T23" fmla="*/ 29 h 21600"/>
                <a:gd name="T24" fmla="*/ 88 w 21600"/>
                <a:gd name="T25" fmla="*/ 0 h 21600"/>
                <a:gd name="T26" fmla="*/ 81 w 21600"/>
                <a:gd name="T27" fmla="*/ 22 h 21600"/>
                <a:gd name="T28" fmla="*/ 74 w 21600"/>
                <a:gd name="T29" fmla="*/ 41 h 21600"/>
                <a:gd name="T30" fmla="*/ 74 w 21600"/>
                <a:gd name="T31" fmla="*/ 38 h 21600"/>
                <a:gd name="T32" fmla="*/ 74 w 21600"/>
                <a:gd name="T33" fmla="*/ 34 h 21600"/>
                <a:gd name="T34" fmla="*/ 88 w 21600"/>
                <a:gd name="T35" fmla="*/ 0 h 216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600"/>
                <a:gd name="T55" fmla="*/ 0 h 21600"/>
                <a:gd name="T56" fmla="*/ 21600 w 21600"/>
                <a:gd name="T57" fmla="*/ 21600 h 216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600" h="21600">
                  <a:moveTo>
                    <a:pt x="15580" y="0"/>
                  </a:moveTo>
                  <a:lnTo>
                    <a:pt x="17351" y="1000"/>
                  </a:lnTo>
                  <a:lnTo>
                    <a:pt x="18590" y="2000"/>
                  </a:lnTo>
                  <a:lnTo>
                    <a:pt x="20361" y="3400"/>
                  </a:lnTo>
                  <a:lnTo>
                    <a:pt x="21600" y="5200"/>
                  </a:lnTo>
                  <a:lnTo>
                    <a:pt x="17351" y="10000"/>
                  </a:lnTo>
                  <a:lnTo>
                    <a:pt x="13102" y="14800"/>
                  </a:lnTo>
                  <a:lnTo>
                    <a:pt x="6374" y="18200"/>
                  </a:lnTo>
                  <a:lnTo>
                    <a:pt x="0" y="21600"/>
                  </a:lnTo>
                  <a:lnTo>
                    <a:pt x="5843" y="16400"/>
                  </a:lnTo>
                  <a:lnTo>
                    <a:pt x="11331" y="11600"/>
                  </a:lnTo>
                  <a:lnTo>
                    <a:pt x="13456" y="5800"/>
                  </a:lnTo>
                  <a:lnTo>
                    <a:pt x="15580" y="0"/>
                  </a:lnTo>
                  <a:lnTo>
                    <a:pt x="14341" y="4400"/>
                  </a:lnTo>
                  <a:lnTo>
                    <a:pt x="13102" y="8200"/>
                  </a:lnTo>
                  <a:lnTo>
                    <a:pt x="13102" y="7600"/>
                  </a:lnTo>
                  <a:lnTo>
                    <a:pt x="13102" y="6800"/>
                  </a:lnTo>
                  <a:lnTo>
                    <a:pt x="15580" y="0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1" name="Line 162"/>
            <p:cNvSpPr>
              <a:spLocks noChangeShapeType="1"/>
            </p:cNvSpPr>
            <p:nvPr/>
          </p:nvSpPr>
          <p:spPr bwMode="auto">
            <a:xfrm flipH="1">
              <a:off x="6737381" y="1821272"/>
              <a:ext cx="1212595" cy="1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2" name="Freeform 163"/>
            <p:cNvSpPr>
              <a:spLocks/>
            </p:cNvSpPr>
            <p:nvPr/>
          </p:nvSpPr>
          <p:spPr bwMode="auto">
            <a:xfrm>
              <a:off x="6985765" y="1462431"/>
              <a:ext cx="229410" cy="41405"/>
            </a:xfrm>
            <a:custGeom>
              <a:avLst/>
              <a:gdLst>
                <a:gd name="T0" fmla="*/ 34 w 21600"/>
                <a:gd name="T1" fmla="*/ 24 h 21600"/>
                <a:gd name="T2" fmla="*/ 63 w 21600"/>
                <a:gd name="T3" fmla="*/ 22 h 21600"/>
                <a:gd name="T4" fmla="*/ 92 w 21600"/>
                <a:gd name="T5" fmla="*/ 17 h 21600"/>
                <a:gd name="T6" fmla="*/ 113 w 21600"/>
                <a:gd name="T7" fmla="*/ 17 h 21600"/>
                <a:gd name="T8" fmla="*/ 133 w 21600"/>
                <a:gd name="T9" fmla="*/ 17 h 21600"/>
                <a:gd name="T10" fmla="*/ 92 w 21600"/>
                <a:gd name="T11" fmla="*/ 7 h 21600"/>
                <a:gd name="T12" fmla="*/ 51 w 21600"/>
                <a:gd name="T13" fmla="*/ 0 h 21600"/>
                <a:gd name="T14" fmla="*/ 34 w 21600"/>
                <a:gd name="T15" fmla="*/ 0 h 21600"/>
                <a:gd name="T16" fmla="*/ 20 w 21600"/>
                <a:gd name="T17" fmla="*/ 0 h 21600"/>
                <a:gd name="T18" fmla="*/ 10 w 21600"/>
                <a:gd name="T19" fmla="*/ 0 h 21600"/>
                <a:gd name="T20" fmla="*/ 0 w 21600"/>
                <a:gd name="T21" fmla="*/ 0 h 21600"/>
                <a:gd name="T22" fmla="*/ 34 w 21600"/>
                <a:gd name="T23" fmla="*/ 24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600"/>
                <a:gd name="T37" fmla="*/ 0 h 21600"/>
                <a:gd name="T38" fmla="*/ 21600 w 21600"/>
                <a:gd name="T39" fmla="*/ 21600 h 216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600" h="21600">
                  <a:moveTo>
                    <a:pt x="5522" y="21600"/>
                  </a:moveTo>
                  <a:lnTo>
                    <a:pt x="10232" y="19800"/>
                  </a:lnTo>
                  <a:lnTo>
                    <a:pt x="14941" y="15300"/>
                  </a:lnTo>
                  <a:lnTo>
                    <a:pt x="18352" y="15300"/>
                  </a:lnTo>
                  <a:lnTo>
                    <a:pt x="21600" y="15300"/>
                  </a:lnTo>
                  <a:lnTo>
                    <a:pt x="14941" y="6300"/>
                  </a:lnTo>
                  <a:lnTo>
                    <a:pt x="8283" y="0"/>
                  </a:lnTo>
                  <a:lnTo>
                    <a:pt x="5522" y="0"/>
                  </a:lnTo>
                  <a:lnTo>
                    <a:pt x="3248" y="0"/>
                  </a:lnTo>
                  <a:lnTo>
                    <a:pt x="1624" y="0"/>
                  </a:lnTo>
                  <a:lnTo>
                    <a:pt x="0" y="0"/>
                  </a:lnTo>
                  <a:lnTo>
                    <a:pt x="5522" y="21600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3" name="Freeform 164"/>
            <p:cNvSpPr>
              <a:spLocks/>
            </p:cNvSpPr>
            <p:nvPr/>
          </p:nvSpPr>
          <p:spPr bwMode="auto">
            <a:xfrm>
              <a:off x="6985765" y="1462431"/>
              <a:ext cx="229410" cy="41405"/>
            </a:xfrm>
            <a:custGeom>
              <a:avLst/>
              <a:gdLst>
                <a:gd name="T0" fmla="*/ 34 w 21600"/>
                <a:gd name="T1" fmla="*/ 24 h 21600"/>
                <a:gd name="T2" fmla="*/ 63 w 21600"/>
                <a:gd name="T3" fmla="*/ 22 h 21600"/>
                <a:gd name="T4" fmla="*/ 92 w 21600"/>
                <a:gd name="T5" fmla="*/ 17 h 21600"/>
                <a:gd name="T6" fmla="*/ 113 w 21600"/>
                <a:gd name="T7" fmla="*/ 17 h 21600"/>
                <a:gd name="T8" fmla="*/ 133 w 21600"/>
                <a:gd name="T9" fmla="*/ 17 h 21600"/>
                <a:gd name="T10" fmla="*/ 92 w 21600"/>
                <a:gd name="T11" fmla="*/ 7 h 21600"/>
                <a:gd name="T12" fmla="*/ 51 w 21600"/>
                <a:gd name="T13" fmla="*/ 0 h 21600"/>
                <a:gd name="T14" fmla="*/ 34 w 21600"/>
                <a:gd name="T15" fmla="*/ 0 h 21600"/>
                <a:gd name="T16" fmla="*/ 20 w 21600"/>
                <a:gd name="T17" fmla="*/ 0 h 21600"/>
                <a:gd name="T18" fmla="*/ 1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5522" y="21600"/>
                  </a:moveTo>
                  <a:lnTo>
                    <a:pt x="10232" y="19800"/>
                  </a:lnTo>
                  <a:lnTo>
                    <a:pt x="14941" y="15300"/>
                  </a:lnTo>
                  <a:lnTo>
                    <a:pt x="18352" y="15300"/>
                  </a:lnTo>
                  <a:lnTo>
                    <a:pt x="21600" y="15300"/>
                  </a:lnTo>
                  <a:lnTo>
                    <a:pt x="14941" y="6300"/>
                  </a:lnTo>
                  <a:lnTo>
                    <a:pt x="8283" y="0"/>
                  </a:lnTo>
                  <a:lnTo>
                    <a:pt x="5522" y="0"/>
                  </a:lnTo>
                  <a:lnTo>
                    <a:pt x="3248" y="0"/>
                  </a:lnTo>
                  <a:lnTo>
                    <a:pt x="1624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4" name="Freeform 165"/>
            <p:cNvSpPr>
              <a:spLocks/>
            </p:cNvSpPr>
            <p:nvPr/>
          </p:nvSpPr>
          <p:spPr bwMode="auto">
            <a:xfrm>
              <a:off x="7665370" y="1421026"/>
              <a:ext cx="100043" cy="41405"/>
            </a:xfrm>
            <a:custGeom>
              <a:avLst/>
              <a:gdLst>
                <a:gd name="T0" fmla="*/ 0 w 21600"/>
                <a:gd name="T1" fmla="*/ 17 h 21600"/>
                <a:gd name="T2" fmla="*/ 29 w 21600"/>
                <a:gd name="T3" fmla="*/ 7 h 21600"/>
                <a:gd name="T4" fmla="*/ 58 w 21600"/>
                <a:gd name="T5" fmla="*/ 0 h 21600"/>
                <a:gd name="T6" fmla="*/ 34 w 21600"/>
                <a:gd name="T7" fmla="*/ 12 h 21600"/>
                <a:gd name="T8" fmla="*/ 7 w 21600"/>
                <a:gd name="T9" fmla="*/ 24 h 21600"/>
                <a:gd name="T10" fmla="*/ 5 w 21600"/>
                <a:gd name="T11" fmla="*/ 24 h 21600"/>
                <a:gd name="T12" fmla="*/ 0 w 21600"/>
                <a:gd name="T13" fmla="*/ 24 h 21600"/>
                <a:gd name="T14" fmla="*/ 0 w 21600"/>
                <a:gd name="T15" fmla="*/ 12 h 21600"/>
                <a:gd name="T16" fmla="*/ 0 w 21600"/>
                <a:gd name="T17" fmla="*/ 0 h 21600"/>
                <a:gd name="T18" fmla="*/ 0 w 21600"/>
                <a:gd name="T19" fmla="*/ 17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600"/>
                <a:gd name="T31" fmla="*/ 0 h 21600"/>
                <a:gd name="T32" fmla="*/ 21600 w 21600"/>
                <a:gd name="T33" fmla="*/ 216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>
                  <a:moveTo>
                    <a:pt x="0" y="15300"/>
                  </a:moveTo>
                  <a:lnTo>
                    <a:pt x="10800" y="6300"/>
                  </a:lnTo>
                  <a:lnTo>
                    <a:pt x="21600" y="0"/>
                  </a:lnTo>
                  <a:lnTo>
                    <a:pt x="12662" y="10800"/>
                  </a:lnTo>
                  <a:lnTo>
                    <a:pt x="2607" y="21600"/>
                  </a:lnTo>
                  <a:lnTo>
                    <a:pt x="1862" y="21600"/>
                  </a:lnTo>
                  <a:lnTo>
                    <a:pt x="0" y="21600"/>
                  </a:lnTo>
                  <a:lnTo>
                    <a:pt x="0" y="10800"/>
                  </a:lnTo>
                  <a:lnTo>
                    <a:pt x="0" y="0"/>
                  </a:lnTo>
                  <a:lnTo>
                    <a:pt x="0" y="15300"/>
                  </a:lnTo>
                </a:path>
              </a:pathLst>
            </a:custGeom>
            <a:blipFill dpi="0" rotWithShape="0">
              <a:blip r:embed="rId8"/>
              <a:srcRect/>
              <a:tile tx="0" ty="0" sx="100000" sy="100000" flip="none" algn="tl"/>
            </a:blip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5" name="Freeform 166"/>
            <p:cNvSpPr>
              <a:spLocks/>
            </p:cNvSpPr>
            <p:nvPr/>
          </p:nvSpPr>
          <p:spPr bwMode="auto">
            <a:xfrm>
              <a:off x="7665370" y="1421026"/>
              <a:ext cx="100043" cy="41405"/>
            </a:xfrm>
            <a:custGeom>
              <a:avLst/>
              <a:gdLst>
                <a:gd name="T0" fmla="*/ 0 w 21600"/>
                <a:gd name="T1" fmla="*/ 17 h 21600"/>
                <a:gd name="T2" fmla="*/ 29 w 21600"/>
                <a:gd name="T3" fmla="*/ 7 h 21600"/>
                <a:gd name="T4" fmla="*/ 58 w 21600"/>
                <a:gd name="T5" fmla="*/ 0 h 21600"/>
                <a:gd name="T6" fmla="*/ 34 w 21600"/>
                <a:gd name="T7" fmla="*/ 12 h 21600"/>
                <a:gd name="T8" fmla="*/ 7 w 21600"/>
                <a:gd name="T9" fmla="*/ 24 h 21600"/>
                <a:gd name="T10" fmla="*/ 5 w 21600"/>
                <a:gd name="T11" fmla="*/ 24 h 21600"/>
                <a:gd name="T12" fmla="*/ 0 w 21600"/>
                <a:gd name="T13" fmla="*/ 24 h 21600"/>
                <a:gd name="T14" fmla="*/ 0 w 21600"/>
                <a:gd name="T15" fmla="*/ 12 h 21600"/>
                <a:gd name="T16" fmla="*/ 0 w 21600"/>
                <a:gd name="T17" fmla="*/ 0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600"/>
                <a:gd name="T28" fmla="*/ 0 h 21600"/>
                <a:gd name="T29" fmla="*/ 21600 w 21600"/>
                <a:gd name="T30" fmla="*/ 21600 h 216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600" h="21600">
                  <a:moveTo>
                    <a:pt x="0" y="15300"/>
                  </a:moveTo>
                  <a:lnTo>
                    <a:pt x="10800" y="6300"/>
                  </a:lnTo>
                  <a:lnTo>
                    <a:pt x="21600" y="0"/>
                  </a:lnTo>
                  <a:lnTo>
                    <a:pt x="12662" y="10800"/>
                  </a:lnTo>
                  <a:lnTo>
                    <a:pt x="2607" y="21600"/>
                  </a:lnTo>
                  <a:lnTo>
                    <a:pt x="1862" y="21600"/>
                  </a:lnTo>
                  <a:lnTo>
                    <a:pt x="0" y="21600"/>
                  </a:lnTo>
                  <a:lnTo>
                    <a:pt x="0" y="108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6" name="Freeform 167"/>
            <p:cNvSpPr>
              <a:spLocks/>
            </p:cNvSpPr>
            <p:nvPr/>
          </p:nvSpPr>
          <p:spPr bwMode="auto">
            <a:xfrm>
              <a:off x="7756789" y="1471057"/>
              <a:ext cx="79345" cy="62107"/>
            </a:xfrm>
            <a:custGeom>
              <a:avLst/>
              <a:gdLst>
                <a:gd name="T0" fmla="*/ 22 w 21600"/>
                <a:gd name="T1" fmla="*/ 36 h 21600"/>
                <a:gd name="T2" fmla="*/ 22 w 21600"/>
                <a:gd name="T3" fmla="*/ 34 h 21600"/>
                <a:gd name="T4" fmla="*/ 29 w 21600"/>
                <a:gd name="T5" fmla="*/ 29 h 21600"/>
                <a:gd name="T6" fmla="*/ 36 w 21600"/>
                <a:gd name="T7" fmla="*/ 19 h 21600"/>
                <a:gd name="T8" fmla="*/ 41 w 21600"/>
                <a:gd name="T9" fmla="*/ 17 h 21600"/>
                <a:gd name="T10" fmla="*/ 46 w 21600"/>
                <a:gd name="T11" fmla="*/ 12 h 21600"/>
                <a:gd name="T12" fmla="*/ 41 w 21600"/>
                <a:gd name="T13" fmla="*/ 7 h 21600"/>
                <a:gd name="T14" fmla="*/ 36 w 21600"/>
                <a:gd name="T15" fmla="*/ 2 h 21600"/>
                <a:gd name="T16" fmla="*/ 38 w 21600"/>
                <a:gd name="T17" fmla="*/ 2 h 21600"/>
                <a:gd name="T18" fmla="*/ 38 w 21600"/>
                <a:gd name="T19" fmla="*/ 0 h 21600"/>
                <a:gd name="T20" fmla="*/ 29 w 21600"/>
                <a:gd name="T21" fmla="*/ 5 h 21600"/>
                <a:gd name="T22" fmla="*/ 22 w 21600"/>
                <a:gd name="T23" fmla="*/ 7 h 21600"/>
                <a:gd name="T24" fmla="*/ 12 w 21600"/>
                <a:gd name="T25" fmla="*/ 17 h 21600"/>
                <a:gd name="T26" fmla="*/ 0 w 21600"/>
                <a:gd name="T27" fmla="*/ 24 h 21600"/>
                <a:gd name="T28" fmla="*/ 22 w 21600"/>
                <a:gd name="T29" fmla="*/ 36 h 216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600"/>
                <a:gd name="T46" fmla="*/ 0 h 21600"/>
                <a:gd name="T47" fmla="*/ 21600 w 21600"/>
                <a:gd name="T48" fmla="*/ 21600 h 216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600" h="21600">
                  <a:moveTo>
                    <a:pt x="10330" y="21600"/>
                  </a:moveTo>
                  <a:lnTo>
                    <a:pt x="10330" y="20400"/>
                  </a:lnTo>
                  <a:lnTo>
                    <a:pt x="13617" y="17400"/>
                  </a:lnTo>
                  <a:lnTo>
                    <a:pt x="16904" y="11400"/>
                  </a:lnTo>
                  <a:lnTo>
                    <a:pt x="19252" y="10200"/>
                  </a:lnTo>
                  <a:lnTo>
                    <a:pt x="21600" y="7200"/>
                  </a:lnTo>
                  <a:lnTo>
                    <a:pt x="19252" y="4200"/>
                  </a:lnTo>
                  <a:lnTo>
                    <a:pt x="16904" y="1200"/>
                  </a:lnTo>
                  <a:lnTo>
                    <a:pt x="17843" y="1200"/>
                  </a:lnTo>
                  <a:lnTo>
                    <a:pt x="17843" y="0"/>
                  </a:lnTo>
                  <a:lnTo>
                    <a:pt x="13617" y="3000"/>
                  </a:lnTo>
                  <a:lnTo>
                    <a:pt x="10330" y="4200"/>
                  </a:lnTo>
                  <a:lnTo>
                    <a:pt x="5635" y="10200"/>
                  </a:lnTo>
                  <a:lnTo>
                    <a:pt x="0" y="14400"/>
                  </a:lnTo>
                  <a:lnTo>
                    <a:pt x="10330" y="21600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7" name="Freeform 168"/>
            <p:cNvSpPr>
              <a:spLocks/>
            </p:cNvSpPr>
            <p:nvPr/>
          </p:nvSpPr>
          <p:spPr bwMode="auto">
            <a:xfrm>
              <a:off x="7756789" y="1509011"/>
              <a:ext cx="162139" cy="276032"/>
            </a:xfrm>
            <a:custGeom>
              <a:avLst/>
              <a:gdLst>
                <a:gd name="T0" fmla="*/ 7 w 21600"/>
                <a:gd name="T1" fmla="*/ 48 h 21600"/>
                <a:gd name="T2" fmla="*/ 70 w 21600"/>
                <a:gd name="T3" fmla="*/ 72 h 21600"/>
                <a:gd name="T4" fmla="*/ 74 w 21600"/>
                <a:gd name="T5" fmla="*/ 86 h 21600"/>
                <a:gd name="T6" fmla="*/ 77 w 21600"/>
                <a:gd name="T7" fmla="*/ 108 h 21600"/>
                <a:gd name="T8" fmla="*/ 72 w 21600"/>
                <a:gd name="T9" fmla="*/ 124 h 21600"/>
                <a:gd name="T10" fmla="*/ 70 w 21600"/>
                <a:gd name="T11" fmla="*/ 160 h 21600"/>
                <a:gd name="T12" fmla="*/ 94 w 21600"/>
                <a:gd name="T13" fmla="*/ 103 h 21600"/>
                <a:gd name="T14" fmla="*/ 94 w 21600"/>
                <a:gd name="T15" fmla="*/ 72 h 21600"/>
                <a:gd name="T16" fmla="*/ 86 w 21600"/>
                <a:gd name="T17" fmla="*/ 64 h 21600"/>
                <a:gd name="T18" fmla="*/ 86 w 21600"/>
                <a:gd name="T19" fmla="*/ 55 h 21600"/>
                <a:gd name="T20" fmla="*/ 62 w 21600"/>
                <a:gd name="T21" fmla="*/ 40 h 21600"/>
                <a:gd name="T22" fmla="*/ 48 w 21600"/>
                <a:gd name="T23" fmla="*/ 24 h 21600"/>
                <a:gd name="T24" fmla="*/ 0 w 21600"/>
                <a:gd name="T25" fmla="*/ 0 h 216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00"/>
                <a:gd name="T40" fmla="*/ 0 h 21600"/>
                <a:gd name="T41" fmla="*/ 21600 w 21600"/>
                <a:gd name="T42" fmla="*/ 21600 h 216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00" h="21600">
                  <a:moveTo>
                    <a:pt x="1609" y="6480"/>
                  </a:moveTo>
                  <a:lnTo>
                    <a:pt x="16085" y="9720"/>
                  </a:lnTo>
                  <a:lnTo>
                    <a:pt x="17004" y="11610"/>
                  </a:lnTo>
                  <a:lnTo>
                    <a:pt x="17694" y="14580"/>
                  </a:lnTo>
                  <a:lnTo>
                    <a:pt x="16545" y="16740"/>
                  </a:lnTo>
                  <a:lnTo>
                    <a:pt x="16085" y="21600"/>
                  </a:lnTo>
                  <a:lnTo>
                    <a:pt x="21600" y="13905"/>
                  </a:lnTo>
                  <a:lnTo>
                    <a:pt x="21600" y="9720"/>
                  </a:lnTo>
                  <a:lnTo>
                    <a:pt x="19762" y="8640"/>
                  </a:lnTo>
                  <a:lnTo>
                    <a:pt x="19762" y="7425"/>
                  </a:lnTo>
                  <a:lnTo>
                    <a:pt x="14247" y="5400"/>
                  </a:lnTo>
                  <a:lnTo>
                    <a:pt x="11030" y="324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8" name="Freeform 169"/>
            <p:cNvSpPr>
              <a:spLocks/>
            </p:cNvSpPr>
            <p:nvPr/>
          </p:nvSpPr>
          <p:spPr bwMode="auto">
            <a:xfrm>
              <a:off x="7756789" y="1509011"/>
              <a:ext cx="162139" cy="255329"/>
            </a:xfrm>
            <a:custGeom>
              <a:avLst/>
              <a:gdLst>
                <a:gd name="T0" fmla="*/ 7 w 21600"/>
                <a:gd name="T1" fmla="*/ 48 h 21600"/>
                <a:gd name="T2" fmla="*/ 22 w 21600"/>
                <a:gd name="T3" fmla="*/ 52 h 21600"/>
                <a:gd name="T4" fmla="*/ 36 w 21600"/>
                <a:gd name="T5" fmla="*/ 60 h 21600"/>
                <a:gd name="T6" fmla="*/ 46 w 21600"/>
                <a:gd name="T7" fmla="*/ 64 h 21600"/>
                <a:gd name="T8" fmla="*/ 55 w 21600"/>
                <a:gd name="T9" fmla="*/ 67 h 21600"/>
                <a:gd name="T10" fmla="*/ 62 w 21600"/>
                <a:gd name="T11" fmla="*/ 72 h 21600"/>
                <a:gd name="T12" fmla="*/ 67 w 21600"/>
                <a:gd name="T13" fmla="*/ 74 h 21600"/>
                <a:gd name="T14" fmla="*/ 72 w 21600"/>
                <a:gd name="T15" fmla="*/ 76 h 21600"/>
                <a:gd name="T16" fmla="*/ 72 w 21600"/>
                <a:gd name="T17" fmla="*/ 79 h 21600"/>
                <a:gd name="T18" fmla="*/ 74 w 21600"/>
                <a:gd name="T19" fmla="*/ 86 h 21600"/>
                <a:gd name="T20" fmla="*/ 77 w 21600"/>
                <a:gd name="T21" fmla="*/ 98 h 21600"/>
                <a:gd name="T22" fmla="*/ 77 w 21600"/>
                <a:gd name="T23" fmla="*/ 108 h 21600"/>
                <a:gd name="T24" fmla="*/ 74 w 21600"/>
                <a:gd name="T25" fmla="*/ 115 h 21600"/>
                <a:gd name="T26" fmla="*/ 72 w 21600"/>
                <a:gd name="T27" fmla="*/ 124 h 21600"/>
                <a:gd name="T28" fmla="*/ 72 w 21600"/>
                <a:gd name="T29" fmla="*/ 141 h 21600"/>
                <a:gd name="T30" fmla="*/ 72 w 21600"/>
                <a:gd name="T31" fmla="*/ 146 h 21600"/>
                <a:gd name="T32" fmla="*/ 72 w 21600"/>
                <a:gd name="T33" fmla="*/ 148 h 21600"/>
                <a:gd name="T34" fmla="*/ 74 w 21600"/>
                <a:gd name="T35" fmla="*/ 148 h 21600"/>
                <a:gd name="T36" fmla="*/ 74 w 21600"/>
                <a:gd name="T37" fmla="*/ 146 h 21600"/>
                <a:gd name="T38" fmla="*/ 77 w 21600"/>
                <a:gd name="T39" fmla="*/ 144 h 21600"/>
                <a:gd name="T40" fmla="*/ 79 w 21600"/>
                <a:gd name="T41" fmla="*/ 139 h 21600"/>
                <a:gd name="T42" fmla="*/ 82 w 21600"/>
                <a:gd name="T43" fmla="*/ 132 h 21600"/>
                <a:gd name="T44" fmla="*/ 86 w 21600"/>
                <a:gd name="T45" fmla="*/ 120 h 21600"/>
                <a:gd name="T46" fmla="*/ 91 w 21600"/>
                <a:gd name="T47" fmla="*/ 108 h 21600"/>
                <a:gd name="T48" fmla="*/ 94 w 21600"/>
                <a:gd name="T49" fmla="*/ 96 h 21600"/>
                <a:gd name="T50" fmla="*/ 94 w 21600"/>
                <a:gd name="T51" fmla="*/ 88 h 21600"/>
                <a:gd name="T52" fmla="*/ 94 w 21600"/>
                <a:gd name="T53" fmla="*/ 81 h 21600"/>
                <a:gd name="T54" fmla="*/ 94 w 21600"/>
                <a:gd name="T55" fmla="*/ 74 h 21600"/>
                <a:gd name="T56" fmla="*/ 91 w 21600"/>
                <a:gd name="T57" fmla="*/ 72 h 21600"/>
                <a:gd name="T58" fmla="*/ 91 w 21600"/>
                <a:gd name="T59" fmla="*/ 67 h 21600"/>
                <a:gd name="T60" fmla="*/ 86 w 21600"/>
                <a:gd name="T61" fmla="*/ 64 h 21600"/>
                <a:gd name="T62" fmla="*/ 86 w 21600"/>
                <a:gd name="T63" fmla="*/ 60 h 21600"/>
                <a:gd name="T64" fmla="*/ 86 w 21600"/>
                <a:gd name="T65" fmla="*/ 57 h 21600"/>
                <a:gd name="T66" fmla="*/ 84 w 21600"/>
                <a:gd name="T67" fmla="*/ 55 h 21600"/>
                <a:gd name="T68" fmla="*/ 79 w 21600"/>
                <a:gd name="T69" fmla="*/ 52 h 21600"/>
                <a:gd name="T70" fmla="*/ 74 w 21600"/>
                <a:gd name="T71" fmla="*/ 48 h 21600"/>
                <a:gd name="T72" fmla="*/ 62 w 21600"/>
                <a:gd name="T73" fmla="*/ 40 h 21600"/>
                <a:gd name="T74" fmla="*/ 55 w 21600"/>
                <a:gd name="T75" fmla="*/ 31 h 21600"/>
                <a:gd name="T76" fmla="*/ 50 w 21600"/>
                <a:gd name="T77" fmla="*/ 26 h 21600"/>
                <a:gd name="T78" fmla="*/ 43 w 21600"/>
                <a:gd name="T79" fmla="*/ 21 h 21600"/>
                <a:gd name="T80" fmla="*/ 34 w 21600"/>
                <a:gd name="T81" fmla="*/ 16 h 21600"/>
                <a:gd name="T82" fmla="*/ 24 w 21600"/>
                <a:gd name="T83" fmla="*/ 12 h 21600"/>
                <a:gd name="T84" fmla="*/ 0 w 21600"/>
                <a:gd name="T85" fmla="*/ 0 h 216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600"/>
                <a:gd name="T130" fmla="*/ 0 h 21600"/>
                <a:gd name="T131" fmla="*/ 21600 w 21600"/>
                <a:gd name="T132" fmla="*/ 21600 h 216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600" h="21600">
                  <a:moveTo>
                    <a:pt x="1609" y="7005"/>
                  </a:moveTo>
                  <a:lnTo>
                    <a:pt x="5055" y="7589"/>
                  </a:lnTo>
                  <a:lnTo>
                    <a:pt x="8272" y="8757"/>
                  </a:lnTo>
                  <a:lnTo>
                    <a:pt x="10570" y="9341"/>
                  </a:lnTo>
                  <a:lnTo>
                    <a:pt x="12638" y="9778"/>
                  </a:lnTo>
                  <a:lnTo>
                    <a:pt x="14247" y="10508"/>
                  </a:lnTo>
                  <a:lnTo>
                    <a:pt x="15396" y="10800"/>
                  </a:lnTo>
                  <a:lnTo>
                    <a:pt x="16545" y="11092"/>
                  </a:lnTo>
                  <a:lnTo>
                    <a:pt x="16545" y="11530"/>
                  </a:lnTo>
                  <a:lnTo>
                    <a:pt x="17004" y="12551"/>
                  </a:lnTo>
                  <a:lnTo>
                    <a:pt x="17694" y="14303"/>
                  </a:lnTo>
                  <a:lnTo>
                    <a:pt x="17694" y="15762"/>
                  </a:lnTo>
                  <a:lnTo>
                    <a:pt x="17004" y="16784"/>
                  </a:lnTo>
                  <a:lnTo>
                    <a:pt x="16545" y="18097"/>
                  </a:lnTo>
                  <a:lnTo>
                    <a:pt x="16545" y="20578"/>
                  </a:lnTo>
                  <a:lnTo>
                    <a:pt x="16545" y="21308"/>
                  </a:lnTo>
                  <a:lnTo>
                    <a:pt x="16545" y="21600"/>
                  </a:lnTo>
                  <a:lnTo>
                    <a:pt x="17004" y="21600"/>
                  </a:lnTo>
                  <a:lnTo>
                    <a:pt x="17004" y="21308"/>
                  </a:lnTo>
                  <a:lnTo>
                    <a:pt x="17694" y="21016"/>
                  </a:lnTo>
                  <a:lnTo>
                    <a:pt x="18153" y="20286"/>
                  </a:lnTo>
                  <a:lnTo>
                    <a:pt x="18843" y="19265"/>
                  </a:lnTo>
                  <a:lnTo>
                    <a:pt x="19762" y="17514"/>
                  </a:lnTo>
                  <a:lnTo>
                    <a:pt x="20911" y="15762"/>
                  </a:lnTo>
                  <a:lnTo>
                    <a:pt x="21600" y="14011"/>
                  </a:lnTo>
                  <a:lnTo>
                    <a:pt x="21600" y="12843"/>
                  </a:lnTo>
                  <a:lnTo>
                    <a:pt x="21600" y="11822"/>
                  </a:lnTo>
                  <a:lnTo>
                    <a:pt x="21600" y="10800"/>
                  </a:lnTo>
                  <a:lnTo>
                    <a:pt x="20911" y="10508"/>
                  </a:lnTo>
                  <a:lnTo>
                    <a:pt x="20911" y="9778"/>
                  </a:lnTo>
                  <a:lnTo>
                    <a:pt x="19762" y="9341"/>
                  </a:lnTo>
                  <a:lnTo>
                    <a:pt x="19762" y="8757"/>
                  </a:lnTo>
                  <a:lnTo>
                    <a:pt x="19762" y="8319"/>
                  </a:lnTo>
                  <a:lnTo>
                    <a:pt x="19302" y="8027"/>
                  </a:lnTo>
                  <a:lnTo>
                    <a:pt x="18153" y="7589"/>
                  </a:lnTo>
                  <a:lnTo>
                    <a:pt x="17004" y="7005"/>
                  </a:lnTo>
                  <a:lnTo>
                    <a:pt x="14247" y="5838"/>
                  </a:lnTo>
                  <a:lnTo>
                    <a:pt x="12638" y="4524"/>
                  </a:lnTo>
                  <a:lnTo>
                    <a:pt x="11489" y="3795"/>
                  </a:lnTo>
                  <a:lnTo>
                    <a:pt x="9881" y="3065"/>
                  </a:lnTo>
                  <a:lnTo>
                    <a:pt x="7813" y="2335"/>
                  </a:lnTo>
                  <a:lnTo>
                    <a:pt x="5515" y="1751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9" name="Freeform 170"/>
            <p:cNvSpPr>
              <a:spLocks/>
            </p:cNvSpPr>
            <p:nvPr/>
          </p:nvSpPr>
          <p:spPr bwMode="auto">
            <a:xfrm>
              <a:off x="7623973" y="1421026"/>
              <a:ext cx="381200" cy="224276"/>
            </a:xfrm>
            <a:custGeom>
              <a:avLst/>
              <a:gdLst>
                <a:gd name="T0" fmla="*/ 24 w 21600"/>
                <a:gd name="T1" fmla="*/ 24 h 21600"/>
                <a:gd name="T2" fmla="*/ 72 w 21600"/>
                <a:gd name="T3" fmla="*/ 0 h 21600"/>
                <a:gd name="T4" fmla="*/ 123 w 21600"/>
                <a:gd name="T5" fmla="*/ 0 h 21600"/>
                <a:gd name="T6" fmla="*/ 163 w 21600"/>
                <a:gd name="T7" fmla="*/ 0 h 21600"/>
                <a:gd name="T8" fmla="*/ 187 w 21600"/>
                <a:gd name="T9" fmla="*/ 31 h 21600"/>
                <a:gd name="T10" fmla="*/ 211 w 21600"/>
                <a:gd name="T11" fmla="*/ 82 h 21600"/>
                <a:gd name="T12" fmla="*/ 221 w 21600"/>
                <a:gd name="T13" fmla="*/ 106 h 21600"/>
                <a:gd name="T14" fmla="*/ 221 w 21600"/>
                <a:gd name="T15" fmla="*/ 130 h 21600"/>
                <a:gd name="T16" fmla="*/ 204 w 21600"/>
                <a:gd name="T17" fmla="*/ 89 h 21600"/>
                <a:gd name="T18" fmla="*/ 180 w 21600"/>
                <a:gd name="T19" fmla="*/ 41 h 21600"/>
                <a:gd name="T20" fmla="*/ 130 w 21600"/>
                <a:gd name="T21" fmla="*/ 24 h 21600"/>
                <a:gd name="T22" fmla="*/ 123 w 21600"/>
                <a:gd name="T23" fmla="*/ 24 h 21600"/>
                <a:gd name="T24" fmla="*/ 106 w 21600"/>
                <a:gd name="T25" fmla="*/ 31 h 21600"/>
                <a:gd name="T26" fmla="*/ 82 w 21600"/>
                <a:gd name="T27" fmla="*/ 48 h 21600"/>
                <a:gd name="T28" fmla="*/ 58 w 21600"/>
                <a:gd name="T29" fmla="*/ 65 h 21600"/>
                <a:gd name="T30" fmla="*/ 0 w 21600"/>
                <a:gd name="T31" fmla="*/ 99 h 216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600"/>
                <a:gd name="T49" fmla="*/ 0 h 21600"/>
                <a:gd name="T50" fmla="*/ 21600 w 21600"/>
                <a:gd name="T51" fmla="*/ 21600 h 216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600" h="21600">
                  <a:moveTo>
                    <a:pt x="2346" y="3988"/>
                  </a:moveTo>
                  <a:lnTo>
                    <a:pt x="7037" y="0"/>
                  </a:lnTo>
                  <a:lnTo>
                    <a:pt x="12022" y="0"/>
                  </a:lnTo>
                  <a:lnTo>
                    <a:pt x="15931" y="0"/>
                  </a:lnTo>
                  <a:lnTo>
                    <a:pt x="18277" y="5151"/>
                  </a:lnTo>
                  <a:lnTo>
                    <a:pt x="20623" y="13625"/>
                  </a:lnTo>
                  <a:lnTo>
                    <a:pt x="21600" y="17612"/>
                  </a:lnTo>
                  <a:lnTo>
                    <a:pt x="21600" y="21600"/>
                  </a:lnTo>
                  <a:lnTo>
                    <a:pt x="19938" y="14788"/>
                  </a:lnTo>
                  <a:lnTo>
                    <a:pt x="17593" y="6812"/>
                  </a:lnTo>
                  <a:lnTo>
                    <a:pt x="12706" y="3988"/>
                  </a:lnTo>
                  <a:lnTo>
                    <a:pt x="12022" y="3988"/>
                  </a:lnTo>
                  <a:lnTo>
                    <a:pt x="10360" y="5151"/>
                  </a:lnTo>
                  <a:lnTo>
                    <a:pt x="8014" y="7975"/>
                  </a:lnTo>
                  <a:lnTo>
                    <a:pt x="5669" y="10800"/>
                  </a:lnTo>
                  <a:lnTo>
                    <a:pt x="0" y="16449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0" name="Freeform 171"/>
            <p:cNvSpPr>
              <a:spLocks/>
            </p:cNvSpPr>
            <p:nvPr/>
          </p:nvSpPr>
          <p:spPr bwMode="auto">
            <a:xfrm>
              <a:off x="7623973" y="1421026"/>
              <a:ext cx="381200" cy="212199"/>
            </a:xfrm>
            <a:custGeom>
              <a:avLst/>
              <a:gdLst>
                <a:gd name="T0" fmla="*/ 24 w 21600"/>
                <a:gd name="T1" fmla="*/ 24 h 21600"/>
                <a:gd name="T2" fmla="*/ 48 w 21600"/>
                <a:gd name="T3" fmla="*/ 15 h 21600"/>
                <a:gd name="T4" fmla="*/ 67 w 21600"/>
                <a:gd name="T5" fmla="*/ 5 h 21600"/>
                <a:gd name="T6" fmla="*/ 84 w 21600"/>
                <a:gd name="T7" fmla="*/ 0 h 21600"/>
                <a:gd name="T8" fmla="*/ 99 w 21600"/>
                <a:gd name="T9" fmla="*/ 0 h 21600"/>
                <a:gd name="T10" fmla="*/ 120 w 21600"/>
                <a:gd name="T11" fmla="*/ 0 h 21600"/>
                <a:gd name="T12" fmla="*/ 142 w 21600"/>
                <a:gd name="T13" fmla="*/ 0 h 21600"/>
                <a:gd name="T14" fmla="*/ 151 w 21600"/>
                <a:gd name="T15" fmla="*/ 0 h 21600"/>
                <a:gd name="T16" fmla="*/ 161 w 21600"/>
                <a:gd name="T17" fmla="*/ 5 h 21600"/>
                <a:gd name="T18" fmla="*/ 168 w 21600"/>
                <a:gd name="T19" fmla="*/ 10 h 21600"/>
                <a:gd name="T20" fmla="*/ 175 w 21600"/>
                <a:gd name="T21" fmla="*/ 17 h 21600"/>
                <a:gd name="T22" fmla="*/ 187 w 21600"/>
                <a:gd name="T23" fmla="*/ 34 h 21600"/>
                <a:gd name="T24" fmla="*/ 199 w 21600"/>
                <a:gd name="T25" fmla="*/ 58 h 21600"/>
                <a:gd name="T26" fmla="*/ 204 w 21600"/>
                <a:gd name="T27" fmla="*/ 67 h 21600"/>
                <a:gd name="T28" fmla="*/ 209 w 21600"/>
                <a:gd name="T29" fmla="*/ 79 h 21600"/>
                <a:gd name="T30" fmla="*/ 214 w 21600"/>
                <a:gd name="T31" fmla="*/ 87 h 21600"/>
                <a:gd name="T32" fmla="*/ 216 w 21600"/>
                <a:gd name="T33" fmla="*/ 94 h 21600"/>
                <a:gd name="T34" fmla="*/ 221 w 21600"/>
                <a:gd name="T35" fmla="*/ 106 h 21600"/>
                <a:gd name="T36" fmla="*/ 221 w 21600"/>
                <a:gd name="T37" fmla="*/ 118 h 21600"/>
                <a:gd name="T38" fmla="*/ 219 w 21600"/>
                <a:gd name="T39" fmla="*/ 123 h 21600"/>
                <a:gd name="T40" fmla="*/ 216 w 21600"/>
                <a:gd name="T41" fmla="*/ 118 h 21600"/>
                <a:gd name="T42" fmla="*/ 211 w 21600"/>
                <a:gd name="T43" fmla="*/ 111 h 21600"/>
                <a:gd name="T44" fmla="*/ 204 w 21600"/>
                <a:gd name="T45" fmla="*/ 89 h 21600"/>
                <a:gd name="T46" fmla="*/ 192 w 21600"/>
                <a:gd name="T47" fmla="*/ 65 h 21600"/>
                <a:gd name="T48" fmla="*/ 185 w 21600"/>
                <a:gd name="T49" fmla="*/ 53 h 21600"/>
                <a:gd name="T50" fmla="*/ 175 w 21600"/>
                <a:gd name="T51" fmla="*/ 46 h 21600"/>
                <a:gd name="T52" fmla="*/ 166 w 21600"/>
                <a:gd name="T53" fmla="*/ 39 h 21600"/>
                <a:gd name="T54" fmla="*/ 154 w 21600"/>
                <a:gd name="T55" fmla="*/ 31 h 21600"/>
                <a:gd name="T56" fmla="*/ 144 w 21600"/>
                <a:gd name="T57" fmla="*/ 29 h 21600"/>
                <a:gd name="T58" fmla="*/ 135 w 21600"/>
                <a:gd name="T59" fmla="*/ 27 h 21600"/>
                <a:gd name="T60" fmla="*/ 130 w 21600"/>
                <a:gd name="T61" fmla="*/ 24 h 21600"/>
                <a:gd name="T62" fmla="*/ 127 w 21600"/>
                <a:gd name="T63" fmla="*/ 24 h 21600"/>
                <a:gd name="T64" fmla="*/ 123 w 21600"/>
                <a:gd name="T65" fmla="*/ 24 h 21600"/>
                <a:gd name="T66" fmla="*/ 113 w 21600"/>
                <a:gd name="T67" fmla="*/ 29 h 21600"/>
                <a:gd name="T68" fmla="*/ 106 w 21600"/>
                <a:gd name="T69" fmla="*/ 34 h 21600"/>
                <a:gd name="T70" fmla="*/ 94 w 21600"/>
                <a:gd name="T71" fmla="*/ 41 h 21600"/>
                <a:gd name="T72" fmla="*/ 82 w 21600"/>
                <a:gd name="T73" fmla="*/ 48 h 21600"/>
                <a:gd name="T74" fmla="*/ 70 w 21600"/>
                <a:gd name="T75" fmla="*/ 58 h 21600"/>
                <a:gd name="T76" fmla="*/ 63 w 21600"/>
                <a:gd name="T77" fmla="*/ 63 h 21600"/>
                <a:gd name="T78" fmla="*/ 53 w 21600"/>
                <a:gd name="T79" fmla="*/ 67 h 21600"/>
                <a:gd name="T80" fmla="*/ 41 w 21600"/>
                <a:gd name="T81" fmla="*/ 75 h 21600"/>
                <a:gd name="T82" fmla="*/ 29 w 21600"/>
                <a:gd name="T83" fmla="*/ 82 h 21600"/>
                <a:gd name="T84" fmla="*/ 0 w 21600"/>
                <a:gd name="T85" fmla="*/ 99 h 216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600"/>
                <a:gd name="T130" fmla="*/ 0 h 21600"/>
                <a:gd name="T131" fmla="*/ 21600 w 21600"/>
                <a:gd name="T132" fmla="*/ 21600 h 216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600" h="21600">
                  <a:moveTo>
                    <a:pt x="2346" y="4215"/>
                  </a:moveTo>
                  <a:lnTo>
                    <a:pt x="4691" y="2634"/>
                  </a:lnTo>
                  <a:lnTo>
                    <a:pt x="6548" y="878"/>
                  </a:lnTo>
                  <a:lnTo>
                    <a:pt x="8210" y="0"/>
                  </a:lnTo>
                  <a:lnTo>
                    <a:pt x="9676" y="0"/>
                  </a:lnTo>
                  <a:lnTo>
                    <a:pt x="11729" y="0"/>
                  </a:lnTo>
                  <a:lnTo>
                    <a:pt x="13879" y="0"/>
                  </a:lnTo>
                  <a:lnTo>
                    <a:pt x="14758" y="0"/>
                  </a:lnTo>
                  <a:lnTo>
                    <a:pt x="15736" y="878"/>
                  </a:lnTo>
                  <a:lnTo>
                    <a:pt x="16420" y="1756"/>
                  </a:lnTo>
                  <a:lnTo>
                    <a:pt x="17104" y="2985"/>
                  </a:lnTo>
                  <a:lnTo>
                    <a:pt x="18277" y="5971"/>
                  </a:lnTo>
                  <a:lnTo>
                    <a:pt x="19450" y="10185"/>
                  </a:lnTo>
                  <a:lnTo>
                    <a:pt x="19938" y="11766"/>
                  </a:lnTo>
                  <a:lnTo>
                    <a:pt x="20427" y="13873"/>
                  </a:lnTo>
                  <a:lnTo>
                    <a:pt x="20916" y="15278"/>
                  </a:lnTo>
                  <a:lnTo>
                    <a:pt x="21111" y="16507"/>
                  </a:lnTo>
                  <a:lnTo>
                    <a:pt x="21600" y="18615"/>
                  </a:lnTo>
                  <a:lnTo>
                    <a:pt x="21600" y="20722"/>
                  </a:lnTo>
                  <a:lnTo>
                    <a:pt x="21405" y="21600"/>
                  </a:lnTo>
                  <a:lnTo>
                    <a:pt x="21111" y="20722"/>
                  </a:lnTo>
                  <a:lnTo>
                    <a:pt x="20623" y="19493"/>
                  </a:lnTo>
                  <a:lnTo>
                    <a:pt x="19938" y="15629"/>
                  </a:lnTo>
                  <a:lnTo>
                    <a:pt x="18766" y="11415"/>
                  </a:lnTo>
                  <a:lnTo>
                    <a:pt x="18081" y="9307"/>
                  </a:lnTo>
                  <a:lnTo>
                    <a:pt x="17104" y="8078"/>
                  </a:lnTo>
                  <a:lnTo>
                    <a:pt x="16224" y="6849"/>
                  </a:lnTo>
                  <a:lnTo>
                    <a:pt x="15052" y="5444"/>
                  </a:lnTo>
                  <a:lnTo>
                    <a:pt x="14074" y="5093"/>
                  </a:lnTo>
                  <a:lnTo>
                    <a:pt x="13195" y="4741"/>
                  </a:lnTo>
                  <a:lnTo>
                    <a:pt x="12706" y="4215"/>
                  </a:lnTo>
                  <a:lnTo>
                    <a:pt x="12413" y="4215"/>
                  </a:lnTo>
                  <a:lnTo>
                    <a:pt x="12022" y="4215"/>
                  </a:lnTo>
                  <a:lnTo>
                    <a:pt x="11044" y="5093"/>
                  </a:lnTo>
                  <a:lnTo>
                    <a:pt x="10360" y="5971"/>
                  </a:lnTo>
                  <a:lnTo>
                    <a:pt x="9187" y="7200"/>
                  </a:lnTo>
                  <a:lnTo>
                    <a:pt x="8014" y="8429"/>
                  </a:lnTo>
                  <a:lnTo>
                    <a:pt x="6842" y="10185"/>
                  </a:lnTo>
                  <a:lnTo>
                    <a:pt x="6157" y="11063"/>
                  </a:lnTo>
                  <a:lnTo>
                    <a:pt x="5180" y="11766"/>
                  </a:lnTo>
                  <a:lnTo>
                    <a:pt x="4007" y="13171"/>
                  </a:lnTo>
                  <a:lnTo>
                    <a:pt x="2834" y="14400"/>
                  </a:lnTo>
                  <a:lnTo>
                    <a:pt x="0" y="17385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264" name="Group 263"/>
          <p:cNvGrpSpPr/>
          <p:nvPr/>
        </p:nvGrpSpPr>
        <p:grpSpPr>
          <a:xfrm>
            <a:off x="2983246" y="1132910"/>
            <a:ext cx="2415508" cy="1192701"/>
            <a:chOff x="2971800" y="1447800"/>
            <a:chExt cx="2865035" cy="1414663"/>
          </a:xfrm>
        </p:grpSpPr>
        <p:sp>
          <p:nvSpPr>
            <p:cNvPr id="265" name="Oval 351"/>
            <p:cNvSpPr>
              <a:spLocks/>
            </p:cNvSpPr>
            <p:nvPr/>
          </p:nvSpPr>
          <p:spPr bwMode="auto">
            <a:xfrm>
              <a:off x="4972147" y="1630671"/>
              <a:ext cx="334829" cy="301910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66" name="Oval 352"/>
            <p:cNvSpPr>
              <a:spLocks/>
            </p:cNvSpPr>
            <p:nvPr/>
          </p:nvSpPr>
          <p:spPr bwMode="auto">
            <a:xfrm>
              <a:off x="3467140" y="1639297"/>
              <a:ext cx="334829" cy="300185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67" name="Oval 353"/>
            <p:cNvSpPr>
              <a:spLocks/>
            </p:cNvSpPr>
            <p:nvPr/>
          </p:nvSpPr>
          <p:spPr bwMode="auto">
            <a:xfrm>
              <a:off x="4192029" y="1747985"/>
              <a:ext cx="334829" cy="30191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68" name="Group 354"/>
            <p:cNvGrpSpPr>
              <a:grpSpLocks/>
            </p:cNvGrpSpPr>
            <p:nvPr/>
          </p:nvGrpSpPr>
          <p:grpSpPr bwMode="auto">
            <a:xfrm>
              <a:off x="2971800" y="2641638"/>
              <a:ext cx="2865035" cy="220825"/>
              <a:chOff x="0" y="0"/>
              <a:chExt cx="1660" cy="127"/>
            </a:xfrm>
          </p:grpSpPr>
          <p:grpSp>
            <p:nvGrpSpPr>
              <p:cNvPr id="318" name="Group 355"/>
              <p:cNvGrpSpPr>
                <a:grpSpLocks/>
              </p:cNvGrpSpPr>
              <p:nvPr/>
            </p:nvGrpSpPr>
            <p:grpSpPr bwMode="auto">
              <a:xfrm>
                <a:off x="0" y="0"/>
                <a:ext cx="1240" cy="127"/>
                <a:chOff x="0" y="0"/>
                <a:chExt cx="1240" cy="127"/>
              </a:xfrm>
            </p:grpSpPr>
            <p:pic>
              <p:nvPicPr>
                <p:cNvPr id="333" name="Picture 356"/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4" name="Picture 357"/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9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5" name="Picture 358"/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9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6" name="Picture 359"/>
                <p:cNvPicPr>
                  <a:picLocks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9"/>
                  <a:ext cx="1231" cy="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7" name="Picture 360"/>
                <p:cNvPicPr>
                  <a:picLocks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8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8" name="Picture 361"/>
                <p:cNvPicPr>
                  <a:picLocks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8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9" name="Picture 362"/>
                <p:cNvPicPr>
                  <a:picLocks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68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0" name="Picture 363"/>
                <p:cNvPicPr>
                  <a:picLocks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78"/>
                  <a:ext cx="1231" cy="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1" name="Picture 364"/>
                <p:cNvPicPr>
                  <a:picLocks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2" name="Picture 365"/>
                <p:cNvPicPr>
                  <a:picLocks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3" name="Picture 366"/>
                <p:cNvPicPr>
                  <a:picLocks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0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4" name="Picture 367"/>
                <p:cNvPicPr>
                  <a:picLocks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1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5" name="Rectangle 368"/>
                <p:cNvSpPr>
                  <a:spLocks/>
                </p:cNvSpPr>
                <p:nvPr/>
              </p:nvSpPr>
              <p:spPr bwMode="auto">
                <a:xfrm>
                  <a:off x="0" y="0"/>
                  <a:ext cx="1240" cy="1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grpSp>
            <p:nvGrpSpPr>
              <p:cNvPr id="319" name="Group 369"/>
              <p:cNvGrpSpPr>
                <a:grpSpLocks/>
              </p:cNvGrpSpPr>
              <p:nvPr/>
            </p:nvGrpSpPr>
            <p:grpSpPr bwMode="auto">
              <a:xfrm>
                <a:off x="420" y="0"/>
                <a:ext cx="1241" cy="127"/>
                <a:chOff x="0" y="0"/>
                <a:chExt cx="1240" cy="127"/>
              </a:xfrm>
            </p:grpSpPr>
            <p:pic>
              <p:nvPicPr>
                <p:cNvPr id="320" name="Picture 370"/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1" name="Picture 371"/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9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2" name="Picture 372"/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9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3" name="Picture 373"/>
                <p:cNvPicPr>
                  <a:picLocks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9"/>
                  <a:ext cx="1231" cy="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4" name="Picture 374"/>
                <p:cNvPicPr>
                  <a:picLocks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8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5" name="Picture 375"/>
                <p:cNvPicPr>
                  <a:picLocks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8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6" name="Picture 376"/>
                <p:cNvPicPr>
                  <a:picLocks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68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7" name="Picture 377"/>
                <p:cNvPicPr>
                  <a:picLocks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78"/>
                  <a:ext cx="1231" cy="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8" name="Picture 378"/>
                <p:cNvPicPr>
                  <a:picLocks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9" name="Picture 379"/>
                <p:cNvPicPr>
                  <a:picLocks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0" name="Picture 380"/>
                <p:cNvPicPr>
                  <a:picLocks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0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1" name="Picture 381"/>
                <p:cNvPicPr>
                  <a:picLocks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1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32" name="Rectangle 382"/>
                <p:cNvSpPr>
                  <a:spLocks/>
                </p:cNvSpPr>
                <p:nvPr/>
              </p:nvSpPr>
              <p:spPr bwMode="auto">
                <a:xfrm>
                  <a:off x="0" y="0"/>
                  <a:ext cx="1240" cy="1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69" name="Group 383"/>
            <p:cNvGrpSpPr>
              <a:grpSpLocks/>
            </p:cNvGrpSpPr>
            <p:nvPr/>
          </p:nvGrpSpPr>
          <p:grpSpPr bwMode="auto">
            <a:xfrm>
              <a:off x="4269695" y="1889451"/>
              <a:ext cx="207111" cy="779790"/>
              <a:chOff x="0" y="0"/>
              <a:chExt cx="119" cy="452"/>
            </a:xfrm>
          </p:grpSpPr>
          <p:grpSp>
            <p:nvGrpSpPr>
              <p:cNvPr id="303" name="Group 384"/>
              <p:cNvGrpSpPr>
                <a:grpSpLocks/>
              </p:cNvGrpSpPr>
              <p:nvPr/>
            </p:nvGrpSpPr>
            <p:grpSpPr bwMode="auto">
              <a:xfrm>
                <a:off x="0" y="25"/>
                <a:ext cx="119" cy="427"/>
                <a:chOff x="0" y="0"/>
                <a:chExt cx="119" cy="426"/>
              </a:xfrm>
            </p:grpSpPr>
            <p:sp>
              <p:nvSpPr>
                <p:cNvPr id="305" name="Rectangle 385"/>
                <p:cNvSpPr>
                  <a:spLocks/>
                </p:cNvSpPr>
                <p:nvPr/>
              </p:nvSpPr>
              <p:spPr bwMode="auto">
                <a:xfrm>
                  <a:off x="50" y="0"/>
                  <a:ext cx="12" cy="106"/>
                </a:xfrm>
                <a:prstGeom prst="rect">
                  <a:avLst/>
                </a:prstGeom>
                <a:solidFill>
                  <a:srgbClr val="A50021"/>
                </a:solidFill>
                <a:ln w="12700">
                  <a:solidFill>
                    <a:srgbClr val="A5002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6" name="Freeform 386"/>
                <p:cNvSpPr>
                  <a:spLocks/>
                </p:cNvSpPr>
                <p:nvPr/>
              </p:nvSpPr>
              <p:spPr bwMode="auto">
                <a:xfrm>
                  <a:off x="50" y="100"/>
                  <a:ext cx="69" cy="37"/>
                </a:xfrm>
                <a:custGeom>
                  <a:avLst/>
                  <a:gdLst>
                    <a:gd name="T0" fmla="*/ 0 w 21600"/>
                    <a:gd name="T1" fmla="*/ 6 h 21600"/>
                    <a:gd name="T2" fmla="*/ 6 w 21600"/>
                    <a:gd name="T3" fmla="*/ 0 h 21600"/>
                    <a:gd name="T4" fmla="*/ 69 w 21600"/>
                    <a:gd name="T5" fmla="*/ 31 h 21600"/>
                    <a:gd name="T6" fmla="*/ 63 w 21600"/>
                    <a:gd name="T7" fmla="*/ 37 h 21600"/>
                    <a:gd name="T8" fmla="*/ 0 w 21600"/>
                    <a:gd name="T9" fmla="*/ 6 h 21600"/>
                    <a:gd name="T10" fmla="*/ 0 w 21600"/>
                    <a:gd name="T11" fmla="*/ 6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964" y="0"/>
                      </a:lnTo>
                      <a:lnTo>
                        <a:pt x="21600" y="18000"/>
                      </a:lnTo>
                      <a:lnTo>
                        <a:pt x="19636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7" name="Freeform 387"/>
                <p:cNvSpPr>
                  <a:spLocks/>
                </p:cNvSpPr>
                <p:nvPr/>
              </p:nvSpPr>
              <p:spPr bwMode="auto">
                <a:xfrm>
                  <a:off x="12" y="125"/>
                  <a:ext cx="101" cy="19"/>
                </a:xfrm>
                <a:custGeom>
                  <a:avLst/>
                  <a:gdLst>
                    <a:gd name="T0" fmla="*/ 0 w 21600"/>
                    <a:gd name="T1" fmla="*/ 19 h 21600"/>
                    <a:gd name="T2" fmla="*/ 0 w 21600"/>
                    <a:gd name="T3" fmla="*/ 13 h 21600"/>
                    <a:gd name="T4" fmla="*/ 101 w 21600"/>
                    <a:gd name="T5" fmla="*/ 0 h 21600"/>
                    <a:gd name="T6" fmla="*/ 101 w 21600"/>
                    <a:gd name="T7" fmla="*/ 13 h 21600"/>
                    <a:gd name="T8" fmla="*/ 0 w 21600"/>
                    <a:gd name="T9" fmla="*/ 19 h 21600"/>
                    <a:gd name="T10" fmla="*/ 0 w 21600"/>
                    <a:gd name="T11" fmla="*/ 1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4400"/>
                      </a:lnTo>
                      <a:lnTo>
                        <a:pt x="21600" y="0"/>
                      </a:lnTo>
                      <a:lnTo>
                        <a:pt x="21600" y="144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" name="Freeform 388"/>
                <p:cNvSpPr>
                  <a:spLocks/>
                </p:cNvSpPr>
                <p:nvPr/>
              </p:nvSpPr>
              <p:spPr bwMode="auto">
                <a:xfrm>
                  <a:off x="12" y="144"/>
                  <a:ext cx="101" cy="19"/>
                </a:xfrm>
                <a:custGeom>
                  <a:avLst/>
                  <a:gdLst>
                    <a:gd name="T0" fmla="*/ 0 w 21600"/>
                    <a:gd name="T1" fmla="*/ 6 h 21600"/>
                    <a:gd name="T2" fmla="*/ 0 w 21600"/>
                    <a:gd name="T3" fmla="*/ 0 h 21600"/>
                    <a:gd name="T4" fmla="*/ 101 w 21600"/>
                    <a:gd name="T5" fmla="*/ 6 h 21600"/>
                    <a:gd name="T6" fmla="*/ 101 w 21600"/>
                    <a:gd name="T7" fmla="*/ 19 h 21600"/>
                    <a:gd name="T8" fmla="*/ 0 w 21600"/>
                    <a:gd name="T9" fmla="*/ 6 h 21600"/>
                    <a:gd name="T10" fmla="*/ 0 w 21600"/>
                    <a:gd name="T11" fmla="*/ 6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7200"/>
                      </a:moveTo>
                      <a:lnTo>
                        <a:pt x="0" y="0"/>
                      </a:lnTo>
                      <a:lnTo>
                        <a:pt x="21600" y="7200"/>
                      </a:lnTo>
                      <a:lnTo>
                        <a:pt x="21600" y="21600"/>
                      </a:lnTo>
                      <a:lnTo>
                        <a:pt x="0" y="7200"/>
                      </a:lnTo>
                      <a:close/>
                      <a:moveTo>
                        <a:pt x="0" y="72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9" name="Freeform 389"/>
                <p:cNvSpPr>
                  <a:spLocks/>
                </p:cNvSpPr>
                <p:nvPr/>
              </p:nvSpPr>
              <p:spPr bwMode="auto">
                <a:xfrm>
                  <a:off x="12" y="156"/>
                  <a:ext cx="101" cy="25"/>
                </a:xfrm>
                <a:custGeom>
                  <a:avLst/>
                  <a:gdLst>
                    <a:gd name="T0" fmla="*/ 0 w 21600"/>
                    <a:gd name="T1" fmla="*/ 25 h 21600"/>
                    <a:gd name="T2" fmla="*/ 0 w 21600"/>
                    <a:gd name="T3" fmla="*/ 13 h 21600"/>
                    <a:gd name="T4" fmla="*/ 101 w 21600"/>
                    <a:gd name="T5" fmla="*/ 0 h 21600"/>
                    <a:gd name="T6" fmla="*/ 101 w 21600"/>
                    <a:gd name="T7" fmla="*/ 13 h 21600"/>
                    <a:gd name="T8" fmla="*/ 0 w 21600"/>
                    <a:gd name="T9" fmla="*/ 25 h 21600"/>
                    <a:gd name="T10" fmla="*/ 0 w 21600"/>
                    <a:gd name="T11" fmla="*/ 25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10" name="Freeform 390"/>
                <p:cNvSpPr>
                  <a:spLocks/>
                </p:cNvSpPr>
                <p:nvPr/>
              </p:nvSpPr>
              <p:spPr bwMode="auto">
                <a:xfrm>
                  <a:off x="12" y="194"/>
                  <a:ext cx="101" cy="25"/>
                </a:xfrm>
                <a:custGeom>
                  <a:avLst/>
                  <a:gdLst>
                    <a:gd name="T0" fmla="*/ 0 w 21600"/>
                    <a:gd name="T1" fmla="*/ 25 h 21600"/>
                    <a:gd name="T2" fmla="*/ 0 w 21600"/>
                    <a:gd name="T3" fmla="*/ 13 h 21600"/>
                    <a:gd name="T4" fmla="*/ 101 w 21600"/>
                    <a:gd name="T5" fmla="*/ 0 h 21600"/>
                    <a:gd name="T6" fmla="*/ 101 w 21600"/>
                    <a:gd name="T7" fmla="*/ 13 h 21600"/>
                    <a:gd name="T8" fmla="*/ 0 w 21600"/>
                    <a:gd name="T9" fmla="*/ 25 h 21600"/>
                    <a:gd name="T10" fmla="*/ 0 w 21600"/>
                    <a:gd name="T11" fmla="*/ 25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11" name="Freeform 391"/>
                <p:cNvSpPr>
                  <a:spLocks/>
                </p:cNvSpPr>
                <p:nvPr/>
              </p:nvSpPr>
              <p:spPr bwMode="auto">
                <a:xfrm>
                  <a:off x="12" y="175"/>
                  <a:ext cx="101" cy="25"/>
                </a:xfrm>
                <a:custGeom>
                  <a:avLst/>
                  <a:gdLst>
                    <a:gd name="T0" fmla="*/ 0 w 21600"/>
                    <a:gd name="T1" fmla="*/ 13 h 21600"/>
                    <a:gd name="T2" fmla="*/ 0 w 21600"/>
                    <a:gd name="T3" fmla="*/ 0 h 21600"/>
                    <a:gd name="T4" fmla="*/ 101 w 21600"/>
                    <a:gd name="T5" fmla="*/ 13 h 21600"/>
                    <a:gd name="T6" fmla="*/ 101 w 21600"/>
                    <a:gd name="T7" fmla="*/ 25 h 21600"/>
                    <a:gd name="T8" fmla="*/ 0 w 21600"/>
                    <a:gd name="T9" fmla="*/ 13 h 21600"/>
                    <a:gd name="T10" fmla="*/ 0 w 21600"/>
                    <a:gd name="T11" fmla="*/ 13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12" name="Freeform 392"/>
                <p:cNvSpPr>
                  <a:spLocks/>
                </p:cNvSpPr>
                <p:nvPr/>
              </p:nvSpPr>
              <p:spPr bwMode="auto">
                <a:xfrm>
                  <a:off x="12" y="213"/>
                  <a:ext cx="101" cy="25"/>
                </a:xfrm>
                <a:custGeom>
                  <a:avLst/>
                  <a:gdLst>
                    <a:gd name="T0" fmla="*/ 0 w 21600"/>
                    <a:gd name="T1" fmla="*/ 13 h 21600"/>
                    <a:gd name="T2" fmla="*/ 0 w 21600"/>
                    <a:gd name="T3" fmla="*/ 0 h 21600"/>
                    <a:gd name="T4" fmla="*/ 101 w 21600"/>
                    <a:gd name="T5" fmla="*/ 13 h 21600"/>
                    <a:gd name="T6" fmla="*/ 101 w 21600"/>
                    <a:gd name="T7" fmla="*/ 25 h 21600"/>
                    <a:gd name="T8" fmla="*/ 0 w 21600"/>
                    <a:gd name="T9" fmla="*/ 13 h 21600"/>
                    <a:gd name="T10" fmla="*/ 0 w 21600"/>
                    <a:gd name="T11" fmla="*/ 13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13" name="Freeform 393"/>
                <p:cNvSpPr>
                  <a:spLocks/>
                </p:cNvSpPr>
                <p:nvPr/>
              </p:nvSpPr>
              <p:spPr bwMode="auto">
                <a:xfrm>
                  <a:off x="12" y="232"/>
                  <a:ext cx="101" cy="25"/>
                </a:xfrm>
                <a:custGeom>
                  <a:avLst/>
                  <a:gdLst>
                    <a:gd name="T0" fmla="*/ 0 w 21600"/>
                    <a:gd name="T1" fmla="*/ 25 h 21600"/>
                    <a:gd name="T2" fmla="*/ 0 w 21600"/>
                    <a:gd name="T3" fmla="*/ 13 h 21600"/>
                    <a:gd name="T4" fmla="*/ 101 w 21600"/>
                    <a:gd name="T5" fmla="*/ 0 h 21600"/>
                    <a:gd name="T6" fmla="*/ 101 w 21600"/>
                    <a:gd name="T7" fmla="*/ 13 h 21600"/>
                    <a:gd name="T8" fmla="*/ 0 w 21600"/>
                    <a:gd name="T9" fmla="*/ 25 h 21600"/>
                    <a:gd name="T10" fmla="*/ 0 w 21600"/>
                    <a:gd name="T11" fmla="*/ 25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14" name="Freeform 394"/>
                <p:cNvSpPr>
                  <a:spLocks/>
                </p:cNvSpPr>
                <p:nvPr/>
              </p:nvSpPr>
              <p:spPr bwMode="auto">
                <a:xfrm>
                  <a:off x="12" y="244"/>
                  <a:ext cx="107" cy="31"/>
                </a:xfrm>
                <a:custGeom>
                  <a:avLst/>
                  <a:gdLst>
                    <a:gd name="T0" fmla="*/ 0 w 21600"/>
                    <a:gd name="T1" fmla="*/ 12 h 21600"/>
                    <a:gd name="T2" fmla="*/ 0 w 21600"/>
                    <a:gd name="T3" fmla="*/ 0 h 21600"/>
                    <a:gd name="T4" fmla="*/ 107 w 21600"/>
                    <a:gd name="T5" fmla="*/ 19 h 21600"/>
                    <a:gd name="T6" fmla="*/ 101 w 21600"/>
                    <a:gd name="T7" fmla="*/ 31 h 21600"/>
                    <a:gd name="T8" fmla="*/ 0 w 21600"/>
                    <a:gd name="T9" fmla="*/ 12 h 21600"/>
                    <a:gd name="T10" fmla="*/ 0 w 21600"/>
                    <a:gd name="T11" fmla="*/ 12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8640"/>
                      </a:moveTo>
                      <a:lnTo>
                        <a:pt x="0" y="0"/>
                      </a:lnTo>
                      <a:lnTo>
                        <a:pt x="21600" y="12960"/>
                      </a:lnTo>
                      <a:lnTo>
                        <a:pt x="20329" y="21600"/>
                      </a:lnTo>
                      <a:lnTo>
                        <a:pt x="0" y="8640"/>
                      </a:lnTo>
                      <a:close/>
                      <a:moveTo>
                        <a:pt x="0" y="864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15" name="Freeform 395"/>
                <p:cNvSpPr>
                  <a:spLocks/>
                </p:cNvSpPr>
                <p:nvPr/>
              </p:nvSpPr>
              <p:spPr bwMode="auto">
                <a:xfrm>
                  <a:off x="6" y="263"/>
                  <a:ext cx="107" cy="25"/>
                </a:xfrm>
                <a:custGeom>
                  <a:avLst/>
                  <a:gdLst>
                    <a:gd name="T0" fmla="*/ 0 w 21600"/>
                    <a:gd name="T1" fmla="*/ 25 h 21600"/>
                    <a:gd name="T2" fmla="*/ 0 w 21600"/>
                    <a:gd name="T3" fmla="*/ 19 h 21600"/>
                    <a:gd name="T4" fmla="*/ 107 w 21600"/>
                    <a:gd name="T5" fmla="*/ 0 h 21600"/>
                    <a:gd name="T6" fmla="*/ 107 w 21600"/>
                    <a:gd name="T7" fmla="*/ 13 h 21600"/>
                    <a:gd name="T8" fmla="*/ 0 w 21600"/>
                    <a:gd name="T9" fmla="*/ 25 h 21600"/>
                    <a:gd name="T10" fmla="*/ 0 w 21600"/>
                    <a:gd name="T11" fmla="*/ 25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62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16" name="Freeform 396"/>
                <p:cNvSpPr>
                  <a:spLocks/>
                </p:cNvSpPr>
                <p:nvPr/>
              </p:nvSpPr>
              <p:spPr bwMode="auto">
                <a:xfrm>
                  <a:off x="0" y="282"/>
                  <a:ext cx="75" cy="37"/>
                </a:xfrm>
                <a:custGeom>
                  <a:avLst/>
                  <a:gdLst>
                    <a:gd name="T0" fmla="*/ 0 w 21600"/>
                    <a:gd name="T1" fmla="*/ 6 h 21600"/>
                    <a:gd name="T2" fmla="*/ 6 w 21600"/>
                    <a:gd name="T3" fmla="*/ 0 h 21600"/>
                    <a:gd name="T4" fmla="*/ 75 w 21600"/>
                    <a:gd name="T5" fmla="*/ 31 h 21600"/>
                    <a:gd name="T6" fmla="*/ 69 w 21600"/>
                    <a:gd name="T7" fmla="*/ 37 h 21600"/>
                    <a:gd name="T8" fmla="*/ 0 w 21600"/>
                    <a:gd name="T9" fmla="*/ 6 h 21600"/>
                    <a:gd name="T10" fmla="*/ 0 w 21600"/>
                    <a:gd name="T11" fmla="*/ 6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800" y="0"/>
                      </a:lnTo>
                      <a:lnTo>
                        <a:pt x="21600" y="18000"/>
                      </a:lnTo>
                      <a:lnTo>
                        <a:pt x="19800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17" name="Rectangle 397"/>
                <p:cNvSpPr>
                  <a:spLocks/>
                </p:cNvSpPr>
                <p:nvPr/>
              </p:nvSpPr>
              <p:spPr bwMode="auto">
                <a:xfrm>
                  <a:off x="62" y="313"/>
                  <a:ext cx="13" cy="113"/>
                </a:xfrm>
                <a:prstGeom prst="rect">
                  <a:avLst/>
                </a:prstGeom>
                <a:solidFill>
                  <a:srgbClr val="A50021"/>
                </a:solidFill>
                <a:ln w="12700">
                  <a:solidFill>
                    <a:srgbClr val="A5002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304" name="Oval 398"/>
              <p:cNvSpPr>
                <a:spLocks/>
              </p:cNvSpPr>
              <p:nvPr/>
            </p:nvSpPr>
            <p:spPr bwMode="auto">
              <a:xfrm>
                <a:off x="31" y="0"/>
                <a:ext cx="49" cy="48"/>
              </a:xfrm>
              <a:prstGeom prst="ellipse">
                <a:avLst/>
              </a:prstGeom>
              <a:solidFill>
                <a:srgbClr val="A50021"/>
              </a:solidFill>
              <a:ln w="12700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270" name="Group 399"/>
            <p:cNvGrpSpPr>
              <a:grpSpLocks/>
            </p:cNvGrpSpPr>
            <p:nvPr/>
          </p:nvGrpSpPr>
          <p:grpSpPr bwMode="auto">
            <a:xfrm>
              <a:off x="3553437" y="1706580"/>
              <a:ext cx="907836" cy="1014417"/>
              <a:chOff x="0" y="0"/>
              <a:chExt cx="525" cy="587"/>
            </a:xfrm>
          </p:grpSpPr>
          <p:grpSp>
            <p:nvGrpSpPr>
              <p:cNvPr id="288" name="Group 400"/>
              <p:cNvGrpSpPr>
                <a:grpSpLocks/>
              </p:cNvGrpSpPr>
              <p:nvPr/>
            </p:nvGrpSpPr>
            <p:grpSpPr bwMode="auto">
              <a:xfrm rot="-2460000">
                <a:off x="205" y="-28"/>
                <a:ext cx="119" cy="657"/>
                <a:chOff x="0" y="0"/>
                <a:chExt cx="119" cy="657"/>
              </a:xfrm>
            </p:grpSpPr>
            <p:sp>
              <p:nvSpPr>
                <p:cNvPr id="290" name="Rectangle 401"/>
                <p:cNvSpPr>
                  <a:spLocks/>
                </p:cNvSpPr>
                <p:nvPr/>
              </p:nvSpPr>
              <p:spPr bwMode="auto">
                <a:xfrm>
                  <a:off x="49" y="0"/>
                  <a:ext cx="12" cy="164"/>
                </a:xfrm>
                <a:prstGeom prst="rect">
                  <a:avLst/>
                </a:prstGeom>
                <a:solidFill>
                  <a:srgbClr val="B2B2B2"/>
                </a:solidFill>
                <a:ln w="12700">
                  <a:solidFill>
                    <a:srgbClr val="B2B2B2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91" name="Freeform 402"/>
                <p:cNvSpPr>
                  <a:spLocks/>
                </p:cNvSpPr>
                <p:nvPr/>
              </p:nvSpPr>
              <p:spPr bwMode="auto">
                <a:xfrm>
                  <a:off x="49" y="154"/>
                  <a:ext cx="70" cy="58"/>
                </a:xfrm>
                <a:custGeom>
                  <a:avLst/>
                  <a:gdLst>
                    <a:gd name="T0" fmla="*/ 0 w 21600"/>
                    <a:gd name="T1" fmla="*/ 10 h 21600"/>
                    <a:gd name="T2" fmla="*/ 6 w 21600"/>
                    <a:gd name="T3" fmla="*/ 0 h 21600"/>
                    <a:gd name="T4" fmla="*/ 70 w 21600"/>
                    <a:gd name="T5" fmla="*/ 48 h 21600"/>
                    <a:gd name="T6" fmla="*/ 64 w 21600"/>
                    <a:gd name="T7" fmla="*/ 58 h 21600"/>
                    <a:gd name="T8" fmla="*/ 0 w 21600"/>
                    <a:gd name="T9" fmla="*/ 10 h 21600"/>
                    <a:gd name="T10" fmla="*/ 0 w 21600"/>
                    <a:gd name="T11" fmla="*/ 1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964" y="0"/>
                      </a:lnTo>
                      <a:lnTo>
                        <a:pt x="21600" y="18000"/>
                      </a:lnTo>
                      <a:lnTo>
                        <a:pt x="19636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92" name="Freeform 403"/>
                <p:cNvSpPr>
                  <a:spLocks/>
                </p:cNvSpPr>
                <p:nvPr/>
              </p:nvSpPr>
              <p:spPr bwMode="auto">
                <a:xfrm>
                  <a:off x="12" y="193"/>
                  <a:ext cx="100" cy="29"/>
                </a:xfrm>
                <a:custGeom>
                  <a:avLst/>
                  <a:gdLst>
                    <a:gd name="T0" fmla="*/ 0 w 21600"/>
                    <a:gd name="T1" fmla="*/ 29 h 21600"/>
                    <a:gd name="T2" fmla="*/ 0 w 21600"/>
                    <a:gd name="T3" fmla="*/ 19 h 21600"/>
                    <a:gd name="T4" fmla="*/ 100 w 21600"/>
                    <a:gd name="T5" fmla="*/ 0 h 21600"/>
                    <a:gd name="T6" fmla="*/ 100 w 21600"/>
                    <a:gd name="T7" fmla="*/ 19 h 21600"/>
                    <a:gd name="T8" fmla="*/ 0 w 21600"/>
                    <a:gd name="T9" fmla="*/ 29 h 21600"/>
                    <a:gd name="T10" fmla="*/ 0 w 21600"/>
                    <a:gd name="T11" fmla="*/ 2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4400"/>
                      </a:lnTo>
                      <a:lnTo>
                        <a:pt x="21600" y="0"/>
                      </a:lnTo>
                      <a:lnTo>
                        <a:pt x="21600" y="144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93" name="Freeform 404"/>
                <p:cNvSpPr>
                  <a:spLocks/>
                </p:cNvSpPr>
                <p:nvPr/>
              </p:nvSpPr>
              <p:spPr bwMode="auto">
                <a:xfrm>
                  <a:off x="12" y="222"/>
                  <a:ext cx="100" cy="29"/>
                </a:xfrm>
                <a:custGeom>
                  <a:avLst/>
                  <a:gdLst>
                    <a:gd name="T0" fmla="*/ 0 w 21600"/>
                    <a:gd name="T1" fmla="*/ 10 h 21600"/>
                    <a:gd name="T2" fmla="*/ 0 w 21600"/>
                    <a:gd name="T3" fmla="*/ 0 h 21600"/>
                    <a:gd name="T4" fmla="*/ 100 w 21600"/>
                    <a:gd name="T5" fmla="*/ 10 h 21600"/>
                    <a:gd name="T6" fmla="*/ 100 w 21600"/>
                    <a:gd name="T7" fmla="*/ 29 h 21600"/>
                    <a:gd name="T8" fmla="*/ 0 w 21600"/>
                    <a:gd name="T9" fmla="*/ 10 h 21600"/>
                    <a:gd name="T10" fmla="*/ 0 w 21600"/>
                    <a:gd name="T11" fmla="*/ 1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7200"/>
                      </a:moveTo>
                      <a:lnTo>
                        <a:pt x="0" y="0"/>
                      </a:lnTo>
                      <a:lnTo>
                        <a:pt x="21600" y="7200"/>
                      </a:lnTo>
                      <a:lnTo>
                        <a:pt x="21600" y="21600"/>
                      </a:lnTo>
                      <a:lnTo>
                        <a:pt x="0" y="7200"/>
                      </a:lnTo>
                      <a:close/>
                      <a:moveTo>
                        <a:pt x="0" y="72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94" name="Freeform 405"/>
                <p:cNvSpPr>
                  <a:spLocks/>
                </p:cNvSpPr>
                <p:nvPr/>
              </p:nvSpPr>
              <p:spPr bwMode="auto">
                <a:xfrm>
                  <a:off x="12" y="241"/>
                  <a:ext cx="100" cy="39"/>
                </a:xfrm>
                <a:custGeom>
                  <a:avLst/>
                  <a:gdLst>
                    <a:gd name="T0" fmla="*/ 0 w 21600"/>
                    <a:gd name="T1" fmla="*/ 39 h 21600"/>
                    <a:gd name="T2" fmla="*/ 0 w 21600"/>
                    <a:gd name="T3" fmla="*/ 20 h 21600"/>
                    <a:gd name="T4" fmla="*/ 100 w 21600"/>
                    <a:gd name="T5" fmla="*/ 0 h 21600"/>
                    <a:gd name="T6" fmla="*/ 100 w 21600"/>
                    <a:gd name="T7" fmla="*/ 20 h 21600"/>
                    <a:gd name="T8" fmla="*/ 0 w 21600"/>
                    <a:gd name="T9" fmla="*/ 39 h 21600"/>
                    <a:gd name="T10" fmla="*/ 0 w 21600"/>
                    <a:gd name="T11" fmla="*/ 3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95" name="Freeform 406"/>
                <p:cNvSpPr>
                  <a:spLocks/>
                </p:cNvSpPr>
                <p:nvPr/>
              </p:nvSpPr>
              <p:spPr bwMode="auto">
                <a:xfrm>
                  <a:off x="12" y="299"/>
                  <a:ext cx="101" cy="39"/>
                </a:xfrm>
                <a:custGeom>
                  <a:avLst/>
                  <a:gdLst>
                    <a:gd name="T0" fmla="*/ 0 w 21600"/>
                    <a:gd name="T1" fmla="*/ 39 h 21600"/>
                    <a:gd name="T2" fmla="*/ 0 w 21600"/>
                    <a:gd name="T3" fmla="*/ 20 h 21600"/>
                    <a:gd name="T4" fmla="*/ 101 w 21600"/>
                    <a:gd name="T5" fmla="*/ 0 h 21600"/>
                    <a:gd name="T6" fmla="*/ 101 w 21600"/>
                    <a:gd name="T7" fmla="*/ 20 h 21600"/>
                    <a:gd name="T8" fmla="*/ 0 w 21600"/>
                    <a:gd name="T9" fmla="*/ 39 h 21600"/>
                    <a:gd name="T10" fmla="*/ 0 w 21600"/>
                    <a:gd name="T11" fmla="*/ 3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96" name="Freeform 407"/>
                <p:cNvSpPr>
                  <a:spLocks/>
                </p:cNvSpPr>
                <p:nvPr/>
              </p:nvSpPr>
              <p:spPr bwMode="auto">
                <a:xfrm>
                  <a:off x="12" y="270"/>
                  <a:ext cx="101" cy="39"/>
                </a:xfrm>
                <a:custGeom>
                  <a:avLst/>
                  <a:gdLst>
                    <a:gd name="T0" fmla="*/ 0 w 21600"/>
                    <a:gd name="T1" fmla="*/ 20 h 21600"/>
                    <a:gd name="T2" fmla="*/ 0 w 21600"/>
                    <a:gd name="T3" fmla="*/ 0 h 21600"/>
                    <a:gd name="T4" fmla="*/ 101 w 21600"/>
                    <a:gd name="T5" fmla="*/ 20 h 21600"/>
                    <a:gd name="T6" fmla="*/ 101 w 21600"/>
                    <a:gd name="T7" fmla="*/ 39 h 21600"/>
                    <a:gd name="T8" fmla="*/ 0 w 21600"/>
                    <a:gd name="T9" fmla="*/ 20 h 21600"/>
                    <a:gd name="T10" fmla="*/ 0 w 21600"/>
                    <a:gd name="T11" fmla="*/ 2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97" name="Freeform 408"/>
                <p:cNvSpPr>
                  <a:spLocks/>
                </p:cNvSpPr>
                <p:nvPr/>
              </p:nvSpPr>
              <p:spPr bwMode="auto">
                <a:xfrm>
                  <a:off x="12" y="328"/>
                  <a:ext cx="101" cy="39"/>
                </a:xfrm>
                <a:custGeom>
                  <a:avLst/>
                  <a:gdLst>
                    <a:gd name="T0" fmla="*/ 0 w 21600"/>
                    <a:gd name="T1" fmla="*/ 20 h 21600"/>
                    <a:gd name="T2" fmla="*/ 0 w 21600"/>
                    <a:gd name="T3" fmla="*/ 0 h 21600"/>
                    <a:gd name="T4" fmla="*/ 101 w 21600"/>
                    <a:gd name="T5" fmla="*/ 20 h 21600"/>
                    <a:gd name="T6" fmla="*/ 101 w 21600"/>
                    <a:gd name="T7" fmla="*/ 39 h 21600"/>
                    <a:gd name="T8" fmla="*/ 0 w 21600"/>
                    <a:gd name="T9" fmla="*/ 20 h 21600"/>
                    <a:gd name="T10" fmla="*/ 0 w 21600"/>
                    <a:gd name="T11" fmla="*/ 2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98" name="Freeform 409"/>
                <p:cNvSpPr>
                  <a:spLocks/>
                </p:cNvSpPr>
                <p:nvPr/>
              </p:nvSpPr>
              <p:spPr bwMode="auto">
                <a:xfrm>
                  <a:off x="12" y="357"/>
                  <a:ext cx="101" cy="39"/>
                </a:xfrm>
                <a:custGeom>
                  <a:avLst/>
                  <a:gdLst>
                    <a:gd name="T0" fmla="*/ 0 w 21600"/>
                    <a:gd name="T1" fmla="*/ 39 h 21600"/>
                    <a:gd name="T2" fmla="*/ 0 w 21600"/>
                    <a:gd name="T3" fmla="*/ 20 h 21600"/>
                    <a:gd name="T4" fmla="*/ 101 w 21600"/>
                    <a:gd name="T5" fmla="*/ 0 h 21600"/>
                    <a:gd name="T6" fmla="*/ 101 w 21600"/>
                    <a:gd name="T7" fmla="*/ 20 h 21600"/>
                    <a:gd name="T8" fmla="*/ 0 w 21600"/>
                    <a:gd name="T9" fmla="*/ 39 h 21600"/>
                    <a:gd name="T10" fmla="*/ 0 w 21600"/>
                    <a:gd name="T11" fmla="*/ 3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99" name="Freeform 410"/>
                <p:cNvSpPr>
                  <a:spLocks/>
                </p:cNvSpPr>
                <p:nvPr/>
              </p:nvSpPr>
              <p:spPr bwMode="auto">
                <a:xfrm>
                  <a:off x="12" y="377"/>
                  <a:ext cx="107" cy="48"/>
                </a:xfrm>
                <a:custGeom>
                  <a:avLst/>
                  <a:gdLst>
                    <a:gd name="T0" fmla="*/ 0 w 21600"/>
                    <a:gd name="T1" fmla="*/ 19 h 21600"/>
                    <a:gd name="T2" fmla="*/ 0 w 21600"/>
                    <a:gd name="T3" fmla="*/ 0 h 21600"/>
                    <a:gd name="T4" fmla="*/ 107 w 21600"/>
                    <a:gd name="T5" fmla="*/ 29 h 21600"/>
                    <a:gd name="T6" fmla="*/ 101 w 21600"/>
                    <a:gd name="T7" fmla="*/ 48 h 21600"/>
                    <a:gd name="T8" fmla="*/ 0 w 21600"/>
                    <a:gd name="T9" fmla="*/ 19 h 21600"/>
                    <a:gd name="T10" fmla="*/ 0 w 21600"/>
                    <a:gd name="T11" fmla="*/ 1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8640"/>
                      </a:moveTo>
                      <a:lnTo>
                        <a:pt x="0" y="0"/>
                      </a:lnTo>
                      <a:lnTo>
                        <a:pt x="21600" y="12960"/>
                      </a:lnTo>
                      <a:lnTo>
                        <a:pt x="20329" y="21600"/>
                      </a:lnTo>
                      <a:lnTo>
                        <a:pt x="0" y="8640"/>
                      </a:lnTo>
                      <a:close/>
                      <a:moveTo>
                        <a:pt x="0" y="864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0" name="Freeform 411"/>
                <p:cNvSpPr>
                  <a:spLocks/>
                </p:cNvSpPr>
                <p:nvPr/>
              </p:nvSpPr>
              <p:spPr bwMode="auto">
                <a:xfrm>
                  <a:off x="6" y="406"/>
                  <a:ext cx="107" cy="38"/>
                </a:xfrm>
                <a:custGeom>
                  <a:avLst/>
                  <a:gdLst>
                    <a:gd name="T0" fmla="*/ 0 w 21600"/>
                    <a:gd name="T1" fmla="*/ 38 h 21600"/>
                    <a:gd name="T2" fmla="*/ 0 w 21600"/>
                    <a:gd name="T3" fmla="*/ 28 h 21600"/>
                    <a:gd name="T4" fmla="*/ 107 w 21600"/>
                    <a:gd name="T5" fmla="*/ 0 h 21600"/>
                    <a:gd name="T6" fmla="*/ 107 w 21600"/>
                    <a:gd name="T7" fmla="*/ 19 h 21600"/>
                    <a:gd name="T8" fmla="*/ 0 w 21600"/>
                    <a:gd name="T9" fmla="*/ 38 h 21600"/>
                    <a:gd name="T10" fmla="*/ 0 w 21600"/>
                    <a:gd name="T11" fmla="*/ 38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62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1" name="Freeform 412"/>
                <p:cNvSpPr>
                  <a:spLocks/>
                </p:cNvSpPr>
                <p:nvPr/>
              </p:nvSpPr>
              <p:spPr bwMode="auto">
                <a:xfrm>
                  <a:off x="0" y="435"/>
                  <a:ext cx="75" cy="58"/>
                </a:xfrm>
                <a:custGeom>
                  <a:avLst/>
                  <a:gdLst>
                    <a:gd name="T0" fmla="*/ 0 w 21600"/>
                    <a:gd name="T1" fmla="*/ 10 h 21600"/>
                    <a:gd name="T2" fmla="*/ 6 w 21600"/>
                    <a:gd name="T3" fmla="*/ 0 h 21600"/>
                    <a:gd name="T4" fmla="*/ 75 w 21600"/>
                    <a:gd name="T5" fmla="*/ 48 h 21600"/>
                    <a:gd name="T6" fmla="*/ 69 w 21600"/>
                    <a:gd name="T7" fmla="*/ 58 h 21600"/>
                    <a:gd name="T8" fmla="*/ 0 w 21600"/>
                    <a:gd name="T9" fmla="*/ 10 h 21600"/>
                    <a:gd name="T10" fmla="*/ 0 w 21600"/>
                    <a:gd name="T11" fmla="*/ 1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800" y="0"/>
                      </a:lnTo>
                      <a:lnTo>
                        <a:pt x="21600" y="18000"/>
                      </a:lnTo>
                      <a:lnTo>
                        <a:pt x="19800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2" name="Rectangle 413"/>
                <p:cNvSpPr>
                  <a:spLocks/>
                </p:cNvSpPr>
                <p:nvPr/>
              </p:nvSpPr>
              <p:spPr bwMode="auto">
                <a:xfrm>
                  <a:off x="63" y="483"/>
                  <a:ext cx="12" cy="174"/>
                </a:xfrm>
                <a:prstGeom prst="rect">
                  <a:avLst/>
                </a:prstGeom>
                <a:solidFill>
                  <a:srgbClr val="B2B2B2"/>
                </a:solidFill>
                <a:ln w="12700">
                  <a:solidFill>
                    <a:srgbClr val="B2B2B2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89" name="Oval 414"/>
              <p:cNvSpPr>
                <a:spLocks/>
              </p:cNvSpPr>
              <p:nvPr/>
            </p:nvSpPr>
            <p:spPr bwMode="auto">
              <a:xfrm rot="-2460000">
                <a:off x="10" y="12"/>
                <a:ext cx="58" cy="54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271" name="Group 415"/>
            <p:cNvGrpSpPr>
              <a:grpSpLocks/>
            </p:cNvGrpSpPr>
            <p:nvPr/>
          </p:nvGrpSpPr>
          <p:grpSpPr bwMode="auto">
            <a:xfrm flipH="1">
              <a:off x="4333555" y="1715206"/>
              <a:ext cx="906110" cy="1014417"/>
              <a:chOff x="0" y="0"/>
              <a:chExt cx="525" cy="587"/>
            </a:xfrm>
          </p:grpSpPr>
          <p:grpSp>
            <p:nvGrpSpPr>
              <p:cNvPr id="273" name="Group 416"/>
              <p:cNvGrpSpPr>
                <a:grpSpLocks/>
              </p:cNvGrpSpPr>
              <p:nvPr/>
            </p:nvGrpSpPr>
            <p:grpSpPr bwMode="auto">
              <a:xfrm rot="-2460000">
                <a:off x="205" y="-28"/>
                <a:ext cx="119" cy="657"/>
                <a:chOff x="0" y="0"/>
                <a:chExt cx="119" cy="657"/>
              </a:xfrm>
            </p:grpSpPr>
            <p:sp>
              <p:nvSpPr>
                <p:cNvPr id="275" name="Rectangle 417"/>
                <p:cNvSpPr>
                  <a:spLocks/>
                </p:cNvSpPr>
                <p:nvPr/>
              </p:nvSpPr>
              <p:spPr bwMode="auto">
                <a:xfrm>
                  <a:off x="49" y="0"/>
                  <a:ext cx="13" cy="164"/>
                </a:xfrm>
                <a:prstGeom prst="rect">
                  <a:avLst/>
                </a:prstGeom>
                <a:solidFill>
                  <a:srgbClr val="B2B2B2"/>
                </a:solidFill>
                <a:ln w="12700">
                  <a:solidFill>
                    <a:srgbClr val="B2B2B2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76" name="Freeform 418"/>
                <p:cNvSpPr>
                  <a:spLocks/>
                </p:cNvSpPr>
                <p:nvPr/>
              </p:nvSpPr>
              <p:spPr bwMode="auto">
                <a:xfrm>
                  <a:off x="49" y="154"/>
                  <a:ext cx="70" cy="58"/>
                </a:xfrm>
                <a:custGeom>
                  <a:avLst/>
                  <a:gdLst>
                    <a:gd name="T0" fmla="*/ 0 w 21600"/>
                    <a:gd name="T1" fmla="*/ 10 h 21600"/>
                    <a:gd name="T2" fmla="*/ 6 w 21600"/>
                    <a:gd name="T3" fmla="*/ 0 h 21600"/>
                    <a:gd name="T4" fmla="*/ 70 w 21600"/>
                    <a:gd name="T5" fmla="*/ 48 h 21600"/>
                    <a:gd name="T6" fmla="*/ 64 w 21600"/>
                    <a:gd name="T7" fmla="*/ 58 h 21600"/>
                    <a:gd name="T8" fmla="*/ 0 w 21600"/>
                    <a:gd name="T9" fmla="*/ 10 h 21600"/>
                    <a:gd name="T10" fmla="*/ 0 w 21600"/>
                    <a:gd name="T11" fmla="*/ 1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964" y="0"/>
                      </a:lnTo>
                      <a:lnTo>
                        <a:pt x="21600" y="18000"/>
                      </a:lnTo>
                      <a:lnTo>
                        <a:pt x="19636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77" name="Freeform 419"/>
                <p:cNvSpPr>
                  <a:spLocks/>
                </p:cNvSpPr>
                <p:nvPr/>
              </p:nvSpPr>
              <p:spPr bwMode="auto">
                <a:xfrm>
                  <a:off x="12" y="193"/>
                  <a:ext cx="100" cy="29"/>
                </a:xfrm>
                <a:custGeom>
                  <a:avLst/>
                  <a:gdLst>
                    <a:gd name="T0" fmla="*/ 0 w 21600"/>
                    <a:gd name="T1" fmla="*/ 29 h 21600"/>
                    <a:gd name="T2" fmla="*/ 0 w 21600"/>
                    <a:gd name="T3" fmla="*/ 19 h 21600"/>
                    <a:gd name="T4" fmla="*/ 100 w 21600"/>
                    <a:gd name="T5" fmla="*/ 0 h 21600"/>
                    <a:gd name="T6" fmla="*/ 100 w 21600"/>
                    <a:gd name="T7" fmla="*/ 19 h 21600"/>
                    <a:gd name="T8" fmla="*/ 0 w 21600"/>
                    <a:gd name="T9" fmla="*/ 29 h 21600"/>
                    <a:gd name="T10" fmla="*/ 0 w 21600"/>
                    <a:gd name="T11" fmla="*/ 2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4400"/>
                      </a:lnTo>
                      <a:lnTo>
                        <a:pt x="21600" y="0"/>
                      </a:lnTo>
                      <a:lnTo>
                        <a:pt x="21600" y="144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78" name="Freeform 420"/>
                <p:cNvSpPr>
                  <a:spLocks/>
                </p:cNvSpPr>
                <p:nvPr/>
              </p:nvSpPr>
              <p:spPr bwMode="auto">
                <a:xfrm>
                  <a:off x="12" y="222"/>
                  <a:ext cx="100" cy="29"/>
                </a:xfrm>
                <a:custGeom>
                  <a:avLst/>
                  <a:gdLst>
                    <a:gd name="T0" fmla="*/ 0 w 21600"/>
                    <a:gd name="T1" fmla="*/ 10 h 21600"/>
                    <a:gd name="T2" fmla="*/ 0 w 21600"/>
                    <a:gd name="T3" fmla="*/ 0 h 21600"/>
                    <a:gd name="T4" fmla="*/ 100 w 21600"/>
                    <a:gd name="T5" fmla="*/ 10 h 21600"/>
                    <a:gd name="T6" fmla="*/ 100 w 21600"/>
                    <a:gd name="T7" fmla="*/ 29 h 21600"/>
                    <a:gd name="T8" fmla="*/ 0 w 21600"/>
                    <a:gd name="T9" fmla="*/ 10 h 21600"/>
                    <a:gd name="T10" fmla="*/ 0 w 21600"/>
                    <a:gd name="T11" fmla="*/ 1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7200"/>
                      </a:moveTo>
                      <a:lnTo>
                        <a:pt x="0" y="0"/>
                      </a:lnTo>
                      <a:lnTo>
                        <a:pt x="21600" y="7200"/>
                      </a:lnTo>
                      <a:lnTo>
                        <a:pt x="21600" y="21600"/>
                      </a:lnTo>
                      <a:lnTo>
                        <a:pt x="0" y="7200"/>
                      </a:lnTo>
                      <a:close/>
                      <a:moveTo>
                        <a:pt x="0" y="72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79" name="Freeform 421"/>
                <p:cNvSpPr>
                  <a:spLocks/>
                </p:cNvSpPr>
                <p:nvPr/>
              </p:nvSpPr>
              <p:spPr bwMode="auto">
                <a:xfrm>
                  <a:off x="12" y="241"/>
                  <a:ext cx="100" cy="39"/>
                </a:xfrm>
                <a:custGeom>
                  <a:avLst/>
                  <a:gdLst>
                    <a:gd name="T0" fmla="*/ 0 w 21600"/>
                    <a:gd name="T1" fmla="*/ 39 h 21600"/>
                    <a:gd name="T2" fmla="*/ 0 w 21600"/>
                    <a:gd name="T3" fmla="*/ 20 h 21600"/>
                    <a:gd name="T4" fmla="*/ 100 w 21600"/>
                    <a:gd name="T5" fmla="*/ 0 h 21600"/>
                    <a:gd name="T6" fmla="*/ 100 w 21600"/>
                    <a:gd name="T7" fmla="*/ 20 h 21600"/>
                    <a:gd name="T8" fmla="*/ 0 w 21600"/>
                    <a:gd name="T9" fmla="*/ 39 h 21600"/>
                    <a:gd name="T10" fmla="*/ 0 w 21600"/>
                    <a:gd name="T11" fmla="*/ 3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80" name="Freeform 422"/>
                <p:cNvSpPr>
                  <a:spLocks/>
                </p:cNvSpPr>
                <p:nvPr/>
              </p:nvSpPr>
              <p:spPr bwMode="auto">
                <a:xfrm>
                  <a:off x="12" y="299"/>
                  <a:ext cx="101" cy="39"/>
                </a:xfrm>
                <a:custGeom>
                  <a:avLst/>
                  <a:gdLst>
                    <a:gd name="T0" fmla="*/ 0 w 21600"/>
                    <a:gd name="T1" fmla="*/ 39 h 21600"/>
                    <a:gd name="T2" fmla="*/ 0 w 21600"/>
                    <a:gd name="T3" fmla="*/ 20 h 21600"/>
                    <a:gd name="T4" fmla="*/ 101 w 21600"/>
                    <a:gd name="T5" fmla="*/ 0 h 21600"/>
                    <a:gd name="T6" fmla="*/ 101 w 21600"/>
                    <a:gd name="T7" fmla="*/ 20 h 21600"/>
                    <a:gd name="T8" fmla="*/ 0 w 21600"/>
                    <a:gd name="T9" fmla="*/ 39 h 21600"/>
                    <a:gd name="T10" fmla="*/ 0 w 21600"/>
                    <a:gd name="T11" fmla="*/ 3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81" name="Freeform 423"/>
                <p:cNvSpPr>
                  <a:spLocks/>
                </p:cNvSpPr>
                <p:nvPr/>
              </p:nvSpPr>
              <p:spPr bwMode="auto">
                <a:xfrm>
                  <a:off x="12" y="270"/>
                  <a:ext cx="100" cy="39"/>
                </a:xfrm>
                <a:custGeom>
                  <a:avLst/>
                  <a:gdLst>
                    <a:gd name="T0" fmla="*/ 0 w 21600"/>
                    <a:gd name="T1" fmla="*/ 20 h 21600"/>
                    <a:gd name="T2" fmla="*/ 0 w 21600"/>
                    <a:gd name="T3" fmla="*/ 0 h 21600"/>
                    <a:gd name="T4" fmla="*/ 100 w 21600"/>
                    <a:gd name="T5" fmla="*/ 20 h 21600"/>
                    <a:gd name="T6" fmla="*/ 100 w 21600"/>
                    <a:gd name="T7" fmla="*/ 39 h 21600"/>
                    <a:gd name="T8" fmla="*/ 0 w 21600"/>
                    <a:gd name="T9" fmla="*/ 20 h 21600"/>
                    <a:gd name="T10" fmla="*/ 0 w 21600"/>
                    <a:gd name="T11" fmla="*/ 2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82" name="Freeform 424"/>
                <p:cNvSpPr>
                  <a:spLocks/>
                </p:cNvSpPr>
                <p:nvPr/>
              </p:nvSpPr>
              <p:spPr bwMode="auto">
                <a:xfrm>
                  <a:off x="12" y="328"/>
                  <a:ext cx="101" cy="39"/>
                </a:xfrm>
                <a:custGeom>
                  <a:avLst/>
                  <a:gdLst>
                    <a:gd name="T0" fmla="*/ 0 w 21600"/>
                    <a:gd name="T1" fmla="*/ 20 h 21600"/>
                    <a:gd name="T2" fmla="*/ 0 w 21600"/>
                    <a:gd name="T3" fmla="*/ 0 h 21600"/>
                    <a:gd name="T4" fmla="*/ 101 w 21600"/>
                    <a:gd name="T5" fmla="*/ 20 h 21600"/>
                    <a:gd name="T6" fmla="*/ 101 w 21600"/>
                    <a:gd name="T7" fmla="*/ 39 h 21600"/>
                    <a:gd name="T8" fmla="*/ 0 w 21600"/>
                    <a:gd name="T9" fmla="*/ 20 h 21600"/>
                    <a:gd name="T10" fmla="*/ 0 w 21600"/>
                    <a:gd name="T11" fmla="*/ 2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83" name="Freeform 425"/>
                <p:cNvSpPr>
                  <a:spLocks/>
                </p:cNvSpPr>
                <p:nvPr/>
              </p:nvSpPr>
              <p:spPr bwMode="auto">
                <a:xfrm>
                  <a:off x="12" y="357"/>
                  <a:ext cx="101" cy="39"/>
                </a:xfrm>
                <a:custGeom>
                  <a:avLst/>
                  <a:gdLst>
                    <a:gd name="T0" fmla="*/ 0 w 21600"/>
                    <a:gd name="T1" fmla="*/ 39 h 21600"/>
                    <a:gd name="T2" fmla="*/ 0 w 21600"/>
                    <a:gd name="T3" fmla="*/ 20 h 21600"/>
                    <a:gd name="T4" fmla="*/ 101 w 21600"/>
                    <a:gd name="T5" fmla="*/ 0 h 21600"/>
                    <a:gd name="T6" fmla="*/ 101 w 21600"/>
                    <a:gd name="T7" fmla="*/ 20 h 21600"/>
                    <a:gd name="T8" fmla="*/ 0 w 21600"/>
                    <a:gd name="T9" fmla="*/ 39 h 21600"/>
                    <a:gd name="T10" fmla="*/ 0 w 21600"/>
                    <a:gd name="T11" fmla="*/ 3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84" name="Freeform 426"/>
                <p:cNvSpPr>
                  <a:spLocks/>
                </p:cNvSpPr>
                <p:nvPr/>
              </p:nvSpPr>
              <p:spPr bwMode="auto">
                <a:xfrm>
                  <a:off x="12" y="376"/>
                  <a:ext cx="107" cy="49"/>
                </a:xfrm>
                <a:custGeom>
                  <a:avLst/>
                  <a:gdLst>
                    <a:gd name="T0" fmla="*/ 0 w 21600"/>
                    <a:gd name="T1" fmla="*/ 20 h 21600"/>
                    <a:gd name="T2" fmla="*/ 0 w 21600"/>
                    <a:gd name="T3" fmla="*/ 0 h 21600"/>
                    <a:gd name="T4" fmla="*/ 107 w 21600"/>
                    <a:gd name="T5" fmla="*/ 29 h 21600"/>
                    <a:gd name="T6" fmla="*/ 101 w 21600"/>
                    <a:gd name="T7" fmla="*/ 49 h 21600"/>
                    <a:gd name="T8" fmla="*/ 0 w 21600"/>
                    <a:gd name="T9" fmla="*/ 20 h 21600"/>
                    <a:gd name="T10" fmla="*/ 0 w 21600"/>
                    <a:gd name="T11" fmla="*/ 2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8640"/>
                      </a:moveTo>
                      <a:lnTo>
                        <a:pt x="0" y="0"/>
                      </a:lnTo>
                      <a:lnTo>
                        <a:pt x="21600" y="12960"/>
                      </a:lnTo>
                      <a:lnTo>
                        <a:pt x="20329" y="21600"/>
                      </a:lnTo>
                      <a:lnTo>
                        <a:pt x="0" y="8640"/>
                      </a:lnTo>
                      <a:close/>
                      <a:moveTo>
                        <a:pt x="0" y="864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85" name="Freeform 427"/>
                <p:cNvSpPr>
                  <a:spLocks/>
                </p:cNvSpPr>
                <p:nvPr/>
              </p:nvSpPr>
              <p:spPr bwMode="auto">
                <a:xfrm>
                  <a:off x="6" y="405"/>
                  <a:ext cx="107" cy="39"/>
                </a:xfrm>
                <a:custGeom>
                  <a:avLst/>
                  <a:gdLst>
                    <a:gd name="T0" fmla="*/ 0 w 21600"/>
                    <a:gd name="T1" fmla="*/ 39 h 21600"/>
                    <a:gd name="T2" fmla="*/ 0 w 21600"/>
                    <a:gd name="T3" fmla="*/ 29 h 21600"/>
                    <a:gd name="T4" fmla="*/ 107 w 21600"/>
                    <a:gd name="T5" fmla="*/ 0 h 21600"/>
                    <a:gd name="T6" fmla="*/ 107 w 21600"/>
                    <a:gd name="T7" fmla="*/ 20 h 21600"/>
                    <a:gd name="T8" fmla="*/ 0 w 21600"/>
                    <a:gd name="T9" fmla="*/ 39 h 21600"/>
                    <a:gd name="T10" fmla="*/ 0 w 21600"/>
                    <a:gd name="T11" fmla="*/ 3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62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86" name="Freeform 428"/>
                <p:cNvSpPr>
                  <a:spLocks/>
                </p:cNvSpPr>
                <p:nvPr/>
              </p:nvSpPr>
              <p:spPr bwMode="auto">
                <a:xfrm>
                  <a:off x="0" y="434"/>
                  <a:ext cx="75" cy="58"/>
                </a:xfrm>
                <a:custGeom>
                  <a:avLst/>
                  <a:gdLst>
                    <a:gd name="T0" fmla="*/ 0 w 21600"/>
                    <a:gd name="T1" fmla="*/ 10 h 21600"/>
                    <a:gd name="T2" fmla="*/ 6 w 21600"/>
                    <a:gd name="T3" fmla="*/ 0 h 21600"/>
                    <a:gd name="T4" fmla="*/ 75 w 21600"/>
                    <a:gd name="T5" fmla="*/ 48 h 21600"/>
                    <a:gd name="T6" fmla="*/ 69 w 21600"/>
                    <a:gd name="T7" fmla="*/ 58 h 21600"/>
                    <a:gd name="T8" fmla="*/ 0 w 21600"/>
                    <a:gd name="T9" fmla="*/ 10 h 21600"/>
                    <a:gd name="T10" fmla="*/ 0 w 21600"/>
                    <a:gd name="T11" fmla="*/ 1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800" y="0"/>
                      </a:lnTo>
                      <a:lnTo>
                        <a:pt x="21600" y="18000"/>
                      </a:lnTo>
                      <a:lnTo>
                        <a:pt x="19800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87" name="Rectangle 429"/>
                <p:cNvSpPr>
                  <a:spLocks/>
                </p:cNvSpPr>
                <p:nvPr/>
              </p:nvSpPr>
              <p:spPr bwMode="auto">
                <a:xfrm>
                  <a:off x="63" y="483"/>
                  <a:ext cx="12" cy="174"/>
                </a:xfrm>
                <a:prstGeom prst="rect">
                  <a:avLst/>
                </a:prstGeom>
                <a:solidFill>
                  <a:srgbClr val="B2B2B2"/>
                </a:solidFill>
                <a:ln w="12700">
                  <a:solidFill>
                    <a:srgbClr val="B2B2B2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74" name="Oval 430"/>
              <p:cNvSpPr>
                <a:spLocks/>
              </p:cNvSpPr>
              <p:nvPr/>
            </p:nvSpPr>
            <p:spPr bwMode="auto">
              <a:xfrm rot="-2460000">
                <a:off x="10" y="12"/>
                <a:ext cx="58" cy="54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72" name="Freeform 431"/>
            <p:cNvSpPr>
              <a:spLocks/>
            </p:cNvSpPr>
            <p:nvPr/>
          </p:nvSpPr>
          <p:spPr bwMode="auto">
            <a:xfrm>
              <a:off x="3108148" y="1447800"/>
              <a:ext cx="2630309" cy="488231"/>
            </a:xfrm>
            <a:custGeom>
              <a:avLst/>
              <a:gdLst>
                <a:gd name="T0" fmla="*/ 0 w 21600"/>
                <a:gd name="T1" fmla="*/ 0 h 21600"/>
                <a:gd name="T2" fmla="*/ 317 w 21600"/>
                <a:gd name="T3" fmla="*/ 189 h 21600"/>
                <a:gd name="T4" fmla="*/ 731 w 21600"/>
                <a:gd name="T5" fmla="*/ 283 h 21600"/>
                <a:gd name="T6" fmla="*/ 1200 w 21600"/>
                <a:gd name="T7" fmla="*/ 189 h 21600"/>
                <a:gd name="T8" fmla="*/ 1475 w 21600"/>
                <a:gd name="T9" fmla="*/ 31 h 21600"/>
                <a:gd name="T10" fmla="*/ 1524 w 21600"/>
                <a:gd name="T11" fmla="*/ 6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0"/>
                  </a:moveTo>
                  <a:cubicBezTo>
                    <a:pt x="1368" y="5400"/>
                    <a:pt x="2760" y="10800"/>
                    <a:pt x="4494" y="14400"/>
                  </a:cubicBezTo>
                  <a:cubicBezTo>
                    <a:pt x="6204" y="18000"/>
                    <a:pt x="8256" y="21600"/>
                    <a:pt x="10357" y="21600"/>
                  </a:cubicBezTo>
                  <a:cubicBezTo>
                    <a:pt x="12433" y="21600"/>
                    <a:pt x="15242" y="17400"/>
                    <a:pt x="17001" y="14400"/>
                  </a:cubicBezTo>
                  <a:cubicBezTo>
                    <a:pt x="18759" y="11100"/>
                    <a:pt x="20249" y="4200"/>
                    <a:pt x="20909" y="2400"/>
                  </a:cubicBezTo>
                  <a:lnTo>
                    <a:pt x="21600" y="456"/>
                  </a:lnTo>
                </a:path>
              </a:pathLst>
            </a:custGeom>
            <a:noFill/>
            <a:ln w="25400">
              <a:solidFill>
                <a:srgbClr val="A5002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46" name="Content Placeholder 2"/>
          <p:cNvSpPr txBox="1">
            <a:spLocks/>
          </p:cNvSpPr>
          <p:nvPr/>
        </p:nvSpPr>
        <p:spPr bwMode="auto">
          <a:xfrm>
            <a:off x="3124200" y="3048000"/>
            <a:ext cx="332036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b="1" dirty="0" smtClean="0"/>
              <a:t>gait transition</a:t>
            </a:r>
          </a:p>
        </p:txBody>
      </p:sp>
      <p:sp>
        <p:nvSpPr>
          <p:cNvPr id="347" name="Content Placeholder 2"/>
          <p:cNvSpPr txBox="1">
            <a:spLocks/>
          </p:cNvSpPr>
          <p:nvPr/>
        </p:nvSpPr>
        <p:spPr bwMode="auto">
          <a:xfrm>
            <a:off x="0" y="5867400"/>
            <a:ext cx="6778159" cy="90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624"/>
              </a:spcBef>
              <a:spcAft>
                <a:spcPts val="1200"/>
              </a:spcAft>
              <a:buNone/>
            </a:pPr>
            <a:r>
              <a:rPr lang="en-US" sz="3200" b="1" dirty="0"/>
              <a:t>Reduced-order models </a:t>
            </a:r>
            <a:r>
              <a:rPr lang="en-US" sz="3200" b="1" dirty="0" smtClean="0"/>
              <a:t>support comparison </a:t>
            </a:r>
            <a:r>
              <a:rPr lang="en-US" sz="3200" b="1" dirty="0"/>
              <a:t>across morphology &amp; scale</a:t>
            </a:r>
          </a:p>
        </p:txBody>
      </p:sp>
      <p:grpSp>
        <p:nvGrpSpPr>
          <p:cNvPr id="350" name="Group 349"/>
          <p:cNvGrpSpPr/>
          <p:nvPr/>
        </p:nvGrpSpPr>
        <p:grpSpPr>
          <a:xfrm>
            <a:off x="6347324" y="2978452"/>
            <a:ext cx="2568076" cy="3041348"/>
            <a:chOff x="6347324" y="2978452"/>
            <a:chExt cx="2568076" cy="3041348"/>
          </a:xfrm>
        </p:grpSpPr>
        <p:sp>
          <p:nvSpPr>
            <p:cNvPr id="348" name="Content Placeholder 2"/>
            <p:cNvSpPr txBox="1">
              <a:spLocks/>
            </p:cNvSpPr>
            <p:nvPr/>
          </p:nvSpPr>
          <p:spPr bwMode="auto">
            <a:xfrm>
              <a:off x="6378481" y="5562600"/>
              <a:ext cx="2505066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2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80000"/>
                </a:lnSpc>
                <a:buNone/>
              </a:pPr>
              <a:r>
                <a:rPr lang="en-US" b="1" dirty="0" smtClean="0">
                  <a:solidFill>
                    <a:schemeClr val="tx2">
                      <a:lumMod val="75000"/>
                    </a:schemeClr>
                  </a:solidFill>
                </a:rPr>
                <a:t>2:40pm Imperial B</a:t>
              </a:r>
            </a:p>
          </p:txBody>
        </p:sp>
        <p:sp>
          <p:nvSpPr>
            <p:cNvPr id="349" name="Rounded Rectangle 348"/>
            <p:cNvSpPr/>
            <p:nvPr/>
          </p:nvSpPr>
          <p:spPr>
            <a:xfrm>
              <a:off x="6347324" y="2978452"/>
              <a:ext cx="2568076" cy="3041348"/>
            </a:xfrm>
            <a:prstGeom prst="roundRect">
              <a:avLst>
                <a:gd name="adj" fmla="val 9794"/>
              </a:avLst>
            </a:prstGeom>
            <a:noFill/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528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revze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" r="6849"/>
          <a:stretch/>
        </p:blipFill>
        <p:spPr>
          <a:xfrm>
            <a:off x="401435" y="1220051"/>
            <a:ext cx="1775876" cy="2562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674856"/>
            <a:ext cx="4114800" cy="218314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– </a:t>
            </a:r>
            <a:r>
              <a:rPr lang="en-US" dirty="0" err="1"/>
              <a:t>PolyPEDAL</a:t>
            </a:r>
            <a:r>
              <a:rPr lang="en-US" dirty="0"/>
              <a:t> </a:t>
            </a:r>
            <a:r>
              <a:rPr lang="en-US" dirty="0" smtClean="0"/>
              <a:t>Lab</a:t>
            </a:r>
          </a:p>
          <a:p>
            <a:pPr marL="0" indent="0">
              <a:buNone/>
            </a:pPr>
            <a:r>
              <a:rPr lang="en-US" dirty="0" smtClean="0"/>
              <a:t>– Biomechanics Group</a:t>
            </a:r>
          </a:p>
          <a:p>
            <a:pPr marL="0" indent="0">
              <a:buNone/>
            </a:pPr>
            <a:r>
              <a:rPr lang="en-US" dirty="0" smtClean="0"/>
              <a:t>– Autonomous Systems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4" name="Picture 3" descr="ar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272160"/>
            <a:ext cx="1527479" cy="976240"/>
          </a:xfrm>
          <a:prstGeom prst="rect">
            <a:avLst/>
          </a:prstGeom>
        </p:spPr>
      </p:pic>
      <p:pic>
        <p:nvPicPr>
          <p:cNvPr id="6" name="Picture 5" descr="nsf_col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05400"/>
            <a:ext cx="1371600" cy="1372515"/>
          </a:xfrm>
          <a:prstGeom prst="rect">
            <a:avLst/>
          </a:prstGeom>
        </p:spPr>
      </p:pic>
      <p:pic>
        <p:nvPicPr>
          <p:cNvPr id="15" name="Picture 14" descr="bo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68" y="1215965"/>
            <a:ext cx="1931252" cy="2566448"/>
          </a:xfrm>
          <a:prstGeom prst="rect">
            <a:avLst/>
          </a:prstGeom>
        </p:spPr>
      </p:pic>
      <p:pic>
        <p:nvPicPr>
          <p:cNvPr id="14" name="Picture 13" descr="shanka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55" y="1215965"/>
            <a:ext cx="1722483" cy="2561313"/>
          </a:xfrm>
          <a:prstGeom prst="rect">
            <a:avLst/>
          </a:prstGeom>
        </p:spPr>
      </p:pic>
      <p:pic>
        <p:nvPicPr>
          <p:cNvPr id="11" name="Picture 10" descr="talia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r="10691"/>
          <a:stretch/>
        </p:blipFill>
        <p:spPr>
          <a:xfrm>
            <a:off x="2461491" y="1220051"/>
            <a:ext cx="1616364" cy="25613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200" y="3711455"/>
            <a:ext cx="2405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/>
                <a:cs typeface="Calibri"/>
              </a:rPr>
              <a:t>Prof. </a:t>
            </a:r>
            <a:r>
              <a:rPr lang="en-US" sz="2000" b="1" dirty="0" err="1" smtClean="0">
                <a:latin typeface="Calibri"/>
                <a:cs typeface="Calibri"/>
              </a:rPr>
              <a:t>Shai</a:t>
            </a:r>
            <a:r>
              <a:rPr lang="en-US" sz="2000" b="1" dirty="0" smtClean="0">
                <a:latin typeface="Calibri"/>
                <a:cs typeface="Calibri"/>
              </a:rPr>
              <a:t> </a:t>
            </a:r>
            <a:r>
              <a:rPr lang="en-US" sz="2000" b="1" dirty="0" err="1" smtClean="0">
                <a:latin typeface="Calibri"/>
                <a:cs typeface="Calibri"/>
              </a:rPr>
              <a:t>Revzen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1491" y="3730565"/>
            <a:ext cx="161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/>
                <a:cs typeface="Calibri"/>
              </a:rPr>
              <a:t>Talia Moore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86993" y="3730565"/>
            <a:ext cx="2313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/>
                <a:cs typeface="Calibri"/>
              </a:rPr>
              <a:t>Prof. Shankar </a:t>
            </a:r>
            <a:r>
              <a:rPr lang="en-US" sz="2000" b="1" dirty="0" err="1" smtClean="0">
                <a:latin typeface="Calibri"/>
                <a:cs typeface="Calibri"/>
              </a:rPr>
              <a:t>Sastry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04568" y="3730565"/>
            <a:ext cx="1977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/>
                <a:cs typeface="Calibri"/>
              </a:rPr>
              <a:t>Prof. Robert Full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228600" y="625476"/>
            <a:ext cx="868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/>
              <a:t>Collaborators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228600" y="4165311"/>
            <a:ext cx="8686800" cy="50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/>
              <a:t>Affiliations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4343400" y="4156365"/>
            <a:ext cx="1916906" cy="50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/>
              <a:t>Sponsors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4419600" y="4648200"/>
            <a:ext cx="4572000" cy="44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–</a:t>
            </a:r>
            <a:r>
              <a:rPr lang="en-US" dirty="0" smtClean="0"/>
              <a:t> NSF GRF             – ARL MAST</a:t>
            </a:r>
            <a:endParaRPr lang="en-US" dirty="0"/>
          </a:p>
        </p:txBody>
      </p:sp>
      <p:pic>
        <p:nvPicPr>
          <p:cNvPr id="26" name="Picture 25" descr="harvard_colo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699" y="2819400"/>
            <a:ext cx="744301" cy="879764"/>
          </a:xfrm>
          <a:prstGeom prst="rect">
            <a:avLst/>
          </a:prstGeom>
        </p:spPr>
      </p:pic>
      <p:pic>
        <p:nvPicPr>
          <p:cNvPr id="27" name="Picture 26" descr="umich_color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92" y="2819400"/>
            <a:ext cx="915708" cy="879764"/>
          </a:xfrm>
          <a:prstGeom prst="rect">
            <a:avLst/>
          </a:prstGeom>
        </p:spPr>
      </p:pic>
      <p:pic>
        <p:nvPicPr>
          <p:cNvPr id="28" name="Picture 27" descr="ucb_color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290" y="2819400"/>
            <a:ext cx="879764" cy="879764"/>
          </a:xfrm>
          <a:prstGeom prst="rect">
            <a:avLst/>
          </a:prstGeom>
        </p:spPr>
      </p:pic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228600" y="6119855"/>
            <a:ext cx="8686800" cy="50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/>
              <a:t>Thank you for your time!</a:t>
            </a:r>
          </a:p>
        </p:txBody>
      </p:sp>
    </p:spTree>
    <p:extLst>
      <p:ext uri="{BB962C8B-B14F-4D97-AF65-F5344CB8AC3E}">
        <p14:creationId xmlns:p14="http://schemas.microsoft.com/office/powerpoint/2010/main" val="329070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problems and 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5638800" cy="4267200"/>
          </a:xfrm>
        </p:spPr>
        <p:txBody>
          <a:bodyPr/>
          <a:lstStyle/>
          <a:p>
            <a:r>
              <a:rPr lang="en-US" sz="2800" dirty="0" smtClean="0"/>
              <a:t>choosing prediction error</a:t>
            </a:r>
          </a:p>
          <a:p>
            <a:r>
              <a:rPr lang="en-US" sz="2800" dirty="0" smtClean="0"/>
              <a:t>representing perturbations in reduced-order models</a:t>
            </a:r>
          </a:p>
          <a:p>
            <a:r>
              <a:rPr lang="en-US" sz="2800" dirty="0" smtClean="0"/>
              <a:t>model reduction (“template”-</a:t>
            </a:r>
            <a:r>
              <a:rPr lang="en-US" sz="2800" dirty="0" err="1" smtClean="0"/>
              <a:t>ing</a:t>
            </a:r>
            <a:r>
              <a:rPr lang="en-US" sz="2800" dirty="0" smtClean="0"/>
              <a:t>) </a:t>
            </a:r>
          </a:p>
          <a:p>
            <a:r>
              <a:rPr lang="en-US" sz="2800" dirty="0" smtClean="0"/>
              <a:t>model embedding (“anchor”-</a:t>
            </a:r>
            <a:r>
              <a:rPr lang="en-US" sz="2800" dirty="0" err="1" smtClean="0"/>
              <a:t>ing</a:t>
            </a:r>
            <a:r>
              <a:rPr lang="en-US" sz="2800" dirty="0" smtClean="0"/>
              <a:t>)</a:t>
            </a:r>
          </a:p>
          <a:p>
            <a:r>
              <a:rPr lang="en-US" sz="2800" dirty="0"/>
              <a:t>asymptotic </a:t>
            </a:r>
            <a:r>
              <a:rPr lang="en-US" sz="2800" dirty="0" smtClean="0"/>
              <a:t>consistency of </a:t>
            </a:r>
            <a:r>
              <a:rPr lang="en-US" sz="2800" dirty="0"/>
              <a:t>parameter </a:t>
            </a:r>
            <a:r>
              <a:rPr lang="en-US" sz="2800" dirty="0" smtClean="0"/>
              <a:t>estimates</a:t>
            </a:r>
          </a:p>
          <a:p>
            <a:r>
              <a:rPr lang="en-US" sz="2800" dirty="0" smtClean="0"/>
              <a:t>accurate, efficient simulation of piecewise-defined dynamics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4" name="Left-Right Arrow 3"/>
          <p:cNvSpPr/>
          <p:nvPr/>
        </p:nvSpPr>
        <p:spPr>
          <a:xfrm rot="16200000">
            <a:off x="3244726" y="3003675"/>
            <a:ext cx="5867400" cy="1536450"/>
          </a:xfrm>
          <a:prstGeom prst="leftRightArrow">
            <a:avLst>
              <a:gd name="adj1" fmla="val 33292"/>
              <a:gd name="adj2" fmla="val 46439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477001" y="1447800"/>
            <a:ext cx="2362200" cy="112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/>
              <a:t>experimental biomechanics</a:t>
            </a:r>
            <a:endParaRPr lang="en-US" sz="2800" b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477001" y="4953000"/>
            <a:ext cx="24384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/>
              <a:t>dynamical systems theory</a:t>
            </a:r>
          </a:p>
        </p:txBody>
      </p:sp>
      <p:sp>
        <p:nvSpPr>
          <p:cNvPr id="8" name="Rectangle 10"/>
          <p:cNvSpPr>
            <a:spLocks/>
          </p:cNvSpPr>
          <p:nvPr/>
        </p:nvSpPr>
        <p:spPr bwMode="auto">
          <a:xfrm>
            <a:off x="157162" y="6135469"/>
            <a:ext cx="52257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b">
            <a:spAutoFit/>
          </a:bodyPr>
          <a:lstStyle/>
          <a:p>
            <a:pPr marL="42863"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Burden,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Ohlsson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&amp;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Sastry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IFAC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SysID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2012</a:t>
            </a:r>
          </a:p>
          <a:p>
            <a:pPr marL="42863"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Burden,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Revzen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&amp;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Sastry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IEEE CDC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2011</a:t>
            </a:r>
          </a:p>
          <a:p>
            <a:pPr marL="42863">
              <a:lnSpc>
                <a:spcPct val="50000"/>
              </a:lnSpc>
              <a:spcBef>
                <a:spcPts val="1000"/>
              </a:spcBef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Burden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Gonzalez,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Vasudevan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Bajcsy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&amp;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Sastry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IEEE CDC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469380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Lateral perturbation experiment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6" name="Rectangle 19"/>
          <p:cNvSpPr>
            <a:spLocks/>
          </p:cNvSpPr>
          <p:nvPr/>
        </p:nvSpPr>
        <p:spPr bwMode="auto">
          <a:xfrm>
            <a:off x="8069545" y="5257800"/>
            <a:ext cx="9982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ctr">
            <a:spAutoFit/>
          </a:bodyPr>
          <a:lstStyle/>
          <a:p>
            <a:pPr marL="42863" algn="r"/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real-time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" name="latpert_x20-trk-v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2526" y="606778"/>
            <a:ext cx="7826963" cy="6261570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886200" y="5641032"/>
            <a:ext cx="206824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 marL="0" lvl="0" indent="0" algn="ctr" eaLnBrk="1" hangingPunct="1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cart velocity</a:t>
            </a:r>
            <a:endParaRPr lang="en-US" sz="2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Rectangle 19"/>
          <p:cNvSpPr>
            <a:spLocks/>
          </p:cNvSpPr>
          <p:nvPr/>
        </p:nvSpPr>
        <p:spPr bwMode="auto">
          <a:xfrm>
            <a:off x="7174870" y="4572000"/>
            <a:ext cx="12147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ctr">
            <a:spAutoFit/>
          </a:bodyPr>
          <a:lstStyle/>
          <a:p>
            <a:pPr marL="42863" algn="r"/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slowed 20x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915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Lateral perturbation reference frames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6" name="Rectangle 19"/>
          <p:cNvSpPr>
            <a:spLocks/>
          </p:cNvSpPr>
          <p:nvPr/>
        </p:nvSpPr>
        <p:spPr bwMode="auto">
          <a:xfrm>
            <a:off x="8069545" y="5257800"/>
            <a:ext cx="9982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ctr">
            <a:spAutoFit/>
          </a:bodyPr>
          <a:lstStyle/>
          <a:p>
            <a:pPr marL="42863" algn="r"/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real-time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latpert_x20-trk-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609599"/>
            <a:ext cx="7391400" cy="8131105"/>
          </a:xfrm>
          <a:prstGeom prst="rect">
            <a:avLst/>
          </a:prstGeom>
        </p:spPr>
      </p:pic>
      <p:sp>
        <p:nvSpPr>
          <p:cNvPr id="8" name="Rectangle 19"/>
          <p:cNvSpPr>
            <a:spLocks/>
          </p:cNvSpPr>
          <p:nvPr/>
        </p:nvSpPr>
        <p:spPr bwMode="auto">
          <a:xfrm>
            <a:off x="6953014" y="4304828"/>
            <a:ext cx="12147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ctr">
            <a:spAutoFit/>
          </a:bodyPr>
          <a:lstStyle/>
          <a:p>
            <a:pPr marL="42863" algn="r"/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slowed 20x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400786" y="4736068"/>
            <a:ext cx="762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 marL="0" lvl="0" indent="0" algn="ctr" eaLnBrk="1" hangingPunct="1">
              <a:lnSpc>
                <a:spcPct val="70000"/>
              </a:lnSpc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cart</a:t>
            </a:r>
            <a:endParaRPr lang="en-US" sz="2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295428" y="4736068"/>
            <a:ext cx="102917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 marL="0" lvl="0" indent="0" algn="ctr" eaLnBrk="1" hangingPunct="1">
              <a:lnSpc>
                <a:spcPct val="70000"/>
              </a:lnSpc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animal</a:t>
            </a:r>
            <a:endParaRPr lang="en-US" sz="2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896558" y="4219221"/>
            <a:ext cx="66604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 marL="0" lvl="0" indent="0" algn="ctr" eaLnBrk="1" hangingPunct="1">
              <a:lnSpc>
                <a:spcPct val="70000"/>
              </a:lnSpc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lab</a:t>
            </a:r>
            <a:endParaRPr lang="en-US" sz="2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5830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624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4400" dirty="0" smtClean="0"/>
              <a:t> Reduced-order models possess unknown parameters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4400" dirty="0" smtClean="0"/>
              <a:t> Applying nonlinear regression to piecewise-defined dynamics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dirty="0" smtClean="0"/>
              <a:t> Validating a dynamic model’s response to a perturbation – the Lateral Leg Spring</a:t>
            </a:r>
            <a:endParaRPr lang="en-US" sz="4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parameters and validating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400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624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4400" dirty="0" smtClean="0"/>
              <a:t> Reduced-order models possess unknown parameters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4400" dirty="0" smtClean="0">
                <a:solidFill>
                  <a:schemeClr val="bg1">
                    <a:lumMod val="65000"/>
                  </a:schemeClr>
                </a:solidFill>
              </a:rPr>
              <a:t> Applying nonlinear regression to piecewise-defined dynamics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dirty="0" smtClean="0">
                <a:solidFill>
                  <a:schemeClr val="bg1">
                    <a:lumMod val="65000"/>
                  </a:schemeClr>
                </a:solidFill>
              </a:rPr>
              <a:t> Validating a dynamic model’s response to a perturbation – the Lateral Leg Spring</a:t>
            </a:r>
            <a:endParaRPr lang="en-US" sz="4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</a:t>
            </a:r>
            <a:r>
              <a:rPr lang="en-US" dirty="0"/>
              <a:t>p</a:t>
            </a:r>
            <a:r>
              <a:rPr lang="en-US" dirty="0" smtClean="0"/>
              <a:t>arameters and validating </a:t>
            </a:r>
            <a:r>
              <a:rPr lang="en-US" dirty="0"/>
              <a:t>m</a:t>
            </a:r>
            <a:r>
              <a:rPr lang="en-US" dirty="0" smtClean="0"/>
              <a:t>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501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37" y="373438"/>
            <a:ext cx="8791993" cy="396996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Rhythmic motion is stereotyped &amp; low-dimensional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2400" y="4267201"/>
            <a:ext cx="8909044" cy="38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Revzen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Koditschek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&amp; Full 2009;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Revzen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&amp;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Guckenheimer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2011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28600" y="4602973"/>
            <a:ext cx="8610600" cy="2303621"/>
            <a:chOff x="228600" y="4602973"/>
            <a:chExt cx="8610600" cy="2303621"/>
          </a:xfrm>
        </p:grpSpPr>
        <p:sp>
          <p:nvSpPr>
            <p:cNvPr id="14" name="Content Placeholder 2"/>
            <p:cNvSpPr txBox="1">
              <a:spLocks/>
            </p:cNvSpPr>
            <p:nvPr/>
          </p:nvSpPr>
          <p:spPr bwMode="auto">
            <a:xfrm>
              <a:off x="228600" y="4602973"/>
              <a:ext cx="7543800" cy="2303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2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dirty="0" smtClean="0"/>
                <a:t>Mechanisms are partially understood</a:t>
              </a:r>
              <a:endParaRPr lang="en-US" sz="2400" dirty="0" smtClean="0"/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 bwMode="auto">
            <a:xfrm>
              <a:off x="228600" y="5105400"/>
              <a:ext cx="2933481" cy="1304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2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en-US" dirty="0" smtClean="0"/>
                <a:t>synchronization</a:t>
              </a:r>
            </a:p>
            <a:p>
              <a:pPr lvl="1"/>
              <a:endParaRPr lang="en-US" dirty="0" smtClean="0"/>
            </a:p>
            <a:p>
              <a:pPr lvl="1"/>
              <a:r>
                <a:rPr lang="en-US" dirty="0" smtClean="0"/>
                <a:t>symmetry</a:t>
              </a:r>
              <a:endParaRPr lang="en-US" dirty="0"/>
            </a:p>
          </p:txBody>
        </p:sp>
        <p:sp>
          <p:nvSpPr>
            <p:cNvPr id="6" name="Content Placeholder 2"/>
            <p:cNvSpPr txBox="1">
              <a:spLocks/>
            </p:cNvSpPr>
            <p:nvPr/>
          </p:nvSpPr>
          <p:spPr bwMode="auto">
            <a:xfrm>
              <a:off x="4114800" y="5105400"/>
              <a:ext cx="4724400" cy="1304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2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en-US" dirty="0" smtClean="0"/>
                <a:t>synergy</a:t>
              </a:r>
            </a:p>
            <a:p>
              <a:pPr lvl="1"/>
              <a:endParaRPr lang="en-US" dirty="0" smtClean="0"/>
            </a:p>
            <a:p>
              <a:pPr lvl="1"/>
              <a:r>
                <a:rPr lang="en-US" dirty="0" smtClean="0"/>
                <a:t>solidification</a:t>
              </a:r>
              <a:endParaRPr lang="en-US" dirty="0"/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 bwMode="auto">
            <a:xfrm>
              <a:off x="996957" y="5486401"/>
              <a:ext cx="3651243" cy="380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2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Cohen, Holmes, &amp; Rand 1982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" name="Content Placeholder 2"/>
            <p:cNvSpPr txBox="1">
              <a:spLocks/>
            </p:cNvSpPr>
            <p:nvPr/>
          </p:nvSpPr>
          <p:spPr bwMode="auto">
            <a:xfrm>
              <a:off x="990600" y="6248401"/>
              <a:ext cx="3651243" cy="380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2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Golubitsky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Stuart, </a:t>
              </a: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Buono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&amp; Collins 1999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" name="Content Placeholder 2"/>
            <p:cNvSpPr txBox="1">
              <a:spLocks/>
            </p:cNvSpPr>
            <p:nvPr/>
          </p:nvSpPr>
          <p:spPr bwMode="auto">
            <a:xfrm>
              <a:off x="4883157" y="5486400"/>
              <a:ext cx="3651243" cy="380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2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Ting &amp; Macpherson 2005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4876800" y="6248400"/>
              <a:ext cx="3352800" cy="380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2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Li, </a:t>
              </a: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Umbanhower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Komsuoglu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Koditschek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&amp; 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Goldman 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2009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57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Gait dynamics described by reduced-order model</a:t>
            </a:r>
            <a:endParaRPr lang="en-US" dirty="0"/>
          </a:p>
        </p:txBody>
      </p:sp>
      <p:sp>
        <p:nvSpPr>
          <p:cNvPr id="5" name="Rectangle 10"/>
          <p:cNvSpPr>
            <a:spLocks/>
          </p:cNvSpPr>
          <p:nvPr/>
        </p:nvSpPr>
        <p:spPr bwMode="auto">
          <a:xfrm>
            <a:off x="157162" y="6535579"/>
            <a:ext cx="19455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ctr">
            <a:spAutoFit/>
          </a:bodyPr>
          <a:lstStyle/>
          <a:p>
            <a:pPr marL="42863">
              <a:spcBef>
                <a:spcPts val="1000"/>
              </a:spcBef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Full &amp;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Koditschek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1999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3120523" y="3868737"/>
            <a:ext cx="2565902" cy="2151063"/>
            <a:chOff x="0" y="0"/>
            <a:chExt cx="1454" cy="1219"/>
          </a:xfrm>
        </p:grpSpPr>
        <p:sp>
          <p:nvSpPr>
            <p:cNvPr id="9" name="Oval 14"/>
            <p:cNvSpPr>
              <a:spLocks/>
            </p:cNvSpPr>
            <p:nvPr/>
          </p:nvSpPr>
          <p:spPr bwMode="auto">
            <a:xfrm>
              <a:off x="376" y="682"/>
              <a:ext cx="736" cy="213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10" name="Picture 1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" y="0"/>
              <a:ext cx="532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Line 16"/>
            <p:cNvSpPr>
              <a:spLocks noChangeShapeType="1"/>
            </p:cNvSpPr>
            <p:nvPr/>
          </p:nvSpPr>
          <p:spPr bwMode="auto">
            <a:xfrm>
              <a:off x="747" y="893"/>
              <a:ext cx="85" cy="57"/>
            </a:xfrm>
            <a:prstGeom prst="lin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" name="Line 17"/>
            <p:cNvSpPr>
              <a:spLocks noChangeShapeType="1"/>
            </p:cNvSpPr>
            <p:nvPr/>
          </p:nvSpPr>
          <p:spPr bwMode="auto">
            <a:xfrm flipH="1">
              <a:off x="135" y="955"/>
              <a:ext cx="694" cy="149"/>
            </a:xfrm>
            <a:prstGeom prst="lin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>
              <a:off x="858" y="893"/>
              <a:ext cx="52" cy="45"/>
            </a:xfrm>
            <a:prstGeom prst="lin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 flipH="1">
              <a:off x="783" y="943"/>
              <a:ext cx="131" cy="160"/>
            </a:xfrm>
            <a:prstGeom prst="lin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>
              <a:off x="996" y="895"/>
              <a:ext cx="47" cy="89"/>
            </a:xfrm>
            <a:prstGeom prst="lin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>
              <a:off x="1048" y="992"/>
              <a:ext cx="140" cy="114"/>
            </a:xfrm>
            <a:prstGeom prst="lin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" name="Oval 22"/>
            <p:cNvSpPr>
              <a:spLocks/>
            </p:cNvSpPr>
            <p:nvPr/>
          </p:nvSpPr>
          <p:spPr bwMode="auto">
            <a:xfrm>
              <a:off x="728" y="876"/>
              <a:ext cx="41" cy="4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8" name="Oval 23"/>
            <p:cNvSpPr>
              <a:spLocks/>
            </p:cNvSpPr>
            <p:nvPr/>
          </p:nvSpPr>
          <p:spPr bwMode="auto">
            <a:xfrm>
              <a:off x="804" y="932"/>
              <a:ext cx="41" cy="4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9" name="Oval 24"/>
            <p:cNvSpPr>
              <a:spLocks/>
            </p:cNvSpPr>
            <p:nvPr/>
          </p:nvSpPr>
          <p:spPr bwMode="auto">
            <a:xfrm>
              <a:off x="840" y="873"/>
              <a:ext cx="41" cy="3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" name="Oval 25"/>
            <p:cNvSpPr>
              <a:spLocks/>
            </p:cNvSpPr>
            <p:nvPr/>
          </p:nvSpPr>
          <p:spPr bwMode="auto">
            <a:xfrm>
              <a:off x="886" y="922"/>
              <a:ext cx="41" cy="4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1" name="Oval 26"/>
            <p:cNvSpPr>
              <a:spLocks/>
            </p:cNvSpPr>
            <p:nvPr/>
          </p:nvSpPr>
          <p:spPr bwMode="auto">
            <a:xfrm>
              <a:off x="978" y="874"/>
              <a:ext cx="41" cy="4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" name="Oval 27"/>
            <p:cNvSpPr>
              <a:spLocks/>
            </p:cNvSpPr>
            <p:nvPr/>
          </p:nvSpPr>
          <p:spPr bwMode="auto">
            <a:xfrm>
              <a:off x="1024" y="966"/>
              <a:ext cx="40" cy="4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159" y="548"/>
              <a:ext cx="1257" cy="232"/>
            </a:xfrm>
            <a:custGeom>
              <a:avLst/>
              <a:gdLst>
                <a:gd name="T0" fmla="*/ 0 w 21600"/>
                <a:gd name="T1" fmla="*/ 0 h 21600"/>
                <a:gd name="T2" fmla="*/ 260 w 21600"/>
                <a:gd name="T3" fmla="*/ 155 h 21600"/>
                <a:gd name="T4" fmla="*/ 598 w 21600"/>
                <a:gd name="T5" fmla="*/ 232 h 21600"/>
                <a:gd name="T6" fmla="*/ 982 w 21600"/>
                <a:gd name="T7" fmla="*/ 155 h 21600"/>
                <a:gd name="T8" fmla="*/ 1208 w 21600"/>
                <a:gd name="T9" fmla="*/ 26 h 21600"/>
                <a:gd name="T10" fmla="*/ 1257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0"/>
                  </a:moveTo>
                  <a:cubicBezTo>
                    <a:pt x="1358" y="5400"/>
                    <a:pt x="2741" y="10800"/>
                    <a:pt x="4463" y="14400"/>
                  </a:cubicBezTo>
                  <a:cubicBezTo>
                    <a:pt x="6161" y="18000"/>
                    <a:pt x="8198" y="21600"/>
                    <a:pt x="10284" y="21600"/>
                  </a:cubicBezTo>
                  <a:cubicBezTo>
                    <a:pt x="12345" y="21600"/>
                    <a:pt x="15135" y="17400"/>
                    <a:pt x="16881" y="14400"/>
                  </a:cubicBezTo>
                  <a:cubicBezTo>
                    <a:pt x="18627" y="11100"/>
                    <a:pt x="20107" y="4200"/>
                    <a:pt x="20762" y="2400"/>
                  </a:cubicBezTo>
                  <a:lnTo>
                    <a:pt x="21600" y="26"/>
                  </a:lnTo>
                </a:path>
              </a:pathLst>
            </a:custGeom>
            <a:noFill/>
            <a:ln w="25400">
              <a:solidFill>
                <a:srgbClr val="A5002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4" name="Group 29"/>
            <p:cNvGrpSpPr>
              <a:grpSpLocks/>
            </p:cNvGrpSpPr>
            <p:nvPr/>
          </p:nvGrpSpPr>
          <p:grpSpPr bwMode="auto">
            <a:xfrm>
              <a:off x="94" y="1115"/>
              <a:ext cx="1360" cy="104"/>
              <a:chOff x="0" y="0"/>
              <a:chExt cx="1360" cy="104"/>
            </a:xfrm>
          </p:grpSpPr>
          <p:grpSp>
            <p:nvGrpSpPr>
              <p:cNvPr id="41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1016" cy="104"/>
                <a:chOff x="0" y="0"/>
                <a:chExt cx="1016" cy="104"/>
              </a:xfrm>
            </p:grpSpPr>
            <p:pic>
              <p:nvPicPr>
                <p:cNvPr id="56" name="Picture 31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7" name="Picture 32"/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" name="Picture 33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4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" name="Picture 34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2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" name="Picture 35"/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0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" name="Picture 36"/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" name="Picture 37"/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3" name="Picture 38"/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64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4" name="Picture 39"/>
                <p:cNvPicPr>
                  <a:picLocks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72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" name="Picture 40"/>
                <p:cNvPicPr>
                  <a:picLocks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0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6" name="Picture 41"/>
                <p:cNvPicPr>
                  <a:picLocks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7" name="Picture 42"/>
                <p:cNvPicPr>
                  <a:picLocks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8" name="Rectangle 43"/>
                <p:cNvSpPr>
                  <a:spLocks/>
                </p:cNvSpPr>
                <p:nvPr/>
              </p:nvSpPr>
              <p:spPr bwMode="auto">
                <a:xfrm>
                  <a:off x="0" y="0"/>
                  <a:ext cx="1016" cy="1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grpSp>
            <p:nvGrpSpPr>
              <p:cNvPr id="42" name="Group 44"/>
              <p:cNvGrpSpPr>
                <a:grpSpLocks/>
              </p:cNvGrpSpPr>
              <p:nvPr/>
            </p:nvGrpSpPr>
            <p:grpSpPr bwMode="auto">
              <a:xfrm>
                <a:off x="344" y="0"/>
                <a:ext cx="1016" cy="104"/>
                <a:chOff x="0" y="0"/>
                <a:chExt cx="1016" cy="104"/>
              </a:xfrm>
            </p:grpSpPr>
            <p:pic>
              <p:nvPicPr>
                <p:cNvPr id="43" name="Picture 45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" name="Picture 46"/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" name="Picture 47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4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" name="Picture 48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2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Picture 49"/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0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" name="Picture 50"/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" name="Picture 51"/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0" name="Picture 52"/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64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1" name="Picture 53"/>
                <p:cNvPicPr>
                  <a:picLocks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72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2" name="Picture 54"/>
                <p:cNvPicPr>
                  <a:picLocks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0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3" name="Picture 55"/>
                <p:cNvPicPr>
                  <a:picLocks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4" name="Picture 56"/>
                <p:cNvPicPr>
                  <a:picLocks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5" name="Rectangle 57"/>
                <p:cNvSpPr>
                  <a:spLocks/>
                </p:cNvSpPr>
                <p:nvPr/>
              </p:nvSpPr>
              <p:spPr bwMode="auto">
                <a:xfrm>
                  <a:off x="0" y="0"/>
                  <a:ext cx="1016" cy="1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5" name="Group 58"/>
            <p:cNvGrpSpPr>
              <a:grpSpLocks/>
            </p:cNvGrpSpPr>
            <p:nvPr/>
          </p:nvGrpSpPr>
          <p:grpSpPr bwMode="auto">
            <a:xfrm>
              <a:off x="710" y="779"/>
              <a:ext cx="98" cy="349"/>
              <a:chOff x="0" y="0"/>
              <a:chExt cx="97" cy="349"/>
            </a:xfrm>
          </p:grpSpPr>
          <p:sp>
            <p:nvSpPr>
              <p:cNvPr id="28" name="Rectangle 59"/>
              <p:cNvSpPr>
                <a:spLocks/>
              </p:cNvSpPr>
              <p:nvPr/>
            </p:nvSpPr>
            <p:spPr bwMode="auto">
              <a:xfrm>
                <a:off x="41" y="0"/>
                <a:ext cx="10" cy="87"/>
              </a:xfrm>
              <a:prstGeom prst="rect">
                <a:avLst/>
              </a:prstGeom>
              <a:solidFill>
                <a:srgbClr val="A50021"/>
              </a:solidFill>
              <a:ln w="12700">
                <a:solidFill>
                  <a:srgbClr val="A5002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" name="Freeform 60"/>
              <p:cNvSpPr>
                <a:spLocks/>
              </p:cNvSpPr>
              <p:nvPr/>
            </p:nvSpPr>
            <p:spPr bwMode="auto">
              <a:xfrm>
                <a:off x="41" y="82"/>
                <a:ext cx="56" cy="30"/>
              </a:xfrm>
              <a:custGeom>
                <a:avLst/>
                <a:gdLst>
                  <a:gd name="T0" fmla="*/ 0 w 21600"/>
                  <a:gd name="T1" fmla="*/ 5 h 21600"/>
                  <a:gd name="T2" fmla="*/ 5 w 21600"/>
                  <a:gd name="T3" fmla="*/ 0 h 21600"/>
                  <a:gd name="T4" fmla="*/ 56 w 21600"/>
                  <a:gd name="T5" fmla="*/ 25 h 21600"/>
                  <a:gd name="T6" fmla="*/ 51 w 21600"/>
                  <a:gd name="T7" fmla="*/ 30 h 21600"/>
                  <a:gd name="T8" fmla="*/ 0 w 21600"/>
                  <a:gd name="T9" fmla="*/ 5 h 21600"/>
                  <a:gd name="T10" fmla="*/ 0 w 21600"/>
                  <a:gd name="T11" fmla="*/ 5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3600"/>
                    </a:moveTo>
                    <a:lnTo>
                      <a:pt x="1964" y="0"/>
                    </a:lnTo>
                    <a:lnTo>
                      <a:pt x="21600" y="18000"/>
                    </a:lnTo>
                    <a:lnTo>
                      <a:pt x="19636" y="21600"/>
                    </a:lnTo>
                    <a:lnTo>
                      <a:pt x="0" y="3600"/>
                    </a:lnTo>
                    <a:close/>
                    <a:moveTo>
                      <a:pt x="0" y="3600"/>
                    </a:moveTo>
                  </a:path>
                </a:pathLst>
              </a:custGeom>
              <a:solidFill>
                <a:srgbClr val="A50021"/>
              </a:solidFill>
              <a:ln w="12700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" name="Freeform 61"/>
              <p:cNvSpPr>
                <a:spLocks/>
              </p:cNvSpPr>
              <p:nvPr/>
            </p:nvSpPr>
            <p:spPr bwMode="auto">
              <a:xfrm>
                <a:off x="10" y="102"/>
                <a:ext cx="82" cy="16"/>
              </a:xfrm>
              <a:custGeom>
                <a:avLst/>
                <a:gdLst>
                  <a:gd name="T0" fmla="*/ 0 w 21600"/>
                  <a:gd name="T1" fmla="*/ 16 h 21600"/>
                  <a:gd name="T2" fmla="*/ 0 w 21600"/>
                  <a:gd name="T3" fmla="*/ 11 h 21600"/>
                  <a:gd name="T4" fmla="*/ 82 w 21600"/>
                  <a:gd name="T5" fmla="*/ 0 h 21600"/>
                  <a:gd name="T6" fmla="*/ 82 w 21600"/>
                  <a:gd name="T7" fmla="*/ 11 h 21600"/>
                  <a:gd name="T8" fmla="*/ 0 w 21600"/>
                  <a:gd name="T9" fmla="*/ 16 h 21600"/>
                  <a:gd name="T10" fmla="*/ 0 w 21600"/>
                  <a:gd name="T11" fmla="*/ 16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21600"/>
                    </a:moveTo>
                    <a:lnTo>
                      <a:pt x="0" y="14400"/>
                    </a:lnTo>
                    <a:lnTo>
                      <a:pt x="21600" y="0"/>
                    </a:lnTo>
                    <a:lnTo>
                      <a:pt x="21600" y="14400"/>
                    </a:lnTo>
                    <a:lnTo>
                      <a:pt x="0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solidFill>
                <a:srgbClr val="A50021"/>
              </a:solidFill>
              <a:ln w="12700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1" name="Freeform 62"/>
              <p:cNvSpPr>
                <a:spLocks/>
              </p:cNvSpPr>
              <p:nvPr/>
            </p:nvSpPr>
            <p:spPr bwMode="auto">
              <a:xfrm>
                <a:off x="10" y="118"/>
                <a:ext cx="82" cy="15"/>
              </a:xfrm>
              <a:custGeom>
                <a:avLst/>
                <a:gdLst>
                  <a:gd name="T0" fmla="*/ 0 w 21600"/>
                  <a:gd name="T1" fmla="*/ 5 h 21600"/>
                  <a:gd name="T2" fmla="*/ 0 w 21600"/>
                  <a:gd name="T3" fmla="*/ 0 h 21600"/>
                  <a:gd name="T4" fmla="*/ 82 w 21600"/>
                  <a:gd name="T5" fmla="*/ 5 h 21600"/>
                  <a:gd name="T6" fmla="*/ 82 w 21600"/>
                  <a:gd name="T7" fmla="*/ 15 h 21600"/>
                  <a:gd name="T8" fmla="*/ 0 w 21600"/>
                  <a:gd name="T9" fmla="*/ 5 h 21600"/>
                  <a:gd name="T10" fmla="*/ 0 w 21600"/>
                  <a:gd name="T11" fmla="*/ 5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7200"/>
                    </a:moveTo>
                    <a:lnTo>
                      <a:pt x="0" y="0"/>
                    </a:lnTo>
                    <a:lnTo>
                      <a:pt x="21600" y="7200"/>
                    </a:lnTo>
                    <a:lnTo>
                      <a:pt x="21600" y="21600"/>
                    </a:lnTo>
                    <a:lnTo>
                      <a:pt x="0" y="7200"/>
                    </a:lnTo>
                    <a:close/>
                    <a:moveTo>
                      <a:pt x="0" y="7200"/>
                    </a:moveTo>
                  </a:path>
                </a:pathLst>
              </a:custGeom>
              <a:solidFill>
                <a:srgbClr val="A50021"/>
              </a:solidFill>
              <a:ln w="12700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2" name="Freeform 63"/>
              <p:cNvSpPr>
                <a:spLocks/>
              </p:cNvSpPr>
              <p:nvPr/>
            </p:nvSpPr>
            <p:spPr bwMode="auto">
              <a:xfrm>
                <a:off x="10" y="128"/>
                <a:ext cx="82" cy="20"/>
              </a:xfrm>
              <a:custGeom>
                <a:avLst/>
                <a:gdLst>
                  <a:gd name="T0" fmla="*/ 0 w 21600"/>
                  <a:gd name="T1" fmla="*/ 20 h 21600"/>
                  <a:gd name="T2" fmla="*/ 0 w 21600"/>
                  <a:gd name="T3" fmla="*/ 10 h 21600"/>
                  <a:gd name="T4" fmla="*/ 82 w 21600"/>
                  <a:gd name="T5" fmla="*/ 0 h 21600"/>
                  <a:gd name="T6" fmla="*/ 82 w 21600"/>
                  <a:gd name="T7" fmla="*/ 10 h 21600"/>
                  <a:gd name="T8" fmla="*/ 0 w 21600"/>
                  <a:gd name="T9" fmla="*/ 20 h 21600"/>
                  <a:gd name="T10" fmla="*/ 0 w 21600"/>
                  <a:gd name="T11" fmla="*/ 2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21600"/>
                    </a:moveTo>
                    <a:lnTo>
                      <a:pt x="0" y="10800"/>
                    </a:lnTo>
                    <a:lnTo>
                      <a:pt x="21600" y="0"/>
                    </a:lnTo>
                    <a:lnTo>
                      <a:pt x="21600" y="10800"/>
                    </a:lnTo>
                    <a:lnTo>
                      <a:pt x="0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solidFill>
                <a:srgbClr val="A50021"/>
              </a:solidFill>
              <a:ln w="12700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3" name="Freeform 64"/>
              <p:cNvSpPr>
                <a:spLocks/>
              </p:cNvSpPr>
              <p:nvPr/>
            </p:nvSpPr>
            <p:spPr bwMode="auto">
              <a:xfrm>
                <a:off x="10" y="159"/>
                <a:ext cx="82" cy="20"/>
              </a:xfrm>
              <a:custGeom>
                <a:avLst/>
                <a:gdLst>
                  <a:gd name="T0" fmla="*/ 0 w 21600"/>
                  <a:gd name="T1" fmla="*/ 20 h 21600"/>
                  <a:gd name="T2" fmla="*/ 0 w 21600"/>
                  <a:gd name="T3" fmla="*/ 10 h 21600"/>
                  <a:gd name="T4" fmla="*/ 82 w 21600"/>
                  <a:gd name="T5" fmla="*/ 0 h 21600"/>
                  <a:gd name="T6" fmla="*/ 82 w 21600"/>
                  <a:gd name="T7" fmla="*/ 10 h 21600"/>
                  <a:gd name="T8" fmla="*/ 0 w 21600"/>
                  <a:gd name="T9" fmla="*/ 20 h 21600"/>
                  <a:gd name="T10" fmla="*/ 0 w 21600"/>
                  <a:gd name="T11" fmla="*/ 2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21600"/>
                    </a:moveTo>
                    <a:lnTo>
                      <a:pt x="0" y="10800"/>
                    </a:lnTo>
                    <a:lnTo>
                      <a:pt x="21600" y="0"/>
                    </a:lnTo>
                    <a:lnTo>
                      <a:pt x="21600" y="10800"/>
                    </a:lnTo>
                    <a:lnTo>
                      <a:pt x="0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solidFill>
                <a:srgbClr val="A50021"/>
              </a:solidFill>
              <a:ln w="12700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4" name="Freeform 65"/>
              <p:cNvSpPr>
                <a:spLocks/>
              </p:cNvSpPr>
              <p:nvPr/>
            </p:nvSpPr>
            <p:spPr bwMode="auto">
              <a:xfrm>
                <a:off x="10" y="143"/>
                <a:ext cx="82" cy="21"/>
              </a:xfrm>
              <a:custGeom>
                <a:avLst/>
                <a:gdLst>
                  <a:gd name="T0" fmla="*/ 0 w 21600"/>
                  <a:gd name="T1" fmla="*/ 11 h 21600"/>
                  <a:gd name="T2" fmla="*/ 0 w 21600"/>
                  <a:gd name="T3" fmla="*/ 0 h 21600"/>
                  <a:gd name="T4" fmla="*/ 82 w 21600"/>
                  <a:gd name="T5" fmla="*/ 11 h 21600"/>
                  <a:gd name="T6" fmla="*/ 82 w 21600"/>
                  <a:gd name="T7" fmla="*/ 21 h 21600"/>
                  <a:gd name="T8" fmla="*/ 0 w 21600"/>
                  <a:gd name="T9" fmla="*/ 11 h 21600"/>
                  <a:gd name="T10" fmla="*/ 0 w 21600"/>
                  <a:gd name="T11" fmla="*/ 11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10800"/>
                    </a:moveTo>
                    <a:lnTo>
                      <a:pt x="0" y="0"/>
                    </a:lnTo>
                    <a:lnTo>
                      <a:pt x="21600" y="10800"/>
                    </a:lnTo>
                    <a:lnTo>
                      <a:pt x="216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solidFill>
                <a:srgbClr val="A50021"/>
              </a:solidFill>
              <a:ln w="12700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5" name="Freeform 66"/>
              <p:cNvSpPr>
                <a:spLocks/>
              </p:cNvSpPr>
              <p:nvPr/>
            </p:nvSpPr>
            <p:spPr bwMode="auto">
              <a:xfrm>
                <a:off x="10" y="174"/>
                <a:ext cx="82" cy="21"/>
              </a:xfrm>
              <a:custGeom>
                <a:avLst/>
                <a:gdLst>
                  <a:gd name="T0" fmla="*/ 0 w 21600"/>
                  <a:gd name="T1" fmla="*/ 11 h 21600"/>
                  <a:gd name="T2" fmla="*/ 0 w 21600"/>
                  <a:gd name="T3" fmla="*/ 0 h 21600"/>
                  <a:gd name="T4" fmla="*/ 82 w 21600"/>
                  <a:gd name="T5" fmla="*/ 11 h 21600"/>
                  <a:gd name="T6" fmla="*/ 82 w 21600"/>
                  <a:gd name="T7" fmla="*/ 21 h 21600"/>
                  <a:gd name="T8" fmla="*/ 0 w 21600"/>
                  <a:gd name="T9" fmla="*/ 11 h 21600"/>
                  <a:gd name="T10" fmla="*/ 0 w 21600"/>
                  <a:gd name="T11" fmla="*/ 11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10800"/>
                    </a:moveTo>
                    <a:lnTo>
                      <a:pt x="0" y="0"/>
                    </a:lnTo>
                    <a:lnTo>
                      <a:pt x="21600" y="10800"/>
                    </a:lnTo>
                    <a:lnTo>
                      <a:pt x="216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solidFill>
                <a:srgbClr val="A50021"/>
              </a:solidFill>
              <a:ln w="12700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6" name="Freeform 67"/>
              <p:cNvSpPr>
                <a:spLocks/>
              </p:cNvSpPr>
              <p:nvPr/>
            </p:nvSpPr>
            <p:spPr bwMode="auto">
              <a:xfrm>
                <a:off x="10" y="189"/>
                <a:ext cx="82" cy="21"/>
              </a:xfrm>
              <a:custGeom>
                <a:avLst/>
                <a:gdLst>
                  <a:gd name="T0" fmla="*/ 0 w 21600"/>
                  <a:gd name="T1" fmla="*/ 21 h 21600"/>
                  <a:gd name="T2" fmla="*/ 0 w 21600"/>
                  <a:gd name="T3" fmla="*/ 11 h 21600"/>
                  <a:gd name="T4" fmla="*/ 82 w 21600"/>
                  <a:gd name="T5" fmla="*/ 0 h 21600"/>
                  <a:gd name="T6" fmla="*/ 82 w 21600"/>
                  <a:gd name="T7" fmla="*/ 11 h 21600"/>
                  <a:gd name="T8" fmla="*/ 0 w 21600"/>
                  <a:gd name="T9" fmla="*/ 21 h 21600"/>
                  <a:gd name="T10" fmla="*/ 0 w 21600"/>
                  <a:gd name="T11" fmla="*/ 21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21600"/>
                    </a:moveTo>
                    <a:lnTo>
                      <a:pt x="0" y="10800"/>
                    </a:lnTo>
                    <a:lnTo>
                      <a:pt x="21600" y="0"/>
                    </a:lnTo>
                    <a:lnTo>
                      <a:pt x="21600" y="10800"/>
                    </a:lnTo>
                    <a:lnTo>
                      <a:pt x="0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solidFill>
                <a:srgbClr val="A50021"/>
              </a:solidFill>
              <a:ln w="12700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" name="Freeform 68"/>
              <p:cNvSpPr>
                <a:spLocks/>
              </p:cNvSpPr>
              <p:nvPr/>
            </p:nvSpPr>
            <p:spPr bwMode="auto">
              <a:xfrm>
                <a:off x="10" y="200"/>
                <a:ext cx="87" cy="25"/>
              </a:xfrm>
              <a:custGeom>
                <a:avLst/>
                <a:gdLst>
                  <a:gd name="T0" fmla="*/ 0 w 21600"/>
                  <a:gd name="T1" fmla="*/ 10 h 21600"/>
                  <a:gd name="T2" fmla="*/ 0 w 21600"/>
                  <a:gd name="T3" fmla="*/ 0 h 21600"/>
                  <a:gd name="T4" fmla="*/ 87 w 21600"/>
                  <a:gd name="T5" fmla="*/ 15 h 21600"/>
                  <a:gd name="T6" fmla="*/ 82 w 21600"/>
                  <a:gd name="T7" fmla="*/ 25 h 21600"/>
                  <a:gd name="T8" fmla="*/ 0 w 21600"/>
                  <a:gd name="T9" fmla="*/ 10 h 21600"/>
                  <a:gd name="T10" fmla="*/ 0 w 21600"/>
                  <a:gd name="T11" fmla="*/ 1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8640"/>
                    </a:moveTo>
                    <a:lnTo>
                      <a:pt x="0" y="0"/>
                    </a:lnTo>
                    <a:lnTo>
                      <a:pt x="21600" y="12960"/>
                    </a:lnTo>
                    <a:lnTo>
                      <a:pt x="20329" y="21600"/>
                    </a:lnTo>
                    <a:lnTo>
                      <a:pt x="0" y="8640"/>
                    </a:lnTo>
                    <a:close/>
                    <a:moveTo>
                      <a:pt x="0" y="8640"/>
                    </a:moveTo>
                  </a:path>
                </a:pathLst>
              </a:custGeom>
              <a:solidFill>
                <a:srgbClr val="A50021"/>
              </a:solidFill>
              <a:ln w="12700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8" name="Freeform 69"/>
              <p:cNvSpPr>
                <a:spLocks/>
              </p:cNvSpPr>
              <p:nvPr/>
            </p:nvSpPr>
            <p:spPr bwMode="auto">
              <a:xfrm>
                <a:off x="5" y="215"/>
                <a:ext cx="87" cy="21"/>
              </a:xfrm>
              <a:custGeom>
                <a:avLst/>
                <a:gdLst>
                  <a:gd name="T0" fmla="*/ 0 w 21600"/>
                  <a:gd name="T1" fmla="*/ 21 h 21600"/>
                  <a:gd name="T2" fmla="*/ 0 w 21600"/>
                  <a:gd name="T3" fmla="*/ 16 h 21600"/>
                  <a:gd name="T4" fmla="*/ 87 w 21600"/>
                  <a:gd name="T5" fmla="*/ 0 h 21600"/>
                  <a:gd name="T6" fmla="*/ 87 w 21600"/>
                  <a:gd name="T7" fmla="*/ 11 h 21600"/>
                  <a:gd name="T8" fmla="*/ 0 w 21600"/>
                  <a:gd name="T9" fmla="*/ 21 h 21600"/>
                  <a:gd name="T10" fmla="*/ 0 w 21600"/>
                  <a:gd name="T11" fmla="*/ 21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21600"/>
                    </a:moveTo>
                    <a:lnTo>
                      <a:pt x="0" y="16200"/>
                    </a:lnTo>
                    <a:lnTo>
                      <a:pt x="21600" y="0"/>
                    </a:lnTo>
                    <a:lnTo>
                      <a:pt x="21600" y="10800"/>
                    </a:lnTo>
                    <a:lnTo>
                      <a:pt x="0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solidFill>
                <a:srgbClr val="A50021"/>
              </a:solidFill>
              <a:ln w="12700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" name="Freeform 70"/>
              <p:cNvSpPr>
                <a:spLocks/>
              </p:cNvSpPr>
              <p:nvPr/>
            </p:nvSpPr>
            <p:spPr bwMode="auto">
              <a:xfrm>
                <a:off x="0" y="230"/>
                <a:ext cx="61" cy="31"/>
              </a:xfrm>
              <a:custGeom>
                <a:avLst/>
                <a:gdLst>
                  <a:gd name="T0" fmla="*/ 0 w 21600"/>
                  <a:gd name="T1" fmla="*/ 5 h 21600"/>
                  <a:gd name="T2" fmla="*/ 5 w 21600"/>
                  <a:gd name="T3" fmla="*/ 0 h 21600"/>
                  <a:gd name="T4" fmla="*/ 61 w 21600"/>
                  <a:gd name="T5" fmla="*/ 26 h 21600"/>
                  <a:gd name="T6" fmla="*/ 56 w 21600"/>
                  <a:gd name="T7" fmla="*/ 31 h 21600"/>
                  <a:gd name="T8" fmla="*/ 0 w 21600"/>
                  <a:gd name="T9" fmla="*/ 5 h 21600"/>
                  <a:gd name="T10" fmla="*/ 0 w 21600"/>
                  <a:gd name="T11" fmla="*/ 5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3600"/>
                    </a:moveTo>
                    <a:lnTo>
                      <a:pt x="1800" y="0"/>
                    </a:lnTo>
                    <a:lnTo>
                      <a:pt x="21600" y="18000"/>
                    </a:lnTo>
                    <a:lnTo>
                      <a:pt x="19800" y="21600"/>
                    </a:lnTo>
                    <a:lnTo>
                      <a:pt x="0" y="3600"/>
                    </a:lnTo>
                    <a:close/>
                    <a:moveTo>
                      <a:pt x="0" y="3600"/>
                    </a:moveTo>
                  </a:path>
                </a:pathLst>
              </a:custGeom>
              <a:solidFill>
                <a:srgbClr val="A50021"/>
              </a:solidFill>
              <a:ln w="12700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" name="Rectangle 71"/>
              <p:cNvSpPr>
                <a:spLocks/>
              </p:cNvSpPr>
              <p:nvPr/>
            </p:nvSpPr>
            <p:spPr bwMode="auto">
              <a:xfrm>
                <a:off x="51" y="256"/>
                <a:ext cx="10" cy="93"/>
              </a:xfrm>
              <a:prstGeom prst="rect">
                <a:avLst/>
              </a:prstGeom>
              <a:solidFill>
                <a:srgbClr val="A50021"/>
              </a:solidFill>
              <a:ln w="12700">
                <a:solidFill>
                  <a:srgbClr val="A5002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6" name="Oval 72"/>
            <p:cNvSpPr>
              <a:spLocks/>
            </p:cNvSpPr>
            <p:nvPr/>
          </p:nvSpPr>
          <p:spPr bwMode="auto">
            <a:xfrm>
              <a:off x="736" y="763"/>
              <a:ext cx="40" cy="4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7" name="Freeform 73"/>
            <p:cNvSpPr>
              <a:spLocks/>
            </p:cNvSpPr>
            <p:nvPr/>
          </p:nvSpPr>
          <p:spPr bwMode="auto">
            <a:xfrm>
              <a:off x="0" y="279"/>
              <a:ext cx="1438" cy="220"/>
            </a:xfrm>
            <a:custGeom>
              <a:avLst/>
              <a:gdLst>
                <a:gd name="T0" fmla="*/ 1438 w 21600"/>
                <a:gd name="T1" fmla="*/ 25 h 21219"/>
                <a:gd name="T2" fmla="*/ 773 w 21600"/>
                <a:gd name="T3" fmla="*/ 220 h 21219"/>
                <a:gd name="T4" fmla="*/ 128 w 21600"/>
                <a:gd name="T5" fmla="*/ 51 h 21219"/>
                <a:gd name="T6" fmla="*/ 0 w 21600"/>
                <a:gd name="T7" fmla="*/ 0 h 212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219"/>
                <a:gd name="T14" fmla="*/ 21600 w 21600"/>
                <a:gd name="T15" fmla="*/ 21219 h 212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219">
                  <a:moveTo>
                    <a:pt x="21600" y="2429"/>
                  </a:moveTo>
                  <a:cubicBezTo>
                    <a:pt x="18246" y="11581"/>
                    <a:pt x="14892" y="20811"/>
                    <a:pt x="11612" y="21206"/>
                  </a:cubicBezTo>
                  <a:cubicBezTo>
                    <a:pt x="8332" y="21600"/>
                    <a:pt x="5125" y="13237"/>
                    <a:pt x="1918" y="4954"/>
                  </a:cubicBezTo>
                  <a:lnTo>
                    <a:pt x="0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103000" y="3124200"/>
            <a:ext cx="2475890" cy="1165965"/>
            <a:chOff x="6103000" y="3074832"/>
            <a:chExt cx="2475890" cy="1165965"/>
          </a:xfrm>
        </p:grpSpPr>
        <p:pic>
          <p:nvPicPr>
            <p:cNvPr id="257" name="Picture 211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3000" y="3074832"/>
              <a:ext cx="2279000" cy="1003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0" name="Group 75"/>
            <p:cNvGrpSpPr>
              <a:grpSpLocks/>
            </p:cNvGrpSpPr>
            <p:nvPr/>
          </p:nvGrpSpPr>
          <p:grpSpPr bwMode="auto">
            <a:xfrm>
              <a:off x="6180123" y="3084102"/>
              <a:ext cx="2398767" cy="1156695"/>
              <a:chOff x="0" y="270"/>
              <a:chExt cx="1360" cy="655"/>
            </a:xfrm>
          </p:grpSpPr>
          <p:sp>
            <p:nvSpPr>
              <p:cNvPr id="73" name="Oval 76"/>
              <p:cNvSpPr>
                <a:spLocks/>
              </p:cNvSpPr>
              <p:nvPr/>
            </p:nvSpPr>
            <p:spPr bwMode="auto">
              <a:xfrm>
                <a:off x="369" y="397"/>
                <a:ext cx="736" cy="213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grpSp>
            <p:nvGrpSpPr>
              <p:cNvPr id="75" name="Group 78"/>
              <p:cNvGrpSpPr>
                <a:grpSpLocks/>
              </p:cNvGrpSpPr>
              <p:nvPr/>
            </p:nvGrpSpPr>
            <p:grpSpPr bwMode="auto">
              <a:xfrm>
                <a:off x="41" y="579"/>
                <a:ext cx="1053" cy="233"/>
                <a:chOff x="0" y="0"/>
                <a:chExt cx="1053" cy="232"/>
              </a:xfrm>
            </p:grpSpPr>
            <p:sp>
              <p:nvSpPr>
                <p:cNvPr id="106" name="Line 79"/>
                <p:cNvSpPr>
                  <a:spLocks noChangeShapeType="1"/>
                </p:cNvSpPr>
                <p:nvPr/>
              </p:nvSpPr>
              <p:spPr bwMode="auto">
                <a:xfrm>
                  <a:off x="612" y="20"/>
                  <a:ext cx="85" cy="56"/>
                </a:xfrm>
                <a:prstGeom prst="line">
                  <a:avLst/>
                </a:prstGeom>
                <a:noFill/>
                <a:ln w="38100">
                  <a:solidFill>
                    <a:srgbClr val="A5002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07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0" y="82"/>
                  <a:ext cx="694" cy="149"/>
                </a:xfrm>
                <a:prstGeom prst="line">
                  <a:avLst/>
                </a:prstGeom>
                <a:noFill/>
                <a:ln w="38100">
                  <a:solidFill>
                    <a:srgbClr val="A5002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08" name="Line 81"/>
                <p:cNvSpPr>
                  <a:spLocks noChangeShapeType="1"/>
                </p:cNvSpPr>
                <p:nvPr/>
              </p:nvSpPr>
              <p:spPr bwMode="auto">
                <a:xfrm>
                  <a:off x="723" y="20"/>
                  <a:ext cx="52" cy="45"/>
                </a:xfrm>
                <a:prstGeom prst="line">
                  <a:avLst/>
                </a:prstGeom>
                <a:noFill/>
                <a:ln w="38100">
                  <a:solidFill>
                    <a:srgbClr val="A5002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09" name="Line 82"/>
                <p:cNvSpPr>
                  <a:spLocks noChangeShapeType="1"/>
                </p:cNvSpPr>
                <p:nvPr/>
              </p:nvSpPr>
              <p:spPr bwMode="auto">
                <a:xfrm flipH="1">
                  <a:off x="648" y="70"/>
                  <a:ext cx="130" cy="160"/>
                </a:xfrm>
                <a:prstGeom prst="line">
                  <a:avLst/>
                </a:prstGeom>
                <a:noFill/>
                <a:ln w="38100">
                  <a:solidFill>
                    <a:srgbClr val="A5002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10" name="Line 83"/>
                <p:cNvSpPr>
                  <a:spLocks noChangeShapeType="1"/>
                </p:cNvSpPr>
                <p:nvPr/>
              </p:nvSpPr>
              <p:spPr bwMode="auto">
                <a:xfrm>
                  <a:off x="861" y="22"/>
                  <a:ext cx="47" cy="89"/>
                </a:xfrm>
                <a:prstGeom prst="line">
                  <a:avLst/>
                </a:prstGeom>
                <a:noFill/>
                <a:ln w="38100">
                  <a:solidFill>
                    <a:srgbClr val="A5002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11" name="Line 84"/>
                <p:cNvSpPr>
                  <a:spLocks noChangeShapeType="1"/>
                </p:cNvSpPr>
                <p:nvPr/>
              </p:nvSpPr>
              <p:spPr bwMode="auto">
                <a:xfrm>
                  <a:off x="913" y="119"/>
                  <a:ext cx="140" cy="113"/>
                </a:xfrm>
                <a:prstGeom prst="line">
                  <a:avLst/>
                </a:prstGeom>
                <a:noFill/>
                <a:ln w="38100">
                  <a:solidFill>
                    <a:srgbClr val="A5002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12" name="Oval 85"/>
                <p:cNvSpPr>
                  <a:spLocks/>
                </p:cNvSpPr>
                <p:nvPr/>
              </p:nvSpPr>
              <p:spPr bwMode="auto">
                <a:xfrm>
                  <a:off x="593" y="3"/>
                  <a:ext cx="41" cy="40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13" name="Oval 86"/>
                <p:cNvSpPr>
                  <a:spLocks/>
                </p:cNvSpPr>
                <p:nvPr/>
              </p:nvSpPr>
              <p:spPr bwMode="auto">
                <a:xfrm>
                  <a:off x="669" y="59"/>
                  <a:ext cx="41" cy="40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14" name="Oval 87"/>
                <p:cNvSpPr>
                  <a:spLocks/>
                </p:cNvSpPr>
                <p:nvPr/>
              </p:nvSpPr>
              <p:spPr bwMode="auto">
                <a:xfrm>
                  <a:off x="705" y="0"/>
                  <a:ext cx="41" cy="3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15" name="Oval 88"/>
                <p:cNvSpPr>
                  <a:spLocks/>
                </p:cNvSpPr>
                <p:nvPr/>
              </p:nvSpPr>
              <p:spPr bwMode="auto">
                <a:xfrm>
                  <a:off x="751" y="49"/>
                  <a:ext cx="41" cy="40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16" name="Oval 89"/>
                <p:cNvSpPr>
                  <a:spLocks/>
                </p:cNvSpPr>
                <p:nvPr/>
              </p:nvSpPr>
              <p:spPr bwMode="auto">
                <a:xfrm>
                  <a:off x="843" y="1"/>
                  <a:ext cx="41" cy="40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17" name="Oval 90"/>
                <p:cNvSpPr>
                  <a:spLocks/>
                </p:cNvSpPr>
                <p:nvPr/>
              </p:nvSpPr>
              <p:spPr bwMode="auto">
                <a:xfrm>
                  <a:off x="889" y="93"/>
                  <a:ext cx="40" cy="40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76" name="Freeform 91"/>
              <p:cNvSpPr>
                <a:spLocks/>
              </p:cNvSpPr>
              <p:nvPr/>
            </p:nvSpPr>
            <p:spPr bwMode="auto">
              <a:xfrm>
                <a:off x="97" y="270"/>
                <a:ext cx="1256" cy="232"/>
              </a:xfrm>
              <a:custGeom>
                <a:avLst/>
                <a:gdLst>
                  <a:gd name="T0" fmla="*/ 0 w 21600"/>
                  <a:gd name="T1" fmla="*/ 0 h 21600"/>
                  <a:gd name="T2" fmla="*/ 260 w 21600"/>
                  <a:gd name="T3" fmla="*/ 155 h 21600"/>
                  <a:gd name="T4" fmla="*/ 598 w 21600"/>
                  <a:gd name="T5" fmla="*/ 232 h 21600"/>
                  <a:gd name="T6" fmla="*/ 982 w 21600"/>
                  <a:gd name="T7" fmla="*/ 155 h 21600"/>
                  <a:gd name="T8" fmla="*/ 1207 w 21600"/>
                  <a:gd name="T9" fmla="*/ 26 h 21600"/>
                  <a:gd name="T10" fmla="*/ 1256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0"/>
                    </a:moveTo>
                    <a:cubicBezTo>
                      <a:pt x="1358" y="5400"/>
                      <a:pt x="2741" y="10800"/>
                      <a:pt x="4463" y="14400"/>
                    </a:cubicBezTo>
                    <a:cubicBezTo>
                      <a:pt x="6161" y="18000"/>
                      <a:pt x="8198" y="21600"/>
                      <a:pt x="10284" y="21600"/>
                    </a:cubicBezTo>
                    <a:cubicBezTo>
                      <a:pt x="12345" y="21600"/>
                      <a:pt x="15135" y="17400"/>
                      <a:pt x="16881" y="14400"/>
                    </a:cubicBezTo>
                    <a:cubicBezTo>
                      <a:pt x="18627" y="11100"/>
                      <a:pt x="20107" y="4200"/>
                      <a:pt x="20762" y="2400"/>
                    </a:cubicBezTo>
                    <a:lnTo>
                      <a:pt x="21600" y="26"/>
                    </a:lnTo>
                  </a:path>
                </a:pathLst>
              </a:custGeom>
              <a:noFill/>
              <a:ln w="25400">
                <a:solidFill>
                  <a:srgbClr val="A5002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grpSp>
            <p:nvGrpSpPr>
              <p:cNvPr id="77" name="Group 92"/>
              <p:cNvGrpSpPr>
                <a:grpSpLocks/>
              </p:cNvGrpSpPr>
              <p:nvPr/>
            </p:nvGrpSpPr>
            <p:grpSpPr bwMode="auto">
              <a:xfrm>
                <a:off x="0" y="821"/>
                <a:ext cx="1360" cy="104"/>
                <a:chOff x="0" y="0"/>
                <a:chExt cx="1360" cy="104"/>
              </a:xfrm>
            </p:grpSpPr>
            <p:grpSp>
              <p:nvGrpSpPr>
                <p:cNvPr id="78" name="Group 93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016" cy="104"/>
                  <a:chOff x="0" y="0"/>
                  <a:chExt cx="1016" cy="104"/>
                </a:xfrm>
              </p:grpSpPr>
              <p:pic>
                <p:nvPicPr>
                  <p:cNvPr id="93" name="Picture 94"/>
                  <p:cNvPicPr>
                    <a:picLocks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8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4" name="Picture 95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16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5" name="Picture 96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24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6" name="Picture 97"/>
                  <p:cNvPicPr>
                    <a:picLocks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32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7" name="Picture 98"/>
                  <p:cNvPicPr>
                    <a:picLocks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40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8" name="Picture 99"/>
                  <p:cNvPicPr>
                    <a:picLocks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48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9" name="Picture 100"/>
                  <p:cNvPicPr>
                    <a:picLocks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56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0" name="Picture 101"/>
                  <p:cNvPicPr>
                    <a:picLocks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64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1" name="Picture 102"/>
                  <p:cNvPicPr>
                    <a:picLocks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72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2" name="Picture 103"/>
                  <p:cNvPicPr>
                    <a:picLocks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80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3" name="Picture 104"/>
                  <p:cNvPicPr>
                    <a:picLocks noChangeArrowheads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88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4" name="Picture 105"/>
                  <p:cNvPicPr>
                    <a:picLocks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96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05" name="Rectangle 10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016" cy="16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</p:grpSp>
            <p:grpSp>
              <p:nvGrpSpPr>
                <p:cNvPr id="79" name="Group 107"/>
                <p:cNvGrpSpPr>
                  <a:grpSpLocks/>
                </p:cNvGrpSpPr>
                <p:nvPr/>
              </p:nvGrpSpPr>
              <p:grpSpPr bwMode="auto">
                <a:xfrm>
                  <a:off x="344" y="0"/>
                  <a:ext cx="1016" cy="104"/>
                  <a:chOff x="0" y="0"/>
                  <a:chExt cx="1016" cy="104"/>
                </a:xfrm>
              </p:grpSpPr>
              <p:pic>
                <p:nvPicPr>
                  <p:cNvPr id="80" name="Picture 108"/>
                  <p:cNvPicPr>
                    <a:picLocks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8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1" name="Picture 109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16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" name="Picture 110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24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3" name="Picture 111"/>
                  <p:cNvPicPr>
                    <a:picLocks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32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4" name="Picture 112"/>
                  <p:cNvPicPr>
                    <a:picLocks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40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5" name="Picture 113"/>
                  <p:cNvPicPr>
                    <a:picLocks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48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6" name="Picture 114"/>
                  <p:cNvPicPr>
                    <a:picLocks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56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7" name="Picture 115"/>
                  <p:cNvPicPr>
                    <a:picLocks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64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8" name="Picture 116"/>
                  <p:cNvPicPr>
                    <a:picLocks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72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9" name="Picture 117"/>
                  <p:cNvPicPr>
                    <a:picLocks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80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0" name="Picture 118"/>
                  <p:cNvPicPr>
                    <a:picLocks noChangeArrowheads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88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1" name="Picture 119"/>
                  <p:cNvPicPr>
                    <a:picLocks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96"/>
                    <a:ext cx="1008" cy="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" name="Rectangle 12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016" cy="16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</p:grpSp>
          </p:grpSp>
        </p:grpSp>
      </p:grpSp>
      <p:sp>
        <p:nvSpPr>
          <p:cNvPr id="71" name="Rectangle 121"/>
          <p:cNvSpPr>
            <a:spLocks/>
          </p:cNvSpPr>
          <p:nvPr/>
        </p:nvSpPr>
        <p:spPr bwMode="auto">
          <a:xfrm>
            <a:off x="6096000" y="2252579"/>
            <a:ext cx="2647157" cy="79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t"/>
          <a:lstStyle/>
          <a:p>
            <a:pPr marL="42863" algn="ctr"/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Representative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model with preferred </a:t>
            </a:r>
            <a:r>
              <a:rPr lang="en-US" sz="2000" dirty="0">
                <a:latin typeface="Calibri"/>
                <a:cs typeface="Calibri"/>
              </a:rPr>
              <a:t>p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osture</a:t>
            </a:r>
            <a:endParaRPr lang="en-US" sz="2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2" name="Rectangle 122"/>
          <p:cNvSpPr>
            <a:spLocks/>
          </p:cNvSpPr>
          <p:nvPr/>
        </p:nvSpPr>
        <p:spPr bwMode="auto">
          <a:xfrm>
            <a:off x="5962106" y="4800600"/>
            <a:ext cx="2953294" cy="69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t"/>
          <a:lstStyle/>
          <a:p>
            <a:pPr marL="42863" algn="ctr"/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Reveal 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mechanisms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by 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adding </a:t>
            </a:r>
            <a:r>
              <a:rPr lang="en-US" dirty="0">
                <a:latin typeface="Calibri"/>
                <a:cs typeface="Calibri"/>
              </a:rPr>
              <a:t>l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egs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joints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muscles</a:t>
            </a:r>
          </a:p>
        </p:txBody>
      </p:sp>
      <p:sp>
        <p:nvSpPr>
          <p:cNvPr id="119" name="Rectangle 124"/>
          <p:cNvSpPr>
            <a:spLocks/>
          </p:cNvSpPr>
          <p:nvPr/>
        </p:nvSpPr>
        <p:spPr bwMode="auto">
          <a:xfrm>
            <a:off x="228600" y="2286000"/>
            <a:ext cx="2753631" cy="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t"/>
          <a:lstStyle/>
          <a:p>
            <a:pPr marL="42863" algn="ctr"/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Simple </a:t>
            </a:r>
            <a:r>
              <a:rPr lang="en-US" sz="2000" dirty="0" smtClean="0">
                <a:latin typeface="Calibri"/>
                <a:cs typeface="Calibri"/>
              </a:rPr>
              <a:t>m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odel 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of </a:t>
            </a:r>
            <a:r>
              <a:rPr lang="en-US" sz="2000" dirty="0" smtClean="0">
                <a:latin typeface="Calibri"/>
                <a:cs typeface="Calibri"/>
              </a:rPr>
              <a:t>b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ehavior </a:t>
            </a:r>
            <a:r>
              <a:rPr lang="en-US" sz="2000" dirty="0" smtClean="0">
                <a:latin typeface="Calibri"/>
                <a:cs typeface="Calibri"/>
              </a:rPr>
              <a:t>u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sed 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as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control target</a:t>
            </a:r>
            <a:endParaRPr lang="en-US" sz="2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122" name="Group 127"/>
          <p:cNvGrpSpPr>
            <a:grpSpLocks/>
          </p:cNvGrpSpPr>
          <p:nvPr/>
        </p:nvGrpSpPr>
        <p:grpSpPr bwMode="auto">
          <a:xfrm>
            <a:off x="283191" y="3112057"/>
            <a:ext cx="2399568" cy="1185305"/>
            <a:chOff x="0" y="0"/>
            <a:chExt cx="1360" cy="671"/>
          </a:xfrm>
        </p:grpSpPr>
        <p:sp>
          <p:nvSpPr>
            <p:cNvPr id="123" name="Oval 128"/>
            <p:cNvSpPr>
              <a:spLocks/>
            </p:cNvSpPr>
            <p:nvPr/>
          </p:nvSpPr>
          <p:spPr bwMode="auto">
            <a:xfrm>
              <a:off x="949" y="87"/>
              <a:ext cx="159" cy="143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4" name="Oval 129"/>
            <p:cNvSpPr>
              <a:spLocks/>
            </p:cNvSpPr>
            <p:nvPr/>
          </p:nvSpPr>
          <p:spPr bwMode="auto">
            <a:xfrm>
              <a:off x="235" y="91"/>
              <a:ext cx="159" cy="143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5" name="Oval 130"/>
            <p:cNvSpPr>
              <a:spLocks/>
            </p:cNvSpPr>
            <p:nvPr/>
          </p:nvSpPr>
          <p:spPr bwMode="auto">
            <a:xfrm>
              <a:off x="579" y="143"/>
              <a:ext cx="159" cy="143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26" name="Group 131"/>
            <p:cNvGrpSpPr>
              <a:grpSpLocks/>
            </p:cNvGrpSpPr>
            <p:nvPr/>
          </p:nvGrpSpPr>
          <p:grpSpPr bwMode="auto">
            <a:xfrm>
              <a:off x="0" y="567"/>
              <a:ext cx="1360" cy="104"/>
              <a:chOff x="0" y="0"/>
              <a:chExt cx="1360" cy="104"/>
            </a:xfrm>
          </p:grpSpPr>
          <p:grpSp>
            <p:nvGrpSpPr>
              <p:cNvPr id="176" name="Group 132"/>
              <p:cNvGrpSpPr>
                <a:grpSpLocks/>
              </p:cNvGrpSpPr>
              <p:nvPr/>
            </p:nvGrpSpPr>
            <p:grpSpPr bwMode="auto">
              <a:xfrm>
                <a:off x="0" y="0"/>
                <a:ext cx="1016" cy="104"/>
                <a:chOff x="0" y="0"/>
                <a:chExt cx="1016" cy="104"/>
              </a:xfrm>
            </p:grpSpPr>
            <p:pic>
              <p:nvPicPr>
                <p:cNvPr id="191" name="Picture 133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2" name="Picture 134"/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3" name="Picture 135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4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4" name="Picture 136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2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5" name="Picture 137"/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0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6" name="Picture 138"/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7" name="Picture 139"/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8" name="Picture 140"/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64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9" name="Picture 141"/>
                <p:cNvPicPr>
                  <a:picLocks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72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0" name="Picture 142"/>
                <p:cNvPicPr>
                  <a:picLocks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0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1" name="Picture 143"/>
                <p:cNvPicPr>
                  <a:picLocks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2" name="Picture 144"/>
                <p:cNvPicPr>
                  <a:picLocks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3" name="Rectangle 145"/>
                <p:cNvSpPr>
                  <a:spLocks/>
                </p:cNvSpPr>
                <p:nvPr/>
              </p:nvSpPr>
              <p:spPr bwMode="auto">
                <a:xfrm>
                  <a:off x="0" y="0"/>
                  <a:ext cx="1016" cy="1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grpSp>
            <p:nvGrpSpPr>
              <p:cNvPr id="177" name="Group 146"/>
              <p:cNvGrpSpPr>
                <a:grpSpLocks/>
              </p:cNvGrpSpPr>
              <p:nvPr/>
            </p:nvGrpSpPr>
            <p:grpSpPr bwMode="auto">
              <a:xfrm>
                <a:off x="344" y="0"/>
                <a:ext cx="1016" cy="104"/>
                <a:chOff x="0" y="0"/>
                <a:chExt cx="1016" cy="104"/>
              </a:xfrm>
            </p:grpSpPr>
            <p:pic>
              <p:nvPicPr>
                <p:cNvPr id="178" name="Picture 147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9" name="Picture 148"/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0" name="Picture 149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4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" name="Picture 150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2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2" name="Picture 151"/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0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3" name="Picture 152"/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" name="Picture 153"/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5" name="Picture 154"/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64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6" name="Picture 155"/>
                <p:cNvPicPr>
                  <a:picLocks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72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7" name="Picture 156"/>
                <p:cNvPicPr>
                  <a:picLocks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0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8" name="Picture 157"/>
                <p:cNvPicPr>
                  <a:picLocks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9" name="Picture 158"/>
                <p:cNvPicPr>
                  <a:picLocks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0" name="Rectangle 159"/>
                <p:cNvSpPr>
                  <a:spLocks/>
                </p:cNvSpPr>
                <p:nvPr/>
              </p:nvSpPr>
              <p:spPr bwMode="auto">
                <a:xfrm>
                  <a:off x="0" y="0"/>
                  <a:ext cx="1016" cy="1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27" name="Group 160"/>
            <p:cNvGrpSpPr>
              <a:grpSpLocks/>
            </p:cNvGrpSpPr>
            <p:nvPr/>
          </p:nvGrpSpPr>
          <p:grpSpPr bwMode="auto">
            <a:xfrm>
              <a:off x="616" y="209"/>
              <a:ext cx="98" cy="371"/>
              <a:chOff x="0" y="0"/>
              <a:chExt cx="98" cy="370"/>
            </a:xfrm>
          </p:grpSpPr>
          <p:grpSp>
            <p:nvGrpSpPr>
              <p:cNvPr id="161" name="Group 161"/>
              <p:cNvGrpSpPr>
                <a:grpSpLocks/>
              </p:cNvGrpSpPr>
              <p:nvPr/>
            </p:nvGrpSpPr>
            <p:grpSpPr bwMode="auto">
              <a:xfrm>
                <a:off x="0" y="21"/>
                <a:ext cx="98" cy="349"/>
                <a:chOff x="0" y="0"/>
                <a:chExt cx="98" cy="349"/>
              </a:xfrm>
            </p:grpSpPr>
            <p:sp>
              <p:nvSpPr>
                <p:cNvPr id="163" name="Rectangle 162"/>
                <p:cNvSpPr>
                  <a:spLocks/>
                </p:cNvSpPr>
                <p:nvPr/>
              </p:nvSpPr>
              <p:spPr bwMode="auto">
                <a:xfrm>
                  <a:off x="41" y="0"/>
                  <a:ext cx="10" cy="87"/>
                </a:xfrm>
                <a:prstGeom prst="rect">
                  <a:avLst/>
                </a:prstGeom>
                <a:solidFill>
                  <a:srgbClr val="A50021"/>
                </a:solidFill>
                <a:ln w="12700">
                  <a:solidFill>
                    <a:srgbClr val="A5002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4" name="Freeform 163"/>
                <p:cNvSpPr>
                  <a:spLocks/>
                </p:cNvSpPr>
                <p:nvPr/>
              </p:nvSpPr>
              <p:spPr bwMode="auto">
                <a:xfrm>
                  <a:off x="41" y="82"/>
                  <a:ext cx="57" cy="30"/>
                </a:xfrm>
                <a:custGeom>
                  <a:avLst/>
                  <a:gdLst>
                    <a:gd name="T0" fmla="*/ 0 w 21600"/>
                    <a:gd name="T1" fmla="*/ 5 h 21600"/>
                    <a:gd name="T2" fmla="*/ 5 w 21600"/>
                    <a:gd name="T3" fmla="*/ 0 h 21600"/>
                    <a:gd name="T4" fmla="*/ 57 w 21600"/>
                    <a:gd name="T5" fmla="*/ 25 h 21600"/>
                    <a:gd name="T6" fmla="*/ 52 w 21600"/>
                    <a:gd name="T7" fmla="*/ 30 h 21600"/>
                    <a:gd name="T8" fmla="*/ 0 w 21600"/>
                    <a:gd name="T9" fmla="*/ 5 h 21600"/>
                    <a:gd name="T10" fmla="*/ 0 w 21600"/>
                    <a:gd name="T11" fmla="*/ 5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964" y="0"/>
                      </a:lnTo>
                      <a:lnTo>
                        <a:pt x="21600" y="18000"/>
                      </a:lnTo>
                      <a:lnTo>
                        <a:pt x="19636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" name="Freeform 164"/>
                <p:cNvSpPr>
                  <a:spLocks/>
                </p:cNvSpPr>
                <p:nvPr/>
              </p:nvSpPr>
              <p:spPr bwMode="auto">
                <a:xfrm>
                  <a:off x="10" y="102"/>
                  <a:ext cx="82" cy="16"/>
                </a:xfrm>
                <a:custGeom>
                  <a:avLst/>
                  <a:gdLst>
                    <a:gd name="T0" fmla="*/ 0 w 21600"/>
                    <a:gd name="T1" fmla="*/ 16 h 21600"/>
                    <a:gd name="T2" fmla="*/ 0 w 21600"/>
                    <a:gd name="T3" fmla="*/ 11 h 21600"/>
                    <a:gd name="T4" fmla="*/ 82 w 21600"/>
                    <a:gd name="T5" fmla="*/ 0 h 21600"/>
                    <a:gd name="T6" fmla="*/ 82 w 21600"/>
                    <a:gd name="T7" fmla="*/ 11 h 21600"/>
                    <a:gd name="T8" fmla="*/ 0 w 21600"/>
                    <a:gd name="T9" fmla="*/ 16 h 21600"/>
                    <a:gd name="T10" fmla="*/ 0 w 21600"/>
                    <a:gd name="T11" fmla="*/ 16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4400"/>
                      </a:lnTo>
                      <a:lnTo>
                        <a:pt x="21600" y="0"/>
                      </a:lnTo>
                      <a:lnTo>
                        <a:pt x="21600" y="144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6" name="Freeform 165"/>
                <p:cNvSpPr>
                  <a:spLocks/>
                </p:cNvSpPr>
                <p:nvPr/>
              </p:nvSpPr>
              <p:spPr bwMode="auto">
                <a:xfrm>
                  <a:off x="10" y="118"/>
                  <a:ext cx="82" cy="15"/>
                </a:xfrm>
                <a:custGeom>
                  <a:avLst/>
                  <a:gdLst>
                    <a:gd name="T0" fmla="*/ 0 w 21600"/>
                    <a:gd name="T1" fmla="*/ 5 h 21600"/>
                    <a:gd name="T2" fmla="*/ 0 w 21600"/>
                    <a:gd name="T3" fmla="*/ 0 h 21600"/>
                    <a:gd name="T4" fmla="*/ 82 w 21600"/>
                    <a:gd name="T5" fmla="*/ 5 h 21600"/>
                    <a:gd name="T6" fmla="*/ 82 w 21600"/>
                    <a:gd name="T7" fmla="*/ 15 h 21600"/>
                    <a:gd name="T8" fmla="*/ 0 w 21600"/>
                    <a:gd name="T9" fmla="*/ 5 h 21600"/>
                    <a:gd name="T10" fmla="*/ 0 w 21600"/>
                    <a:gd name="T11" fmla="*/ 5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7200"/>
                      </a:moveTo>
                      <a:lnTo>
                        <a:pt x="0" y="0"/>
                      </a:lnTo>
                      <a:lnTo>
                        <a:pt x="21600" y="7200"/>
                      </a:lnTo>
                      <a:lnTo>
                        <a:pt x="21600" y="21600"/>
                      </a:lnTo>
                      <a:lnTo>
                        <a:pt x="0" y="7200"/>
                      </a:lnTo>
                      <a:close/>
                      <a:moveTo>
                        <a:pt x="0" y="72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7" name="Freeform 166"/>
                <p:cNvSpPr>
                  <a:spLocks/>
                </p:cNvSpPr>
                <p:nvPr/>
              </p:nvSpPr>
              <p:spPr bwMode="auto">
                <a:xfrm>
                  <a:off x="10" y="128"/>
                  <a:ext cx="82" cy="20"/>
                </a:xfrm>
                <a:custGeom>
                  <a:avLst/>
                  <a:gdLst>
                    <a:gd name="T0" fmla="*/ 0 w 21600"/>
                    <a:gd name="T1" fmla="*/ 20 h 21600"/>
                    <a:gd name="T2" fmla="*/ 0 w 21600"/>
                    <a:gd name="T3" fmla="*/ 10 h 21600"/>
                    <a:gd name="T4" fmla="*/ 82 w 21600"/>
                    <a:gd name="T5" fmla="*/ 0 h 21600"/>
                    <a:gd name="T6" fmla="*/ 82 w 21600"/>
                    <a:gd name="T7" fmla="*/ 10 h 21600"/>
                    <a:gd name="T8" fmla="*/ 0 w 21600"/>
                    <a:gd name="T9" fmla="*/ 20 h 21600"/>
                    <a:gd name="T10" fmla="*/ 0 w 21600"/>
                    <a:gd name="T11" fmla="*/ 2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8" name="Freeform 167"/>
                <p:cNvSpPr>
                  <a:spLocks/>
                </p:cNvSpPr>
                <p:nvPr/>
              </p:nvSpPr>
              <p:spPr bwMode="auto">
                <a:xfrm>
                  <a:off x="10" y="159"/>
                  <a:ext cx="82" cy="20"/>
                </a:xfrm>
                <a:custGeom>
                  <a:avLst/>
                  <a:gdLst>
                    <a:gd name="T0" fmla="*/ 0 w 21600"/>
                    <a:gd name="T1" fmla="*/ 20 h 21600"/>
                    <a:gd name="T2" fmla="*/ 0 w 21600"/>
                    <a:gd name="T3" fmla="*/ 10 h 21600"/>
                    <a:gd name="T4" fmla="*/ 82 w 21600"/>
                    <a:gd name="T5" fmla="*/ 0 h 21600"/>
                    <a:gd name="T6" fmla="*/ 82 w 21600"/>
                    <a:gd name="T7" fmla="*/ 10 h 21600"/>
                    <a:gd name="T8" fmla="*/ 0 w 21600"/>
                    <a:gd name="T9" fmla="*/ 20 h 21600"/>
                    <a:gd name="T10" fmla="*/ 0 w 21600"/>
                    <a:gd name="T11" fmla="*/ 2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9" name="Freeform 168"/>
                <p:cNvSpPr>
                  <a:spLocks/>
                </p:cNvSpPr>
                <p:nvPr/>
              </p:nvSpPr>
              <p:spPr bwMode="auto">
                <a:xfrm>
                  <a:off x="10" y="143"/>
                  <a:ext cx="82" cy="21"/>
                </a:xfrm>
                <a:custGeom>
                  <a:avLst/>
                  <a:gdLst>
                    <a:gd name="T0" fmla="*/ 0 w 21600"/>
                    <a:gd name="T1" fmla="*/ 11 h 21600"/>
                    <a:gd name="T2" fmla="*/ 0 w 21600"/>
                    <a:gd name="T3" fmla="*/ 0 h 21600"/>
                    <a:gd name="T4" fmla="*/ 82 w 21600"/>
                    <a:gd name="T5" fmla="*/ 11 h 21600"/>
                    <a:gd name="T6" fmla="*/ 82 w 21600"/>
                    <a:gd name="T7" fmla="*/ 21 h 21600"/>
                    <a:gd name="T8" fmla="*/ 0 w 21600"/>
                    <a:gd name="T9" fmla="*/ 11 h 21600"/>
                    <a:gd name="T10" fmla="*/ 0 w 21600"/>
                    <a:gd name="T11" fmla="*/ 11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70" name="Freeform 169"/>
                <p:cNvSpPr>
                  <a:spLocks/>
                </p:cNvSpPr>
                <p:nvPr/>
              </p:nvSpPr>
              <p:spPr bwMode="auto">
                <a:xfrm>
                  <a:off x="10" y="174"/>
                  <a:ext cx="82" cy="21"/>
                </a:xfrm>
                <a:custGeom>
                  <a:avLst/>
                  <a:gdLst>
                    <a:gd name="T0" fmla="*/ 0 w 21600"/>
                    <a:gd name="T1" fmla="*/ 11 h 21600"/>
                    <a:gd name="T2" fmla="*/ 0 w 21600"/>
                    <a:gd name="T3" fmla="*/ 0 h 21600"/>
                    <a:gd name="T4" fmla="*/ 82 w 21600"/>
                    <a:gd name="T5" fmla="*/ 11 h 21600"/>
                    <a:gd name="T6" fmla="*/ 82 w 21600"/>
                    <a:gd name="T7" fmla="*/ 21 h 21600"/>
                    <a:gd name="T8" fmla="*/ 0 w 21600"/>
                    <a:gd name="T9" fmla="*/ 11 h 21600"/>
                    <a:gd name="T10" fmla="*/ 0 w 21600"/>
                    <a:gd name="T11" fmla="*/ 11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71" name="Freeform 170"/>
                <p:cNvSpPr>
                  <a:spLocks/>
                </p:cNvSpPr>
                <p:nvPr/>
              </p:nvSpPr>
              <p:spPr bwMode="auto">
                <a:xfrm>
                  <a:off x="10" y="189"/>
                  <a:ext cx="82" cy="21"/>
                </a:xfrm>
                <a:custGeom>
                  <a:avLst/>
                  <a:gdLst>
                    <a:gd name="T0" fmla="*/ 0 w 21600"/>
                    <a:gd name="T1" fmla="*/ 21 h 21600"/>
                    <a:gd name="T2" fmla="*/ 0 w 21600"/>
                    <a:gd name="T3" fmla="*/ 11 h 21600"/>
                    <a:gd name="T4" fmla="*/ 82 w 21600"/>
                    <a:gd name="T5" fmla="*/ 0 h 21600"/>
                    <a:gd name="T6" fmla="*/ 82 w 21600"/>
                    <a:gd name="T7" fmla="*/ 11 h 21600"/>
                    <a:gd name="T8" fmla="*/ 0 w 21600"/>
                    <a:gd name="T9" fmla="*/ 21 h 21600"/>
                    <a:gd name="T10" fmla="*/ 0 w 21600"/>
                    <a:gd name="T11" fmla="*/ 21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72" name="Freeform 171"/>
                <p:cNvSpPr>
                  <a:spLocks/>
                </p:cNvSpPr>
                <p:nvPr/>
              </p:nvSpPr>
              <p:spPr bwMode="auto">
                <a:xfrm>
                  <a:off x="10" y="200"/>
                  <a:ext cx="88" cy="25"/>
                </a:xfrm>
                <a:custGeom>
                  <a:avLst/>
                  <a:gdLst>
                    <a:gd name="T0" fmla="*/ 0 w 21600"/>
                    <a:gd name="T1" fmla="*/ 10 h 21600"/>
                    <a:gd name="T2" fmla="*/ 0 w 21600"/>
                    <a:gd name="T3" fmla="*/ 0 h 21600"/>
                    <a:gd name="T4" fmla="*/ 88 w 21600"/>
                    <a:gd name="T5" fmla="*/ 15 h 21600"/>
                    <a:gd name="T6" fmla="*/ 83 w 21600"/>
                    <a:gd name="T7" fmla="*/ 25 h 21600"/>
                    <a:gd name="T8" fmla="*/ 0 w 21600"/>
                    <a:gd name="T9" fmla="*/ 10 h 21600"/>
                    <a:gd name="T10" fmla="*/ 0 w 21600"/>
                    <a:gd name="T11" fmla="*/ 1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8640"/>
                      </a:moveTo>
                      <a:lnTo>
                        <a:pt x="0" y="0"/>
                      </a:lnTo>
                      <a:lnTo>
                        <a:pt x="21600" y="12960"/>
                      </a:lnTo>
                      <a:lnTo>
                        <a:pt x="20329" y="21600"/>
                      </a:lnTo>
                      <a:lnTo>
                        <a:pt x="0" y="8640"/>
                      </a:lnTo>
                      <a:close/>
                      <a:moveTo>
                        <a:pt x="0" y="864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73" name="Freeform 172"/>
                <p:cNvSpPr>
                  <a:spLocks/>
                </p:cNvSpPr>
                <p:nvPr/>
              </p:nvSpPr>
              <p:spPr bwMode="auto">
                <a:xfrm>
                  <a:off x="5" y="215"/>
                  <a:ext cx="87" cy="21"/>
                </a:xfrm>
                <a:custGeom>
                  <a:avLst/>
                  <a:gdLst>
                    <a:gd name="T0" fmla="*/ 0 w 21600"/>
                    <a:gd name="T1" fmla="*/ 21 h 21600"/>
                    <a:gd name="T2" fmla="*/ 0 w 21600"/>
                    <a:gd name="T3" fmla="*/ 16 h 21600"/>
                    <a:gd name="T4" fmla="*/ 87 w 21600"/>
                    <a:gd name="T5" fmla="*/ 0 h 21600"/>
                    <a:gd name="T6" fmla="*/ 87 w 21600"/>
                    <a:gd name="T7" fmla="*/ 11 h 21600"/>
                    <a:gd name="T8" fmla="*/ 0 w 21600"/>
                    <a:gd name="T9" fmla="*/ 21 h 21600"/>
                    <a:gd name="T10" fmla="*/ 0 w 21600"/>
                    <a:gd name="T11" fmla="*/ 21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62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74" name="Freeform 173"/>
                <p:cNvSpPr>
                  <a:spLocks/>
                </p:cNvSpPr>
                <p:nvPr/>
              </p:nvSpPr>
              <p:spPr bwMode="auto">
                <a:xfrm>
                  <a:off x="0" y="230"/>
                  <a:ext cx="61" cy="31"/>
                </a:xfrm>
                <a:custGeom>
                  <a:avLst/>
                  <a:gdLst>
                    <a:gd name="T0" fmla="*/ 0 w 21600"/>
                    <a:gd name="T1" fmla="*/ 5 h 21600"/>
                    <a:gd name="T2" fmla="*/ 5 w 21600"/>
                    <a:gd name="T3" fmla="*/ 0 h 21600"/>
                    <a:gd name="T4" fmla="*/ 61 w 21600"/>
                    <a:gd name="T5" fmla="*/ 26 h 21600"/>
                    <a:gd name="T6" fmla="*/ 56 w 21600"/>
                    <a:gd name="T7" fmla="*/ 31 h 21600"/>
                    <a:gd name="T8" fmla="*/ 0 w 21600"/>
                    <a:gd name="T9" fmla="*/ 5 h 21600"/>
                    <a:gd name="T10" fmla="*/ 0 w 21600"/>
                    <a:gd name="T11" fmla="*/ 5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800" y="0"/>
                      </a:lnTo>
                      <a:lnTo>
                        <a:pt x="21600" y="18000"/>
                      </a:lnTo>
                      <a:lnTo>
                        <a:pt x="19800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75" name="Rectangle 174"/>
                <p:cNvSpPr>
                  <a:spLocks/>
                </p:cNvSpPr>
                <p:nvPr/>
              </p:nvSpPr>
              <p:spPr bwMode="auto">
                <a:xfrm>
                  <a:off x="51" y="256"/>
                  <a:ext cx="10" cy="93"/>
                </a:xfrm>
                <a:prstGeom prst="rect">
                  <a:avLst/>
                </a:prstGeom>
                <a:solidFill>
                  <a:srgbClr val="A50021"/>
                </a:solidFill>
                <a:ln w="12700">
                  <a:solidFill>
                    <a:srgbClr val="A5002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162" name="Oval 175"/>
              <p:cNvSpPr>
                <a:spLocks/>
              </p:cNvSpPr>
              <p:nvPr/>
            </p:nvSpPr>
            <p:spPr bwMode="auto">
              <a:xfrm>
                <a:off x="26" y="0"/>
                <a:ext cx="40" cy="40"/>
              </a:xfrm>
              <a:prstGeom prst="ellipse">
                <a:avLst/>
              </a:prstGeom>
              <a:solidFill>
                <a:srgbClr val="A50021"/>
              </a:solidFill>
              <a:ln w="12700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128" name="Group 176"/>
            <p:cNvGrpSpPr>
              <a:grpSpLocks/>
            </p:cNvGrpSpPr>
            <p:nvPr/>
          </p:nvGrpSpPr>
          <p:grpSpPr bwMode="auto">
            <a:xfrm>
              <a:off x="276" y="122"/>
              <a:ext cx="430" cy="481"/>
              <a:chOff x="0" y="0"/>
              <a:chExt cx="430" cy="481"/>
            </a:xfrm>
          </p:grpSpPr>
          <p:grpSp>
            <p:nvGrpSpPr>
              <p:cNvPr id="146" name="Group 177"/>
              <p:cNvGrpSpPr>
                <a:grpSpLocks/>
              </p:cNvGrpSpPr>
              <p:nvPr/>
            </p:nvGrpSpPr>
            <p:grpSpPr bwMode="auto">
              <a:xfrm rot="-2460000">
                <a:off x="167" y="-23"/>
                <a:ext cx="98" cy="537"/>
                <a:chOff x="0" y="0"/>
                <a:chExt cx="97" cy="537"/>
              </a:xfrm>
            </p:grpSpPr>
            <p:sp>
              <p:nvSpPr>
                <p:cNvPr id="148" name="Rectangle 178"/>
                <p:cNvSpPr>
                  <a:spLocks/>
                </p:cNvSpPr>
                <p:nvPr/>
              </p:nvSpPr>
              <p:spPr bwMode="auto">
                <a:xfrm>
                  <a:off x="40" y="0"/>
                  <a:ext cx="10" cy="134"/>
                </a:xfrm>
                <a:prstGeom prst="rect">
                  <a:avLst/>
                </a:prstGeom>
                <a:solidFill>
                  <a:srgbClr val="B2B2B2"/>
                </a:solidFill>
                <a:ln w="12700">
                  <a:solidFill>
                    <a:srgbClr val="B2B2B2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49" name="Freeform 179"/>
                <p:cNvSpPr>
                  <a:spLocks/>
                </p:cNvSpPr>
                <p:nvPr/>
              </p:nvSpPr>
              <p:spPr bwMode="auto">
                <a:xfrm>
                  <a:off x="40" y="126"/>
                  <a:ext cx="57" cy="47"/>
                </a:xfrm>
                <a:custGeom>
                  <a:avLst/>
                  <a:gdLst>
                    <a:gd name="T0" fmla="*/ 0 w 21600"/>
                    <a:gd name="T1" fmla="*/ 8 h 21600"/>
                    <a:gd name="T2" fmla="*/ 5 w 21600"/>
                    <a:gd name="T3" fmla="*/ 0 h 21600"/>
                    <a:gd name="T4" fmla="*/ 57 w 21600"/>
                    <a:gd name="T5" fmla="*/ 39 h 21600"/>
                    <a:gd name="T6" fmla="*/ 52 w 21600"/>
                    <a:gd name="T7" fmla="*/ 47 h 21600"/>
                    <a:gd name="T8" fmla="*/ 0 w 21600"/>
                    <a:gd name="T9" fmla="*/ 8 h 21600"/>
                    <a:gd name="T10" fmla="*/ 0 w 21600"/>
                    <a:gd name="T11" fmla="*/ 8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964" y="0"/>
                      </a:lnTo>
                      <a:lnTo>
                        <a:pt x="21600" y="18000"/>
                      </a:lnTo>
                      <a:lnTo>
                        <a:pt x="19636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50" name="Freeform 180"/>
                <p:cNvSpPr>
                  <a:spLocks/>
                </p:cNvSpPr>
                <p:nvPr/>
              </p:nvSpPr>
              <p:spPr bwMode="auto">
                <a:xfrm>
                  <a:off x="9" y="158"/>
                  <a:ext cx="83" cy="23"/>
                </a:xfrm>
                <a:custGeom>
                  <a:avLst/>
                  <a:gdLst>
                    <a:gd name="T0" fmla="*/ 0 w 21600"/>
                    <a:gd name="T1" fmla="*/ 23 h 21600"/>
                    <a:gd name="T2" fmla="*/ 0 w 21600"/>
                    <a:gd name="T3" fmla="*/ 15 h 21600"/>
                    <a:gd name="T4" fmla="*/ 83 w 21600"/>
                    <a:gd name="T5" fmla="*/ 0 h 21600"/>
                    <a:gd name="T6" fmla="*/ 83 w 21600"/>
                    <a:gd name="T7" fmla="*/ 15 h 21600"/>
                    <a:gd name="T8" fmla="*/ 0 w 21600"/>
                    <a:gd name="T9" fmla="*/ 23 h 21600"/>
                    <a:gd name="T10" fmla="*/ 0 w 21600"/>
                    <a:gd name="T11" fmla="*/ 23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4400"/>
                      </a:lnTo>
                      <a:lnTo>
                        <a:pt x="21600" y="0"/>
                      </a:lnTo>
                      <a:lnTo>
                        <a:pt x="21600" y="144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51" name="Freeform 181"/>
                <p:cNvSpPr>
                  <a:spLocks/>
                </p:cNvSpPr>
                <p:nvPr/>
              </p:nvSpPr>
              <p:spPr bwMode="auto">
                <a:xfrm>
                  <a:off x="9" y="181"/>
                  <a:ext cx="83" cy="24"/>
                </a:xfrm>
                <a:custGeom>
                  <a:avLst/>
                  <a:gdLst>
                    <a:gd name="T0" fmla="*/ 0 w 21600"/>
                    <a:gd name="T1" fmla="*/ 8 h 21600"/>
                    <a:gd name="T2" fmla="*/ 0 w 21600"/>
                    <a:gd name="T3" fmla="*/ 0 h 21600"/>
                    <a:gd name="T4" fmla="*/ 83 w 21600"/>
                    <a:gd name="T5" fmla="*/ 8 h 21600"/>
                    <a:gd name="T6" fmla="*/ 83 w 21600"/>
                    <a:gd name="T7" fmla="*/ 24 h 21600"/>
                    <a:gd name="T8" fmla="*/ 0 w 21600"/>
                    <a:gd name="T9" fmla="*/ 8 h 21600"/>
                    <a:gd name="T10" fmla="*/ 0 w 21600"/>
                    <a:gd name="T11" fmla="*/ 8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7200"/>
                      </a:moveTo>
                      <a:lnTo>
                        <a:pt x="0" y="0"/>
                      </a:lnTo>
                      <a:lnTo>
                        <a:pt x="21600" y="7200"/>
                      </a:lnTo>
                      <a:lnTo>
                        <a:pt x="21600" y="21600"/>
                      </a:lnTo>
                      <a:lnTo>
                        <a:pt x="0" y="7200"/>
                      </a:lnTo>
                      <a:close/>
                      <a:moveTo>
                        <a:pt x="0" y="72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52" name="Freeform 182"/>
                <p:cNvSpPr>
                  <a:spLocks/>
                </p:cNvSpPr>
                <p:nvPr/>
              </p:nvSpPr>
              <p:spPr bwMode="auto">
                <a:xfrm>
                  <a:off x="9" y="197"/>
                  <a:ext cx="83" cy="32"/>
                </a:xfrm>
                <a:custGeom>
                  <a:avLst/>
                  <a:gdLst>
                    <a:gd name="T0" fmla="*/ 0 w 21600"/>
                    <a:gd name="T1" fmla="*/ 32 h 21600"/>
                    <a:gd name="T2" fmla="*/ 0 w 21600"/>
                    <a:gd name="T3" fmla="*/ 16 h 21600"/>
                    <a:gd name="T4" fmla="*/ 83 w 21600"/>
                    <a:gd name="T5" fmla="*/ 0 h 21600"/>
                    <a:gd name="T6" fmla="*/ 83 w 21600"/>
                    <a:gd name="T7" fmla="*/ 16 h 21600"/>
                    <a:gd name="T8" fmla="*/ 0 w 21600"/>
                    <a:gd name="T9" fmla="*/ 32 h 21600"/>
                    <a:gd name="T10" fmla="*/ 0 w 21600"/>
                    <a:gd name="T11" fmla="*/ 32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53" name="Freeform 183"/>
                <p:cNvSpPr>
                  <a:spLocks/>
                </p:cNvSpPr>
                <p:nvPr/>
              </p:nvSpPr>
              <p:spPr bwMode="auto">
                <a:xfrm>
                  <a:off x="10" y="245"/>
                  <a:ext cx="82" cy="31"/>
                </a:xfrm>
                <a:custGeom>
                  <a:avLst/>
                  <a:gdLst>
                    <a:gd name="T0" fmla="*/ 0 w 21600"/>
                    <a:gd name="T1" fmla="*/ 31 h 21600"/>
                    <a:gd name="T2" fmla="*/ 0 w 21600"/>
                    <a:gd name="T3" fmla="*/ 16 h 21600"/>
                    <a:gd name="T4" fmla="*/ 82 w 21600"/>
                    <a:gd name="T5" fmla="*/ 0 h 21600"/>
                    <a:gd name="T6" fmla="*/ 82 w 21600"/>
                    <a:gd name="T7" fmla="*/ 16 h 21600"/>
                    <a:gd name="T8" fmla="*/ 0 w 21600"/>
                    <a:gd name="T9" fmla="*/ 31 h 21600"/>
                    <a:gd name="T10" fmla="*/ 0 w 21600"/>
                    <a:gd name="T11" fmla="*/ 31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54" name="Freeform 184"/>
                <p:cNvSpPr>
                  <a:spLocks/>
                </p:cNvSpPr>
                <p:nvPr/>
              </p:nvSpPr>
              <p:spPr bwMode="auto">
                <a:xfrm>
                  <a:off x="10" y="221"/>
                  <a:ext cx="82" cy="32"/>
                </a:xfrm>
                <a:custGeom>
                  <a:avLst/>
                  <a:gdLst>
                    <a:gd name="T0" fmla="*/ 0 w 21600"/>
                    <a:gd name="T1" fmla="*/ 16 h 21600"/>
                    <a:gd name="T2" fmla="*/ 0 w 21600"/>
                    <a:gd name="T3" fmla="*/ 0 h 21600"/>
                    <a:gd name="T4" fmla="*/ 82 w 21600"/>
                    <a:gd name="T5" fmla="*/ 16 h 21600"/>
                    <a:gd name="T6" fmla="*/ 82 w 21600"/>
                    <a:gd name="T7" fmla="*/ 32 h 21600"/>
                    <a:gd name="T8" fmla="*/ 0 w 21600"/>
                    <a:gd name="T9" fmla="*/ 16 h 21600"/>
                    <a:gd name="T10" fmla="*/ 0 w 21600"/>
                    <a:gd name="T11" fmla="*/ 16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55" name="Freeform 185"/>
                <p:cNvSpPr>
                  <a:spLocks/>
                </p:cNvSpPr>
                <p:nvPr/>
              </p:nvSpPr>
              <p:spPr bwMode="auto">
                <a:xfrm>
                  <a:off x="10" y="268"/>
                  <a:ext cx="82" cy="32"/>
                </a:xfrm>
                <a:custGeom>
                  <a:avLst/>
                  <a:gdLst>
                    <a:gd name="T0" fmla="*/ 0 w 21600"/>
                    <a:gd name="T1" fmla="*/ 16 h 21600"/>
                    <a:gd name="T2" fmla="*/ 0 w 21600"/>
                    <a:gd name="T3" fmla="*/ 0 h 21600"/>
                    <a:gd name="T4" fmla="*/ 82 w 21600"/>
                    <a:gd name="T5" fmla="*/ 16 h 21600"/>
                    <a:gd name="T6" fmla="*/ 82 w 21600"/>
                    <a:gd name="T7" fmla="*/ 32 h 21600"/>
                    <a:gd name="T8" fmla="*/ 0 w 21600"/>
                    <a:gd name="T9" fmla="*/ 16 h 21600"/>
                    <a:gd name="T10" fmla="*/ 0 w 21600"/>
                    <a:gd name="T11" fmla="*/ 16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56" name="Freeform 186"/>
                <p:cNvSpPr>
                  <a:spLocks/>
                </p:cNvSpPr>
                <p:nvPr/>
              </p:nvSpPr>
              <p:spPr bwMode="auto">
                <a:xfrm>
                  <a:off x="10" y="292"/>
                  <a:ext cx="82" cy="32"/>
                </a:xfrm>
                <a:custGeom>
                  <a:avLst/>
                  <a:gdLst>
                    <a:gd name="T0" fmla="*/ 0 w 21600"/>
                    <a:gd name="T1" fmla="*/ 32 h 21600"/>
                    <a:gd name="T2" fmla="*/ 0 w 21600"/>
                    <a:gd name="T3" fmla="*/ 16 h 21600"/>
                    <a:gd name="T4" fmla="*/ 82 w 21600"/>
                    <a:gd name="T5" fmla="*/ 0 h 21600"/>
                    <a:gd name="T6" fmla="*/ 82 w 21600"/>
                    <a:gd name="T7" fmla="*/ 16 h 21600"/>
                    <a:gd name="T8" fmla="*/ 0 w 21600"/>
                    <a:gd name="T9" fmla="*/ 32 h 21600"/>
                    <a:gd name="T10" fmla="*/ 0 w 21600"/>
                    <a:gd name="T11" fmla="*/ 32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57" name="Freeform 187"/>
                <p:cNvSpPr>
                  <a:spLocks/>
                </p:cNvSpPr>
                <p:nvPr/>
              </p:nvSpPr>
              <p:spPr bwMode="auto">
                <a:xfrm>
                  <a:off x="10" y="308"/>
                  <a:ext cx="87" cy="40"/>
                </a:xfrm>
                <a:custGeom>
                  <a:avLst/>
                  <a:gdLst>
                    <a:gd name="T0" fmla="*/ 0 w 21600"/>
                    <a:gd name="T1" fmla="*/ 16 h 21600"/>
                    <a:gd name="T2" fmla="*/ 0 w 21600"/>
                    <a:gd name="T3" fmla="*/ 0 h 21600"/>
                    <a:gd name="T4" fmla="*/ 87 w 21600"/>
                    <a:gd name="T5" fmla="*/ 24 h 21600"/>
                    <a:gd name="T6" fmla="*/ 82 w 21600"/>
                    <a:gd name="T7" fmla="*/ 40 h 21600"/>
                    <a:gd name="T8" fmla="*/ 0 w 21600"/>
                    <a:gd name="T9" fmla="*/ 16 h 21600"/>
                    <a:gd name="T10" fmla="*/ 0 w 21600"/>
                    <a:gd name="T11" fmla="*/ 16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8640"/>
                      </a:moveTo>
                      <a:lnTo>
                        <a:pt x="0" y="0"/>
                      </a:lnTo>
                      <a:lnTo>
                        <a:pt x="21600" y="12960"/>
                      </a:lnTo>
                      <a:lnTo>
                        <a:pt x="20329" y="21600"/>
                      </a:lnTo>
                      <a:lnTo>
                        <a:pt x="0" y="8640"/>
                      </a:lnTo>
                      <a:close/>
                      <a:moveTo>
                        <a:pt x="0" y="864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58" name="Freeform 188"/>
                <p:cNvSpPr>
                  <a:spLocks/>
                </p:cNvSpPr>
                <p:nvPr/>
              </p:nvSpPr>
              <p:spPr bwMode="auto">
                <a:xfrm>
                  <a:off x="5" y="332"/>
                  <a:ext cx="87" cy="31"/>
                </a:xfrm>
                <a:custGeom>
                  <a:avLst/>
                  <a:gdLst>
                    <a:gd name="T0" fmla="*/ 0 w 21600"/>
                    <a:gd name="T1" fmla="*/ 31 h 21600"/>
                    <a:gd name="T2" fmla="*/ 0 w 21600"/>
                    <a:gd name="T3" fmla="*/ 23 h 21600"/>
                    <a:gd name="T4" fmla="*/ 87 w 21600"/>
                    <a:gd name="T5" fmla="*/ 0 h 21600"/>
                    <a:gd name="T6" fmla="*/ 87 w 21600"/>
                    <a:gd name="T7" fmla="*/ 16 h 21600"/>
                    <a:gd name="T8" fmla="*/ 0 w 21600"/>
                    <a:gd name="T9" fmla="*/ 31 h 21600"/>
                    <a:gd name="T10" fmla="*/ 0 w 21600"/>
                    <a:gd name="T11" fmla="*/ 31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62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59" name="Freeform 189"/>
                <p:cNvSpPr>
                  <a:spLocks/>
                </p:cNvSpPr>
                <p:nvPr/>
              </p:nvSpPr>
              <p:spPr bwMode="auto">
                <a:xfrm>
                  <a:off x="0" y="356"/>
                  <a:ext cx="61" cy="47"/>
                </a:xfrm>
                <a:custGeom>
                  <a:avLst/>
                  <a:gdLst>
                    <a:gd name="T0" fmla="*/ 0 w 21600"/>
                    <a:gd name="T1" fmla="*/ 8 h 21600"/>
                    <a:gd name="T2" fmla="*/ 5 w 21600"/>
                    <a:gd name="T3" fmla="*/ 0 h 21600"/>
                    <a:gd name="T4" fmla="*/ 61 w 21600"/>
                    <a:gd name="T5" fmla="*/ 39 h 21600"/>
                    <a:gd name="T6" fmla="*/ 56 w 21600"/>
                    <a:gd name="T7" fmla="*/ 47 h 21600"/>
                    <a:gd name="T8" fmla="*/ 0 w 21600"/>
                    <a:gd name="T9" fmla="*/ 8 h 21600"/>
                    <a:gd name="T10" fmla="*/ 0 w 21600"/>
                    <a:gd name="T11" fmla="*/ 8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800" y="0"/>
                      </a:lnTo>
                      <a:lnTo>
                        <a:pt x="21600" y="18000"/>
                      </a:lnTo>
                      <a:lnTo>
                        <a:pt x="19800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0" name="Rectangle 190"/>
                <p:cNvSpPr>
                  <a:spLocks/>
                </p:cNvSpPr>
                <p:nvPr/>
              </p:nvSpPr>
              <p:spPr bwMode="auto">
                <a:xfrm>
                  <a:off x="51" y="395"/>
                  <a:ext cx="10" cy="142"/>
                </a:xfrm>
                <a:prstGeom prst="rect">
                  <a:avLst/>
                </a:prstGeom>
                <a:solidFill>
                  <a:srgbClr val="B2B2B2"/>
                </a:solidFill>
                <a:ln w="12700">
                  <a:solidFill>
                    <a:srgbClr val="B2B2B2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147" name="Oval 191"/>
              <p:cNvSpPr>
                <a:spLocks/>
              </p:cNvSpPr>
              <p:nvPr/>
            </p:nvSpPr>
            <p:spPr bwMode="auto">
              <a:xfrm rot="-2460000">
                <a:off x="8" y="10"/>
                <a:ext cx="47" cy="44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129" name="Group 192"/>
            <p:cNvGrpSpPr>
              <a:grpSpLocks/>
            </p:cNvGrpSpPr>
            <p:nvPr/>
          </p:nvGrpSpPr>
          <p:grpSpPr bwMode="auto">
            <a:xfrm flipH="1">
              <a:off x="646" y="126"/>
              <a:ext cx="430" cy="482"/>
              <a:chOff x="0" y="0"/>
              <a:chExt cx="430" cy="481"/>
            </a:xfrm>
          </p:grpSpPr>
          <p:grpSp>
            <p:nvGrpSpPr>
              <p:cNvPr id="131" name="Group 193"/>
              <p:cNvGrpSpPr>
                <a:grpSpLocks/>
              </p:cNvGrpSpPr>
              <p:nvPr/>
            </p:nvGrpSpPr>
            <p:grpSpPr bwMode="auto">
              <a:xfrm rot="-2460000">
                <a:off x="167" y="-22"/>
                <a:ext cx="98" cy="536"/>
                <a:chOff x="0" y="0"/>
                <a:chExt cx="97" cy="537"/>
              </a:xfrm>
            </p:grpSpPr>
            <p:sp>
              <p:nvSpPr>
                <p:cNvPr id="133" name="Rectangle 194"/>
                <p:cNvSpPr>
                  <a:spLocks/>
                </p:cNvSpPr>
                <p:nvPr/>
              </p:nvSpPr>
              <p:spPr bwMode="auto">
                <a:xfrm>
                  <a:off x="40" y="0"/>
                  <a:ext cx="10" cy="134"/>
                </a:xfrm>
                <a:prstGeom prst="rect">
                  <a:avLst/>
                </a:prstGeom>
                <a:solidFill>
                  <a:srgbClr val="B2B2B2"/>
                </a:solidFill>
                <a:ln w="12700">
                  <a:solidFill>
                    <a:srgbClr val="B2B2B2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34" name="Freeform 195"/>
                <p:cNvSpPr>
                  <a:spLocks/>
                </p:cNvSpPr>
                <p:nvPr/>
              </p:nvSpPr>
              <p:spPr bwMode="auto">
                <a:xfrm>
                  <a:off x="40" y="126"/>
                  <a:ext cx="57" cy="47"/>
                </a:xfrm>
                <a:custGeom>
                  <a:avLst/>
                  <a:gdLst>
                    <a:gd name="T0" fmla="*/ 0 w 21600"/>
                    <a:gd name="T1" fmla="*/ 8 h 21600"/>
                    <a:gd name="T2" fmla="*/ 5 w 21600"/>
                    <a:gd name="T3" fmla="*/ 0 h 21600"/>
                    <a:gd name="T4" fmla="*/ 57 w 21600"/>
                    <a:gd name="T5" fmla="*/ 39 h 21600"/>
                    <a:gd name="T6" fmla="*/ 52 w 21600"/>
                    <a:gd name="T7" fmla="*/ 47 h 21600"/>
                    <a:gd name="T8" fmla="*/ 0 w 21600"/>
                    <a:gd name="T9" fmla="*/ 8 h 21600"/>
                    <a:gd name="T10" fmla="*/ 0 w 21600"/>
                    <a:gd name="T11" fmla="*/ 8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964" y="0"/>
                      </a:lnTo>
                      <a:lnTo>
                        <a:pt x="21600" y="18000"/>
                      </a:lnTo>
                      <a:lnTo>
                        <a:pt x="19636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35" name="Freeform 196"/>
                <p:cNvSpPr>
                  <a:spLocks/>
                </p:cNvSpPr>
                <p:nvPr/>
              </p:nvSpPr>
              <p:spPr bwMode="auto">
                <a:xfrm>
                  <a:off x="9" y="158"/>
                  <a:ext cx="83" cy="23"/>
                </a:xfrm>
                <a:custGeom>
                  <a:avLst/>
                  <a:gdLst>
                    <a:gd name="T0" fmla="*/ 0 w 21600"/>
                    <a:gd name="T1" fmla="*/ 23 h 21600"/>
                    <a:gd name="T2" fmla="*/ 0 w 21600"/>
                    <a:gd name="T3" fmla="*/ 15 h 21600"/>
                    <a:gd name="T4" fmla="*/ 83 w 21600"/>
                    <a:gd name="T5" fmla="*/ 0 h 21600"/>
                    <a:gd name="T6" fmla="*/ 83 w 21600"/>
                    <a:gd name="T7" fmla="*/ 15 h 21600"/>
                    <a:gd name="T8" fmla="*/ 0 w 21600"/>
                    <a:gd name="T9" fmla="*/ 23 h 21600"/>
                    <a:gd name="T10" fmla="*/ 0 w 21600"/>
                    <a:gd name="T11" fmla="*/ 23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4400"/>
                      </a:lnTo>
                      <a:lnTo>
                        <a:pt x="21600" y="0"/>
                      </a:lnTo>
                      <a:lnTo>
                        <a:pt x="21600" y="144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36" name="Freeform 197"/>
                <p:cNvSpPr>
                  <a:spLocks/>
                </p:cNvSpPr>
                <p:nvPr/>
              </p:nvSpPr>
              <p:spPr bwMode="auto">
                <a:xfrm>
                  <a:off x="9" y="181"/>
                  <a:ext cx="83" cy="24"/>
                </a:xfrm>
                <a:custGeom>
                  <a:avLst/>
                  <a:gdLst>
                    <a:gd name="T0" fmla="*/ 0 w 21600"/>
                    <a:gd name="T1" fmla="*/ 8 h 21600"/>
                    <a:gd name="T2" fmla="*/ 0 w 21600"/>
                    <a:gd name="T3" fmla="*/ 0 h 21600"/>
                    <a:gd name="T4" fmla="*/ 83 w 21600"/>
                    <a:gd name="T5" fmla="*/ 8 h 21600"/>
                    <a:gd name="T6" fmla="*/ 83 w 21600"/>
                    <a:gd name="T7" fmla="*/ 24 h 21600"/>
                    <a:gd name="T8" fmla="*/ 0 w 21600"/>
                    <a:gd name="T9" fmla="*/ 8 h 21600"/>
                    <a:gd name="T10" fmla="*/ 0 w 21600"/>
                    <a:gd name="T11" fmla="*/ 8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7200"/>
                      </a:moveTo>
                      <a:lnTo>
                        <a:pt x="0" y="0"/>
                      </a:lnTo>
                      <a:lnTo>
                        <a:pt x="21600" y="7200"/>
                      </a:lnTo>
                      <a:lnTo>
                        <a:pt x="21600" y="21600"/>
                      </a:lnTo>
                      <a:lnTo>
                        <a:pt x="0" y="7200"/>
                      </a:lnTo>
                      <a:close/>
                      <a:moveTo>
                        <a:pt x="0" y="72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37" name="Freeform 198"/>
                <p:cNvSpPr>
                  <a:spLocks/>
                </p:cNvSpPr>
                <p:nvPr/>
              </p:nvSpPr>
              <p:spPr bwMode="auto">
                <a:xfrm>
                  <a:off x="9" y="197"/>
                  <a:ext cx="83" cy="32"/>
                </a:xfrm>
                <a:custGeom>
                  <a:avLst/>
                  <a:gdLst>
                    <a:gd name="T0" fmla="*/ 0 w 21600"/>
                    <a:gd name="T1" fmla="*/ 32 h 21600"/>
                    <a:gd name="T2" fmla="*/ 0 w 21600"/>
                    <a:gd name="T3" fmla="*/ 16 h 21600"/>
                    <a:gd name="T4" fmla="*/ 83 w 21600"/>
                    <a:gd name="T5" fmla="*/ 0 h 21600"/>
                    <a:gd name="T6" fmla="*/ 83 w 21600"/>
                    <a:gd name="T7" fmla="*/ 16 h 21600"/>
                    <a:gd name="T8" fmla="*/ 0 w 21600"/>
                    <a:gd name="T9" fmla="*/ 32 h 21600"/>
                    <a:gd name="T10" fmla="*/ 0 w 21600"/>
                    <a:gd name="T11" fmla="*/ 32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38" name="Freeform 199"/>
                <p:cNvSpPr>
                  <a:spLocks/>
                </p:cNvSpPr>
                <p:nvPr/>
              </p:nvSpPr>
              <p:spPr bwMode="auto">
                <a:xfrm>
                  <a:off x="10" y="245"/>
                  <a:ext cx="82" cy="31"/>
                </a:xfrm>
                <a:custGeom>
                  <a:avLst/>
                  <a:gdLst>
                    <a:gd name="T0" fmla="*/ 0 w 21600"/>
                    <a:gd name="T1" fmla="*/ 31 h 21600"/>
                    <a:gd name="T2" fmla="*/ 0 w 21600"/>
                    <a:gd name="T3" fmla="*/ 16 h 21600"/>
                    <a:gd name="T4" fmla="*/ 82 w 21600"/>
                    <a:gd name="T5" fmla="*/ 0 h 21600"/>
                    <a:gd name="T6" fmla="*/ 82 w 21600"/>
                    <a:gd name="T7" fmla="*/ 16 h 21600"/>
                    <a:gd name="T8" fmla="*/ 0 w 21600"/>
                    <a:gd name="T9" fmla="*/ 31 h 21600"/>
                    <a:gd name="T10" fmla="*/ 0 w 21600"/>
                    <a:gd name="T11" fmla="*/ 31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39" name="Freeform 200"/>
                <p:cNvSpPr>
                  <a:spLocks/>
                </p:cNvSpPr>
                <p:nvPr/>
              </p:nvSpPr>
              <p:spPr bwMode="auto">
                <a:xfrm>
                  <a:off x="9" y="221"/>
                  <a:ext cx="83" cy="31"/>
                </a:xfrm>
                <a:custGeom>
                  <a:avLst/>
                  <a:gdLst>
                    <a:gd name="T0" fmla="*/ 0 w 21600"/>
                    <a:gd name="T1" fmla="*/ 16 h 21600"/>
                    <a:gd name="T2" fmla="*/ 0 w 21600"/>
                    <a:gd name="T3" fmla="*/ 0 h 21600"/>
                    <a:gd name="T4" fmla="*/ 83 w 21600"/>
                    <a:gd name="T5" fmla="*/ 16 h 21600"/>
                    <a:gd name="T6" fmla="*/ 83 w 21600"/>
                    <a:gd name="T7" fmla="*/ 31 h 21600"/>
                    <a:gd name="T8" fmla="*/ 0 w 21600"/>
                    <a:gd name="T9" fmla="*/ 16 h 21600"/>
                    <a:gd name="T10" fmla="*/ 0 w 21600"/>
                    <a:gd name="T11" fmla="*/ 16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40" name="Freeform 201"/>
                <p:cNvSpPr>
                  <a:spLocks/>
                </p:cNvSpPr>
                <p:nvPr/>
              </p:nvSpPr>
              <p:spPr bwMode="auto">
                <a:xfrm>
                  <a:off x="10" y="268"/>
                  <a:ext cx="82" cy="32"/>
                </a:xfrm>
                <a:custGeom>
                  <a:avLst/>
                  <a:gdLst>
                    <a:gd name="T0" fmla="*/ 0 w 21600"/>
                    <a:gd name="T1" fmla="*/ 16 h 21600"/>
                    <a:gd name="T2" fmla="*/ 0 w 21600"/>
                    <a:gd name="T3" fmla="*/ 0 h 21600"/>
                    <a:gd name="T4" fmla="*/ 82 w 21600"/>
                    <a:gd name="T5" fmla="*/ 16 h 21600"/>
                    <a:gd name="T6" fmla="*/ 82 w 21600"/>
                    <a:gd name="T7" fmla="*/ 32 h 21600"/>
                    <a:gd name="T8" fmla="*/ 0 w 21600"/>
                    <a:gd name="T9" fmla="*/ 16 h 21600"/>
                    <a:gd name="T10" fmla="*/ 0 w 21600"/>
                    <a:gd name="T11" fmla="*/ 16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41" name="Freeform 202"/>
                <p:cNvSpPr>
                  <a:spLocks/>
                </p:cNvSpPr>
                <p:nvPr/>
              </p:nvSpPr>
              <p:spPr bwMode="auto">
                <a:xfrm>
                  <a:off x="10" y="292"/>
                  <a:ext cx="82" cy="32"/>
                </a:xfrm>
                <a:custGeom>
                  <a:avLst/>
                  <a:gdLst>
                    <a:gd name="T0" fmla="*/ 0 w 21600"/>
                    <a:gd name="T1" fmla="*/ 32 h 21600"/>
                    <a:gd name="T2" fmla="*/ 0 w 21600"/>
                    <a:gd name="T3" fmla="*/ 16 h 21600"/>
                    <a:gd name="T4" fmla="*/ 82 w 21600"/>
                    <a:gd name="T5" fmla="*/ 0 h 21600"/>
                    <a:gd name="T6" fmla="*/ 82 w 21600"/>
                    <a:gd name="T7" fmla="*/ 16 h 21600"/>
                    <a:gd name="T8" fmla="*/ 0 w 21600"/>
                    <a:gd name="T9" fmla="*/ 32 h 21600"/>
                    <a:gd name="T10" fmla="*/ 0 w 21600"/>
                    <a:gd name="T11" fmla="*/ 32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42" name="Freeform 203"/>
                <p:cNvSpPr>
                  <a:spLocks/>
                </p:cNvSpPr>
                <p:nvPr/>
              </p:nvSpPr>
              <p:spPr bwMode="auto">
                <a:xfrm>
                  <a:off x="10" y="308"/>
                  <a:ext cx="87" cy="39"/>
                </a:xfrm>
                <a:custGeom>
                  <a:avLst/>
                  <a:gdLst>
                    <a:gd name="T0" fmla="*/ 0 w 21600"/>
                    <a:gd name="T1" fmla="*/ 16 h 21600"/>
                    <a:gd name="T2" fmla="*/ 0 w 21600"/>
                    <a:gd name="T3" fmla="*/ 0 h 21600"/>
                    <a:gd name="T4" fmla="*/ 87 w 21600"/>
                    <a:gd name="T5" fmla="*/ 23 h 21600"/>
                    <a:gd name="T6" fmla="*/ 82 w 21600"/>
                    <a:gd name="T7" fmla="*/ 39 h 21600"/>
                    <a:gd name="T8" fmla="*/ 0 w 21600"/>
                    <a:gd name="T9" fmla="*/ 16 h 21600"/>
                    <a:gd name="T10" fmla="*/ 0 w 21600"/>
                    <a:gd name="T11" fmla="*/ 16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8640"/>
                      </a:moveTo>
                      <a:lnTo>
                        <a:pt x="0" y="0"/>
                      </a:lnTo>
                      <a:lnTo>
                        <a:pt x="21600" y="12960"/>
                      </a:lnTo>
                      <a:lnTo>
                        <a:pt x="20329" y="21600"/>
                      </a:lnTo>
                      <a:lnTo>
                        <a:pt x="0" y="8640"/>
                      </a:lnTo>
                      <a:close/>
                      <a:moveTo>
                        <a:pt x="0" y="864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43" name="Freeform 204"/>
                <p:cNvSpPr>
                  <a:spLocks/>
                </p:cNvSpPr>
                <p:nvPr/>
              </p:nvSpPr>
              <p:spPr bwMode="auto">
                <a:xfrm>
                  <a:off x="5" y="332"/>
                  <a:ext cx="87" cy="31"/>
                </a:xfrm>
                <a:custGeom>
                  <a:avLst/>
                  <a:gdLst>
                    <a:gd name="T0" fmla="*/ 0 w 21600"/>
                    <a:gd name="T1" fmla="*/ 31 h 21600"/>
                    <a:gd name="T2" fmla="*/ 0 w 21600"/>
                    <a:gd name="T3" fmla="*/ 23 h 21600"/>
                    <a:gd name="T4" fmla="*/ 87 w 21600"/>
                    <a:gd name="T5" fmla="*/ 0 h 21600"/>
                    <a:gd name="T6" fmla="*/ 87 w 21600"/>
                    <a:gd name="T7" fmla="*/ 16 h 21600"/>
                    <a:gd name="T8" fmla="*/ 0 w 21600"/>
                    <a:gd name="T9" fmla="*/ 31 h 21600"/>
                    <a:gd name="T10" fmla="*/ 0 w 21600"/>
                    <a:gd name="T11" fmla="*/ 31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62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44" name="Freeform 205"/>
                <p:cNvSpPr>
                  <a:spLocks/>
                </p:cNvSpPr>
                <p:nvPr/>
              </p:nvSpPr>
              <p:spPr bwMode="auto">
                <a:xfrm>
                  <a:off x="0" y="355"/>
                  <a:ext cx="61" cy="48"/>
                </a:xfrm>
                <a:custGeom>
                  <a:avLst/>
                  <a:gdLst>
                    <a:gd name="T0" fmla="*/ 0 w 21600"/>
                    <a:gd name="T1" fmla="*/ 8 h 21600"/>
                    <a:gd name="T2" fmla="*/ 5 w 21600"/>
                    <a:gd name="T3" fmla="*/ 0 h 21600"/>
                    <a:gd name="T4" fmla="*/ 61 w 21600"/>
                    <a:gd name="T5" fmla="*/ 40 h 21600"/>
                    <a:gd name="T6" fmla="*/ 56 w 21600"/>
                    <a:gd name="T7" fmla="*/ 48 h 21600"/>
                    <a:gd name="T8" fmla="*/ 0 w 21600"/>
                    <a:gd name="T9" fmla="*/ 8 h 21600"/>
                    <a:gd name="T10" fmla="*/ 0 w 21600"/>
                    <a:gd name="T11" fmla="*/ 8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800" y="0"/>
                      </a:lnTo>
                      <a:lnTo>
                        <a:pt x="21600" y="18000"/>
                      </a:lnTo>
                      <a:lnTo>
                        <a:pt x="19800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45" name="Rectangle 206"/>
                <p:cNvSpPr>
                  <a:spLocks/>
                </p:cNvSpPr>
                <p:nvPr/>
              </p:nvSpPr>
              <p:spPr bwMode="auto">
                <a:xfrm>
                  <a:off x="51" y="395"/>
                  <a:ext cx="11" cy="142"/>
                </a:xfrm>
                <a:prstGeom prst="rect">
                  <a:avLst/>
                </a:prstGeom>
                <a:solidFill>
                  <a:srgbClr val="B2B2B2"/>
                </a:solidFill>
                <a:ln w="12700">
                  <a:solidFill>
                    <a:srgbClr val="B2B2B2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132" name="Oval 207"/>
              <p:cNvSpPr>
                <a:spLocks/>
              </p:cNvSpPr>
              <p:nvPr/>
            </p:nvSpPr>
            <p:spPr bwMode="auto">
              <a:xfrm rot="-2460000">
                <a:off x="8" y="10"/>
                <a:ext cx="47" cy="44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0" name="Freeform 208"/>
            <p:cNvSpPr>
              <a:spLocks/>
            </p:cNvSpPr>
            <p:nvPr/>
          </p:nvSpPr>
          <p:spPr bwMode="auto">
            <a:xfrm>
              <a:off x="65" y="0"/>
              <a:ext cx="1256" cy="232"/>
            </a:xfrm>
            <a:custGeom>
              <a:avLst/>
              <a:gdLst>
                <a:gd name="T0" fmla="*/ 0 w 21600"/>
                <a:gd name="T1" fmla="*/ 0 h 21600"/>
                <a:gd name="T2" fmla="*/ 260 w 21600"/>
                <a:gd name="T3" fmla="*/ 155 h 21600"/>
                <a:gd name="T4" fmla="*/ 598 w 21600"/>
                <a:gd name="T5" fmla="*/ 232 h 21600"/>
                <a:gd name="T6" fmla="*/ 982 w 21600"/>
                <a:gd name="T7" fmla="*/ 155 h 21600"/>
                <a:gd name="T8" fmla="*/ 1207 w 21600"/>
                <a:gd name="T9" fmla="*/ 26 h 21600"/>
                <a:gd name="T10" fmla="*/ 1256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0"/>
                  </a:moveTo>
                  <a:cubicBezTo>
                    <a:pt x="1358" y="5400"/>
                    <a:pt x="2741" y="10800"/>
                    <a:pt x="4463" y="14400"/>
                  </a:cubicBezTo>
                  <a:cubicBezTo>
                    <a:pt x="6161" y="18000"/>
                    <a:pt x="8198" y="21600"/>
                    <a:pt x="10284" y="21600"/>
                  </a:cubicBezTo>
                  <a:cubicBezTo>
                    <a:pt x="12345" y="21600"/>
                    <a:pt x="15135" y="17400"/>
                    <a:pt x="16881" y="14400"/>
                  </a:cubicBezTo>
                  <a:cubicBezTo>
                    <a:pt x="18627" y="11100"/>
                    <a:pt x="20107" y="4200"/>
                    <a:pt x="20762" y="2400"/>
                  </a:cubicBezTo>
                  <a:lnTo>
                    <a:pt x="21600" y="26"/>
                  </a:lnTo>
                </a:path>
              </a:pathLst>
            </a:custGeom>
            <a:noFill/>
            <a:ln w="25400">
              <a:solidFill>
                <a:srgbClr val="A5002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204" name="Group 209"/>
          <p:cNvGrpSpPr>
            <a:grpSpLocks/>
          </p:cNvGrpSpPr>
          <p:nvPr/>
        </p:nvGrpSpPr>
        <p:grpSpPr bwMode="auto">
          <a:xfrm>
            <a:off x="3324225" y="1225902"/>
            <a:ext cx="2589212" cy="2174523"/>
            <a:chOff x="0" y="2"/>
            <a:chExt cx="1469" cy="1233"/>
          </a:xfrm>
        </p:grpSpPr>
        <p:pic>
          <p:nvPicPr>
            <p:cNvPr id="205" name="Picture 210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" y="826"/>
              <a:ext cx="402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7" name="Group 212"/>
            <p:cNvGrpSpPr>
              <a:grpSpLocks/>
            </p:cNvGrpSpPr>
            <p:nvPr/>
          </p:nvGrpSpPr>
          <p:grpSpPr bwMode="auto">
            <a:xfrm>
              <a:off x="82" y="333"/>
              <a:ext cx="1053" cy="232"/>
              <a:chOff x="0" y="0"/>
              <a:chExt cx="1053" cy="232"/>
            </a:xfrm>
          </p:grpSpPr>
          <p:sp>
            <p:nvSpPr>
              <p:cNvPr id="240" name="Line 213"/>
              <p:cNvSpPr>
                <a:spLocks noChangeShapeType="1"/>
              </p:cNvSpPr>
              <p:nvPr/>
            </p:nvSpPr>
            <p:spPr bwMode="auto">
              <a:xfrm>
                <a:off x="612" y="20"/>
                <a:ext cx="85" cy="56"/>
              </a:xfrm>
              <a:prstGeom prst="line">
                <a:avLst/>
              </a:prstGeom>
              <a:noFill/>
              <a:ln w="38100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1" name="Line 214"/>
              <p:cNvSpPr>
                <a:spLocks noChangeShapeType="1"/>
              </p:cNvSpPr>
              <p:nvPr/>
            </p:nvSpPr>
            <p:spPr bwMode="auto">
              <a:xfrm flipH="1">
                <a:off x="0" y="82"/>
                <a:ext cx="694" cy="149"/>
              </a:xfrm>
              <a:prstGeom prst="line">
                <a:avLst/>
              </a:prstGeom>
              <a:noFill/>
              <a:ln w="38100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2" name="Line 215"/>
              <p:cNvSpPr>
                <a:spLocks noChangeShapeType="1"/>
              </p:cNvSpPr>
              <p:nvPr/>
            </p:nvSpPr>
            <p:spPr bwMode="auto">
              <a:xfrm>
                <a:off x="723" y="20"/>
                <a:ext cx="52" cy="45"/>
              </a:xfrm>
              <a:prstGeom prst="line">
                <a:avLst/>
              </a:prstGeom>
              <a:noFill/>
              <a:ln w="38100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3" name="Line 216"/>
              <p:cNvSpPr>
                <a:spLocks noChangeShapeType="1"/>
              </p:cNvSpPr>
              <p:nvPr/>
            </p:nvSpPr>
            <p:spPr bwMode="auto">
              <a:xfrm flipH="1">
                <a:off x="648" y="70"/>
                <a:ext cx="130" cy="160"/>
              </a:xfrm>
              <a:prstGeom prst="line">
                <a:avLst/>
              </a:prstGeom>
              <a:noFill/>
              <a:ln w="38100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4" name="Line 217"/>
              <p:cNvSpPr>
                <a:spLocks noChangeShapeType="1"/>
              </p:cNvSpPr>
              <p:nvPr/>
            </p:nvSpPr>
            <p:spPr bwMode="auto">
              <a:xfrm>
                <a:off x="861" y="22"/>
                <a:ext cx="47" cy="89"/>
              </a:xfrm>
              <a:prstGeom prst="line">
                <a:avLst/>
              </a:prstGeom>
              <a:noFill/>
              <a:ln w="38100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5" name="Line 218"/>
              <p:cNvSpPr>
                <a:spLocks noChangeShapeType="1"/>
              </p:cNvSpPr>
              <p:nvPr/>
            </p:nvSpPr>
            <p:spPr bwMode="auto">
              <a:xfrm>
                <a:off x="913" y="119"/>
                <a:ext cx="140" cy="113"/>
              </a:xfrm>
              <a:prstGeom prst="line">
                <a:avLst/>
              </a:prstGeom>
              <a:noFill/>
              <a:ln w="38100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6" name="Oval 219"/>
              <p:cNvSpPr>
                <a:spLocks/>
              </p:cNvSpPr>
              <p:nvPr/>
            </p:nvSpPr>
            <p:spPr bwMode="auto">
              <a:xfrm>
                <a:off x="593" y="3"/>
                <a:ext cx="41" cy="4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7" name="Oval 220"/>
              <p:cNvSpPr>
                <a:spLocks/>
              </p:cNvSpPr>
              <p:nvPr/>
            </p:nvSpPr>
            <p:spPr bwMode="auto">
              <a:xfrm>
                <a:off x="669" y="59"/>
                <a:ext cx="41" cy="4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8" name="Oval 221"/>
              <p:cNvSpPr>
                <a:spLocks/>
              </p:cNvSpPr>
              <p:nvPr/>
            </p:nvSpPr>
            <p:spPr bwMode="auto">
              <a:xfrm>
                <a:off x="705" y="0"/>
                <a:ext cx="41" cy="39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9" name="Oval 222"/>
              <p:cNvSpPr>
                <a:spLocks/>
              </p:cNvSpPr>
              <p:nvPr/>
            </p:nvSpPr>
            <p:spPr bwMode="auto">
              <a:xfrm>
                <a:off x="751" y="49"/>
                <a:ext cx="41" cy="4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0" name="Oval 223"/>
              <p:cNvSpPr>
                <a:spLocks/>
              </p:cNvSpPr>
              <p:nvPr/>
            </p:nvSpPr>
            <p:spPr bwMode="auto">
              <a:xfrm>
                <a:off x="843" y="1"/>
                <a:ext cx="41" cy="4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1" name="Oval 224"/>
              <p:cNvSpPr>
                <a:spLocks/>
              </p:cNvSpPr>
              <p:nvPr/>
            </p:nvSpPr>
            <p:spPr bwMode="auto">
              <a:xfrm>
                <a:off x="889" y="93"/>
                <a:ext cx="40" cy="4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208" name="Group 225"/>
            <p:cNvGrpSpPr>
              <a:grpSpLocks/>
            </p:cNvGrpSpPr>
            <p:nvPr/>
          </p:nvGrpSpPr>
          <p:grpSpPr bwMode="auto">
            <a:xfrm>
              <a:off x="42" y="567"/>
              <a:ext cx="1360" cy="104"/>
              <a:chOff x="0" y="0"/>
              <a:chExt cx="1360" cy="104"/>
            </a:xfrm>
          </p:grpSpPr>
          <p:grpSp>
            <p:nvGrpSpPr>
              <p:cNvPr id="212" name="Group 226"/>
              <p:cNvGrpSpPr>
                <a:grpSpLocks/>
              </p:cNvGrpSpPr>
              <p:nvPr/>
            </p:nvGrpSpPr>
            <p:grpSpPr bwMode="auto">
              <a:xfrm>
                <a:off x="0" y="0"/>
                <a:ext cx="1016" cy="104"/>
                <a:chOff x="0" y="0"/>
                <a:chExt cx="1016" cy="104"/>
              </a:xfrm>
            </p:grpSpPr>
            <p:pic>
              <p:nvPicPr>
                <p:cNvPr id="227" name="Picture 227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8" name="Picture 228"/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9" name="Picture 229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4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0" name="Picture 230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2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1" name="Picture 231"/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0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2" name="Picture 232"/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3" name="Picture 233"/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4" name="Picture 234"/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64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5" name="Picture 235"/>
                <p:cNvPicPr>
                  <a:picLocks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72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6" name="Picture 236"/>
                <p:cNvPicPr>
                  <a:picLocks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0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7" name="Picture 237"/>
                <p:cNvPicPr>
                  <a:picLocks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8" name="Picture 238"/>
                <p:cNvPicPr>
                  <a:picLocks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9" name="Rectangle 239"/>
                <p:cNvSpPr>
                  <a:spLocks/>
                </p:cNvSpPr>
                <p:nvPr/>
              </p:nvSpPr>
              <p:spPr bwMode="auto">
                <a:xfrm>
                  <a:off x="0" y="0"/>
                  <a:ext cx="1016" cy="1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grpSp>
            <p:nvGrpSpPr>
              <p:cNvPr id="213" name="Group 240"/>
              <p:cNvGrpSpPr>
                <a:grpSpLocks/>
              </p:cNvGrpSpPr>
              <p:nvPr/>
            </p:nvGrpSpPr>
            <p:grpSpPr bwMode="auto">
              <a:xfrm>
                <a:off x="344" y="0"/>
                <a:ext cx="1016" cy="104"/>
                <a:chOff x="0" y="0"/>
                <a:chExt cx="1016" cy="104"/>
              </a:xfrm>
            </p:grpSpPr>
            <p:pic>
              <p:nvPicPr>
                <p:cNvPr id="214" name="Picture 241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5" name="Picture 242"/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6" name="Picture 243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4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7" name="Picture 244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2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8" name="Picture 245"/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0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9" name="Picture 246"/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0" name="Picture 247"/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1" name="Picture 248"/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64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2" name="Picture 249"/>
                <p:cNvPicPr>
                  <a:picLocks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72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3" name="Picture 250"/>
                <p:cNvPicPr>
                  <a:picLocks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0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4" name="Picture 251"/>
                <p:cNvPicPr>
                  <a:picLocks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8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5" name="Picture 252"/>
                <p:cNvPicPr>
                  <a:picLocks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6"/>
                  <a:ext cx="1008" cy="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6" name="Rectangle 253"/>
                <p:cNvSpPr>
                  <a:spLocks/>
                </p:cNvSpPr>
                <p:nvPr/>
              </p:nvSpPr>
              <p:spPr bwMode="auto">
                <a:xfrm>
                  <a:off x="0" y="0"/>
                  <a:ext cx="1016" cy="1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</p:grpSp>
        <p:sp>
          <p:nvSpPr>
            <p:cNvPr id="209" name="Freeform 254"/>
            <p:cNvSpPr>
              <a:spLocks/>
            </p:cNvSpPr>
            <p:nvPr/>
          </p:nvSpPr>
          <p:spPr bwMode="auto">
            <a:xfrm>
              <a:off x="0" y="755"/>
              <a:ext cx="1469" cy="173"/>
            </a:xfrm>
            <a:custGeom>
              <a:avLst/>
              <a:gdLst>
                <a:gd name="T0" fmla="*/ 0 w 21600"/>
                <a:gd name="T1" fmla="*/ 149 h 21476"/>
                <a:gd name="T2" fmla="*/ 656 w 21600"/>
                <a:gd name="T3" fmla="*/ 0 h 21476"/>
                <a:gd name="T4" fmla="*/ 1335 w 21600"/>
                <a:gd name="T5" fmla="*/ 143 h 21476"/>
                <a:gd name="T6" fmla="*/ 1469 w 21600"/>
                <a:gd name="T7" fmla="*/ 173 h 214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476"/>
                <a:gd name="T14" fmla="*/ 21600 w 21600"/>
                <a:gd name="T15" fmla="*/ 21476 h 214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476">
                  <a:moveTo>
                    <a:pt x="0" y="18555"/>
                  </a:moveTo>
                  <a:cubicBezTo>
                    <a:pt x="1588" y="15442"/>
                    <a:pt x="6380" y="125"/>
                    <a:pt x="9643" y="1"/>
                  </a:cubicBezTo>
                  <a:cubicBezTo>
                    <a:pt x="12906" y="-124"/>
                    <a:pt x="17552" y="14072"/>
                    <a:pt x="19624" y="17808"/>
                  </a:cubicBezTo>
                  <a:lnTo>
                    <a:pt x="21600" y="21476"/>
                  </a:ln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10" name="Oval 255"/>
            <p:cNvSpPr>
              <a:spLocks/>
            </p:cNvSpPr>
            <p:nvPr/>
          </p:nvSpPr>
          <p:spPr bwMode="auto">
            <a:xfrm>
              <a:off x="404" y="153"/>
              <a:ext cx="736" cy="213"/>
            </a:xfrm>
            <a:prstGeom prst="ellipse">
              <a:avLst/>
            </a:prstGeom>
            <a:solidFill>
              <a:srgbClr val="FFC000">
                <a:alpha val="49803"/>
              </a:srgbClr>
            </a:solidFill>
            <a:ln w="12700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11" name="Freeform 256"/>
            <p:cNvSpPr>
              <a:spLocks/>
            </p:cNvSpPr>
            <p:nvPr/>
          </p:nvSpPr>
          <p:spPr bwMode="auto">
            <a:xfrm>
              <a:off x="153" y="2"/>
              <a:ext cx="1256" cy="232"/>
            </a:xfrm>
            <a:custGeom>
              <a:avLst/>
              <a:gdLst>
                <a:gd name="T0" fmla="*/ 0 w 21600"/>
                <a:gd name="T1" fmla="*/ 0 h 21600"/>
                <a:gd name="T2" fmla="*/ 260 w 21600"/>
                <a:gd name="T3" fmla="*/ 155 h 21600"/>
                <a:gd name="T4" fmla="*/ 598 w 21600"/>
                <a:gd name="T5" fmla="*/ 232 h 21600"/>
                <a:gd name="T6" fmla="*/ 982 w 21600"/>
                <a:gd name="T7" fmla="*/ 155 h 21600"/>
                <a:gd name="T8" fmla="*/ 1207 w 21600"/>
                <a:gd name="T9" fmla="*/ 26 h 21600"/>
                <a:gd name="T10" fmla="*/ 1256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0"/>
                  </a:moveTo>
                  <a:cubicBezTo>
                    <a:pt x="1358" y="5400"/>
                    <a:pt x="2741" y="10800"/>
                    <a:pt x="4463" y="14400"/>
                  </a:cubicBezTo>
                  <a:cubicBezTo>
                    <a:pt x="6161" y="18000"/>
                    <a:pt x="8198" y="21600"/>
                    <a:pt x="10284" y="21600"/>
                  </a:cubicBezTo>
                  <a:cubicBezTo>
                    <a:pt x="12345" y="21600"/>
                    <a:pt x="15135" y="17400"/>
                    <a:pt x="16881" y="14400"/>
                  </a:cubicBezTo>
                  <a:cubicBezTo>
                    <a:pt x="18627" y="11100"/>
                    <a:pt x="20107" y="4200"/>
                    <a:pt x="20762" y="2400"/>
                  </a:cubicBezTo>
                  <a:lnTo>
                    <a:pt x="21600" y="26"/>
                  </a:lnTo>
                </a:path>
              </a:pathLst>
            </a:custGeom>
            <a:noFill/>
            <a:ln w="25400">
              <a:solidFill>
                <a:srgbClr val="A5002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258" name="Slide Number Placeholder 2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59" name="Rectangle 12"/>
          <p:cNvSpPr>
            <a:spLocks/>
          </p:cNvSpPr>
          <p:nvPr/>
        </p:nvSpPr>
        <p:spPr bwMode="auto">
          <a:xfrm>
            <a:off x="142844" y="4800600"/>
            <a:ext cx="2856881" cy="71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t"/>
          <a:lstStyle/>
          <a:p>
            <a:pPr marL="42863" algn="ctr"/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Collapse 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dimensions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by trimming away complexity</a:t>
            </a:r>
          </a:p>
        </p:txBody>
      </p:sp>
      <p:sp>
        <p:nvSpPr>
          <p:cNvPr id="260" name="Rectangle 12"/>
          <p:cNvSpPr>
            <a:spLocks/>
          </p:cNvSpPr>
          <p:nvPr/>
        </p:nvSpPr>
        <p:spPr bwMode="auto">
          <a:xfrm>
            <a:off x="181099" y="4258303"/>
            <a:ext cx="2597166" cy="4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ctr"/>
          <a:lstStyle/>
          <a:p>
            <a:pPr marL="42863" algn="ctr"/>
            <a:r>
              <a:rPr lang="en-US" sz="3600" b="1" dirty="0" smtClean="0">
                <a:latin typeface="Calibri"/>
                <a:cs typeface="Calibri"/>
              </a:rPr>
              <a:t>~10</a:t>
            </a:r>
            <a:r>
              <a:rPr lang="en-US" sz="3600" b="1" baseline="30000" dirty="0" smtClean="0">
                <a:latin typeface="Calibri"/>
                <a:cs typeface="Calibri"/>
              </a:rPr>
              <a:t>1</a:t>
            </a:r>
            <a:r>
              <a:rPr lang="en-US" sz="3600" b="1" dirty="0" smtClean="0">
                <a:latin typeface="Calibri"/>
                <a:cs typeface="Calibri"/>
              </a:rPr>
              <a:t> DOF</a:t>
            </a:r>
            <a:endParaRPr lang="en-US" sz="36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61" name="Rectangle 12"/>
          <p:cNvSpPr>
            <a:spLocks/>
          </p:cNvSpPr>
          <p:nvPr/>
        </p:nvSpPr>
        <p:spPr bwMode="auto">
          <a:xfrm>
            <a:off x="6124699" y="4267200"/>
            <a:ext cx="2597166" cy="4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ctr"/>
          <a:lstStyle/>
          <a:p>
            <a:pPr marL="42863" algn="ctr"/>
            <a:r>
              <a:rPr lang="en-US" sz="3600" b="1" dirty="0" smtClean="0">
                <a:latin typeface="Calibri"/>
                <a:cs typeface="Calibri"/>
              </a:rPr>
              <a:t>10</a:t>
            </a:r>
            <a:r>
              <a:rPr lang="en-US" sz="3600" b="1" baseline="30000" dirty="0" smtClean="0">
                <a:latin typeface="Calibri"/>
                <a:cs typeface="Calibri"/>
              </a:rPr>
              <a:t>?</a:t>
            </a:r>
            <a:r>
              <a:rPr lang="en-US" sz="3600" b="1" dirty="0" smtClean="0">
                <a:latin typeface="Calibri"/>
                <a:cs typeface="Calibri"/>
              </a:rPr>
              <a:t> DOF</a:t>
            </a:r>
            <a:endParaRPr lang="en-US" sz="36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62" name="Rectangle 126"/>
          <p:cNvSpPr>
            <a:spLocks/>
          </p:cNvSpPr>
          <p:nvPr/>
        </p:nvSpPr>
        <p:spPr bwMode="auto">
          <a:xfrm>
            <a:off x="689736" y="1828800"/>
            <a:ext cx="1759095" cy="47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/>
          <a:p>
            <a:pPr marL="42863" algn="ctr">
              <a:spcBef>
                <a:spcPts val="1775"/>
              </a:spcBef>
            </a:pPr>
            <a:r>
              <a:rPr lang="en-US" sz="3100" dirty="0">
                <a:solidFill>
                  <a:srgbClr val="CC0000"/>
                </a:solidFill>
                <a:latin typeface="Calibri"/>
                <a:cs typeface="Calibri"/>
              </a:rPr>
              <a:t>TEMPLATE</a:t>
            </a:r>
          </a:p>
        </p:txBody>
      </p:sp>
      <p:sp>
        <p:nvSpPr>
          <p:cNvPr id="263" name="Rectangle 77"/>
          <p:cNvSpPr>
            <a:spLocks/>
          </p:cNvSpPr>
          <p:nvPr/>
        </p:nvSpPr>
        <p:spPr bwMode="auto">
          <a:xfrm>
            <a:off x="6705600" y="1808946"/>
            <a:ext cx="1466412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ctr">
            <a:spAutoFit/>
          </a:bodyPr>
          <a:lstStyle/>
          <a:p>
            <a:pPr marL="42863" algn="ctr">
              <a:spcBef>
                <a:spcPts val="1775"/>
              </a:spcBef>
            </a:pPr>
            <a:r>
              <a:rPr lang="en-US" sz="3100" dirty="0" smtClean="0">
                <a:solidFill>
                  <a:srgbClr val="CC0000"/>
                </a:solidFill>
                <a:latin typeface="Calibri"/>
                <a:cs typeface="Calibri"/>
              </a:rPr>
              <a:t>ANCHOR</a:t>
            </a:r>
            <a:endParaRPr lang="en-US" sz="3100" dirty="0">
              <a:solidFill>
                <a:srgbClr val="CC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9845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roup 437"/>
          <p:cNvGrpSpPr/>
          <p:nvPr/>
        </p:nvGrpSpPr>
        <p:grpSpPr>
          <a:xfrm>
            <a:off x="6705600" y="1219200"/>
            <a:ext cx="2247526" cy="2335887"/>
            <a:chOff x="289759" y="1093113"/>
            <a:chExt cx="2247526" cy="2335887"/>
          </a:xfrm>
        </p:grpSpPr>
        <p:sp>
          <p:nvSpPr>
            <p:cNvPr id="30" name="Rectangle 35"/>
            <p:cNvSpPr>
              <a:spLocks/>
            </p:cNvSpPr>
            <p:nvPr/>
          </p:nvSpPr>
          <p:spPr bwMode="auto">
            <a:xfrm>
              <a:off x="728134" y="2908012"/>
              <a:ext cx="112786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686" bIns="0">
              <a:spAutoFit/>
            </a:bodyPr>
            <a:lstStyle/>
            <a:p>
              <a:pPr marL="41275" algn="ctr"/>
              <a:r>
                <a:rPr lang="en-US" sz="2000" dirty="0">
                  <a:solidFill>
                    <a:schemeClr val="tx1"/>
                  </a:solidFill>
                  <a:latin typeface="Calibri"/>
                  <a:cs typeface="Calibri"/>
                </a:rPr>
                <a:t>Cockroach</a:t>
              </a:r>
            </a:p>
          </p:txBody>
        </p:sp>
        <p:grpSp>
          <p:nvGrpSpPr>
            <p:cNvPr id="433" name="Group 432"/>
            <p:cNvGrpSpPr/>
            <p:nvPr/>
          </p:nvGrpSpPr>
          <p:grpSpPr>
            <a:xfrm>
              <a:off x="289759" y="2231869"/>
              <a:ext cx="2247526" cy="676278"/>
              <a:chOff x="289759" y="2231869"/>
              <a:chExt cx="2247526" cy="676278"/>
            </a:xfrm>
          </p:grpSpPr>
          <p:sp>
            <p:nvSpPr>
              <p:cNvPr id="361" name="Freeform 37"/>
              <p:cNvSpPr>
                <a:spLocks/>
              </p:cNvSpPr>
              <p:nvPr/>
            </p:nvSpPr>
            <p:spPr bwMode="auto">
              <a:xfrm>
                <a:off x="1178075" y="2518252"/>
                <a:ext cx="184563" cy="86260"/>
              </a:xfrm>
              <a:custGeom>
                <a:avLst/>
                <a:gdLst>
                  <a:gd name="T0" fmla="*/ 107 w 21600"/>
                  <a:gd name="T1" fmla="*/ 21 h 21600"/>
                  <a:gd name="T2" fmla="*/ 0 w 21600"/>
                  <a:gd name="T3" fmla="*/ 50 h 21600"/>
                  <a:gd name="T4" fmla="*/ 0 w 21600"/>
                  <a:gd name="T5" fmla="*/ 21 h 21600"/>
                  <a:gd name="T6" fmla="*/ 0 w 21600"/>
                  <a:gd name="T7" fmla="*/ 0 h 21600"/>
                  <a:gd name="T8" fmla="*/ 107 w 21600"/>
                  <a:gd name="T9" fmla="*/ 21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00"/>
                  <a:gd name="T16" fmla="*/ 0 h 21600"/>
                  <a:gd name="T17" fmla="*/ 21600 w 21600"/>
                  <a:gd name="T18" fmla="*/ 21600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21600" y="9072"/>
                    </a:moveTo>
                    <a:lnTo>
                      <a:pt x="0" y="21600"/>
                    </a:lnTo>
                    <a:lnTo>
                      <a:pt x="0" y="9072"/>
                    </a:lnTo>
                    <a:lnTo>
                      <a:pt x="0" y="0"/>
                    </a:lnTo>
                    <a:lnTo>
                      <a:pt x="21600" y="9072"/>
                    </a:lnTo>
                  </a:path>
                </a:pathLst>
              </a:custGeom>
              <a:solidFill>
                <a:srgbClr val="FFFFFF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62" name="Line 38"/>
              <p:cNvSpPr>
                <a:spLocks noChangeShapeType="1"/>
              </p:cNvSpPr>
              <p:nvPr/>
            </p:nvSpPr>
            <p:spPr bwMode="auto">
              <a:xfrm>
                <a:off x="289759" y="2566558"/>
                <a:ext cx="87969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63" name="Oval 39"/>
              <p:cNvSpPr>
                <a:spLocks/>
              </p:cNvSpPr>
              <p:nvPr/>
            </p:nvSpPr>
            <p:spPr bwMode="auto">
              <a:xfrm>
                <a:off x="945216" y="2794284"/>
                <a:ext cx="112118" cy="11386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64" name="Line 40"/>
              <p:cNvSpPr>
                <a:spLocks noChangeShapeType="1"/>
              </p:cNvSpPr>
              <p:nvPr/>
            </p:nvSpPr>
            <p:spPr bwMode="auto">
              <a:xfrm rot="10800000" flipH="1">
                <a:off x="1009036" y="2371610"/>
                <a:ext cx="1725" cy="4071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65" name="Oval 41"/>
              <p:cNvSpPr>
                <a:spLocks/>
              </p:cNvSpPr>
              <p:nvPr/>
            </p:nvSpPr>
            <p:spPr bwMode="auto">
              <a:xfrm>
                <a:off x="945216" y="2243946"/>
                <a:ext cx="112118" cy="113863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66" name="Oval 42"/>
              <p:cNvSpPr>
                <a:spLocks/>
              </p:cNvSpPr>
              <p:nvPr/>
            </p:nvSpPr>
            <p:spPr bwMode="auto">
              <a:xfrm>
                <a:off x="681308" y="2794284"/>
                <a:ext cx="112118" cy="113863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67" name="Line 43"/>
              <p:cNvSpPr>
                <a:spLocks noChangeShapeType="1"/>
              </p:cNvSpPr>
              <p:nvPr/>
            </p:nvSpPr>
            <p:spPr bwMode="auto">
              <a:xfrm rot="10800000" flipH="1">
                <a:off x="727880" y="2371610"/>
                <a:ext cx="1725" cy="4071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68" name="Oval 44"/>
              <p:cNvSpPr>
                <a:spLocks/>
              </p:cNvSpPr>
              <p:nvPr/>
            </p:nvSpPr>
            <p:spPr bwMode="auto">
              <a:xfrm>
                <a:off x="681308" y="2243946"/>
                <a:ext cx="112118" cy="11386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69" name="Oval 45"/>
              <p:cNvSpPr>
                <a:spLocks/>
              </p:cNvSpPr>
              <p:nvPr/>
            </p:nvSpPr>
            <p:spPr bwMode="auto">
              <a:xfrm>
                <a:off x="413951" y="2794284"/>
                <a:ext cx="112118" cy="11386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0" name="Line 46"/>
              <p:cNvSpPr>
                <a:spLocks noChangeShapeType="1"/>
              </p:cNvSpPr>
              <p:nvPr/>
            </p:nvSpPr>
            <p:spPr bwMode="auto">
              <a:xfrm rot="10800000" flipH="1">
                <a:off x="463973" y="2371610"/>
                <a:ext cx="1725" cy="4071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1" name="Oval 47"/>
              <p:cNvSpPr>
                <a:spLocks/>
              </p:cNvSpPr>
              <p:nvPr/>
            </p:nvSpPr>
            <p:spPr bwMode="auto">
              <a:xfrm>
                <a:off x="413951" y="2243946"/>
                <a:ext cx="112118" cy="113863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2" name="Freeform 48"/>
              <p:cNvSpPr>
                <a:spLocks/>
              </p:cNvSpPr>
              <p:nvPr/>
            </p:nvSpPr>
            <p:spPr bwMode="auto">
              <a:xfrm>
                <a:off x="2357897" y="2518252"/>
                <a:ext cx="179388" cy="86260"/>
              </a:xfrm>
              <a:custGeom>
                <a:avLst/>
                <a:gdLst>
                  <a:gd name="T0" fmla="*/ 104 w 21600"/>
                  <a:gd name="T1" fmla="*/ 21 h 21600"/>
                  <a:gd name="T2" fmla="*/ 0 w 21600"/>
                  <a:gd name="T3" fmla="*/ 50 h 21600"/>
                  <a:gd name="T4" fmla="*/ 0 w 21600"/>
                  <a:gd name="T5" fmla="*/ 21 h 21600"/>
                  <a:gd name="T6" fmla="*/ 0 w 21600"/>
                  <a:gd name="T7" fmla="*/ 0 h 21600"/>
                  <a:gd name="T8" fmla="*/ 104 w 21600"/>
                  <a:gd name="T9" fmla="*/ 21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00"/>
                  <a:gd name="T16" fmla="*/ 0 h 21600"/>
                  <a:gd name="T17" fmla="*/ 21600 w 21600"/>
                  <a:gd name="T18" fmla="*/ 21600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21600" y="9072"/>
                    </a:moveTo>
                    <a:lnTo>
                      <a:pt x="0" y="21600"/>
                    </a:lnTo>
                    <a:lnTo>
                      <a:pt x="0" y="9072"/>
                    </a:lnTo>
                    <a:lnTo>
                      <a:pt x="0" y="0"/>
                    </a:lnTo>
                    <a:lnTo>
                      <a:pt x="21600" y="9072"/>
                    </a:lnTo>
                  </a:path>
                </a:pathLst>
              </a:custGeom>
              <a:solidFill>
                <a:srgbClr val="FFFFFF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3" name="Line 49"/>
              <p:cNvSpPr>
                <a:spLocks noChangeShapeType="1"/>
              </p:cNvSpPr>
              <p:nvPr/>
            </p:nvSpPr>
            <p:spPr bwMode="auto">
              <a:xfrm>
                <a:off x="1464406" y="2566558"/>
                <a:ext cx="884866" cy="1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4" name="Oval 50"/>
              <p:cNvSpPr>
                <a:spLocks/>
              </p:cNvSpPr>
              <p:nvPr/>
            </p:nvSpPr>
            <p:spPr bwMode="auto">
              <a:xfrm>
                <a:off x="2125037" y="2231869"/>
                <a:ext cx="112118" cy="11213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5" name="Line 51"/>
              <p:cNvSpPr>
                <a:spLocks noChangeShapeType="1"/>
              </p:cNvSpPr>
              <p:nvPr/>
            </p:nvSpPr>
            <p:spPr bwMode="auto">
              <a:xfrm>
                <a:off x="2195758" y="2356084"/>
                <a:ext cx="1725" cy="4071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6" name="Oval 52"/>
              <p:cNvSpPr>
                <a:spLocks/>
              </p:cNvSpPr>
              <p:nvPr/>
            </p:nvSpPr>
            <p:spPr bwMode="auto">
              <a:xfrm>
                <a:off x="2125037" y="2778757"/>
                <a:ext cx="112118" cy="112138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7" name="Oval 53"/>
              <p:cNvSpPr>
                <a:spLocks/>
              </p:cNvSpPr>
              <p:nvPr/>
            </p:nvSpPr>
            <p:spPr bwMode="auto">
              <a:xfrm>
                <a:off x="1857680" y="2231869"/>
                <a:ext cx="112118" cy="112138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8" name="Line 54"/>
              <p:cNvSpPr>
                <a:spLocks noChangeShapeType="1"/>
              </p:cNvSpPr>
              <p:nvPr/>
            </p:nvSpPr>
            <p:spPr bwMode="auto">
              <a:xfrm>
                <a:off x="1926676" y="2356084"/>
                <a:ext cx="1725" cy="4071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9" name="Oval 55"/>
              <p:cNvSpPr>
                <a:spLocks/>
              </p:cNvSpPr>
              <p:nvPr/>
            </p:nvSpPr>
            <p:spPr bwMode="auto">
              <a:xfrm>
                <a:off x="1857680" y="2778757"/>
                <a:ext cx="112118" cy="11213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80" name="Oval 56"/>
              <p:cNvSpPr>
                <a:spLocks/>
              </p:cNvSpPr>
              <p:nvPr/>
            </p:nvSpPr>
            <p:spPr bwMode="auto">
              <a:xfrm>
                <a:off x="1593773" y="2231869"/>
                <a:ext cx="112118" cy="11213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81" name="Line 57"/>
              <p:cNvSpPr>
                <a:spLocks noChangeShapeType="1"/>
              </p:cNvSpPr>
              <p:nvPr/>
            </p:nvSpPr>
            <p:spPr bwMode="auto">
              <a:xfrm>
                <a:off x="1662768" y="2356084"/>
                <a:ext cx="1725" cy="4071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82" name="Oval 58"/>
              <p:cNvSpPr>
                <a:spLocks/>
              </p:cNvSpPr>
              <p:nvPr/>
            </p:nvSpPr>
            <p:spPr bwMode="auto">
              <a:xfrm>
                <a:off x="1593773" y="2778757"/>
                <a:ext cx="112118" cy="112138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432" name="Group 431"/>
            <p:cNvGrpSpPr/>
            <p:nvPr/>
          </p:nvGrpSpPr>
          <p:grpSpPr>
            <a:xfrm>
              <a:off x="584653" y="1631567"/>
              <a:ext cx="1548947" cy="502033"/>
              <a:chOff x="20677" y="1421026"/>
              <a:chExt cx="1548947" cy="502033"/>
            </a:xfrm>
          </p:grpSpPr>
          <p:sp>
            <p:nvSpPr>
              <p:cNvPr id="383" name="Freeform 59"/>
              <p:cNvSpPr>
                <a:spLocks/>
              </p:cNvSpPr>
              <p:nvPr/>
            </p:nvSpPr>
            <p:spPr bwMode="auto">
              <a:xfrm>
                <a:off x="1178075" y="1521088"/>
                <a:ext cx="391549" cy="24153"/>
              </a:xfrm>
              <a:custGeom>
                <a:avLst/>
                <a:gdLst>
                  <a:gd name="T0" fmla="*/ 0 w 21600"/>
                  <a:gd name="T1" fmla="*/ 0 h 21600"/>
                  <a:gd name="T2" fmla="*/ 91 w 21600"/>
                  <a:gd name="T3" fmla="*/ 0 h 21600"/>
                  <a:gd name="T4" fmla="*/ 139 w 21600"/>
                  <a:gd name="T5" fmla="*/ 7 h 21600"/>
                  <a:gd name="T6" fmla="*/ 220 w 21600"/>
                  <a:gd name="T7" fmla="*/ 7 h 21600"/>
                  <a:gd name="T8" fmla="*/ 227 w 21600"/>
                  <a:gd name="T9" fmla="*/ 14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00"/>
                  <a:gd name="T16" fmla="*/ 0 h 21600"/>
                  <a:gd name="T17" fmla="*/ 21600 w 21600"/>
                  <a:gd name="T18" fmla="*/ 21600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0" y="0"/>
                    </a:moveTo>
                    <a:lnTo>
                      <a:pt x="8659" y="0"/>
                    </a:lnTo>
                    <a:lnTo>
                      <a:pt x="13226" y="10800"/>
                    </a:lnTo>
                    <a:lnTo>
                      <a:pt x="20934" y="108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84" name="Freeform 60"/>
              <p:cNvSpPr>
                <a:spLocks/>
              </p:cNvSpPr>
              <p:nvPr/>
            </p:nvSpPr>
            <p:spPr bwMode="auto">
              <a:xfrm>
                <a:off x="1178075" y="1521088"/>
                <a:ext cx="391549" cy="24153"/>
              </a:xfrm>
              <a:custGeom>
                <a:avLst/>
                <a:gdLst>
                  <a:gd name="T0" fmla="*/ 0 w 21600"/>
                  <a:gd name="T1" fmla="*/ 0 h 21600"/>
                  <a:gd name="T2" fmla="*/ 21 w 21600"/>
                  <a:gd name="T3" fmla="*/ 0 h 21600"/>
                  <a:gd name="T4" fmla="*/ 40 w 21600"/>
                  <a:gd name="T5" fmla="*/ 0 h 21600"/>
                  <a:gd name="T6" fmla="*/ 57 w 21600"/>
                  <a:gd name="T7" fmla="*/ 0 h 21600"/>
                  <a:gd name="T8" fmla="*/ 74 w 21600"/>
                  <a:gd name="T9" fmla="*/ 0 h 21600"/>
                  <a:gd name="T10" fmla="*/ 86 w 21600"/>
                  <a:gd name="T11" fmla="*/ 0 h 21600"/>
                  <a:gd name="T12" fmla="*/ 98 w 21600"/>
                  <a:gd name="T13" fmla="*/ 2 h 21600"/>
                  <a:gd name="T14" fmla="*/ 107 w 21600"/>
                  <a:gd name="T15" fmla="*/ 2 h 21600"/>
                  <a:gd name="T16" fmla="*/ 115 w 21600"/>
                  <a:gd name="T17" fmla="*/ 2 h 21600"/>
                  <a:gd name="T18" fmla="*/ 127 w 21600"/>
                  <a:gd name="T19" fmla="*/ 5 h 21600"/>
                  <a:gd name="T20" fmla="*/ 143 w 21600"/>
                  <a:gd name="T21" fmla="*/ 7 h 21600"/>
                  <a:gd name="T22" fmla="*/ 160 w 21600"/>
                  <a:gd name="T23" fmla="*/ 7 h 21600"/>
                  <a:gd name="T24" fmla="*/ 179 w 21600"/>
                  <a:gd name="T25" fmla="*/ 7 h 21600"/>
                  <a:gd name="T26" fmla="*/ 198 w 21600"/>
                  <a:gd name="T27" fmla="*/ 7 h 21600"/>
                  <a:gd name="T28" fmla="*/ 213 w 21600"/>
                  <a:gd name="T29" fmla="*/ 9 h 21600"/>
                  <a:gd name="T30" fmla="*/ 222 w 21600"/>
                  <a:gd name="T31" fmla="*/ 12 h 21600"/>
                  <a:gd name="T32" fmla="*/ 227 w 21600"/>
                  <a:gd name="T33" fmla="*/ 14 h 216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600"/>
                  <a:gd name="T52" fmla="*/ 0 h 21600"/>
                  <a:gd name="T53" fmla="*/ 21600 w 21600"/>
                  <a:gd name="T54" fmla="*/ 21600 h 2160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600" h="21600">
                    <a:moveTo>
                      <a:pt x="0" y="0"/>
                    </a:moveTo>
                    <a:lnTo>
                      <a:pt x="1998" y="0"/>
                    </a:lnTo>
                    <a:lnTo>
                      <a:pt x="3806" y="0"/>
                    </a:lnTo>
                    <a:lnTo>
                      <a:pt x="5424" y="0"/>
                    </a:lnTo>
                    <a:lnTo>
                      <a:pt x="7041" y="0"/>
                    </a:lnTo>
                    <a:lnTo>
                      <a:pt x="8183" y="0"/>
                    </a:lnTo>
                    <a:lnTo>
                      <a:pt x="9325" y="3086"/>
                    </a:lnTo>
                    <a:lnTo>
                      <a:pt x="10181" y="3086"/>
                    </a:lnTo>
                    <a:lnTo>
                      <a:pt x="10943" y="3086"/>
                    </a:lnTo>
                    <a:lnTo>
                      <a:pt x="12085" y="7714"/>
                    </a:lnTo>
                    <a:lnTo>
                      <a:pt x="13607" y="10800"/>
                    </a:lnTo>
                    <a:lnTo>
                      <a:pt x="15225" y="10800"/>
                    </a:lnTo>
                    <a:lnTo>
                      <a:pt x="17033" y="10800"/>
                    </a:lnTo>
                    <a:lnTo>
                      <a:pt x="18841" y="10800"/>
                    </a:lnTo>
                    <a:lnTo>
                      <a:pt x="20268" y="13886"/>
                    </a:lnTo>
                    <a:lnTo>
                      <a:pt x="21124" y="18514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85" name="Line 61"/>
              <p:cNvSpPr>
                <a:spLocks noChangeShapeType="1"/>
              </p:cNvSpPr>
              <p:nvPr/>
            </p:nvSpPr>
            <p:spPr bwMode="auto">
              <a:xfrm>
                <a:off x="20677" y="1921334"/>
                <a:ext cx="1478227" cy="1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86" name="Freeform 62"/>
              <p:cNvSpPr>
                <a:spLocks/>
              </p:cNvSpPr>
              <p:nvPr/>
            </p:nvSpPr>
            <p:spPr bwMode="auto">
              <a:xfrm>
                <a:off x="772727" y="1574569"/>
                <a:ext cx="82795" cy="198398"/>
              </a:xfrm>
              <a:custGeom>
                <a:avLst/>
                <a:gdLst>
                  <a:gd name="T0" fmla="*/ 32 w 21600"/>
                  <a:gd name="T1" fmla="*/ 91 h 21600"/>
                  <a:gd name="T2" fmla="*/ 32 w 21600"/>
                  <a:gd name="T3" fmla="*/ 74 h 21600"/>
                  <a:gd name="T4" fmla="*/ 0 w 21600"/>
                  <a:gd name="T5" fmla="*/ 24 h 21600"/>
                  <a:gd name="T6" fmla="*/ 0 w 21600"/>
                  <a:gd name="T7" fmla="*/ 0 h 21600"/>
                  <a:gd name="T8" fmla="*/ 8 w 21600"/>
                  <a:gd name="T9" fmla="*/ 10 h 21600"/>
                  <a:gd name="T10" fmla="*/ 48 w 21600"/>
                  <a:gd name="T11" fmla="*/ 50 h 21600"/>
                  <a:gd name="T12" fmla="*/ 48 w 21600"/>
                  <a:gd name="T13" fmla="*/ 98 h 21600"/>
                  <a:gd name="T14" fmla="*/ 48 w 21600"/>
                  <a:gd name="T15" fmla="*/ 106 h 21600"/>
                  <a:gd name="T16" fmla="*/ 41 w 21600"/>
                  <a:gd name="T17" fmla="*/ 115 h 21600"/>
                  <a:gd name="T18" fmla="*/ 32 w 21600"/>
                  <a:gd name="T19" fmla="*/ 82 h 216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600"/>
                  <a:gd name="T31" fmla="*/ 0 h 21600"/>
                  <a:gd name="T32" fmla="*/ 21600 w 21600"/>
                  <a:gd name="T33" fmla="*/ 21600 h 216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600" h="21600">
                    <a:moveTo>
                      <a:pt x="14400" y="17092"/>
                    </a:moveTo>
                    <a:lnTo>
                      <a:pt x="14400" y="13899"/>
                    </a:lnTo>
                    <a:lnTo>
                      <a:pt x="0" y="4508"/>
                    </a:lnTo>
                    <a:lnTo>
                      <a:pt x="0" y="0"/>
                    </a:lnTo>
                    <a:lnTo>
                      <a:pt x="3600" y="1878"/>
                    </a:lnTo>
                    <a:lnTo>
                      <a:pt x="21600" y="9391"/>
                    </a:lnTo>
                    <a:lnTo>
                      <a:pt x="21600" y="18407"/>
                    </a:lnTo>
                    <a:lnTo>
                      <a:pt x="21600" y="19910"/>
                    </a:lnTo>
                    <a:lnTo>
                      <a:pt x="18450" y="21600"/>
                    </a:lnTo>
                    <a:lnTo>
                      <a:pt x="14400" y="15402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87" name="Freeform 63"/>
              <p:cNvSpPr>
                <a:spLocks/>
              </p:cNvSpPr>
              <p:nvPr/>
            </p:nvSpPr>
            <p:spPr bwMode="auto">
              <a:xfrm>
                <a:off x="772727" y="1574569"/>
                <a:ext cx="82795" cy="198398"/>
              </a:xfrm>
              <a:custGeom>
                <a:avLst/>
                <a:gdLst>
                  <a:gd name="T0" fmla="*/ 32 w 21600"/>
                  <a:gd name="T1" fmla="*/ 91 h 21600"/>
                  <a:gd name="T2" fmla="*/ 32 w 21600"/>
                  <a:gd name="T3" fmla="*/ 82 h 21600"/>
                  <a:gd name="T4" fmla="*/ 29 w 21600"/>
                  <a:gd name="T5" fmla="*/ 72 h 21600"/>
                  <a:gd name="T6" fmla="*/ 22 w 21600"/>
                  <a:gd name="T7" fmla="*/ 60 h 21600"/>
                  <a:gd name="T8" fmla="*/ 15 w 21600"/>
                  <a:gd name="T9" fmla="*/ 50 h 21600"/>
                  <a:gd name="T10" fmla="*/ 8 w 21600"/>
                  <a:gd name="T11" fmla="*/ 38 h 21600"/>
                  <a:gd name="T12" fmla="*/ 3 w 21600"/>
                  <a:gd name="T13" fmla="*/ 29 h 21600"/>
                  <a:gd name="T14" fmla="*/ 0 w 21600"/>
                  <a:gd name="T15" fmla="*/ 19 h 21600"/>
                  <a:gd name="T16" fmla="*/ 0 w 21600"/>
                  <a:gd name="T17" fmla="*/ 12 h 21600"/>
                  <a:gd name="T18" fmla="*/ 0 w 21600"/>
                  <a:gd name="T19" fmla="*/ 0 h 21600"/>
                  <a:gd name="T20" fmla="*/ 3 w 21600"/>
                  <a:gd name="T21" fmla="*/ 5 h 21600"/>
                  <a:gd name="T22" fmla="*/ 8 w 21600"/>
                  <a:gd name="T23" fmla="*/ 10 h 21600"/>
                  <a:gd name="T24" fmla="*/ 29 w 21600"/>
                  <a:gd name="T25" fmla="*/ 29 h 21600"/>
                  <a:gd name="T26" fmla="*/ 36 w 21600"/>
                  <a:gd name="T27" fmla="*/ 38 h 21600"/>
                  <a:gd name="T28" fmla="*/ 43 w 21600"/>
                  <a:gd name="T29" fmla="*/ 50 h 21600"/>
                  <a:gd name="T30" fmla="*/ 46 w 21600"/>
                  <a:gd name="T31" fmla="*/ 62 h 21600"/>
                  <a:gd name="T32" fmla="*/ 48 w 21600"/>
                  <a:gd name="T33" fmla="*/ 74 h 21600"/>
                  <a:gd name="T34" fmla="*/ 48 w 21600"/>
                  <a:gd name="T35" fmla="*/ 84 h 21600"/>
                  <a:gd name="T36" fmla="*/ 48 w 21600"/>
                  <a:gd name="T37" fmla="*/ 94 h 21600"/>
                  <a:gd name="T38" fmla="*/ 48 w 21600"/>
                  <a:gd name="T39" fmla="*/ 98 h 21600"/>
                  <a:gd name="T40" fmla="*/ 48 w 21600"/>
                  <a:gd name="T41" fmla="*/ 103 h 21600"/>
                  <a:gd name="T42" fmla="*/ 48 w 21600"/>
                  <a:gd name="T43" fmla="*/ 106 h 21600"/>
                  <a:gd name="T44" fmla="*/ 43 w 21600"/>
                  <a:gd name="T45" fmla="*/ 110 h 21600"/>
                  <a:gd name="T46" fmla="*/ 41 w 21600"/>
                  <a:gd name="T47" fmla="*/ 115 h 21600"/>
                  <a:gd name="T48" fmla="*/ 36 w 21600"/>
                  <a:gd name="T49" fmla="*/ 98 h 21600"/>
                  <a:gd name="T50" fmla="*/ 32 w 21600"/>
                  <a:gd name="T51" fmla="*/ 82 h 2160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600"/>
                  <a:gd name="T79" fmla="*/ 0 h 21600"/>
                  <a:gd name="T80" fmla="*/ 21600 w 21600"/>
                  <a:gd name="T81" fmla="*/ 21600 h 2160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600" h="21600">
                    <a:moveTo>
                      <a:pt x="14400" y="17092"/>
                    </a:moveTo>
                    <a:lnTo>
                      <a:pt x="14400" y="15402"/>
                    </a:lnTo>
                    <a:lnTo>
                      <a:pt x="13050" y="13523"/>
                    </a:lnTo>
                    <a:lnTo>
                      <a:pt x="9900" y="11270"/>
                    </a:lnTo>
                    <a:lnTo>
                      <a:pt x="6750" y="9391"/>
                    </a:lnTo>
                    <a:lnTo>
                      <a:pt x="3600" y="7137"/>
                    </a:lnTo>
                    <a:lnTo>
                      <a:pt x="1350" y="5447"/>
                    </a:lnTo>
                    <a:lnTo>
                      <a:pt x="0" y="3569"/>
                    </a:lnTo>
                    <a:lnTo>
                      <a:pt x="0" y="2254"/>
                    </a:lnTo>
                    <a:lnTo>
                      <a:pt x="0" y="0"/>
                    </a:lnTo>
                    <a:lnTo>
                      <a:pt x="1350" y="939"/>
                    </a:lnTo>
                    <a:lnTo>
                      <a:pt x="3600" y="1878"/>
                    </a:lnTo>
                    <a:lnTo>
                      <a:pt x="13050" y="5447"/>
                    </a:lnTo>
                    <a:lnTo>
                      <a:pt x="16200" y="7137"/>
                    </a:lnTo>
                    <a:lnTo>
                      <a:pt x="19350" y="9391"/>
                    </a:lnTo>
                    <a:lnTo>
                      <a:pt x="20700" y="11645"/>
                    </a:lnTo>
                    <a:lnTo>
                      <a:pt x="21600" y="13899"/>
                    </a:lnTo>
                    <a:lnTo>
                      <a:pt x="21600" y="15777"/>
                    </a:lnTo>
                    <a:lnTo>
                      <a:pt x="21600" y="17656"/>
                    </a:lnTo>
                    <a:lnTo>
                      <a:pt x="21600" y="18407"/>
                    </a:lnTo>
                    <a:lnTo>
                      <a:pt x="21600" y="19346"/>
                    </a:lnTo>
                    <a:lnTo>
                      <a:pt x="21600" y="19910"/>
                    </a:lnTo>
                    <a:lnTo>
                      <a:pt x="19350" y="20661"/>
                    </a:lnTo>
                    <a:lnTo>
                      <a:pt x="18450" y="21600"/>
                    </a:lnTo>
                    <a:lnTo>
                      <a:pt x="16200" y="18407"/>
                    </a:lnTo>
                    <a:lnTo>
                      <a:pt x="14400" y="15402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88" name="Freeform 64"/>
              <p:cNvSpPr>
                <a:spLocks/>
              </p:cNvSpPr>
              <p:nvPr/>
            </p:nvSpPr>
            <p:spPr bwMode="auto">
              <a:xfrm>
                <a:off x="839998" y="1757440"/>
                <a:ext cx="127642" cy="44855"/>
              </a:xfrm>
              <a:custGeom>
                <a:avLst/>
                <a:gdLst>
                  <a:gd name="T0" fmla="*/ 9 w 21600"/>
                  <a:gd name="T1" fmla="*/ 0 h 21600"/>
                  <a:gd name="T2" fmla="*/ 50 w 21600"/>
                  <a:gd name="T3" fmla="*/ 26 h 21600"/>
                  <a:gd name="T4" fmla="*/ 74 w 21600"/>
                  <a:gd name="T5" fmla="*/ 24 h 21600"/>
                  <a:gd name="T6" fmla="*/ 50 w 21600"/>
                  <a:gd name="T7" fmla="*/ 26 h 21600"/>
                  <a:gd name="T8" fmla="*/ 33 w 21600"/>
                  <a:gd name="T9" fmla="*/ 26 h 21600"/>
                  <a:gd name="T10" fmla="*/ 0 w 21600"/>
                  <a:gd name="T11" fmla="*/ 9 h 21600"/>
                  <a:gd name="T12" fmla="*/ 9 w 21600"/>
                  <a:gd name="T13" fmla="*/ 0 h 21600"/>
                  <a:gd name="T14" fmla="*/ 28 w 21600"/>
                  <a:gd name="T15" fmla="*/ 14 h 21600"/>
                  <a:gd name="T16" fmla="*/ 38 w 21600"/>
                  <a:gd name="T17" fmla="*/ 19 h 21600"/>
                  <a:gd name="T18" fmla="*/ 48 w 21600"/>
                  <a:gd name="T19" fmla="*/ 21 h 21600"/>
                  <a:gd name="T20" fmla="*/ 55 w 21600"/>
                  <a:gd name="T21" fmla="*/ 24 h 21600"/>
                  <a:gd name="T22" fmla="*/ 62 w 21600"/>
                  <a:gd name="T23" fmla="*/ 26 h 21600"/>
                  <a:gd name="T24" fmla="*/ 67 w 21600"/>
                  <a:gd name="T25" fmla="*/ 24 h 21600"/>
                  <a:gd name="T26" fmla="*/ 69 w 21600"/>
                  <a:gd name="T27" fmla="*/ 24 h 21600"/>
                  <a:gd name="T28" fmla="*/ 67 w 21600"/>
                  <a:gd name="T29" fmla="*/ 24 h 21600"/>
                  <a:gd name="T30" fmla="*/ 62 w 21600"/>
                  <a:gd name="T31" fmla="*/ 26 h 21600"/>
                  <a:gd name="T32" fmla="*/ 50 w 21600"/>
                  <a:gd name="T33" fmla="*/ 26 h 21600"/>
                  <a:gd name="T34" fmla="*/ 43 w 21600"/>
                  <a:gd name="T35" fmla="*/ 26 h 21600"/>
                  <a:gd name="T36" fmla="*/ 33 w 21600"/>
                  <a:gd name="T37" fmla="*/ 26 h 21600"/>
                  <a:gd name="T38" fmla="*/ 16 w 21600"/>
                  <a:gd name="T39" fmla="*/ 16 h 21600"/>
                  <a:gd name="T40" fmla="*/ 9 w 21600"/>
                  <a:gd name="T41" fmla="*/ 14 h 21600"/>
                  <a:gd name="T42" fmla="*/ 4 w 21600"/>
                  <a:gd name="T43" fmla="*/ 12 h 21600"/>
                  <a:gd name="T44" fmla="*/ 2 w 21600"/>
                  <a:gd name="T45" fmla="*/ 7 h 21600"/>
                  <a:gd name="T46" fmla="*/ 4 w 21600"/>
                  <a:gd name="T47" fmla="*/ 4 h 21600"/>
                  <a:gd name="T48" fmla="*/ 9 w 21600"/>
                  <a:gd name="T49" fmla="*/ 0 h 216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600"/>
                  <a:gd name="T76" fmla="*/ 0 h 21600"/>
                  <a:gd name="T77" fmla="*/ 21600 w 21600"/>
                  <a:gd name="T78" fmla="*/ 21600 h 216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600" h="21600">
                    <a:moveTo>
                      <a:pt x="2627" y="0"/>
                    </a:moveTo>
                    <a:lnTo>
                      <a:pt x="14595" y="21600"/>
                    </a:lnTo>
                    <a:lnTo>
                      <a:pt x="21600" y="19938"/>
                    </a:lnTo>
                    <a:lnTo>
                      <a:pt x="14595" y="21600"/>
                    </a:lnTo>
                    <a:lnTo>
                      <a:pt x="9632" y="21600"/>
                    </a:lnTo>
                    <a:lnTo>
                      <a:pt x="0" y="7477"/>
                    </a:lnTo>
                    <a:lnTo>
                      <a:pt x="2627" y="0"/>
                    </a:lnTo>
                    <a:lnTo>
                      <a:pt x="8173" y="11631"/>
                    </a:lnTo>
                    <a:lnTo>
                      <a:pt x="11092" y="15785"/>
                    </a:lnTo>
                    <a:lnTo>
                      <a:pt x="14011" y="17446"/>
                    </a:lnTo>
                    <a:lnTo>
                      <a:pt x="16054" y="19938"/>
                    </a:lnTo>
                    <a:lnTo>
                      <a:pt x="18097" y="21600"/>
                    </a:lnTo>
                    <a:lnTo>
                      <a:pt x="19557" y="19938"/>
                    </a:lnTo>
                    <a:lnTo>
                      <a:pt x="20141" y="19938"/>
                    </a:lnTo>
                    <a:lnTo>
                      <a:pt x="19557" y="19938"/>
                    </a:lnTo>
                    <a:lnTo>
                      <a:pt x="18097" y="21600"/>
                    </a:lnTo>
                    <a:lnTo>
                      <a:pt x="14595" y="21600"/>
                    </a:lnTo>
                    <a:lnTo>
                      <a:pt x="12551" y="21600"/>
                    </a:lnTo>
                    <a:lnTo>
                      <a:pt x="9632" y="21600"/>
                    </a:lnTo>
                    <a:lnTo>
                      <a:pt x="4670" y="13292"/>
                    </a:lnTo>
                    <a:lnTo>
                      <a:pt x="2627" y="11631"/>
                    </a:lnTo>
                    <a:lnTo>
                      <a:pt x="1168" y="9969"/>
                    </a:lnTo>
                    <a:lnTo>
                      <a:pt x="584" y="5815"/>
                    </a:lnTo>
                    <a:lnTo>
                      <a:pt x="1168" y="3323"/>
                    </a:lnTo>
                    <a:lnTo>
                      <a:pt x="2627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89" name="Freeform 65"/>
              <p:cNvSpPr>
                <a:spLocks/>
              </p:cNvSpPr>
              <p:nvPr/>
            </p:nvSpPr>
            <p:spPr bwMode="auto">
              <a:xfrm>
                <a:off x="179366" y="1450354"/>
                <a:ext cx="1007333" cy="322612"/>
              </a:xfrm>
              <a:custGeom>
                <a:avLst/>
                <a:gdLst>
                  <a:gd name="T0" fmla="*/ 230 w 21600"/>
                  <a:gd name="T1" fmla="*/ 154 h 21600"/>
                  <a:gd name="T2" fmla="*/ 115 w 21600"/>
                  <a:gd name="T3" fmla="*/ 187 h 21600"/>
                  <a:gd name="T4" fmla="*/ 26 w 21600"/>
                  <a:gd name="T5" fmla="*/ 187 h 21600"/>
                  <a:gd name="T6" fmla="*/ 10 w 21600"/>
                  <a:gd name="T7" fmla="*/ 163 h 21600"/>
                  <a:gd name="T8" fmla="*/ 2 w 21600"/>
                  <a:gd name="T9" fmla="*/ 130 h 21600"/>
                  <a:gd name="T10" fmla="*/ 0 w 21600"/>
                  <a:gd name="T11" fmla="*/ 108 h 21600"/>
                  <a:gd name="T12" fmla="*/ 67 w 21600"/>
                  <a:gd name="T13" fmla="*/ 89 h 21600"/>
                  <a:gd name="T14" fmla="*/ 91 w 21600"/>
                  <a:gd name="T15" fmla="*/ 82 h 21600"/>
                  <a:gd name="T16" fmla="*/ 108 w 21600"/>
                  <a:gd name="T17" fmla="*/ 82 h 21600"/>
                  <a:gd name="T18" fmla="*/ 148 w 21600"/>
                  <a:gd name="T19" fmla="*/ 55 h 21600"/>
                  <a:gd name="T20" fmla="*/ 189 w 21600"/>
                  <a:gd name="T21" fmla="*/ 31 h 21600"/>
                  <a:gd name="T22" fmla="*/ 237 w 21600"/>
                  <a:gd name="T23" fmla="*/ 24 h 21600"/>
                  <a:gd name="T24" fmla="*/ 294 w 21600"/>
                  <a:gd name="T25" fmla="*/ 7 h 21600"/>
                  <a:gd name="T26" fmla="*/ 352 w 21600"/>
                  <a:gd name="T27" fmla="*/ 0 h 21600"/>
                  <a:gd name="T28" fmla="*/ 426 w 21600"/>
                  <a:gd name="T29" fmla="*/ 0 h 21600"/>
                  <a:gd name="T30" fmla="*/ 457 w 21600"/>
                  <a:gd name="T31" fmla="*/ 0 h 21600"/>
                  <a:gd name="T32" fmla="*/ 481 w 21600"/>
                  <a:gd name="T33" fmla="*/ 7 h 21600"/>
                  <a:gd name="T34" fmla="*/ 584 w 21600"/>
                  <a:gd name="T35" fmla="*/ 5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600"/>
                  <a:gd name="T55" fmla="*/ 0 h 21600"/>
                  <a:gd name="T56" fmla="*/ 21600 w 21600"/>
                  <a:gd name="T57" fmla="*/ 21600 h 2160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600" h="21600">
                    <a:moveTo>
                      <a:pt x="8507" y="17788"/>
                    </a:moveTo>
                    <a:lnTo>
                      <a:pt x="4253" y="21600"/>
                    </a:lnTo>
                    <a:lnTo>
                      <a:pt x="962" y="21600"/>
                    </a:lnTo>
                    <a:lnTo>
                      <a:pt x="370" y="18828"/>
                    </a:lnTo>
                    <a:lnTo>
                      <a:pt x="74" y="15016"/>
                    </a:lnTo>
                    <a:lnTo>
                      <a:pt x="0" y="12475"/>
                    </a:lnTo>
                    <a:lnTo>
                      <a:pt x="2478" y="10280"/>
                    </a:lnTo>
                    <a:lnTo>
                      <a:pt x="3366" y="9472"/>
                    </a:lnTo>
                    <a:lnTo>
                      <a:pt x="3995" y="9472"/>
                    </a:lnTo>
                    <a:lnTo>
                      <a:pt x="5474" y="6353"/>
                    </a:lnTo>
                    <a:lnTo>
                      <a:pt x="6990" y="3581"/>
                    </a:lnTo>
                    <a:lnTo>
                      <a:pt x="8766" y="2772"/>
                    </a:lnTo>
                    <a:lnTo>
                      <a:pt x="10874" y="809"/>
                    </a:lnTo>
                    <a:lnTo>
                      <a:pt x="13019" y="0"/>
                    </a:lnTo>
                    <a:lnTo>
                      <a:pt x="15756" y="0"/>
                    </a:lnTo>
                    <a:lnTo>
                      <a:pt x="16903" y="0"/>
                    </a:lnTo>
                    <a:lnTo>
                      <a:pt x="17790" y="809"/>
                    </a:lnTo>
                    <a:lnTo>
                      <a:pt x="21600" y="578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0" name="Freeform 66"/>
              <p:cNvSpPr>
                <a:spLocks/>
              </p:cNvSpPr>
              <p:nvPr/>
            </p:nvSpPr>
            <p:spPr bwMode="auto">
              <a:xfrm>
                <a:off x="179366" y="1450354"/>
                <a:ext cx="1007333" cy="322612"/>
              </a:xfrm>
              <a:custGeom>
                <a:avLst/>
                <a:gdLst>
                  <a:gd name="T0" fmla="*/ 230 w 21600"/>
                  <a:gd name="T1" fmla="*/ 154 h 21600"/>
                  <a:gd name="T2" fmla="*/ 203 w 21600"/>
                  <a:gd name="T3" fmla="*/ 161 h 21600"/>
                  <a:gd name="T4" fmla="*/ 177 w 21600"/>
                  <a:gd name="T5" fmla="*/ 168 h 21600"/>
                  <a:gd name="T6" fmla="*/ 153 w 21600"/>
                  <a:gd name="T7" fmla="*/ 173 h 21600"/>
                  <a:gd name="T8" fmla="*/ 134 w 21600"/>
                  <a:gd name="T9" fmla="*/ 178 h 21600"/>
                  <a:gd name="T10" fmla="*/ 115 w 21600"/>
                  <a:gd name="T11" fmla="*/ 182 h 21600"/>
                  <a:gd name="T12" fmla="*/ 98 w 21600"/>
                  <a:gd name="T13" fmla="*/ 185 h 21600"/>
                  <a:gd name="T14" fmla="*/ 84 w 21600"/>
                  <a:gd name="T15" fmla="*/ 187 h 21600"/>
                  <a:gd name="T16" fmla="*/ 72 w 21600"/>
                  <a:gd name="T17" fmla="*/ 187 h 21600"/>
                  <a:gd name="T18" fmla="*/ 50 w 21600"/>
                  <a:gd name="T19" fmla="*/ 185 h 21600"/>
                  <a:gd name="T20" fmla="*/ 36 w 21600"/>
                  <a:gd name="T21" fmla="*/ 185 h 21600"/>
                  <a:gd name="T22" fmla="*/ 24 w 21600"/>
                  <a:gd name="T23" fmla="*/ 180 h 21600"/>
                  <a:gd name="T24" fmla="*/ 19 w 21600"/>
                  <a:gd name="T25" fmla="*/ 175 h 21600"/>
                  <a:gd name="T26" fmla="*/ 12 w 21600"/>
                  <a:gd name="T27" fmla="*/ 161 h 21600"/>
                  <a:gd name="T28" fmla="*/ 7 w 21600"/>
                  <a:gd name="T29" fmla="*/ 146 h 21600"/>
                  <a:gd name="T30" fmla="*/ 2 w 21600"/>
                  <a:gd name="T31" fmla="*/ 132 h 21600"/>
                  <a:gd name="T32" fmla="*/ 0 w 21600"/>
                  <a:gd name="T33" fmla="*/ 120 h 21600"/>
                  <a:gd name="T34" fmla="*/ 2 w 21600"/>
                  <a:gd name="T35" fmla="*/ 115 h 21600"/>
                  <a:gd name="T36" fmla="*/ 7 w 21600"/>
                  <a:gd name="T37" fmla="*/ 108 h 21600"/>
                  <a:gd name="T38" fmla="*/ 19 w 21600"/>
                  <a:gd name="T39" fmla="*/ 103 h 21600"/>
                  <a:gd name="T40" fmla="*/ 34 w 21600"/>
                  <a:gd name="T41" fmla="*/ 98 h 21600"/>
                  <a:gd name="T42" fmla="*/ 48 w 21600"/>
                  <a:gd name="T43" fmla="*/ 94 h 21600"/>
                  <a:gd name="T44" fmla="*/ 62 w 21600"/>
                  <a:gd name="T45" fmla="*/ 91 h 21600"/>
                  <a:gd name="T46" fmla="*/ 72 w 21600"/>
                  <a:gd name="T47" fmla="*/ 86 h 21600"/>
                  <a:gd name="T48" fmla="*/ 79 w 21600"/>
                  <a:gd name="T49" fmla="*/ 84 h 21600"/>
                  <a:gd name="T50" fmla="*/ 91 w 21600"/>
                  <a:gd name="T51" fmla="*/ 82 h 21600"/>
                  <a:gd name="T52" fmla="*/ 101 w 21600"/>
                  <a:gd name="T53" fmla="*/ 82 h 21600"/>
                  <a:gd name="T54" fmla="*/ 105 w 21600"/>
                  <a:gd name="T55" fmla="*/ 79 h 21600"/>
                  <a:gd name="T56" fmla="*/ 110 w 21600"/>
                  <a:gd name="T57" fmla="*/ 77 h 21600"/>
                  <a:gd name="T58" fmla="*/ 120 w 21600"/>
                  <a:gd name="T59" fmla="*/ 74 h 21600"/>
                  <a:gd name="T60" fmla="*/ 129 w 21600"/>
                  <a:gd name="T61" fmla="*/ 70 h 21600"/>
                  <a:gd name="T62" fmla="*/ 148 w 21600"/>
                  <a:gd name="T63" fmla="*/ 55 h 21600"/>
                  <a:gd name="T64" fmla="*/ 170 w 21600"/>
                  <a:gd name="T65" fmla="*/ 43 h 21600"/>
                  <a:gd name="T66" fmla="*/ 189 w 21600"/>
                  <a:gd name="T67" fmla="*/ 34 h 21600"/>
                  <a:gd name="T68" fmla="*/ 213 w 21600"/>
                  <a:gd name="T69" fmla="*/ 29 h 21600"/>
                  <a:gd name="T70" fmla="*/ 239 w 21600"/>
                  <a:gd name="T71" fmla="*/ 22 h 21600"/>
                  <a:gd name="T72" fmla="*/ 266 w 21600"/>
                  <a:gd name="T73" fmla="*/ 14 h 21600"/>
                  <a:gd name="T74" fmla="*/ 294 w 21600"/>
                  <a:gd name="T75" fmla="*/ 7 h 21600"/>
                  <a:gd name="T76" fmla="*/ 323 w 21600"/>
                  <a:gd name="T77" fmla="*/ 2 h 21600"/>
                  <a:gd name="T78" fmla="*/ 354 w 21600"/>
                  <a:gd name="T79" fmla="*/ 0 h 21600"/>
                  <a:gd name="T80" fmla="*/ 387 w 21600"/>
                  <a:gd name="T81" fmla="*/ 0 h 21600"/>
                  <a:gd name="T82" fmla="*/ 404 w 21600"/>
                  <a:gd name="T83" fmla="*/ 0 h 21600"/>
                  <a:gd name="T84" fmla="*/ 419 w 21600"/>
                  <a:gd name="T85" fmla="*/ 0 h 21600"/>
                  <a:gd name="T86" fmla="*/ 431 w 21600"/>
                  <a:gd name="T87" fmla="*/ 0 h 21600"/>
                  <a:gd name="T88" fmla="*/ 440 w 21600"/>
                  <a:gd name="T89" fmla="*/ 0 h 21600"/>
                  <a:gd name="T90" fmla="*/ 457 w 21600"/>
                  <a:gd name="T91" fmla="*/ 0 h 21600"/>
                  <a:gd name="T92" fmla="*/ 469 w 21600"/>
                  <a:gd name="T93" fmla="*/ 2 h 21600"/>
                  <a:gd name="T94" fmla="*/ 474 w 21600"/>
                  <a:gd name="T95" fmla="*/ 5 h 21600"/>
                  <a:gd name="T96" fmla="*/ 478 w 21600"/>
                  <a:gd name="T97" fmla="*/ 5 h 21600"/>
                  <a:gd name="T98" fmla="*/ 483 w 21600"/>
                  <a:gd name="T99" fmla="*/ 5 h 21600"/>
                  <a:gd name="T100" fmla="*/ 490 w 21600"/>
                  <a:gd name="T101" fmla="*/ 5 h 21600"/>
                  <a:gd name="T102" fmla="*/ 500 w 21600"/>
                  <a:gd name="T103" fmla="*/ 7 h 21600"/>
                  <a:gd name="T104" fmla="*/ 509 w 21600"/>
                  <a:gd name="T105" fmla="*/ 7 h 21600"/>
                  <a:gd name="T106" fmla="*/ 521 w 21600"/>
                  <a:gd name="T107" fmla="*/ 7 h 21600"/>
                  <a:gd name="T108" fmla="*/ 533 w 21600"/>
                  <a:gd name="T109" fmla="*/ 7 h 21600"/>
                  <a:gd name="T110" fmla="*/ 584 w 21600"/>
                  <a:gd name="T111" fmla="*/ 5 h 2160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1600"/>
                  <a:gd name="T169" fmla="*/ 0 h 21600"/>
                  <a:gd name="T170" fmla="*/ 21600 w 21600"/>
                  <a:gd name="T171" fmla="*/ 21600 h 2160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1600" h="21600">
                    <a:moveTo>
                      <a:pt x="8507" y="17788"/>
                    </a:moveTo>
                    <a:lnTo>
                      <a:pt x="7508" y="18597"/>
                    </a:lnTo>
                    <a:lnTo>
                      <a:pt x="6547" y="19405"/>
                    </a:lnTo>
                    <a:lnTo>
                      <a:pt x="5659" y="19983"/>
                    </a:lnTo>
                    <a:lnTo>
                      <a:pt x="4956" y="20560"/>
                    </a:lnTo>
                    <a:lnTo>
                      <a:pt x="4253" y="21022"/>
                    </a:lnTo>
                    <a:lnTo>
                      <a:pt x="3625" y="21369"/>
                    </a:lnTo>
                    <a:lnTo>
                      <a:pt x="3107" y="21600"/>
                    </a:lnTo>
                    <a:lnTo>
                      <a:pt x="2663" y="21600"/>
                    </a:lnTo>
                    <a:lnTo>
                      <a:pt x="1849" y="21369"/>
                    </a:lnTo>
                    <a:lnTo>
                      <a:pt x="1332" y="21369"/>
                    </a:lnTo>
                    <a:lnTo>
                      <a:pt x="888" y="20791"/>
                    </a:lnTo>
                    <a:lnTo>
                      <a:pt x="703" y="20214"/>
                    </a:lnTo>
                    <a:lnTo>
                      <a:pt x="444" y="18597"/>
                    </a:lnTo>
                    <a:lnTo>
                      <a:pt x="259" y="16864"/>
                    </a:lnTo>
                    <a:lnTo>
                      <a:pt x="74" y="15247"/>
                    </a:lnTo>
                    <a:lnTo>
                      <a:pt x="0" y="13861"/>
                    </a:lnTo>
                    <a:lnTo>
                      <a:pt x="74" y="13283"/>
                    </a:lnTo>
                    <a:lnTo>
                      <a:pt x="259" y="12475"/>
                    </a:lnTo>
                    <a:lnTo>
                      <a:pt x="703" y="11897"/>
                    </a:lnTo>
                    <a:lnTo>
                      <a:pt x="1258" y="11320"/>
                    </a:lnTo>
                    <a:lnTo>
                      <a:pt x="1775" y="10858"/>
                    </a:lnTo>
                    <a:lnTo>
                      <a:pt x="2293" y="10511"/>
                    </a:lnTo>
                    <a:lnTo>
                      <a:pt x="2663" y="9934"/>
                    </a:lnTo>
                    <a:lnTo>
                      <a:pt x="2922" y="9703"/>
                    </a:lnTo>
                    <a:lnTo>
                      <a:pt x="3366" y="9472"/>
                    </a:lnTo>
                    <a:lnTo>
                      <a:pt x="3736" y="9472"/>
                    </a:lnTo>
                    <a:lnTo>
                      <a:pt x="3884" y="9125"/>
                    </a:lnTo>
                    <a:lnTo>
                      <a:pt x="4068" y="8894"/>
                    </a:lnTo>
                    <a:lnTo>
                      <a:pt x="4438" y="8548"/>
                    </a:lnTo>
                    <a:lnTo>
                      <a:pt x="4771" y="8086"/>
                    </a:lnTo>
                    <a:lnTo>
                      <a:pt x="5474" y="6353"/>
                    </a:lnTo>
                    <a:lnTo>
                      <a:pt x="6288" y="4967"/>
                    </a:lnTo>
                    <a:lnTo>
                      <a:pt x="6990" y="3927"/>
                    </a:lnTo>
                    <a:lnTo>
                      <a:pt x="7878" y="3350"/>
                    </a:lnTo>
                    <a:lnTo>
                      <a:pt x="8840" y="2541"/>
                    </a:lnTo>
                    <a:lnTo>
                      <a:pt x="9838" y="1617"/>
                    </a:lnTo>
                    <a:lnTo>
                      <a:pt x="10874" y="809"/>
                    </a:lnTo>
                    <a:lnTo>
                      <a:pt x="11947" y="231"/>
                    </a:lnTo>
                    <a:lnTo>
                      <a:pt x="13093" y="0"/>
                    </a:lnTo>
                    <a:lnTo>
                      <a:pt x="14314" y="0"/>
                    </a:lnTo>
                    <a:lnTo>
                      <a:pt x="14942" y="0"/>
                    </a:lnTo>
                    <a:lnTo>
                      <a:pt x="15497" y="0"/>
                    </a:lnTo>
                    <a:lnTo>
                      <a:pt x="15941" y="0"/>
                    </a:lnTo>
                    <a:lnTo>
                      <a:pt x="16274" y="0"/>
                    </a:lnTo>
                    <a:lnTo>
                      <a:pt x="16903" y="0"/>
                    </a:lnTo>
                    <a:lnTo>
                      <a:pt x="17347" y="231"/>
                    </a:lnTo>
                    <a:lnTo>
                      <a:pt x="17532" y="578"/>
                    </a:lnTo>
                    <a:lnTo>
                      <a:pt x="17679" y="578"/>
                    </a:lnTo>
                    <a:lnTo>
                      <a:pt x="17864" y="578"/>
                    </a:lnTo>
                    <a:lnTo>
                      <a:pt x="18123" y="578"/>
                    </a:lnTo>
                    <a:lnTo>
                      <a:pt x="18493" y="809"/>
                    </a:lnTo>
                    <a:lnTo>
                      <a:pt x="18826" y="809"/>
                    </a:lnTo>
                    <a:lnTo>
                      <a:pt x="19270" y="809"/>
                    </a:lnTo>
                    <a:lnTo>
                      <a:pt x="19714" y="809"/>
                    </a:lnTo>
                    <a:lnTo>
                      <a:pt x="21600" y="578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1" name="Freeform 67"/>
              <p:cNvSpPr>
                <a:spLocks/>
              </p:cNvSpPr>
              <p:nvPr/>
            </p:nvSpPr>
            <p:spPr bwMode="auto">
              <a:xfrm>
                <a:off x="1071132" y="1479683"/>
                <a:ext cx="101768" cy="1656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81 h 21600"/>
                  <a:gd name="T4" fmla="*/ 16 w 21600"/>
                  <a:gd name="T5" fmla="*/ 96 h 21600"/>
                  <a:gd name="T6" fmla="*/ 43 w 21600"/>
                  <a:gd name="T7" fmla="*/ 96 h 21600"/>
                  <a:gd name="T8" fmla="*/ 50 w 21600"/>
                  <a:gd name="T9" fmla="*/ 81 h 21600"/>
                  <a:gd name="T10" fmla="*/ 50 w 21600"/>
                  <a:gd name="T11" fmla="*/ 67 h 21600"/>
                  <a:gd name="T12" fmla="*/ 59 w 21600"/>
                  <a:gd name="T13" fmla="*/ 45 h 21600"/>
                  <a:gd name="T14" fmla="*/ 59 w 21600"/>
                  <a:gd name="T15" fmla="*/ 14 h 21600"/>
                  <a:gd name="T16" fmla="*/ 50 w 21600"/>
                  <a:gd name="T17" fmla="*/ 7 h 21600"/>
                  <a:gd name="T18" fmla="*/ 43 w 21600"/>
                  <a:gd name="T19" fmla="*/ 0 h 21600"/>
                  <a:gd name="T20" fmla="*/ 24 w 21600"/>
                  <a:gd name="T21" fmla="*/ 0 h 21600"/>
                  <a:gd name="T22" fmla="*/ 2 w 21600"/>
                  <a:gd name="T23" fmla="*/ 0 h 21600"/>
                  <a:gd name="T24" fmla="*/ 0 w 21600"/>
                  <a:gd name="T25" fmla="*/ 14 h 216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00"/>
                  <a:gd name="T40" fmla="*/ 0 h 21600"/>
                  <a:gd name="T41" fmla="*/ 21600 w 21600"/>
                  <a:gd name="T42" fmla="*/ 21600 h 2160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00" h="21600">
                    <a:moveTo>
                      <a:pt x="0" y="0"/>
                    </a:moveTo>
                    <a:lnTo>
                      <a:pt x="0" y="18225"/>
                    </a:lnTo>
                    <a:lnTo>
                      <a:pt x="5858" y="21600"/>
                    </a:lnTo>
                    <a:lnTo>
                      <a:pt x="15742" y="21600"/>
                    </a:lnTo>
                    <a:lnTo>
                      <a:pt x="18305" y="18225"/>
                    </a:lnTo>
                    <a:lnTo>
                      <a:pt x="18305" y="15075"/>
                    </a:lnTo>
                    <a:lnTo>
                      <a:pt x="21600" y="10125"/>
                    </a:lnTo>
                    <a:lnTo>
                      <a:pt x="21600" y="3150"/>
                    </a:lnTo>
                    <a:lnTo>
                      <a:pt x="18305" y="1575"/>
                    </a:lnTo>
                    <a:lnTo>
                      <a:pt x="15742" y="0"/>
                    </a:lnTo>
                    <a:lnTo>
                      <a:pt x="8786" y="0"/>
                    </a:lnTo>
                    <a:lnTo>
                      <a:pt x="732" y="0"/>
                    </a:lnTo>
                    <a:lnTo>
                      <a:pt x="0" y="315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2" name="Freeform 68"/>
              <p:cNvSpPr>
                <a:spLocks/>
              </p:cNvSpPr>
              <p:nvPr/>
            </p:nvSpPr>
            <p:spPr bwMode="auto">
              <a:xfrm>
                <a:off x="1071132" y="1479683"/>
                <a:ext cx="101768" cy="1656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9 h 21600"/>
                  <a:gd name="T4" fmla="*/ 0 w 21600"/>
                  <a:gd name="T5" fmla="*/ 36 h 21600"/>
                  <a:gd name="T6" fmla="*/ 0 w 21600"/>
                  <a:gd name="T7" fmla="*/ 50 h 21600"/>
                  <a:gd name="T8" fmla="*/ 0 w 21600"/>
                  <a:gd name="T9" fmla="*/ 62 h 21600"/>
                  <a:gd name="T10" fmla="*/ 2 w 21600"/>
                  <a:gd name="T11" fmla="*/ 72 h 21600"/>
                  <a:gd name="T12" fmla="*/ 4 w 21600"/>
                  <a:gd name="T13" fmla="*/ 81 h 21600"/>
                  <a:gd name="T14" fmla="*/ 4 w 21600"/>
                  <a:gd name="T15" fmla="*/ 86 h 21600"/>
                  <a:gd name="T16" fmla="*/ 7 w 21600"/>
                  <a:gd name="T17" fmla="*/ 89 h 21600"/>
                  <a:gd name="T18" fmla="*/ 16 w 21600"/>
                  <a:gd name="T19" fmla="*/ 93 h 21600"/>
                  <a:gd name="T20" fmla="*/ 28 w 21600"/>
                  <a:gd name="T21" fmla="*/ 96 h 21600"/>
                  <a:gd name="T22" fmla="*/ 40 w 21600"/>
                  <a:gd name="T23" fmla="*/ 93 h 21600"/>
                  <a:gd name="T24" fmla="*/ 45 w 21600"/>
                  <a:gd name="T25" fmla="*/ 89 h 21600"/>
                  <a:gd name="T26" fmla="*/ 50 w 21600"/>
                  <a:gd name="T27" fmla="*/ 81 h 21600"/>
                  <a:gd name="T28" fmla="*/ 50 w 21600"/>
                  <a:gd name="T29" fmla="*/ 74 h 21600"/>
                  <a:gd name="T30" fmla="*/ 52 w 21600"/>
                  <a:gd name="T31" fmla="*/ 65 h 21600"/>
                  <a:gd name="T32" fmla="*/ 55 w 21600"/>
                  <a:gd name="T33" fmla="*/ 55 h 21600"/>
                  <a:gd name="T34" fmla="*/ 59 w 21600"/>
                  <a:gd name="T35" fmla="*/ 45 h 21600"/>
                  <a:gd name="T36" fmla="*/ 59 w 21600"/>
                  <a:gd name="T37" fmla="*/ 29 h 21600"/>
                  <a:gd name="T38" fmla="*/ 59 w 21600"/>
                  <a:gd name="T39" fmla="*/ 24 h 21600"/>
                  <a:gd name="T40" fmla="*/ 57 w 21600"/>
                  <a:gd name="T41" fmla="*/ 17 h 21600"/>
                  <a:gd name="T42" fmla="*/ 57 w 21600"/>
                  <a:gd name="T43" fmla="*/ 14 h 21600"/>
                  <a:gd name="T44" fmla="*/ 55 w 21600"/>
                  <a:gd name="T45" fmla="*/ 12 h 21600"/>
                  <a:gd name="T46" fmla="*/ 50 w 21600"/>
                  <a:gd name="T47" fmla="*/ 7 h 21600"/>
                  <a:gd name="T48" fmla="*/ 45 w 21600"/>
                  <a:gd name="T49" fmla="*/ 5 h 21600"/>
                  <a:gd name="T50" fmla="*/ 40 w 21600"/>
                  <a:gd name="T51" fmla="*/ 0 h 21600"/>
                  <a:gd name="T52" fmla="*/ 33 w 21600"/>
                  <a:gd name="T53" fmla="*/ 0 h 21600"/>
                  <a:gd name="T54" fmla="*/ 24 w 21600"/>
                  <a:gd name="T55" fmla="*/ 0 h 21600"/>
                  <a:gd name="T56" fmla="*/ 14 w 21600"/>
                  <a:gd name="T57" fmla="*/ 0 h 21600"/>
                  <a:gd name="T58" fmla="*/ 7 w 21600"/>
                  <a:gd name="T59" fmla="*/ 0 h 21600"/>
                  <a:gd name="T60" fmla="*/ 4 w 21600"/>
                  <a:gd name="T61" fmla="*/ 5 h 21600"/>
                  <a:gd name="T62" fmla="*/ 0 w 21600"/>
                  <a:gd name="T63" fmla="*/ 7 h 21600"/>
                  <a:gd name="T64" fmla="*/ 0 w 21600"/>
                  <a:gd name="T65" fmla="*/ 14 h 216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1600"/>
                  <a:gd name="T100" fmla="*/ 0 h 21600"/>
                  <a:gd name="T101" fmla="*/ 21600 w 21600"/>
                  <a:gd name="T102" fmla="*/ 21600 h 216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1600" h="21600">
                    <a:moveTo>
                      <a:pt x="0" y="0"/>
                    </a:moveTo>
                    <a:lnTo>
                      <a:pt x="0" y="4275"/>
                    </a:lnTo>
                    <a:lnTo>
                      <a:pt x="0" y="8100"/>
                    </a:lnTo>
                    <a:lnTo>
                      <a:pt x="0" y="11250"/>
                    </a:lnTo>
                    <a:lnTo>
                      <a:pt x="0" y="13950"/>
                    </a:lnTo>
                    <a:lnTo>
                      <a:pt x="732" y="16200"/>
                    </a:lnTo>
                    <a:lnTo>
                      <a:pt x="1464" y="18225"/>
                    </a:lnTo>
                    <a:lnTo>
                      <a:pt x="1464" y="19350"/>
                    </a:lnTo>
                    <a:lnTo>
                      <a:pt x="2563" y="20025"/>
                    </a:lnTo>
                    <a:lnTo>
                      <a:pt x="5858" y="20925"/>
                    </a:lnTo>
                    <a:lnTo>
                      <a:pt x="10251" y="21600"/>
                    </a:lnTo>
                    <a:lnTo>
                      <a:pt x="14644" y="20925"/>
                    </a:lnTo>
                    <a:lnTo>
                      <a:pt x="16475" y="20025"/>
                    </a:lnTo>
                    <a:lnTo>
                      <a:pt x="18305" y="18225"/>
                    </a:lnTo>
                    <a:lnTo>
                      <a:pt x="18305" y="16650"/>
                    </a:lnTo>
                    <a:lnTo>
                      <a:pt x="19037" y="14625"/>
                    </a:lnTo>
                    <a:lnTo>
                      <a:pt x="20136" y="12375"/>
                    </a:lnTo>
                    <a:lnTo>
                      <a:pt x="21600" y="10125"/>
                    </a:lnTo>
                    <a:lnTo>
                      <a:pt x="21600" y="6525"/>
                    </a:lnTo>
                    <a:lnTo>
                      <a:pt x="21600" y="5400"/>
                    </a:lnTo>
                    <a:lnTo>
                      <a:pt x="20868" y="3825"/>
                    </a:lnTo>
                    <a:lnTo>
                      <a:pt x="20868" y="3150"/>
                    </a:lnTo>
                    <a:lnTo>
                      <a:pt x="20136" y="2700"/>
                    </a:lnTo>
                    <a:lnTo>
                      <a:pt x="18305" y="1575"/>
                    </a:lnTo>
                    <a:lnTo>
                      <a:pt x="16475" y="1125"/>
                    </a:lnTo>
                    <a:lnTo>
                      <a:pt x="14644" y="0"/>
                    </a:lnTo>
                    <a:lnTo>
                      <a:pt x="12081" y="0"/>
                    </a:lnTo>
                    <a:lnTo>
                      <a:pt x="8786" y="0"/>
                    </a:lnTo>
                    <a:lnTo>
                      <a:pt x="5125" y="0"/>
                    </a:lnTo>
                    <a:lnTo>
                      <a:pt x="2563" y="0"/>
                    </a:lnTo>
                    <a:lnTo>
                      <a:pt x="1464" y="1125"/>
                    </a:lnTo>
                    <a:lnTo>
                      <a:pt x="0" y="1575"/>
                    </a:lnTo>
                    <a:lnTo>
                      <a:pt x="0" y="315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3" name="Freeform 69"/>
              <p:cNvSpPr>
                <a:spLocks/>
              </p:cNvSpPr>
              <p:nvPr/>
            </p:nvSpPr>
            <p:spPr bwMode="auto">
              <a:xfrm>
                <a:off x="196615" y="1660829"/>
                <a:ext cx="379475" cy="112138"/>
              </a:xfrm>
              <a:custGeom>
                <a:avLst/>
                <a:gdLst>
                  <a:gd name="T0" fmla="*/ 220 w 21600"/>
                  <a:gd name="T1" fmla="*/ 24 h 21600"/>
                  <a:gd name="T2" fmla="*/ 162 w 21600"/>
                  <a:gd name="T3" fmla="*/ 48 h 21600"/>
                  <a:gd name="T4" fmla="*/ 91 w 21600"/>
                  <a:gd name="T5" fmla="*/ 65 h 21600"/>
                  <a:gd name="T6" fmla="*/ 24 w 21600"/>
                  <a:gd name="T7" fmla="*/ 65 h 21600"/>
                  <a:gd name="T8" fmla="*/ 0 w 21600"/>
                  <a:gd name="T9" fmla="*/ 41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21600" y="7975"/>
                    </a:moveTo>
                    <a:lnTo>
                      <a:pt x="15905" y="15951"/>
                    </a:lnTo>
                    <a:lnTo>
                      <a:pt x="8935" y="21600"/>
                    </a:lnTo>
                    <a:lnTo>
                      <a:pt x="2356" y="21600"/>
                    </a:lnTo>
                    <a:lnTo>
                      <a:pt x="0" y="13625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4" name="Freeform 70"/>
              <p:cNvSpPr>
                <a:spLocks/>
              </p:cNvSpPr>
              <p:nvPr/>
            </p:nvSpPr>
            <p:spPr bwMode="auto">
              <a:xfrm>
                <a:off x="196615" y="1660829"/>
                <a:ext cx="379475" cy="112138"/>
              </a:xfrm>
              <a:custGeom>
                <a:avLst/>
                <a:gdLst>
                  <a:gd name="T0" fmla="*/ 220 w 21600"/>
                  <a:gd name="T1" fmla="*/ 24 h 21600"/>
                  <a:gd name="T2" fmla="*/ 193 w 21600"/>
                  <a:gd name="T3" fmla="*/ 34 h 21600"/>
                  <a:gd name="T4" fmla="*/ 167 w 21600"/>
                  <a:gd name="T5" fmla="*/ 44 h 21600"/>
                  <a:gd name="T6" fmla="*/ 146 w 21600"/>
                  <a:gd name="T7" fmla="*/ 51 h 21600"/>
                  <a:gd name="T8" fmla="*/ 126 w 21600"/>
                  <a:gd name="T9" fmla="*/ 56 h 21600"/>
                  <a:gd name="T10" fmla="*/ 91 w 21600"/>
                  <a:gd name="T11" fmla="*/ 63 h 21600"/>
                  <a:gd name="T12" fmla="*/ 57 w 21600"/>
                  <a:gd name="T13" fmla="*/ 65 h 21600"/>
                  <a:gd name="T14" fmla="*/ 43 w 21600"/>
                  <a:gd name="T15" fmla="*/ 63 h 21600"/>
                  <a:gd name="T16" fmla="*/ 31 w 21600"/>
                  <a:gd name="T17" fmla="*/ 63 h 21600"/>
                  <a:gd name="T18" fmla="*/ 19 w 21600"/>
                  <a:gd name="T19" fmla="*/ 58 h 21600"/>
                  <a:gd name="T20" fmla="*/ 12 w 21600"/>
                  <a:gd name="T21" fmla="*/ 53 h 21600"/>
                  <a:gd name="T22" fmla="*/ 7 w 21600"/>
                  <a:gd name="T23" fmla="*/ 44 h 21600"/>
                  <a:gd name="T24" fmla="*/ 2 w 21600"/>
                  <a:gd name="T25" fmla="*/ 34 h 21600"/>
                  <a:gd name="T26" fmla="*/ 2 w 21600"/>
                  <a:gd name="T27" fmla="*/ 17 h 21600"/>
                  <a:gd name="T28" fmla="*/ 0 w 21600"/>
                  <a:gd name="T29" fmla="*/ 0 h 2160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1600"/>
                  <a:gd name="T46" fmla="*/ 0 h 21600"/>
                  <a:gd name="T47" fmla="*/ 21600 w 21600"/>
                  <a:gd name="T48" fmla="*/ 21600 h 2160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1600" h="21600">
                    <a:moveTo>
                      <a:pt x="21600" y="7975"/>
                    </a:moveTo>
                    <a:lnTo>
                      <a:pt x="18949" y="11298"/>
                    </a:lnTo>
                    <a:lnTo>
                      <a:pt x="16396" y="14622"/>
                    </a:lnTo>
                    <a:lnTo>
                      <a:pt x="14335" y="16948"/>
                    </a:lnTo>
                    <a:lnTo>
                      <a:pt x="12371" y="18609"/>
                    </a:lnTo>
                    <a:lnTo>
                      <a:pt x="8935" y="20935"/>
                    </a:lnTo>
                    <a:lnTo>
                      <a:pt x="5596" y="21600"/>
                    </a:lnTo>
                    <a:lnTo>
                      <a:pt x="4222" y="20935"/>
                    </a:lnTo>
                    <a:lnTo>
                      <a:pt x="3044" y="20935"/>
                    </a:lnTo>
                    <a:lnTo>
                      <a:pt x="1865" y="19274"/>
                    </a:lnTo>
                    <a:lnTo>
                      <a:pt x="1178" y="17612"/>
                    </a:lnTo>
                    <a:lnTo>
                      <a:pt x="687" y="14622"/>
                    </a:lnTo>
                    <a:lnTo>
                      <a:pt x="196" y="11298"/>
                    </a:lnTo>
                    <a:lnTo>
                      <a:pt x="196" y="564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5" name="Freeform 71"/>
              <p:cNvSpPr>
                <a:spLocks/>
              </p:cNvSpPr>
              <p:nvPr/>
            </p:nvSpPr>
            <p:spPr bwMode="auto">
              <a:xfrm>
                <a:off x="125895" y="1591821"/>
                <a:ext cx="601985" cy="210474"/>
              </a:xfrm>
              <a:custGeom>
                <a:avLst/>
                <a:gdLst>
                  <a:gd name="T0" fmla="*/ 325 w 21600"/>
                  <a:gd name="T1" fmla="*/ 0 h 21600"/>
                  <a:gd name="T2" fmla="*/ 301 w 21600"/>
                  <a:gd name="T3" fmla="*/ 7 h 21600"/>
                  <a:gd name="T4" fmla="*/ 285 w 21600"/>
                  <a:gd name="T5" fmla="*/ 55 h 21600"/>
                  <a:gd name="T6" fmla="*/ 261 w 21600"/>
                  <a:gd name="T7" fmla="*/ 14 h 21600"/>
                  <a:gd name="T8" fmla="*/ 220 w 21600"/>
                  <a:gd name="T9" fmla="*/ 14 h 21600"/>
                  <a:gd name="T10" fmla="*/ 172 w 21600"/>
                  <a:gd name="T11" fmla="*/ 48 h 21600"/>
                  <a:gd name="T12" fmla="*/ 139 w 21600"/>
                  <a:gd name="T13" fmla="*/ 64 h 21600"/>
                  <a:gd name="T14" fmla="*/ 91 w 21600"/>
                  <a:gd name="T15" fmla="*/ 88 h 21600"/>
                  <a:gd name="T16" fmla="*/ 24 w 21600"/>
                  <a:gd name="T17" fmla="*/ 112 h 21600"/>
                  <a:gd name="T18" fmla="*/ 0 w 21600"/>
                  <a:gd name="T19" fmla="*/ 122 h 21600"/>
                  <a:gd name="T20" fmla="*/ 17 w 21600"/>
                  <a:gd name="T21" fmla="*/ 122 h 21600"/>
                  <a:gd name="T22" fmla="*/ 50 w 21600"/>
                  <a:gd name="T23" fmla="*/ 112 h 21600"/>
                  <a:gd name="T24" fmla="*/ 105 w 21600"/>
                  <a:gd name="T25" fmla="*/ 81 h 21600"/>
                  <a:gd name="T26" fmla="*/ 155 w 21600"/>
                  <a:gd name="T27" fmla="*/ 72 h 21600"/>
                  <a:gd name="T28" fmla="*/ 196 w 21600"/>
                  <a:gd name="T29" fmla="*/ 48 h 21600"/>
                  <a:gd name="T30" fmla="*/ 244 w 21600"/>
                  <a:gd name="T31" fmla="*/ 31 h 21600"/>
                  <a:gd name="T32" fmla="*/ 261 w 21600"/>
                  <a:gd name="T33" fmla="*/ 31 h 21600"/>
                  <a:gd name="T34" fmla="*/ 261 w 21600"/>
                  <a:gd name="T35" fmla="*/ 72 h 21600"/>
                  <a:gd name="T36" fmla="*/ 301 w 21600"/>
                  <a:gd name="T37" fmla="*/ 72 h 21600"/>
                  <a:gd name="T38" fmla="*/ 325 w 21600"/>
                  <a:gd name="T39" fmla="*/ 55 h 21600"/>
                  <a:gd name="T40" fmla="*/ 349 w 21600"/>
                  <a:gd name="T41" fmla="*/ 40 h 21600"/>
                  <a:gd name="T42" fmla="*/ 342 w 21600"/>
                  <a:gd name="T43" fmla="*/ 0 h 216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1600"/>
                  <a:gd name="T67" fmla="*/ 0 h 21600"/>
                  <a:gd name="T68" fmla="*/ 21600 w 21600"/>
                  <a:gd name="T69" fmla="*/ 21600 h 2160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1600" h="21600">
                    <a:moveTo>
                      <a:pt x="20115" y="0"/>
                    </a:moveTo>
                    <a:lnTo>
                      <a:pt x="18629" y="1239"/>
                    </a:lnTo>
                    <a:lnTo>
                      <a:pt x="17639" y="9738"/>
                    </a:lnTo>
                    <a:lnTo>
                      <a:pt x="16154" y="2479"/>
                    </a:lnTo>
                    <a:lnTo>
                      <a:pt x="13616" y="2479"/>
                    </a:lnTo>
                    <a:lnTo>
                      <a:pt x="10645" y="8498"/>
                    </a:lnTo>
                    <a:lnTo>
                      <a:pt x="8603" y="11331"/>
                    </a:lnTo>
                    <a:lnTo>
                      <a:pt x="5632" y="15580"/>
                    </a:lnTo>
                    <a:lnTo>
                      <a:pt x="1485" y="19830"/>
                    </a:lnTo>
                    <a:lnTo>
                      <a:pt x="0" y="21600"/>
                    </a:lnTo>
                    <a:lnTo>
                      <a:pt x="1052" y="21600"/>
                    </a:lnTo>
                    <a:lnTo>
                      <a:pt x="3095" y="19830"/>
                    </a:lnTo>
                    <a:lnTo>
                      <a:pt x="6499" y="14341"/>
                    </a:lnTo>
                    <a:lnTo>
                      <a:pt x="9593" y="12748"/>
                    </a:lnTo>
                    <a:lnTo>
                      <a:pt x="12131" y="8498"/>
                    </a:lnTo>
                    <a:lnTo>
                      <a:pt x="15101" y="5489"/>
                    </a:lnTo>
                    <a:lnTo>
                      <a:pt x="16154" y="5489"/>
                    </a:lnTo>
                    <a:lnTo>
                      <a:pt x="16154" y="12748"/>
                    </a:lnTo>
                    <a:lnTo>
                      <a:pt x="18629" y="12748"/>
                    </a:lnTo>
                    <a:lnTo>
                      <a:pt x="20115" y="9738"/>
                    </a:lnTo>
                    <a:lnTo>
                      <a:pt x="21600" y="7082"/>
                    </a:lnTo>
                    <a:lnTo>
                      <a:pt x="21167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6" name="Freeform 72"/>
              <p:cNvSpPr>
                <a:spLocks/>
              </p:cNvSpPr>
              <p:nvPr/>
            </p:nvSpPr>
            <p:spPr bwMode="auto">
              <a:xfrm>
                <a:off x="134519" y="1591821"/>
                <a:ext cx="584736" cy="210474"/>
              </a:xfrm>
              <a:custGeom>
                <a:avLst/>
                <a:gdLst>
                  <a:gd name="T0" fmla="*/ 311 w 21600"/>
                  <a:gd name="T1" fmla="*/ 4 h 21600"/>
                  <a:gd name="T2" fmla="*/ 294 w 21600"/>
                  <a:gd name="T3" fmla="*/ 21 h 21600"/>
                  <a:gd name="T4" fmla="*/ 287 w 21600"/>
                  <a:gd name="T5" fmla="*/ 36 h 21600"/>
                  <a:gd name="T6" fmla="*/ 282 w 21600"/>
                  <a:gd name="T7" fmla="*/ 43 h 21600"/>
                  <a:gd name="T8" fmla="*/ 277 w 21600"/>
                  <a:gd name="T9" fmla="*/ 45 h 21600"/>
                  <a:gd name="T10" fmla="*/ 270 w 21600"/>
                  <a:gd name="T11" fmla="*/ 40 h 21600"/>
                  <a:gd name="T12" fmla="*/ 260 w 21600"/>
                  <a:gd name="T13" fmla="*/ 26 h 21600"/>
                  <a:gd name="T14" fmla="*/ 246 w 21600"/>
                  <a:gd name="T15" fmla="*/ 16 h 21600"/>
                  <a:gd name="T16" fmla="*/ 225 w 21600"/>
                  <a:gd name="T17" fmla="*/ 16 h 21600"/>
                  <a:gd name="T18" fmla="*/ 203 w 21600"/>
                  <a:gd name="T19" fmla="*/ 24 h 21600"/>
                  <a:gd name="T20" fmla="*/ 167 w 21600"/>
                  <a:gd name="T21" fmla="*/ 45 h 21600"/>
                  <a:gd name="T22" fmla="*/ 131 w 21600"/>
                  <a:gd name="T23" fmla="*/ 64 h 21600"/>
                  <a:gd name="T24" fmla="*/ 83 w 21600"/>
                  <a:gd name="T25" fmla="*/ 88 h 21600"/>
                  <a:gd name="T26" fmla="*/ 38 w 21600"/>
                  <a:gd name="T27" fmla="*/ 105 h 21600"/>
                  <a:gd name="T28" fmla="*/ 14 w 21600"/>
                  <a:gd name="T29" fmla="*/ 115 h 21600"/>
                  <a:gd name="T30" fmla="*/ 2 w 21600"/>
                  <a:gd name="T31" fmla="*/ 120 h 21600"/>
                  <a:gd name="T32" fmla="*/ 5 w 21600"/>
                  <a:gd name="T33" fmla="*/ 122 h 21600"/>
                  <a:gd name="T34" fmla="*/ 28 w 21600"/>
                  <a:gd name="T35" fmla="*/ 117 h 21600"/>
                  <a:gd name="T36" fmla="*/ 48 w 21600"/>
                  <a:gd name="T37" fmla="*/ 110 h 21600"/>
                  <a:gd name="T38" fmla="*/ 74 w 21600"/>
                  <a:gd name="T39" fmla="*/ 96 h 21600"/>
                  <a:gd name="T40" fmla="*/ 100 w 21600"/>
                  <a:gd name="T41" fmla="*/ 84 h 21600"/>
                  <a:gd name="T42" fmla="*/ 127 w 21600"/>
                  <a:gd name="T43" fmla="*/ 76 h 21600"/>
                  <a:gd name="T44" fmla="*/ 170 w 21600"/>
                  <a:gd name="T45" fmla="*/ 60 h 21600"/>
                  <a:gd name="T46" fmla="*/ 215 w 21600"/>
                  <a:gd name="T47" fmla="*/ 40 h 21600"/>
                  <a:gd name="T48" fmla="*/ 237 w 21600"/>
                  <a:gd name="T49" fmla="*/ 33 h 21600"/>
                  <a:gd name="T50" fmla="*/ 248 w 21600"/>
                  <a:gd name="T51" fmla="*/ 31 h 21600"/>
                  <a:gd name="T52" fmla="*/ 253 w 21600"/>
                  <a:gd name="T53" fmla="*/ 36 h 21600"/>
                  <a:gd name="T54" fmla="*/ 256 w 21600"/>
                  <a:gd name="T55" fmla="*/ 52 h 21600"/>
                  <a:gd name="T56" fmla="*/ 260 w 21600"/>
                  <a:gd name="T57" fmla="*/ 67 h 21600"/>
                  <a:gd name="T58" fmla="*/ 277 w 21600"/>
                  <a:gd name="T59" fmla="*/ 72 h 21600"/>
                  <a:gd name="T60" fmla="*/ 308 w 21600"/>
                  <a:gd name="T61" fmla="*/ 64 h 21600"/>
                  <a:gd name="T62" fmla="*/ 332 w 21600"/>
                  <a:gd name="T63" fmla="*/ 48 h 21600"/>
                  <a:gd name="T64" fmla="*/ 339 w 21600"/>
                  <a:gd name="T65" fmla="*/ 31 h 21600"/>
                  <a:gd name="T66" fmla="*/ 337 w 21600"/>
                  <a:gd name="T67" fmla="*/ 0 h 2160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600"/>
                  <a:gd name="T103" fmla="*/ 0 h 21600"/>
                  <a:gd name="T104" fmla="*/ 21600 w 21600"/>
                  <a:gd name="T105" fmla="*/ 21600 h 2160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600" h="21600">
                    <a:moveTo>
                      <a:pt x="20389" y="0"/>
                    </a:moveTo>
                    <a:lnTo>
                      <a:pt x="19816" y="708"/>
                    </a:lnTo>
                    <a:lnTo>
                      <a:pt x="19179" y="2125"/>
                    </a:lnTo>
                    <a:lnTo>
                      <a:pt x="18733" y="3718"/>
                    </a:lnTo>
                    <a:lnTo>
                      <a:pt x="18414" y="5489"/>
                    </a:lnTo>
                    <a:lnTo>
                      <a:pt x="18287" y="6374"/>
                    </a:lnTo>
                    <a:lnTo>
                      <a:pt x="18096" y="7082"/>
                    </a:lnTo>
                    <a:lnTo>
                      <a:pt x="17968" y="7613"/>
                    </a:lnTo>
                    <a:lnTo>
                      <a:pt x="17841" y="7967"/>
                    </a:lnTo>
                    <a:lnTo>
                      <a:pt x="17650" y="7967"/>
                    </a:lnTo>
                    <a:lnTo>
                      <a:pt x="17522" y="7613"/>
                    </a:lnTo>
                    <a:lnTo>
                      <a:pt x="17204" y="7082"/>
                    </a:lnTo>
                    <a:lnTo>
                      <a:pt x="17076" y="6374"/>
                    </a:lnTo>
                    <a:lnTo>
                      <a:pt x="16566" y="4603"/>
                    </a:lnTo>
                    <a:lnTo>
                      <a:pt x="16120" y="3718"/>
                    </a:lnTo>
                    <a:lnTo>
                      <a:pt x="15674" y="2833"/>
                    </a:lnTo>
                    <a:lnTo>
                      <a:pt x="15101" y="2479"/>
                    </a:lnTo>
                    <a:lnTo>
                      <a:pt x="14336" y="2833"/>
                    </a:lnTo>
                    <a:lnTo>
                      <a:pt x="13699" y="3364"/>
                    </a:lnTo>
                    <a:lnTo>
                      <a:pt x="12935" y="4249"/>
                    </a:lnTo>
                    <a:lnTo>
                      <a:pt x="12170" y="5489"/>
                    </a:lnTo>
                    <a:lnTo>
                      <a:pt x="10641" y="7967"/>
                    </a:lnTo>
                    <a:lnTo>
                      <a:pt x="9558" y="9738"/>
                    </a:lnTo>
                    <a:lnTo>
                      <a:pt x="8347" y="11331"/>
                    </a:lnTo>
                    <a:lnTo>
                      <a:pt x="7009" y="13456"/>
                    </a:lnTo>
                    <a:lnTo>
                      <a:pt x="5288" y="15580"/>
                    </a:lnTo>
                    <a:lnTo>
                      <a:pt x="3313" y="17705"/>
                    </a:lnTo>
                    <a:lnTo>
                      <a:pt x="2421" y="18590"/>
                    </a:lnTo>
                    <a:lnTo>
                      <a:pt x="1657" y="19475"/>
                    </a:lnTo>
                    <a:lnTo>
                      <a:pt x="892" y="20361"/>
                    </a:lnTo>
                    <a:lnTo>
                      <a:pt x="446" y="20715"/>
                    </a:lnTo>
                    <a:lnTo>
                      <a:pt x="127" y="21246"/>
                    </a:lnTo>
                    <a:lnTo>
                      <a:pt x="0" y="21246"/>
                    </a:lnTo>
                    <a:lnTo>
                      <a:pt x="319" y="21600"/>
                    </a:lnTo>
                    <a:lnTo>
                      <a:pt x="892" y="21246"/>
                    </a:lnTo>
                    <a:lnTo>
                      <a:pt x="1784" y="20715"/>
                    </a:lnTo>
                    <a:lnTo>
                      <a:pt x="2421" y="20361"/>
                    </a:lnTo>
                    <a:lnTo>
                      <a:pt x="3058" y="19475"/>
                    </a:lnTo>
                    <a:lnTo>
                      <a:pt x="3823" y="18236"/>
                    </a:lnTo>
                    <a:lnTo>
                      <a:pt x="4715" y="16997"/>
                    </a:lnTo>
                    <a:lnTo>
                      <a:pt x="5480" y="15580"/>
                    </a:lnTo>
                    <a:lnTo>
                      <a:pt x="6372" y="14872"/>
                    </a:lnTo>
                    <a:lnTo>
                      <a:pt x="7136" y="13987"/>
                    </a:lnTo>
                    <a:lnTo>
                      <a:pt x="8092" y="13456"/>
                    </a:lnTo>
                    <a:lnTo>
                      <a:pt x="9430" y="12216"/>
                    </a:lnTo>
                    <a:lnTo>
                      <a:pt x="10832" y="10623"/>
                    </a:lnTo>
                    <a:lnTo>
                      <a:pt x="12170" y="8498"/>
                    </a:lnTo>
                    <a:lnTo>
                      <a:pt x="13699" y="7082"/>
                    </a:lnTo>
                    <a:lnTo>
                      <a:pt x="14464" y="6374"/>
                    </a:lnTo>
                    <a:lnTo>
                      <a:pt x="15101" y="5843"/>
                    </a:lnTo>
                    <a:lnTo>
                      <a:pt x="15356" y="5489"/>
                    </a:lnTo>
                    <a:lnTo>
                      <a:pt x="15802" y="5489"/>
                    </a:lnTo>
                    <a:lnTo>
                      <a:pt x="15993" y="5843"/>
                    </a:lnTo>
                    <a:lnTo>
                      <a:pt x="16120" y="6374"/>
                    </a:lnTo>
                    <a:lnTo>
                      <a:pt x="16312" y="7613"/>
                    </a:lnTo>
                    <a:lnTo>
                      <a:pt x="16312" y="9207"/>
                    </a:lnTo>
                    <a:lnTo>
                      <a:pt x="16439" y="10623"/>
                    </a:lnTo>
                    <a:lnTo>
                      <a:pt x="16566" y="11862"/>
                    </a:lnTo>
                    <a:lnTo>
                      <a:pt x="17076" y="12748"/>
                    </a:lnTo>
                    <a:lnTo>
                      <a:pt x="17650" y="12748"/>
                    </a:lnTo>
                    <a:lnTo>
                      <a:pt x="18733" y="12216"/>
                    </a:lnTo>
                    <a:lnTo>
                      <a:pt x="19625" y="11331"/>
                    </a:lnTo>
                    <a:lnTo>
                      <a:pt x="20389" y="9738"/>
                    </a:lnTo>
                    <a:lnTo>
                      <a:pt x="21154" y="8498"/>
                    </a:lnTo>
                    <a:lnTo>
                      <a:pt x="21473" y="7082"/>
                    </a:lnTo>
                    <a:lnTo>
                      <a:pt x="21600" y="5489"/>
                    </a:lnTo>
                    <a:lnTo>
                      <a:pt x="21600" y="2833"/>
                    </a:lnTo>
                    <a:lnTo>
                      <a:pt x="21473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7" name="Freeform 73"/>
              <p:cNvSpPr>
                <a:spLocks/>
              </p:cNvSpPr>
              <p:nvPr/>
            </p:nvSpPr>
            <p:spPr bwMode="auto">
              <a:xfrm>
                <a:off x="175917" y="1743638"/>
                <a:ext cx="317379" cy="153543"/>
              </a:xfrm>
              <a:custGeom>
                <a:avLst/>
                <a:gdLst>
                  <a:gd name="T0" fmla="*/ 158 w 21600"/>
                  <a:gd name="T1" fmla="*/ 8 h 21600"/>
                  <a:gd name="T2" fmla="*/ 148 w 21600"/>
                  <a:gd name="T3" fmla="*/ 20 h 21600"/>
                  <a:gd name="T4" fmla="*/ 141 w 21600"/>
                  <a:gd name="T5" fmla="*/ 32 h 21600"/>
                  <a:gd name="T6" fmla="*/ 131 w 21600"/>
                  <a:gd name="T7" fmla="*/ 39 h 21600"/>
                  <a:gd name="T8" fmla="*/ 124 w 21600"/>
                  <a:gd name="T9" fmla="*/ 46 h 21600"/>
                  <a:gd name="T10" fmla="*/ 117 w 21600"/>
                  <a:gd name="T11" fmla="*/ 53 h 21600"/>
                  <a:gd name="T12" fmla="*/ 112 w 21600"/>
                  <a:gd name="T13" fmla="*/ 58 h 21600"/>
                  <a:gd name="T14" fmla="*/ 107 w 21600"/>
                  <a:gd name="T15" fmla="*/ 63 h 21600"/>
                  <a:gd name="T16" fmla="*/ 103 w 21600"/>
                  <a:gd name="T17" fmla="*/ 65 h 21600"/>
                  <a:gd name="T18" fmla="*/ 88 w 21600"/>
                  <a:gd name="T19" fmla="*/ 70 h 21600"/>
                  <a:gd name="T20" fmla="*/ 71 w 21600"/>
                  <a:gd name="T21" fmla="*/ 75 h 21600"/>
                  <a:gd name="T22" fmla="*/ 59 w 21600"/>
                  <a:gd name="T23" fmla="*/ 75 h 21600"/>
                  <a:gd name="T24" fmla="*/ 45 w 21600"/>
                  <a:gd name="T25" fmla="*/ 77 h 21600"/>
                  <a:gd name="T26" fmla="*/ 36 w 21600"/>
                  <a:gd name="T27" fmla="*/ 77 h 21600"/>
                  <a:gd name="T28" fmla="*/ 19 w 21600"/>
                  <a:gd name="T29" fmla="*/ 80 h 21600"/>
                  <a:gd name="T30" fmla="*/ 12 w 21600"/>
                  <a:gd name="T31" fmla="*/ 82 h 21600"/>
                  <a:gd name="T32" fmla="*/ 7 w 21600"/>
                  <a:gd name="T33" fmla="*/ 82 h 21600"/>
                  <a:gd name="T34" fmla="*/ 2 w 21600"/>
                  <a:gd name="T35" fmla="*/ 84 h 21600"/>
                  <a:gd name="T36" fmla="*/ 0 w 21600"/>
                  <a:gd name="T37" fmla="*/ 87 h 21600"/>
                  <a:gd name="T38" fmla="*/ 2 w 21600"/>
                  <a:gd name="T39" fmla="*/ 89 h 21600"/>
                  <a:gd name="T40" fmla="*/ 7 w 21600"/>
                  <a:gd name="T41" fmla="*/ 89 h 21600"/>
                  <a:gd name="T42" fmla="*/ 12 w 21600"/>
                  <a:gd name="T43" fmla="*/ 89 h 21600"/>
                  <a:gd name="T44" fmla="*/ 16 w 21600"/>
                  <a:gd name="T45" fmla="*/ 87 h 21600"/>
                  <a:gd name="T46" fmla="*/ 24 w 21600"/>
                  <a:gd name="T47" fmla="*/ 87 h 21600"/>
                  <a:gd name="T48" fmla="*/ 33 w 21600"/>
                  <a:gd name="T49" fmla="*/ 87 h 21600"/>
                  <a:gd name="T50" fmla="*/ 50 w 21600"/>
                  <a:gd name="T51" fmla="*/ 84 h 21600"/>
                  <a:gd name="T52" fmla="*/ 64 w 21600"/>
                  <a:gd name="T53" fmla="*/ 82 h 21600"/>
                  <a:gd name="T54" fmla="*/ 76 w 21600"/>
                  <a:gd name="T55" fmla="*/ 80 h 21600"/>
                  <a:gd name="T56" fmla="*/ 86 w 21600"/>
                  <a:gd name="T57" fmla="*/ 77 h 21600"/>
                  <a:gd name="T58" fmla="*/ 103 w 21600"/>
                  <a:gd name="T59" fmla="*/ 72 h 21600"/>
                  <a:gd name="T60" fmla="*/ 122 w 21600"/>
                  <a:gd name="T61" fmla="*/ 63 h 21600"/>
                  <a:gd name="T62" fmla="*/ 131 w 21600"/>
                  <a:gd name="T63" fmla="*/ 56 h 21600"/>
                  <a:gd name="T64" fmla="*/ 138 w 21600"/>
                  <a:gd name="T65" fmla="*/ 48 h 21600"/>
                  <a:gd name="T66" fmla="*/ 146 w 21600"/>
                  <a:gd name="T67" fmla="*/ 44 h 21600"/>
                  <a:gd name="T68" fmla="*/ 150 w 21600"/>
                  <a:gd name="T69" fmla="*/ 36 h 21600"/>
                  <a:gd name="T70" fmla="*/ 158 w 21600"/>
                  <a:gd name="T71" fmla="*/ 24 h 21600"/>
                  <a:gd name="T72" fmla="*/ 172 w 21600"/>
                  <a:gd name="T73" fmla="*/ 12 h 21600"/>
                  <a:gd name="T74" fmla="*/ 184 w 21600"/>
                  <a:gd name="T75" fmla="*/ 0 h 21600"/>
                  <a:gd name="T76" fmla="*/ 158 w 21600"/>
                  <a:gd name="T77" fmla="*/ 8 h 2160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1600"/>
                  <a:gd name="T118" fmla="*/ 0 h 21600"/>
                  <a:gd name="T119" fmla="*/ 21600 w 21600"/>
                  <a:gd name="T120" fmla="*/ 21600 h 2160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1600" h="21600">
                    <a:moveTo>
                      <a:pt x="18548" y="1942"/>
                    </a:moveTo>
                    <a:lnTo>
                      <a:pt x="17374" y="4854"/>
                    </a:lnTo>
                    <a:lnTo>
                      <a:pt x="16552" y="7766"/>
                    </a:lnTo>
                    <a:lnTo>
                      <a:pt x="15378" y="9465"/>
                    </a:lnTo>
                    <a:lnTo>
                      <a:pt x="14557" y="11164"/>
                    </a:lnTo>
                    <a:lnTo>
                      <a:pt x="13735" y="12863"/>
                    </a:lnTo>
                    <a:lnTo>
                      <a:pt x="13148" y="14076"/>
                    </a:lnTo>
                    <a:lnTo>
                      <a:pt x="12561" y="15290"/>
                    </a:lnTo>
                    <a:lnTo>
                      <a:pt x="12091" y="15775"/>
                    </a:lnTo>
                    <a:lnTo>
                      <a:pt x="10330" y="16989"/>
                    </a:lnTo>
                    <a:lnTo>
                      <a:pt x="8335" y="18202"/>
                    </a:lnTo>
                    <a:lnTo>
                      <a:pt x="6926" y="18202"/>
                    </a:lnTo>
                    <a:lnTo>
                      <a:pt x="5283" y="18688"/>
                    </a:lnTo>
                    <a:lnTo>
                      <a:pt x="4226" y="18688"/>
                    </a:lnTo>
                    <a:lnTo>
                      <a:pt x="2230" y="19416"/>
                    </a:lnTo>
                    <a:lnTo>
                      <a:pt x="1409" y="19901"/>
                    </a:lnTo>
                    <a:lnTo>
                      <a:pt x="822" y="19901"/>
                    </a:lnTo>
                    <a:lnTo>
                      <a:pt x="235" y="20387"/>
                    </a:lnTo>
                    <a:lnTo>
                      <a:pt x="0" y="21115"/>
                    </a:lnTo>
                    <a:lnTo>
                      <a:pt x="235" y="21600"/>
                    </a:lnTo>
                    <a:lnTo>
                      <a:pt x="822" y="21600"/>
                    </a:lnTo>
                    <a:lnTo>
                      <a:pt x="1409" y="21600"/>
                    </a:lnTo>
                    <a:lnTo>
                      <a:pt x="1878" y="21115"/>
                    </a:lnTo>
                    <a:lnTo>
                      <a:pt x="2817" y="21115"/>
                    </a:lnTo>
                    <a:lnTo>
                      <a:pt x="3874" y="21115"/>
                    </a:lnTo>
                    <a:lnTo>
                      <a:pt x="5870" y="20387"/>
                    </a:lnTo>
                    <a:lnTo>
                      <a:pt x="7513" y="19901"/>
                    </a:lnTo>
                    <a:lnTo>
                      <a:pt x="8922" y="19416"/>
                    </a:lnTo>
                    <a:lnTo>
                      <a:pt x="10096" y="18688"/>
                    </a:lnTo>
                    <a:lnTo>
                      <a:pt x="12091" y="17474"/>
                    </a:lnTo>
                    <a:lnTo>
                      <a:pt x="14322" y="15290"/>
                    </a:lnTo>
                    <a:lnTo>
                      <a:pt x="15378" y="13591"/>
                    </a:lnTo>
                    <a:lnTo>
                      <a:pt x="16200" y="11649"/>
                    </a:lnTo>
                    <a:lnTo>
                      <a:pt x="17139" y="10679"/>
                    </a:lnTo>
                    <a:lnTo>
                      <a:pt x="17609" y="8737"/>
                    </a:lnTo>
                    <a:lnTo>
                      <a:pt x="18548" y="5825"/>
                    </a:lnTo>
                    <a:lnTo>
                      <a:pt x="20191" y="2912"/>
                    </a:lnTo>
                    <a:lnTo>
                      <a:pt x="21600" y="0"/>
                    </a:lnTo>
                    <a:lnTo>
                      <a:pt x="18548" y="1942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8" name="Freeform 74"/>
              <p:cNvSpPr>
                <a:spLocks/>
              </p:cNvSpPr>
              <p:nvPr/>
            </p:nvSpPr>
            <p:spPr bwMode="auto">
              <a:xfrm>
                <a:off x="745129" y="1545240"/>
                <a:ext cx="53471" cy="156993"/>
              </a:xfrm>
              <a:custGeom>
                <a:avLst/>
                <a:gdLst>
                  <a:gd name="T0" fmla="*/ 31 w 21600"/>
                  <a:gd name="T1" fmla="*/ 0 h 21600"/>
                  <a:gd name="T2" fmla="*/ 7 w 21600"/>
                  <a:gd name="T3" fmla="*/ 41 h 21600"/>
                  <a:gd name="T4" fmla="*/ 0 w 21600"/>
                  <a:gd name="T5" fmla="*/ 58 h 21600"/>
                  <a:gd name="T6" fmla="*/ 0 w 21600"/>
                  <a:gd name="T7" fmla="*/ 82 h 21600"/>
                  <a:gd name="T8" fmla="*/ 0 w 21600"/>
                  <a:gd name="T9" fmla="*/ 91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00"/>
                  <a:gd name="T16" fmla="*/ 0 h 21600"/>
                  <a:gd name="T17" fmla="*/ 21600 w 21600"/>
                  <a:gd name="T18" fmla="*/ 21600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21600" y="0"/>
                    </a:moveTo>
                    <a:lnTo>
                      <a:pt x="4877" y="9732"/>
                    </a:lnTo>
                    <a:lnTo>
                      <a:pt x="0" y="13767"/>
                    </a:lnTo>
                    <a:lnTo>
                      <a:pt x="0" y="19464"/>
                    </a:lnTo>
                    <a:lnTo>
                      <a:pt x="0" y="2160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9" name="Freeform 75"/>
              <p:cNvSpPr>
                <a:spLocks/>
              </p:cNvSpPr>
              <p:nvPr/>
            </p:nvSpPr>
            <p:spPr bwMode="auto">
              <a:xfrm>
                <a:off x="745129" y="1545240"/>
                <a:ext cx="53471" cy="156993"/>
              </a:xfrm>
              <a:custGeom>
                <a:avLst/>
                <a:gdLst>
                  <a:gd name="T0" fmla="*/ 31 w 21600"/>
                  <a:gd name="T1" fmla="*/ 0 h 21600"/>
                  <a:gd name="T2" fmla="*/ 21 w 21600"/>
                  <a:gd name="T3" fmla="*/ 19 h 21600"/>
                  <a:gd name="T4" fmla="*/ 12 w 21600"/>
                  <a:gd name="T5" fmla="*/ 34 h 21600"/>
                  <a:gd name="T6" fmla="*/ 7 w 21600"/>
                  <a:gd name="T7" fmla="*/ 43 h 21600"/>
                  <a:gd name="T8" fmla="*/ 4 w 21600"/>
                  <a:gd name="T9" fmla="*/ 51 h 21600"/>
                  <a:gd name="T10" fmla="*/ 0 w 21600"/>
                  <a:gd name="T11" fmla="*/ 58 h 21600"/>
                  <a:gd name="T12" fmla="*/ 0 w 21600"/>
                  <a:gd name="T13" fmla="*/ 70 h 21600"/>
                  <a:gd name="T14" fmla="*/ 0 w 21600"/>
                  <a:gd name="T15" fmla="*/ 82 h 21600"/>
                  <a:gd name="T16" fmla="*/ 0 w 21600"/>
                  <a:gd name="T17" fmla="*/ 87 h 21600"/>
                  <a:gd name="T18" fmla="*/ 0 w 21600"/>
                  <a:gd name="T19" fmla="*/ 91 h 216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600"/>
                  <a:gd name="T31" fmla="*/ 0 h 21600"/>
                  <a:gd name="T32" fmla="*/ 21600 w 21600"/>
                  <a:gd name="T33" fmla="*/ 21600 h 216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600" h="21600">
                    <a:moveTo>
                      <a:pt x="21600" y="0"/>
                    </a:moveTo>
                    <a:lnTo>
                      <a:pt x="14632" y="4510"/>
                    </a:lnTo>
                    <a:lnTo>
                      <a:pt x="8361" y="8070"/>
                    </a:lnTo>
                    <a:lnTo>
                      <a:pt x="4877" y="10207"/>
                    </a:lnTo>
                    <a:lnTo>
                      <a:pt x="2787" y="12105"/>
                    </a:lnTo>
                    <a:lnTo>
                      <a:pt x="0" y="13767"/>
                    </a:lnTo>
                    <a:lnTo>
                      <a:pt x="0" y="16615"/>
                    </a:lnTo>
                    <a:lnTo>
                      <a:pt x="0" y="19464"/>
                    </a:lnTo>
                    <a:lnTo>
                      <a:pt x="0" y="20651"/>
                    </a:lnTo>
                    <a:lnTo>
                      <a:pt x="0" y="2160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0" name="Freeform 76"/>
              <p:cNvSpPr>
                <a:spLocks/>
              </p:cNvSpPr>
              <p:nvPr/>
            </p:nvSpPr>
            <p:spPr bwMode="auto">
              <a:xfrm>
                <a:off x="1095281" y="1669455"/>
                <a:ext cx="227685" cy="224276"/>
              </a:xfrm>
              <a:custGeom>
                <a:avLst/>
                <a:gdLst>
                  <a:gd name="T0" fmla="*/ 0 w 21600"/>
                  <a:gd name="T1" fmla="*/ 3 h 21600"/>
                  <a:gd name="T2" fmla="*/ 5 w 21600"/>
                  <a:gd name="T3" fmla="*/ 5 h 21600"/>
                  <a:gd name="T4" fmla="*/ 12 w 21600"/>
                  <a:gd name="T5" fmla="*/ 12 h 21600"/>
                  <a:gd name="T6" fmla="*/ 22 w 21600"/>
                  <a:gd name="T7" fmla="*/ 24 h 21600"/>
                  <a:gd name="T8" fmla="*/ 31 w 21600"/>
                  <a:gd name="T9" fmla="*/ 39 h 21600"/>
                  <a:gd name="T10" fmla="*/ 45 w 21600"/>
                  <a:gd name="T11" fmla="*/ 58 h 21600"/>
                  <a:gd name="T12" fmla="*/ 57 w 21600"/>
                  <a:gd name="T13" fmla="*/ 72 h 21600"/>
                  <a:gd name="T14" fmla="*/ 69 w 21600"/>
                  <a:gd name="T15" fmla="*/ 87 h 21600"/>
                  <a:gd name="T16" fmla="*/ 81 w 21600"/>
                  <a:gd name="T17" fmla="*/ 101 h 21600"/>
                  <a:gd name="T18" fmla="*/ 93 w 21600"/>
                  <a:gd name="T19" fmla="*/ 111 h 21600"/>
                  <a:gd name="T20" fmla="*/ 103 w 21600"/>
                  <a:gd name="T21" fmla="*/ 120 h 21600"/>
                  <a:gd name="T22" fmla="*/ 112 w 21600"/>
                  <a:gd name="T23" fmla="*/ 125 h 21600"/>
                  <a:gd name="T24" fmla="*/ 122 w 21600"/>
                  <a:gd name="T25" fmla="*/ 130 h 21600"/>
                  <a:gd name="T26" fmla="*/ 127 w 21600"/>
                  <a:gd name="T27" fmla="*/ 130 h 21600"/>
                  <a:gd name="T28" fmla="*/ 132 w 21600"/>
                  <a:gd name="T29" fmla="*/ 130 h 21600"/>
                  <a:gd name="T30" fmla="*/ 129 w 21600"/>
                  <a:gd name="T31" fmla="*/ 127 h 21600"/>
                  <a:gd name="T32" fmla="*/ 127 w 21600"/>
                  <a:gd name="T33" fmla="*/ 125 h 21600"/>
                  <a:gd name="T34" fmla="*/ 112 w 21600"/>
                  <a:gd name="T35" fmla="*/ 115 h 21600"/>
                  <a:gd name="T36" fmla="*/ 96 w 21600"/>
                  <a:gd name="T37" fmla="*/ 103 h 21600"/>
                  <a:gd name="T38" fmla="*/ 86 w 21600"/>
                  <a:gd name="T39" fmla="*/ 96 h 21600"/>
                  <a:gd name="T40" fmla="*/ 81 w 21600"/>
                  <a:gd name="T41" fmla="*/ 91 h 21600"/>
                  <a:gd name="T42" fmla="*/ 74 w 21600"/>
                  <a:gd name="T43" fmla="*/ 84 h 21600"/>
                  <a:gd name="T44" fmla="*/ 72 w 21600"/>
                  <a:gd name="T45" fmla="*/ 79 h 21600"/>
                  <a:gd name="T46" fmla="*/ 65 w 21600"/>
                  <a:gd name="T47" fmla="*/ 67 h 21600"/>
                  <a:gd name="T48" fmla="*/ 57 w 21600"/>
                  <a:gd name="T49" fmla="*/ 53 h 21600"/>
                  <a:gd name="T50" fmla="*/ 48 w 21600"/>
                  <a:gd name="T51" fmla="*/ 41 h 21600"/>
                  <a:gd name="T52" fmla="*/ 41 w 21600"/>
                  <a:gd name="T53" fmla="*/ 29 h 21600"/>
                  <a:gd name="T54" fmla="*/ 31 w 21600"/>
                  <a:gd name="T55" fmla="*/ 19 h 21600"/>
                  <a:gd name="T56" fmla="*/ 19 w 21600"/>
                  <a:gd name="T57" fmla="*/ 7 h 21600"/>
                  <a:gd name="T58" fmla="*/ 12 w 21600"/>
                  <a:gd name="T59" fmla="*/ 3 h 21600"/>
                  <a:gd name="T60" fmla="*/ 10 w 21600"/>
                  <a:gd name="T61" fmla="*/ 0 h 21600"/>
                  <a:gd name="T62" fmla="*/ 7 w 21600"/>
                  <a:gd name="T63" fmla="*/ 0 h 21600"/>
                  <a:gd name="T64" fmla="*/ 7 w 21600"/>
                  <a:gd name="T65" fmla="*/ 3 h 21600"/>
                  <a:gd name="T66" fmla="*/ 0 w 21600"/>
                  <a:gd name="T67" fmla="*/ 3 h 2160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600"/>
                  <a:gd name="T103" fmla="*/ 0 h 21600"/>
                  <a:gd name="T104" fmla="*/ 21600 w 21600"/>
                  <a:gd name="T105" fmla="*/ 21600 h 2160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600" h="21600">
                    <a:moveTo>
                      <a:pt x="0" y="498"/>
                    </a:moveTo>
                    <a:lnTo>
                      <a:pt x="818" y="831"/>
                    </a:lnTo>
                    <a:lnTo>
                      <a:pt x="1964" y="1994"/>
                    </a:lnTo>
                    <a:lnTo>
                      <a:pt x="3600" y="3988"/>
                    </a:lnTo>
                    <a:lnTo>
                      <a:pt x="5073" y="6480"/>
                    </a:lnTo>
                    <a:lnTo>
                      <a:pt x="7364" y="9637"/>
                    </a:lnTo>
                    <a:lnTo>
                      <a:pt x="9327" y="11963"/>
                    </a:lnTo>
                    <a:lnTo>
                      <a:pt x="11291" y="14455"/>
                    </a:lnTo>
                    <a:lnTo>
                      <a:pt x="13255" y="16782"/>
                    </a:lnTo>
                    <a:lnTo>
                      <a:pt x="15218" y="18443"/>
                    </a:lnTo>
                    <a:lnTo>
                      <a:pt x="16855" y="19938"/>
                    </a:lnTo>
                    <a:lnTo>
                      <a:pt x="18327" y="20769"/>
                    </a:lnTo>
                    <a:lnTo>
                      <a:pt x="19964" y="21600"/>
                    </a:lnTo>
                    <a:lnTo>
                      <a:pt x="20782" y="21600"/>
                    </a:lnTo>
                    <a:lnTo>
                      <a:pt x="21600" y="21600"/>
                    </a:lnTo>
                    <a:lnTo>
                      <a:pt x="21109" y="21102"/>
                    </a:lnTo>
                    <a:lnTo>
                      <a:pt x="20782" y="20769"/>
                    </a:lnTo>
                    <a:lnTo>
                      <a:pt x="18327" y="19108"/>
                    </a:lnTo>
                    <a:lnTo>
                      <a:pt x="15709" y="17114"/>
                    </a:lnTo>
                    <a:lnTo>
                      <a:pt x="14073" y="15951"/>
                    </a:lnTo>
                    <a:lnTo>
                      <a:pt x="13255" y="15120"/>
                    </a:lnTo>
                    <a:lnTo>
                      <a:pt x="12109" y="13957"/>
                    </a:lnTo>
                    <a:lnTo>
                      <a:pt x="11782" y="13126"/>
                    </a:lnTo>
                    <a:lnTo>
                      <a:pt x="10636" y="11132"/>
                    </a:lnTo>
                    <a:lnTo>
                      <a:pt x="9327" y="8806"/>
                    </a:lnTo>
                    <a:lnTo>
                      <a:pt x="7855" y="6812"/>
                    </a:lnTo>
                    <a:lnTo>
                      <a:pt x="6709" y="4818"/>
                    </a:lnTo>
                    <a:lnTo>
                      <a:pt x="5073" y="3157"/>
                    </a:lnTo>
                    <a:lnTo>
                      <a:pt x="3109" y="1163"/>
                    </a:lnTo>
                    <a:lnTo>
                      <a:pt x="1964" y="498"/>
                    </a:lnTo>
                    <a:lnTo>
                      <a:pt x="1636" y="0"/>
                    </a:lnTo>
                    <a:lnTo>
                      <a:pt x="1145" y="0"/>
                    </a:lnTo>
                    <a:lnTo>
                      <a:pt x="1145" y="498"/>
                    </a:lnTo>
                    <a:lnTo>
                      <a:pt x="0" y="498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1" name="Freeform 77"/>
              <p:cNvSpPr>
                <a:spLocks/>
              </p:cNvSpPr>
              <p:nvPr/>
            </p:nvSpPr>
            <p:spPr bwMode="auto">
              <a:xfrm>
                <a:off x="938316" y="1562492"/>
                <a:ext cx="70720" cy="153543"/>
              </a:xfrm>
              <a:custGeom>
                <a:avLst/>
                <a:gdLst>
                  <a:gd name="T0" fmla="*/ 29 w 21600"/>
                  <a:gd name="T1" fmla="*/ 5 h 21600"/>
                  <a:gd name="T2" fmla="*/ 0 w 21600"/>
                  <a:gd name="T3" fmla="*/ 17 h 21600"/>
                  <a:gd name="T4" fmla="*/ 0 w 21600"/>
                  <a:gd name="T5" fmla="*/ 65 h 21600"/>
                  <a:gd name="T6" fmla="*/ 34 w 21600"/>
                  <a:gd name="T7" fmla="*/ 89 h 21600"/>
                  <a:gd name="T8" fmla="*/ 34 w 21600"/>
                  <a:gd name="T9" fmla="*/ 57 h 21600"/>
                  <a:gd name="T10" fmla="*/ 41 w 21600"/>
                  <a:gd name="T11" fmla="*/ 24 h 21600"/>
                  <a:gd name="T12" fmla="*/ 41 w 21600"/>
                  <a:gd name="T13" fmla="*/ 7 h 21600"/>
                  <a:gd name="T14" fmla="*/ 34 w 21600"/>
                  <a:gd name="T15" fmla="*/ 0 h 21600"/>
                  <a:gd name="T16" fmla="*/ 17 w 21600"/>
                  <a:gd name="T17" fmla="*/ 7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600"/>
                  <a:gd name="T28" fmla="*/ 0 h 21600"/>
                  <a:gd name="T29" fmla="*/ 21600 w 21600"/>
                  <a:gd name="T30" fmla="*/ 21600 h 216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600" h="21600">
                    <a:moveTo>
                      <a:pt x="15278" y="1213"/>
                    </a:moveTo>
                    <a:lnTo>
                      <a:pt x="0" y="4126"/>
                    </a:lnTo>
                    <a:lnTo>
                      <a:pt x="0" y="15775"/>
                    </a:lnTo>
                    <a:lnTo>
                      <a:pt x="17912" y="21600"/>
                    </a:lnTo>
                    <a:lnTo>
                      <a:pt x="17912" y="13834"/>
                    </a:lnTo>
                    <a:lnTo>
                      <a:pt x="21600" y="5825"/>
                    </a:lnTo>
                    <a:lnTo>
                      <a:pt x="21600" y="1699"/>
                    </a:lnTo>
                    <a:lnTo>
                      <a:pt x="17912" y="0"/>
                    </a:lnTo>
                    <a:lnTo>
                      <a:pt x="8956" y="169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2" name="Freeform 78"/>
              <p:cNvSpPr>
                <a:spLocks/>
              </p:cNvSpPr>
              <p:nvPr/>
            </p:nvSpPr>
            <p:spPr bwMode="auto">
              <a:xfrm>
                <a:off x="938316" y="1565943"/>
                <a:ext cx="70720" cy="136291"/>
              </a:xfrm>
              <a:custGeom>
                <a:avLst/>
                <a:gdLst>
                  <a:gd name="T0" fmla="*/ 29 w 21600"/>
                  <a:gd name="T1" fmla="*/ 3 h 21600"/>
                  <a:gd name="T2" fmla="*/ 17 w 21600"/>
                  <a:gd name="T3" fmla="*/ 7 h 21600"/>
                  <a:gd name="T4" fmla="*/ 7 w 21600"/>
                  <a:gd name="T5" fmla="*/ 17 h 21600"/>
                  <a:gd name="T6" fmla="*/ 2 w 21600"/>
                  <a:gd name="T7" fmla="*/ 27 h 21600"/>
                  <a:gd name="T8" fmla="*/ 0 w 21600"/>
                  <a:gd name="T9" fmla="*/ 39 h 21600"/>
                  <a:gd name="T10" fmla="*/ 2 w 21600"/>
                  <a:gd name="T11" fmla="*/ 51 h 21600"/>
                  <a:gd name="T12" fmla="*/ 5 w 21600"/>
                  <a:gd name="T13" fmla="*/ 60 h 21600"/>
                  <a:gd name="T14" fmla="*/ 10 w 21600"/>
                  <a:gd name="T15" fmla="*/ 67 h 21600"/>
                  <a:gd name="T16" fmla="*/ 17 w 21600"/>
                  <a:gd name="T17" fmla="*/ 75 h 21600"/>
                  <a:gd name="T18" fmla="*/ 24 w 21600"/>
                  <a:gd name="T19" fmla="*/ 79 h 21600"/>
                  <a:gd name="T20" fmla="*/ 29 w 21600"/>
                  <a:gd name="T21" fmla="*/ 79 h 21600"/>
                  <a:gd name="T22" fmla="*/ 34 w 21600"/>
                  <a:gd name="T23" fmla="*/ 77 h 21600"/>
                  <a:gd name="T24" fmla="*/ 34 w 21600"/>
                  <a:gd name="T25" fmla="*/ 70 h 21600"/>
                  <a:gd name="T26" fmla="*/ 34 w 21600"/>
                  <a:gd name="T27" fmla="*/ 55 h 21600"/>
                  <a:gd name="T28" fmla="*/ 38 w 21600"/>
                  <a:gd name="T29" fmla="*/ 39 h 21600"/>
                  <a:gd name="T30" fmla="*/ 41 w 21600"/>
                  <a:gd name="T31" fmla="*/ 24 h 21600"/>
                  <a:gd name="T32" fmla="*/ 41 w 21600"/>
                  <a:gd name="T33" fmla="*/ 15 h 21600"/>
                  <a:gd name="T34" fmla="*/ 41 w 21600"/>
                  <a:gd name="T35" fmla="*/ 5 h 21600"/>
                  <a:gd name="T36" fmla="*/ 38 w 21600"/>
                  <a:gd name="T37" fmla="*/ 3 h 21600"/>
                  <a:gd name="T38" fmla="*/ 34 w 21600"/>
                  <a:gd name="T39" fmla="*/ 0 h 21600"/>
                  <a:gd name="T40" fmla="*/ 26 w 21600"/>
                  <a:gd name="T41" fmla="*/ 3 h 21600"/>
                  <a:gd name="T42" fmla="*/ 17 w 21600"/>
                  <a:gd name="T43" fmla="*/ 5 h 216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1600"/>
                  <a:gd name="T67" fmla="*/ 0 h 21600"/>
                  <a:gd name="T68" fmla="*/ 21600 w 21600"/>
                  <a:gd name="T69" fmla="*/ 21600 h 2160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1600" h="21600">
                    <a:moveTo>
                      <a:pt x="15278" y="820"/>
                    </a:moveTo>
                    <a:lnTo>
                      <a:pt x="8956" y="1914"/>
                    </a:lnTo>
                    <a:lnTo>
                      <a:pt x="3688" y="4648"/>
                    </a:lnTo>
                    <a:lnTo>
                      <a:pt x="1054" y="7382"/>
                    </a:lnTo>
                    <a:lnTo>
                      <a:pt x="0" y="10663"/>
                    </a:lnTo>
                    <a:lnTo>
                      <a:pt x="1054" y="13944"/>
                    </a:lnTo>
                    <a:lnTo>
                      <a:pt x="2634" y="16405"/>
                    </a:lnTo>
                    <a:lnTo>
                      <a:pt x="5268" y="18319"/>
                    </a:lnTo>
                    <a:lnTo>
                      <a:pt x="8956" y="20506"/>
                    </a:lnTo>
                    <a:lnTo>
                      <a:pt x="12644" y="21600"/>
                    </a:lnTo>
                    <a:lnTo>
                      <a:pt x="15278" y="21600"/>
                    </a:lnTo>
                    <a:lnTo>
                      <a:pt x="17912" y="21053"/>
                    </a:lnTo>
                    <a:lnTo>
                      <a:pt x="17912" y="19139"/>
                    </a:lnTo>
                    <a:lnTo>
                      <a:pt x="17912" y="15038"/>
                    </a:lnTo>
                    <a:lnTo>
                      <a:pt x="20020" y="10663"/>
                    </a:lnTo>
                    <a:lnTo>
                      <a:pt x="21600" y="6562"/>
                    </a:lnTo>
                    <a:lnTo>
                      <a:pt x="21600" y="4101"/>
                    </a:lnTo>
                    <a:lnTo>
                      <a:pt x="21600" y="1367"/>
                    </a:lnTo>
                    <a:lnTo>
                      <a:pt x="20020" y="820"/>
                    </a:lnTo>
                    <a:lnTo>
                      <a:pt x="17912" y="0"/>
                    </a:lnTo>
                    <a:lnTo>
                      <a:pt x="13698" y="820"/>
                    </a:lnTo>
                    <a:lnTo>
                      <a:pt x="8956" y="1367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3" name="Freeform 79"/>
              <p:cNvSpPr>
                <a:spLocks/>
              </p:cNvSpPr>
              <p:nvPr/>
            </p:nvSpPr>
            <p:spPr bwMode="auto">
              <a:xfrm>
                <a:off x="983163" y="1686707"/>
                <a:ext cx="112118" cy="29328"/>
              </a:xfrm>
              <a:custGeom>
                <a:avLst/>
                <a:gdLst>
                  <a:gd name="T0" fmla="*/ 55 w 21600"/>
                  <a:gd name="T1" fmla="*/ 9 h 21600"/>
                  <a:gd name="T2" fmla="*/ 0 w 21600"/>
                  <a:gd name="T3" fmla="*/ 0 h 21600"/>
                  <a:gd name="T4" fmla="*/ 0 w 21600"/>
                  <a:gd name="T5" fmla="*/ 17 h 21600"/>
                  <a:gd name="T6" fmla="*/ 32 w 21600"/>
                  <a:gd name="T7" fmla="*/ 17 h 21600"/>
                  <a:gd name="T8" fmla="*/ 65 w 21600"/>
                  <a:gd name="T9" fmla="*/ 9 h 21600"/>
                  <a:gd name="T10" fmla="*/ 48 w 21600"/>
                  <a:gd name="T11" fmla="*/ 9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8277" y="11435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10634" y="21600"/>
                    </a:lnTo>
                    <a:lnTo>
                      <a:pt x="21600" y="11435"/>
                    </a:lnTo>
                    <a:lnTo>
                      <a:pt x="15951" y="11435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4" name="Freeform 80"/>
              <p:cNvSpPr>
                <a:spLocks/>
              </p:cNvSpPr>
              <p:nvPr/>
            </p:nvSpPr>
            <p:spPr bwMode="auto">
              <a:xfrm>
                <a:off x="983163" y="1695333"/>
                <a:ext cx="100043" cy="20702"/>
              </a:xfrm>
              <a:custGeom>
                <a:avLst/>
                <a:gdLst>
                  <a:gd name="T0" fmla="*/ 55 w 21600"/>
                  <a:gd name="T1" fmla="*/ 4 h 21600"/>
                  <a:gd name="T2" fmla="*/ 43 w 21600"/>
                  <a:gd name="T3" fmla="*/ 2 h 21600"/>
                  <a:gd name="T4" fmla="*/ 32 w 21600"/>
                  <a:gd name="T5" fmla="*/ 2 h 21600"/>
                  <a:gd name="T6" fmla="*/ 22 w 21600"/>
                  <a:gd name="T7" fmla="*/ 0 h 21600"/>
                  <a:gd name="T8" fmla="*/ 15 w 21600"/>
                  <a:gd name="T9" fmla="*/ 0 h 21600"/>
                  <a:gd name="T10" fmla="*/ 8 w 21600"/>
                  <a:gd name="T11" fmla="*/ 0 h 21600"/>
                  <a:gd name="T12" fmla="*/ 3 w 21600"/>
                  <a:gd name="T13" fmla="*/ 2 h 21600"/>
                  <a:gd name="T14" fmla="*/ 0 w 21600"/>
                  <a:gd name="T15" fmla="*/ 2 h 21600"/>
                  <a:gd name="T16" fmla="*/ 0 w 21600"/>
                  <a:gd name="T17" fmla="*/ 4 h 21600"/>
                  <a:gd name="T18" fmla="*/ 0 w 21600"/>
                  <a:gd name="T19" fmla="*/ 7 h 21600"/>
                  <a:gd name="T20" fmla="*/ 3 w 21600"/>
                  <a:gd name="T21" fmla="*/ 9 h 21600"/>
                  <a:gd name="T22" fmla="*/ 8 w 21600"/>
                  <a:gd name="T23" fmla="*/ 12 h 21600"/>
                  <a:gd name="T24" fmla="*/ 15 w 21600"/>
                  <a:gd name="T25" fmla="*/ 12 h 21600"/>
                  <a:gd name="T26" fmla="*/ 32 w 21600"/>
                  <a:gd name="T27" fmla="*/ 12 h 21600"/>
                  <a:gd name="T28" fmla="*/ 48 w 21600"/>
                  <a:gd name="T29" fmla="*/ 9 h 21600"/>
                  <a:gd name="T30" fmla="*/ 55 w 21600"/>
                  <a:gd name="T31" fmla="*/ 7 h 21600"/>
                  <a:gd name="T32" fmla="*/ 58 w 21600"/>
                  <a:gd name="T33" fmla="*/ 4 h 21600"/>
                  <a:gd name="T34" fmla="*/ 55 w 21600"/>
                  <a:gd name="T35" fmla="*/ 4 h 21600"/>
                  <a:gd name="T36" fmla="*/ 48 w 21600"/>
                  <a:gd name="T37" fmla="*/ 4 h 2160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600"/>
                  <a:gd name="T58" fmla="*/ 0 h 21600"/>
                  <a:gd name="T59" fmla="*/ 21600 w 21600"/>
                  <a:gd name="T60" fmla="*/ 21600 h 2160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600" h="21600">
                    <a:moveTo>
                      <a:pt x="20483" y="7200"/>
                    </a:moveTo>
                    <a:lnTo>
                      <a:pt x="16014" y="3600"/>
                    </a:lnTo>
                    <a:lnTo>
                      <a:pt x="11917" y="3600"/>
                    </a:lnTo>
                    <a:lnTo>
                      <a:pt x="8193" y="0"/>
                    </a:lnTo>
                    <a:lnTo>
                      <a:pt x="5586" y="0"/>
                    </a:lnTo>
                    <a:lnTo>
                      <a:pt x="2979" y="0"/>
                    </a:lnTo>
                    <a:lnTo>
                      <a:pt x="1117" y="3600"/>
                    </a:lnTo>
                    <a:lnTo>
                      <a:pt x="0" y="3600"/>
                    </a:lnTo>
                    <a:lnTo>
                      <a:pt x="0" y="7200"/>
                    </a:lnTo>
                    <a:lnTo>
                      <a:pt x="0" y="12600"/>
                    </a:lnTo>
                    <a:lnTo>
                      <a:pt x="1117" y="16200"/>
                    </a:lnTo>
                    <a:lnTo>
                      <a:pt x="2979" y="21600"/>
                    </a:lnTo>
                    <a:lnTo>
                      <a:pt x="5586" y="21600"/>
                    </a:lnTo>
                    <a:lnTo>
                      <a:pt x="11917" y="21600"/>
                    </a:lnTo>
                    <a:lnTo>
                      <a:pt x="17876" y="16200"/>
                    </a:lnTo>
                    <a:lnTo>
                      <a:pt x="20483" y="12600"/>
                    </a:lnTo>
                    <a:lnTo>
                      <a:pt x="21600" y="7200"/>
                    </a:lnTo>
                    <a:lnTo>
                      <a:pt x="20483" y="7200"/>
                    </a:lnTo>
                    <a:lnTo>
                      <a:pt x="17876" y="720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5" name="Freeform 81"/>
              <p:cNvSpPr>
                <a:spLocks/>
              </p:cNvSpPr>
              <p:nvPr/>
            </p:nvSpPr>
            <p:spPr bwMode="auto">
              <a:xfrm>
                <a:off x="1065958" y="1686707"/>
                <a:ext cx="127642" cy="156993"/>
              </a:xfrm>
              <a:custGeom>
                <a:avLst/>
                <a:gdLst>
                  <a:gd name="T0" fmla="*/ 0 w 21600"/>
                  <a:gd name="T1" fmla="*/ 26 h 21600"/>
                  <a:gd name="T2" fmla="*/ 10 w 21600"/>
                  <a:gd name="T3" fmla="*/ 53 h 21600"/>
                  <a:gd name="T4" fmla="*/ 41 w 21600"/>
                  <a:gd name="T5" fmla="*/ 91 h 21600"/>
                  <a:gd name="T6" fmla="*/ 74 w 21600"/>
                  <a:gd name="T7" fmla="*/ 81 h 21600"/>
                  <a:gd name="T8" fmla="*/ 48 w 21600"/>
                  <a:gd name="T9" fmla="*/ 79 h 21600"/>
                  <a:gd name="T10" fmla="*/ 24 w 21600"/>
                  <a:gd name="T11" fmla="*/ 67 h 21600"/>
                  <a:gd name="T12" fmla="*/ 7 w 21600"/>
                  <a:gd name="T13" fmla="*/ 17 h 21600"/>
                  <a:gd name="T14" fmla="*/ 7 w 21600"/>
                  <a:gd name="T15" fmla="*/ 9 h 21600"/>
                  <a:gd name="T16" fmla="*/ 0 w 21600"/>
                  <a:gd name="T17" fmla="*/ 0 h 21600"/>
                  <a:gd name="T18" fmla="*/ 0 w 21600"/>
                  <a:gd name="T19" fmla="*/ 9 h 21600"/>
                  <a:gd name="T20" fmla="*/ 0 w 21600"/>
                  <a:gd name="T21" fmla="*/ 17 h 21600"/>
                  <a:gd name="T22" fmla="*/ 0 w 21600"/>
                  <a:gd name="T23" fmla="*/ 26 h 216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600"/>
                  <a:gd name="T37" fmla="*/ 0 h 21600"/>
                  <a:gd name="T38" fmla="*/ 21600 w 21600"/>
                  <a:gd name="T39" fmla="*/ 21600 h 216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600" h="21600">
                    <a:moveTo>
                      <a:pt x="0" y="6171"/>
                    </a:moveTo>
                    <a:lnTo>
                      <a:pt x="2919" y="12580"/>
                    </a:lnTo>
                    <a:lnTo>
                      <a:pt x="11968" y="21600"/>
                    </a:lnTo>
                    <a:lnTo>
                      <a:pt x="21600" y="19226"/>
                    </a:lnTo>
                    <a:lnTo>
                      <a:pt x="14011" y="18752"/>
                    </a:lnTo>
                    <a:lnTo>
                      <a:pt x="7005" y="15903"/>
                    </a:lnTo>
                    <a:lnTo>
                      <a:pt x="2043" y="4035"/>
                    </a:lnTo>
                    <a:lnTo>
                      <a:pt x="2043" y="2136"/>
                    </a:lnTo>
                    <a:lnTo>
                      <a:pt x="0" y="0"/>
                    </a:lnTo>
                    <a:lnTo>
                      <a:pt x="0" y="2136"/>
                    </a:lnTo>
                    <a:lnTo>
                      <a:pt x="0" y="4035"/>
                    </a:lnTo>
                    <a:lnTo>
                      <a:pt x="0" y="6171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6" name="Freeform 82"/>
              <p:cNvSpPr>
                <a:spLocks/>
              </p:cNvSpPr>
              <p:nvPr/>
            </p:nvSpPr>
            <p:spPr bwMode="auto">
              <a:xfrm>
                <a:off x="1065958" y="1690157"/>
                <a:ext cx="115567" cy="144917"/>
              </a:xfrm>
              <a:custGeom>
                <a:avLst/>
                <a:gdLst>
                  <a:gd name="T0" fmla="*/ 0 w 21600"/>
                  <a:gd name="T1" fmla="*/ 19 h 21600"/>
                  <a:gd name="T2" fmla="*/ 3 w 21600"/>
                  <a:gd name="T3" fmla="*/ 27 h 21600"/>
                  <a:gd name="T4" fmla="*/ 5 w 21600"/>
                  <a:gd name="T5" fmla="*/ 36 h 21600"/>
                  <a:gd name="T6" fmla="*/ 10 w 21600"/>
                  <a:gd name="T7" fmla="*/ 43 h 21600"/>
                  <a:gd name="T8" fmla="*/ 12 w 21600"/>
                  <a:gd name="T9" fmla="*/ 51 h 21600"/>
                  <a:gd name="T10" fmla="*/ 19 w 21600"/>
                  <a:gd name="T11" fmla="*/ 60 h 21600"/>
                  <a:gd name="T12" fmla="*/ 27 w 21600"/>
                  <a:gd name="T13" fmla="*/ 70 h 21600"/>
                  <a:gd name="T14" fmla="*/ 34 w 21600"/>
                  <a:gd name="T15" fmla="*/ 77 h 21600"/>
                  <a:gd name="T16" fmla="*/ 41 w 21600"/>
                  <a:gd name="T17" fmla="*/ 82 h 21600"/>
                  <a:gd name="T18" fmla="*/ 48 w 21600"/>
                  <a:gd name="T19" fmla="*/ 84 h 21600"/>
                  <a:gd name="T20" fmla="*/ 58 w 21600"/>
                  <a:gd name="T21" fmla="*/ 84 h 21600"/>
                  <a:gd name="T22" fmla="*/ 62 w 21600"/>
                  <a:gd name="T23" fmla="*/ 82 h 21600"/>
                  <a:gd name="T24" fmla="*/ 67 w 21600"/>
                  <a:gd name="T25" fmla="*/ 82 h 21600"/>
                  <a:gd name="T26" fmla="*/ 65 w 21600"/>
                  <a:gd name="T27" fmla="*/ 79 h 21600"/>
                  <a:gd name="T28" fmla="*/ 62 w 21600"/>
                  <a:gd name="T29" fmla="*/ 79 h 21600"/>
                  <a:gd name="T30" fmla="*/ 48 w 21600"/>
                  <a:gd name="T31" fmla="*/ 75 h 21600"/>
                  <a:gd name="T32" fmla="*/ 36 w 21600"/>
                  <a:gd name="T33" fmla="*/ 70 h 21600"/>
                  <a:gd name="T34" fmla="*/ 31 w 21600"/>
                  <a:gd name="T35" fmla="*/ 65 h 21600"/>
                  <a:gd name="T36" fmla="*/ 27 w 21600"/>
                  <a:gd name="T37" fmla="*/ 60 h 21600"/>
                  <a:gd name="T38" fmla="*/ 22 w 21600"/>
                  <a:gd name="T39" fmla="*/ 51 h 21600"/>
                  <a:gd name="T40" fmla="*/ 17 w 21600"/>
                  <a:gd name="T41" fmla="*/ 39 h 21600"/>
                  <a:gd name="T42" fmla="*/ 12 w 21600"/>
                  <a:gd name="T43" fmla="*/ 29 h 21600"/>
                  <a:gd name="T44" fmla="*/ 10 w 21600"/>
                  <a:gd name="T45" fmla="*/ 19 h 21600"/>
                  <a:gd name="T46" fmla="*/ 10 w 21600"/>
                  <a:gd name="T47" fmla="*/ 15 h 21600"/>
                  <a:gd name="T48" fmla="*/ 7 w 21600"/>
                  <a:gd name="T49" fmla="*/ 12 h 21600"/>
                  <a:gd name="T50" fmla="*/ 7 w 21600"/>
                  <a:gd name="T51" fmla="*/ 7 h 21600"/>
                  <a:gd name="T52" fmla="*/ 5 w 21600"/>
                  <a:gd name="T53" fmla="*/ 3 h 21600"/>
                  <a:gd name="T54" fmla="*/ 0 w 21600"/>
                  <a:gd name="T55" fmla="*/ 0 h 21600"/>
                  <a:gd name="T56" fmla="*/ 0 w 21600"/>
                  <a:gd name="T57" fmla="*/ 3 h 21600"/>
                  <a:gd name="T58" fmla="*/ 0 w 21600"/>
                  <a:gd name="T59" fmla="*/ 7 h 21600"/>
                  <a:gd name="T60" fmla="*/ 0 w 21600"/>
                  <a:gd name="T61" fmla="*/ 12 h 21600"/>
                  <a:gd name="T62" fmla="*/ 0 w 21600"/>
                  <a:gd name="T63" fmla="*/ 15 h 21600"/>
                  <a:gd name="T64" fmla="*/ 0 w 21600"/>
                  <a:gd name="T65" fmla="*/ 19 h 216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1600"/>
                  <a:gd name="T100" fmla="*/ 0 h 21600"/>
                  <a:gd name="T101" fmla="*/ 21600 w 21600"/>
                  <a:gd name="T102" fmla="*/ 21600 h 216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1600" h="21600">
                    <a:moveTo>
                      <a:pt x="0" y="4886"/>
                    </a:moveTo>
                    <a:lnTo>
                      <a:pt x="967" y="6943"/>
                    </a:lnTo>
                    <a:lnTo>
                      <a:pt x="1612" y="9257"/>
                    </a:lnTo>
                    <a:lnTo>
                      <a:pt x="3224" y="11057"/>
                    </a:lnTo>
                    <a:lnTo>
                      <a:pt x="3869" y="13114"/>
                    </a:lnTo>
                    <a:lnTo>
                      <a:pt x="6125" y="15429"/>
                    </a:lnTo>
                    <a:lnTo>
                      <a:pt x="8704" y="18000"/>
                    </a:lnTo>
                    <a:lnTo>
                      <a:pt x="10961" y="19800"/>
                    </a:lnTo>
                    <a:lnTo>
                      <a:pt x="13218" y="21086"/>
                    </a:lnTo>
                    <a:lnTo>
                      <a:pt x="15475" y="21600"/>
                    </a:lnTo>
                    <a:lnTo>
                      <a:pt x="18699" y="21600"/>
                    </a:lnTo>
                    <a:lnTo>
                      <a:pt x="19988" y="21086"/>
                    </a:lnTo>
                    <a:lnTo>
                      <a:pt x="21600" y="21086"/>
                    </a:lnTo>
                    <a:lnTo>
                      <a:pt x="20955" y="20314"/>
                    </a:lnTo>
                    <a:lnTo>
                      <a:pt x="19988" y="20314"/>
                    </a:lnTo>
                    <a:lnTo>
                      <a:pt x="15475" y="19286"/>
                    </a:lnTo>
                    <a:lnTo>
                      <a:pt x="11606" y="18000"/>
                    </a:lnTo>
                    <a:lnTo>
                      <a:pt x="9994" y="16714"/>
                    </a:lnTo>
                    <a:lnTo>
                      <a:pt x="8704" y="15429"/>
                    </a:lnTo>
                    <a:lnTo>
                      <a:pt x="7093" y="13114"/>
                    </a:lnTo>
                    <a:lnTo>
                      <a:pt x="5481" y="10029"/>
                    </a:lnTo>
                    <a:lnTo>
                      <a:pt x="3869" y="7457"/>
                    </a:lnTo>
                    <a:lnTo>
                      <a:pt x="3224" y="4886"/>
                    </a:lnTo>
                    <a:lnTo>
                      <a:pt x="3224" y="3857"/>
                    </a:lnTo>
                    <a:lnTo>
                      <a:pt x="2257" y="3086"/>
                    </a:lnTo>
                    <a:lnTo>
                      <a:pt x="2257" y="1800"/>
                    </a:lnTo>
                    <a:lnTo>
                      <a:pt x="1612" y="771"/>
                    </a:lnTo>
                    <a:lnTo>
                      <a:pt x="0" y="0"/>
                    </a:lnTo>
                    <a:lnTo>
                      <a:pt x="0" y="771"/>
                    </a:lnTo>
                    <a:lnTo>
                      <a:pt x="0" y="1800"/>
                    </a:lnTo>
                    <a:lnTo>
                      <a:pt x="0" y="3086"/>
                    </a:lnTo>
                    <a:lnTo>
                      <a:pt x="0" y="3857"/>
                    </a:lnTo>
                    <a:lnTo>
                      <a:pt x="0" y="4886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7" name="Freeform 83"/>
              <p:cNvSpPr>
                <a:spLocks/>
              </p:cNvSpPr>
              <p:nvPr/>
            </p:nvSpPr>
            <p:spPr bwMode="auto">
              <a:xfrm>
                <a:off x="1166001" y="1421026"/>
                <a:ext cx="379475" cy="82810"/>
              </a:xfrm>
              <a:custGeom>
                <a:avLst/>
                <a:gdLst>
                  <a:gd name="T0" fmla="*/ 0 w 21600"/>
                  <a:gd name="T1" fmla="*/ 48 h 21600"/>
                  <a:gd name="T2" fmla="*/ 40 w 21600"/>
                  <a:gd name="T3" fmla="*/ 41 h 21600"/>
                  <a:gd name="T4" fmla="*/ 138 w 21600"/>
                  <a:gd name="T5" fmla="*/ 17 h 21600"/>
                  <a:gd name="T6" fmla="*/ 22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21600"/>
                    </a:moveTo>
                    <a:lnTo>
                      <a:pt x="3927" y="18450"/>
                    </a:lnTo>
                    <a:lnTo>
                      <a:pt x="13549" y="765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8" name="Freeform 84"/>
              <p:cNvSpPr>
                <a:spLocks/>
              </p:cNvSpPr>
              <p:nvPr/>
            </p:nvSpPr>
            <p:spPr bwMode="auto">
              <a:xfrm>
                <a:off x="1166001" y="1421026"/>
                <a:ext cx="379475" cy="82810"/>
              </a:xfrm>
              <a:custGeom>
                <a:avLst/>
                <a:gdLst>
                  <a:gd name="T0" fmla="*/ 0 w 21600"/>
                  <a:gd name="T1" fmla="*/ 48 h 21600"/>
                  <a:gd name="T2" fmla="*/ 43 w 21600"/>
                  <a:gd name="T3" fmla="*/ 39 h 21600"/>
                  <a:gd name="T4" fmla="*/ 88 w 21600"/>
                  <a:gd name="T5" fmla="*/ 29 h 21600"/>
                  <a:gd name="T6" fmla="*/ 114 w 21600"/>
                  <a:gd name="T7" fmla="*/ 22 h 21600"/>
                  <a:gd name="T8" fmla="*/ 146 w 21600"/>
                  <a:gd name="T9" fmla="*/ 15 h 21600"/>
                  <a:gd name="T10" fmla="*/ 179 w 21600"/>
                  <a:gd name="T11" fmla="*/ 7 h 21600"/>
                  <a:gd name="T12" fmla="*/ 220 w 21600"/>
                  <a:gd name="T13" fmla="*/ 0 h 216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600"/>
                  <a:gd name="T22" fmla="*/ 0 h 21600"/>
                  <a:gd name="T23" fmla="*/ 21600 w 21600"/>
                  <a:gd name="T24" fmla="*/ 21600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0" y="21600"/>
                    </a:moveTo>
                    <a:lnTo>
                      <a:pt x="4222" y="17550"/>
                    </a:lnTo>
                    <a:lnTo>
                      <a:pt x="8640" y="13050"/>
                    </a:lnTo>
                    <a:lnTo>
                      <a:pt x="11193" y="9900"/>
                    </a:lnTo>
                    <a:lnTo>
                      <a:pt x="14335" y="6750"/>
                    </a:lnTo>
                    <a:lnTo>
                      <a:pt x="17575" y="315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9" name="Freeform 85"/>
              <p:cNvSpPr>
                <a:spLocks/>
              </p:cNvSpPr>
              <p:nvPr/>
            </p:nvSpPr>
            <p:spPr bwMode="auto">
              <a:xfrm>
                <a:off x="182816" y="1462431"/>
                <a:ext cx="1003883" cy="212199"/>
              </a:xfrm>
              <a:custGeom>
                <a:avLst/>
                <a:gdLst>
                  <a:gd name="T0" fmla="*/ 582 w 21600"/>
                  <a:gd name="T1" fmla="*/ 0 h 21600"/>
                  <a:gd name="T2" fmla="*/ 505 w 21600"/>
                  <a:gd name="T3" fmla="*/ 17 h 21600"/>
                  <a:gd name="T4" fmla="*/ 407 w 21600"/>
                  <a:gd name="T5" fmla="*/ 24 h 21600"/>
                  <a:gd name="T6" fmla="*/ 366 w 21600"/>
                  <a:gd name="T7" fmla="*/ 24 h 21600"/>
                  <a:gd name="T8" fmla="*/ 285 w 21600"/>
                  <a:gd name="T9" fmla="*/ 34 h 21600"/>
                  <a:gd name="T10" fmla="*/ 252 w 21600"/>
                  <a:gd name="T11" fmla="*/ 48 h 21600"/>
                  <a:gd name="T12" fmla="*/ 211 w 21600"/>
                  <a:gd name="T13" fmla="*/ 58 h 21600"/>
                  <a:gd name="T14" fmla="*/ 146 w 21600"/>
                  <a:gd name="T15" fmla="*/ 82 h 21600"/>
                  <a:gd name="T16" fmla="*/ 113 w 21600"/>
                  <a:gd name="T17" fmla="*/ 89 h 21600"/>
                  <a:gd name="T18" fmla="*/ 89 w 21600"/>
                  <a:gd name="T19" fmla="*/ 89 h 21600"/>
                  <a:gd name="T20" fmla="*/ 65 w 21600"/>
                  <a:gd name="T21" fmla="*/ 106 h 21600"/>
                  <a:gd name="T22" fmla="*/ 32 w 21600"/>
                  <a:gd name="T23" fmla="*/ 123 h 21600"/>
                  <a:gd name="T24" fmla="*/ 0 w 21600"/>
                  <a:gd name="T25" fmla="*/ 106 h 216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00"/>
                  <a:gd name="T40" fmla="*/ 0 h 21600"/>
                  <a:gd name="T41" fmla="*/ 21600 w 21600"/>
                  <a:gd name="T42" fmla="*/ 21600 h 2160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00" h="21600">
                    <a:moveTo>
                      <a:pt x="21600" y="0"/>
                    </a:moveTo>
                    <a:lnTo>
                      <a:pt x="18742" y="2985"/>
                    </a:lnTo>
                    <a:lnTo>
                      <a:pt x="15105" y="4215"/>
                    </a:lnTo>
                    <a:lnTo>
                      <a:pt x="13584" y="4215"/>
                    </a:lnTo>
                    <a:lnTo>
                      <a:pt x="10577" y="5971"/>
                    </a:lnTo>
                    <a:lnTo>
                      <a:pt x="9353" y="8429"/>
                    </a:lnTo>
                    <a:lnTo>
                      <a:pt x="7831" y="10185"/>
                    </a:lnTo>
                    <a:lnTo>
                      <a:pt x="5419" y="14400"/>
                    </a:lnTo>
                    <a:lnTo>
                      <a:pt x="4194" y="15629"/>
                    </a:lnTo>
                    <a:lnTo>
                      <a:pt x="3303" y="15629"/>
                    </a:lnTo>
                    <a:lnTo>
                      <a:pt x="2412" y="18615"/>
                    </a:lnTo>
                    <a:lnTo>
                      <a:pt x="1188" y="21600"/>
                    </a:lnTo>
                    <a:lnTo>
                      <a:pt x="0" y="18615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0" name="Freeform 86"/>
              <p:cNvSpPr>
                <a:spLocks/>
              </p:cNvSpPr>
              <p:nvPr/>
            </p:nvSpPr>
            <p:spPr bwMode="auto">
              <a:xfrm>
                <a:off x="182816" y="1462431"/>
                <a:ext cx="1003883" cy="203573"/>
              </a:xfrm>
              <a:custGeom>
                <a:avLst/>
                <a:gdLst>
                  <a:gd name="T0" fmla="*/ 582 w 21600"/>
                  <a:gd name="T1" fmla="*/ 0 h 21600"/>
                  <a:gd name="T2" fmla="*/ 546 w 21600"/>
                  <a:gd name="T3" fmla="*/ 7 h 21600"/>
                  <a:gd name="T4" fmla="*/ 512 w 21600"/>
                  <a:gd name="T5" fmla="*/ 15 h 21600"/>
                  <a:gd name="T6" fmla="*/ 481 w 21600"/>
                  <a:gd name="T7" fmla="*/ 17 h 21600"/>
                  <a:gd name="T8" fmla="*/ 455 w 21600"/>
                  <a:gd name="T9" fmla="*/ 22 h 21600"/>
                  <a:gd name="T10" fmla="*/ 433 w 21600"/>
                  <a:gd name="T11" fmla="*/ 22 h 21600"/>
                  <a:gd name="T12" fmla="*/ 414 w 21600"/>
                  <a:gd name="T13" fmla="*/ 24 h 21600"/>
                  <a:gd name="T14" fmla="*/ 397 w 21600"/>
                  <a:gd name="T15" fmla="*/ 24 h 21600"/>
                  <a:gd name="T16" fmla="*/ 385 w 21600"/>
                  <a:gd name="T17" fmla="*/ 24 h 21600"/>
                  <a:gd name="T18" fmla="*/ 376 w 21600"/>
                  <a:gd name="T19" fmla="*/ 24 h 21600"/>
                  <a:gd name="T20" fmla="*/ 362 w 21600"/>
                  <a:gd name="T21" fmla="*/ 27 h 21600"/>
                  <a:gd name="T22" fmla="*/ 345 w 21600"/>
                  <a:gd name="T23" fmla="*/ 27 h 21600"/>
                  <a:gd name="T24" fmla="*/ 326 w 21600"/>
                  <a:gd name="T25" fmla="*/ 29 h 21600"/>
                  <a:gd name="T26" fmla="*/ 307 w 21600"/>
                  <a:gd name="T27" fmla="*/ 31 h 21600"/>
                  <a:gd name="T28" fmla="*/ 290 w 21600"/>
                  <a:gd name="T29" fmla="*/ 34 h 21600"/>
                  <a:gd name="T30" fmla="*/ 278 w 21600"/>
                  <a:gd name="T31" fmla="*/ 36 h 21600"/>
                  <a:gd name="T32" fmla="*/ 268 w 21600"/>
                  <a:gd name="T33" fmla="*/ 41 h 21600"/>
                  <a:gd name="T34" fmla="*/ 252 w 21600"/>
                  <a:gd name="T35" fmla="*/ 48 h 21600"/>
                  <a:gd name="T36" fmla="*/ 232 w 21600"/>
                  <a:gd name="T37" fmla="*/ 53 h 21600"/>
                  <a:gd name="T38" fmla="*/ 220 w 21600"/>
                  <a:gd name="T39" fmla="*/ 55 h 21600"/>
                  <a:gd name="T40" fmla="*/ 209 w 21600"/>
                  <a:gd name="T41" fmla="*/ 60 h 21600"/>
                  <a:gd name="T42" fmla="*/ 194 w 21600"/>
                  <a:gd name="T43" fmla="*/ 65 h 21600"/>
                  <a:gd name="T44" fmla="*/ 180 w 21600"/>
                  <a:gd name="T45" fmla="*/ 70 h 21600"/>
                  <a:gd name="T46" fmla="*/ 163 w 21600"/>
                  <a:gd name="T47" fmla="*/ 75 h 21600"/>
                  <a:gd name="T48" fmla="*/ 151 w 21600"/>
                  <a:gd name="T49" fmla="*/ 79 h 21600"/>
                  <a:gd name="T50" fmla="*/ 139 w 21600"/>
                  <a:gd name="T51" fmla="*/ 84 h 21600"/>
                  <a:gd name="T52" fmla="*/ 130 w 21600"/>
                  <a:gd name="T53" fmla="*/ 87 h 21600"/>
                  <a:gd name="T54" fmla="*/ 113 w 21600"/>
                  <a:gd name="T55" fmla="*/ 89 h 21600"/>
                  <a:gd name="T56" fmla="*/ 101 w 21600"/>
                  <a:gd name="T57" fmla="*/ 89 h 21600"/>
                  <a:gd name="T58" fmla="*/ 89 w 21600"/>
                  <a:gd name="T59" fmla="*/ 91 h 21600"/>
                  <a:gd name="T60" fmla="*/ 77 w 21600"/>
                  <a:gd name="T61" fmla="*/ 99 h 21600"/>
                  <a:gd name="T62" fmla="*/ 65 w 21600"/>
                  <a:gd name="T63" fmla="*/ 106 h 21600"/>
                  <a:gd name="T64" fmla="*/ 48 w 21600"/>
                  <a:gd name="T65" fmla="*/ 115 h 21600"/>
                  <a:gd name="T66" fmla="*/ 41 w 21600"/>
                  <a:gd name="T67" fmla="*/ 118 h 21600"/>
                  <a:gd name="T68" fmla="*/ 32 w 21600"/>
                  <a:gd name="T69" fmla="*/ 118 h 21600"/>
                  <a:gd name="T70" fmla="*/ 24 w 21600"/>
                  <a:gd name="T71" fmla="*/ 118 h 21600"/>
                  <a:gd name="T72" fmla="*/ 17 w 21600"/>
                  <a:gd name="T73" fmla="*/ 115 h 21600"/>
                  <a:gd name="T74" fmla="*/ 0 w 21600"/>
                  <a:gd name="T75" fmla="*/ 106 h 2160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1600"/>
                  <a:gd name="T115" fmla="*/ 0 h 21600"/>
                  <a:gd name="T116" fmla="*/ 21600 w 21600"/>
                  <a:gd name="T117" fmla="*/ 21600 h 2160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1600" h="21600">
                    <a:moveTo>
                      <a:pt x="21600" y="0"/>
                    </a:moveTo>
                    <a:lnTo>
                      <a:pt x="20264" y="1281"/>
                    </a:lnTo>
                    <a:lnTo>
                      <a:pt x="19002" y="2746"/>
                    </a:lnTo>
                    <a:lnTo>
                      <a:pt x="17852" y="3112"/>
                    </a:lnTo>
                    <a:lnTo>
                      <a:pt x="16887" y="4027"/>
                    </a:lnTo>
                    <a:lnTo>
                      <a:pt x="16070" y="4027"/>
                    </a:lnTo>
                    <a:lnTo>
                      <a:pt x="15365" y="4393"/>
                    </a:lnTo>
                    <a:lnTo>
                      <a:pt x="14734" y="4393"/>
                    </a:lnTo>
                    <a:lnTo>
                      <a:pt x="14289" y="4393"/>
                    </a:lnTo>
                    <a:lnTo>
                      <a:pt x="13955" y="4393"/>
                    </a:lnTo>
                    <a:lnTo>
                      <a:pt x="13435" y="4942"/>
                    </a:lnTo>
                    <a:lnTo>
                      <a:pt x="12804" y="4942"/>
                    </a:lnTo>
                    <a:lnTo>
                      <a:pt x="12099" y="5308"/>
                    </a:lnTo>
                    <a:lnTo>
                      <a:pt x="11394" y="5675"/>
                    </a:lnTo>
                    <a:lnTo>
                      <a:pt x="10763" y="6224"/>
                    </a:lnTo>
                    <a:lnTo>
                      <a:pt x="10318" y="6590"/>
                    </a:lnTo>
                    <a:lnTo>
                      <a:pt x="9946" y="7505"/>
                    </a:lnTo>
                    <a:lnTo>
                      <a:pt x="9353" y="8786"/>
                    </a:lnTo>
                    <a:lnTo>
                      <a:pt x="8610" y="9702"/>
                    </a:lnTo>
                    <a:lnTo>
                      <a:pt x="8165" y="10068"/>
                    </a:lnTo>
                    <a:lnTo>
                      <a:pt x="7757" y="10983"/>
                    </a:lnTo>
                    <a:lnTo>
                      <a:pt x="7200" y="11898"/>
                    </a:lnTo>
                    <a:lnTo>
                      <a:pt x="6680" y="12814"/>
                    </a:lnTo>
                    <a:lnTo>
                      <a:pt x="6049" y="13729"/>
                    </a:lnTo>
                    <a:lnTo>
                      <a:pt x="5604" y="14461"/>
                    </a:lnTo>
                    <a:lnTo>
                      <a:pt x="5159" y="15376"/>
                    </a:lnTo>
                    <a:lnTo>
                      <a:pt x="4825" y="15925"/>
                    </a:lnTo>
                    <a:lnTo>
                      <a:pt x="4194" y="16292"/>
                    </a:lnTo>
                    <a:lnTo>
                      <a:pt x="3748" y="16292"/>
                    </a:lnTo>
                    <a:lnTo>
                      <a:pt x="3303" y="16658"/>
                    </a:lnTo>
                    <a:lnTo>
                      <a:pt x="2858" y="18122"/>
                    </a:lnTo>
                    <a:lnTo>
                      <a:pt x="2412" y="19403"/>
                    </a:lnTo>
                    <a:lnTo>
                      <a:pt x="1781" y="21051"/>
                    </a:lnTo>
                    <a:lnTo>
                      <a:pt x="1522" y="21600"/>
                    </a:lnTo>
                    <a:lnTo>
                      <a:pt x="1188" y="21600"/>
                    </a:lnTo>
                    <a:lnTo>
                      <a:pt x="891" y="21600"/>
                    </a:lnTo>
                    <a:lnTo>
                      <a:pt x="631" y="21051"/>
                    </a:lnTo>
                    <a:lnTo>
                      <a:pt x="0" y="19403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1" name="Freeform 87"/>
              <p:cNvSpPr>
                <a:spLocks/>
              </p:cNvSpPr>
              <p:nvPr/>
            </p:nvSpPr>
            <p:spPr bwMode="auto">
              <a:xfrm>
                <a:off x="1017661" y="1615973"/>
                <a:ext cx="89694" cy="70733"/>
              </a:xfrm>
              <a:custGeom>
                <a:avLst/>
                <a:gdLst>
                  <a:gd name="T0" fmla="*/ 52 w 21600"/>
                  <a:gd name="T1" fmla="*/ 34 h 21600"/>
                  <a:gd name="T2" fmla="*/ 38 w 21600"/>
                  <a:gd name="T3" fmla="*/ 19 h 21600"/>
                  <a:gd name="T4" fmla="*/ 26 w 21600"/>
                  <a:gd name="T5" fmla="*/ 10 h 21600"/>
                  <a:gd name="T6" fmla="*/ 16 w 21600"/>
                  <a:gd name="T7" fmla="*/ 2 h 21600"/>
                  <a:gd name="T8" fmla="*/ 9 w 21600"/>
                  <a:gd name="T9" fmla="*/ 0 h 21600"/>
                  <a:gd name="T10" fmla="*/ 4 w 21600"/>
                  <a:gd name="T11" fmla="*/ 0 h 21600"/>
                  <a:gd name="T12" fmla="*/ 2 w 21600"/>
                  <a:gd name="T13" fmla="*/ 0 h 21600"/>
                  <a:gd name="T14" fmla="*/ 0 w 21600"/>
                  <a:gd name="T15" fmla="*/ 2 h 21600"/>
                  <a:gd name="T16" fmla="*/ 2 w 21600"/>
                  <a:gd name="T17" fmla="*/ 5 h 21600"/>
                  <a:gd name="T18" fmla="*/ 4 w 21600"/>
                  <a:gd name="T19" fmla="*/ 10 h 21600"/>
                  <a:gd name="T20" fmla="*/ 12 w 21600"/>
                  <a:gd name="T21" fmla="*/ 22 h 21600"/>
                  <a:gd name="T22" fmla="*/ 19 w 21600"/>
                  <a:gd name="T23" fmla="*/ 26 h 21600"/>
                  <a:gd name="T24" fmla="*/ 26 w 21600"/>
                  <a:gd name="T25" fmla="*/ 34 h 21600"/>
                  <a:gd name="T26" fmla="*/ 38 w 21600"/>
                  <a:gd name="T27" fmla="*/ 38 h 21600"/>
                  <a:gd name="T28" fmla="*/ 52 w 21600"/>
                  <a:gd name="T29" fmla="*/ 41 h 21600"/>
                  <a:gd name="T30" fmla="*/ 52 w 21600"/>
                  <a:gd name="T31" fmla="*/ 34 h 2160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1600"/>
                  <a:gd name="T49" fmla="*/ 0 h 21600"/>
                  <a:gd name="T50" fmla="*/ 21600 w 21600"/>
                  <a:gd name="T51" fmla="*/ 21600 h 2160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1600" h="21600">
                    <a:moveTo>
                      <a:pt x="21600" y="17912"/>
                    </a:moveTo>
                    <a:lnTo>
                      <a:pt x="15785" y="10010"/>
                    </a:lnTo>
                    <a:lnTo>
                      <a:pt x="10800" y="5268"/>
                    </a:lnTo>
                    <a:lnTo>
                      <a:pt x="6646" y="1054"/>
                    </a:lnTo>
                    <a:lnTo>
                      <a:pt x="3738" y="0"/>
                    </a:lnTo>
                    <a:lnTo>
                      <a:pt x="1662" y="0"/>
                    </a:lnTo>
                    <a:lnTo>
                      <a:pt x="831" y="0"/>
                    </a:lnTo>
                    <a:lnTo>
                      <a:pt x="0" y="1054"/>
                    </a:lnTo>
                    <a:lnTo>
                      <a:pt x="831" y="2634"/>
                    </a:lnTo>
                    <a:lnTo>
                      <a:pt x="1662" y="5268"/>
                    </a:lnTo>
                    <a:lnTo>
                      <a:pt x="4985" y="11590"/>
                    </a:lnTo>
                    <a:lnTo>
                      <a:pt x="7892" y="13698"/>
                    </a:lnTo>
                    <a:lnTo>
                      <a:pt x="10800" y="17912"/>
                    </a:lnTo>
                    <a:lnTo>
                      <a:pt x="15785" y="20020"/>
                    </a:lnTo>
                    <a:lnTo>
                      <a:pt x="21600" y="21600"/>
                    </a:lnTo>
                    <a:lnTo>
                      <a:pt x="21600" y="17912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2" name="Freeform 88"/>
              <p:cNvSpPr>
                <a:spLocks/>
              </p:cNvSpPr>
              <p:nvPr/>
            </p:nvSpPr>
            <p:spPr bwMode="auto">
              <a:xfrm>
                <a:off x="1017661" y="1615973"/>
                <a:ext cx="89694" cy="70733"/>
              </a:xfrm>
              <a:custGeom>
                <a:avLst/>
                <a:gdLst>
                  <a:gd name="T0" fmla="*/ 52 w 21600"/>
                  <a:gd name="T1" fmla="*/ 34 h 21600"/>
                  <a:gd name="T2" fmla="*/ 38 w 21600"/>
                  <a:gd name="T3" fmla="*/ 19 h 21600"/>
                  <a:gd name="T4" fmla="*/ 26 w 21600"/>
                  <a:gd name="T5" fmla="*/ 10 h 21600"/>
                  <a:gd name="T6" fmla="*/ 16 w 21600"/>
                  <a:gd name="T7" fmla="*/ 2 h 21600"/>
                  <a:gd name="T8" fmla="*/ 9 w 21600"/>
                  <a:gd name="T9" fmla="*/ 0 h 21600"/>
                  <a:gd name="T10" fmla="*/ 4 w 21600"/>
                  <a:gd name="T11" fmla="*/ 0 h 21600"/>
                  <a:gd name="T12" fmla="*/ 2 w 21600"/>
                  <a:gd name="T13" fmla="*/ 0 h 21600"/>
                  <a:gd name="T14" fmla="*/ 0 w 21600"/>
                  <a:gd name="T15" fmla="*/ 2 h 21600"/>
                  <a:gd name="T16" fmla="*/ 2 w 21600"/>
                  <a:gd name="T17" fmla="*/ 5 h 21600"/>
                  <a:gd name="T18" fmla="*/ 4 w 21600"/>
                  <a:gd name="T19" fmla="*/ 10 h 21600"/>
                  <a:gd name="T20" fmla="*/ 12 w 21600"/>
                  <a:gd name="T21" fmla="*/ 22 h 21600"/>
                  <a:gd name="T22" fmla="*/ 19 w 21600"/>
                  <a:gd name="T23" fmla="*/ 26 h 21600"/>
                  <a:gd name="T24" fmla="*/ 26 w 21600"/>
                  <a:gd name="T25" fmla="*/ 34 h 21600"/>
                  <a:gd name="T26" fmla="*/ 38 w 21600"/>
                  <a:gd name="T27" fmla="*/ 38 h 21600"/>
                  <a:gd name="T28" fmla="*/ 52 w 21600"/>
                  <a:gd name="T29" fmla="*/ 41 h 2160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1600"/>
                  <a:gd name="T46" fmla="*/ 0 h 21600"/>
                  <a:gd name="T47" fmla="*/ 21600 w 21600"/>
                  <a:gd name="T48" fmla="*/ 21600 h 2160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1600" h="21600">
                    <a:moveTo>
                      <a:pt x="21600" y="17912"/>
                    </a:moveTo>
                    <a:lnTo>
                      <a:pt x="15785" y="10010"/>
                    </a:lnTo>
                    <a:lnTo>
                      <a:pt x="10800" y="5268"/>
                    </a:lnTo>
                    <a:lnTo>
                      <a:pt x="6646" y="1054"/>
                    </a:lnTo>
                    <a:lnTo>
                      <a:pt x="3738" y="0"/>
                    </a:lnTo>
                    <a:lnTo>
                      <a:pt x="1662" y="0"/>
                    </a:lnTo>
                    <a:lnTo>
                      <a:pt x="831" y="0"/>
                    </a:lnTo>
                    <a:lnTo>
                      <a:pt x="0" y="1054"/>
                    </a:lnTo>
                    <a:lnTo>
                      <a:pt x="831" y="2634"/>
                    </a:lnTo>
                    <a:lnTo>
                      <a:pt x="1662" y="5268"/>
                    </a:lnTo>
                    <a:lnTo>
                      <a:pt x="4985" y="11590"/>
                    </a:lnTo>
                    <a:lnTo>
                      <a:pt x="7892" y="13698"/>
                    </a:lnTo>
                    <a:lnTo>
                      <a:pt x="10800" y="17912"/>
                    </a:lnTo>
                    <a:lnTo>
                      <a:pt x="15785" y="2002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3" name="Freeform 89"/>
              <p:cNvSpPr>
                <a:spLocks/>
              </p:cNvSpPr>
              <p:nvPr/>
            </p:nvSpPr>
            <p:spPr bwMode="auto">
              <a:xfrm>
                <a:off x="819299" y="1574569"/>
                <a:ext cx="36223" cy="74184"/>
              </a:xfrm>
              <a:custGeom>
                <a:avLst/>
                <a:gdLst>
                  <a:gd name="T0" fmla="*/ 21 w 21600"/>
                  <a:gd name="T1" fmla="*/ 0 h 21600"/>
                  <a:gd name="T2" fmla="*/ 19 w 21600"/>
                  <a:gd name="T3" fmla="*/ 19 h 21600"/>
                  <a:gd name="T4" fmla="*/ 16 w 21600"/>
                  <a:gd name="T5" fmla="*/ 31 h 21600"/>
                  <a:gd name="T6" fmla="*/ 9 w 21600"/>
                  <a:gd name="T7" fmla="*/ 41 h 21600"/>
                  <a:gd name="T8" fmla="*/ 0 w 21600"/>
                  <a:gd name="T9" fmla="*/ 43 h 21600"/>
                  <a:gd name="T10" fmla="*/ 21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21600" y="0"/>
                    </a:moveTo>
                    <a:lnTo>
                      <a:pt x="19543" y="9544"/>
                    </a:lnTo>
                    <a:lnTo>
                      <a:pt x="16457" y="15572"/>
                    </a:lnTo>
                    <a:lnTo>
                      <a:pt x="9257" y="20595"/>
                    </a:lnTo>
                    <a:lnTo>
                      <a:pt x="0" y="21600"/>
                    </a:lnTo>
                    <a:lnTo>
                      <a:pt x="21600" y="0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4" name="Line 90"/>
              <p:cNvSpPr>
                <a:spLocks noChangeShapeType="1"/>
              </p:cNvSpPr>
              <p:nvPr/>
            </p:nvSpPr>
            <p:spPr bwMode="auto">
              <a:xfrm>
                <a:off x="724430" y="1633225"/>
                <a:ext cx="20699" cy="6901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5" name="Line 91"/>
              <p:cNvSpPr>
                <a:spLocks noChangeShapeType="1"/>
              </p:cNvSpPr>
              <p:nvPr/>
            </p:nvSpPr>
            <p:spPr bwMode="auto">
              <a:xfrm>
                <a:off x="724430" y="1633225"/>
                <a:ext cx="20699" cy="6901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6" name="Line 92"/>
              <p:cNvSpPr>
                <a:spLocks noChangeShapeType="1"/>
              </p:cNvSpPr>
              <p:nvPr/>
            </p:nvSpPr>
            <p:spPr bwMode="auto">
              <a:xfrm rot="10800000" flipH="1">
                <a:off x="862421" y="1622874"/>
                <a:ext cx="58646" cy="172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7" name="Line 93"/>
              <p:cNvSpPr>
                <a:spLocks noChangeShapeType="1"/>
              </p:cNvSpPr>
              <p:nvPr/>
            </p:nvSpPr>
            <p:spPr bwMode="auto">
              <a:xfrm rot="10800000" flipH="1">
                <a:off x="862421" y="1622874"/>
                <a:ext cx="58646" cy="172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8" name="Freeform 94"/>
              <p:cNvSpPr>
                <a:spLocks/>
              </p:cNvSpPr>
              <p:nvPr/>
            </p:nvSpPr>
            <p:spPr bwMode="auto">
              <a:xfrm>
                <a:off x="1009036" y="1603897"/>
                <a:ext cx="62096" cy="29328"/>
              </a:xfrm>
              <a:custGeom>
                <a:avLst/>
                <a:gdLst>
                  <a:gd name="T0" fmla="*/ 0 w 21600"/>
                  <a:gd name="T1" fmla="*/ 0 h 21600"/>
                  <a:gd name="T2" fmla="*/ 26 w 21600"/>
                  <a:gd name="T3" fmla="*/ 17 h 21600"/>
                  <a:gd name="T4" fmla="*/ 36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>
                    <a:moveTo>
                      <a:pt x="0" y="0"/>
                    </a:moveTo>
                    <a:lnTo>
                      <a:pt x="15600" y="2160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9" name="Line 95"/>
              <p:cNvSpPr>
                <a:spLocks noChangeShapeType="1"/>
              </p:cNvSpPr>
              <p:nvPr/>
            </p:nvSpPr>
            <p:spPr bwMode="auto">
              <a:xfrm>
                <a:off x="1009036" y="1603897"/>
                <a:ext cx="62096" cy="10351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20" name="Freeform 96"/>
              <p:cNvSpPr>
                <a:spLocks/>
              </p:cNvSpPr>
              <p:nvPr/>
            </p:nvSpPr>
            <p:spPr bwMode="auto">
              <a:xfrm>
                <a:off x="707181" y="1636676"/>
                <a:ext cx="110393" cy="210474"/>
              </a:xfrm>
              <a:custGeom>
                <a:avLst/>
                <a:gdLst>
                  <a:gd name="T0" fmla="*/ 13 w 21600"/>
                  <a:gd name="T1" fmla="*/ 99 h 21600"/>
                  <a:gd name="T2" fmla="*/ 15 w 21600"/>
                  <a:gd name="T3" fmla="*/ 90 h 21600"/>
                  <a:gd name="T4" fmla="*/ 17 w 21600"/>
                  <a:gd name="T5" fmla="*/ 81 h 21600"/>
                  <a:gd name="T6" fmla="*/ 20 w 21600"/>
                  <a:gd name="T7" fmla="*/ 72 h 21600"/>
                  <a:gd name="T8" fmla="*/ 23 w 21600"/>
                  <a:gd name="T9" fmla="*/ 61 h 21600"/>
                  <a:gd name="T10" fmla="*/ 36 w 21600"/>
                  <a:gd name="T11" fmla="*/ 40 h 21600"/>
                  <a:gd name="T12" fmla="*/ 49 w 21600"/>
                  <a:gd name="T13" fmla="*/ 23 h 21600"/>
                  <a:gd name="T14" fmla="*/ 55 w 21600"/>
                  <a:gd name="T15" fmla="*/ 16 h 21600"/>
                  <a:gd name="T16" fmla="*/ 60 w 21600"/>
                  <a:gd name="T17" fmla="*/ 9 h 21600"/>
                  <a:gd name="T18" fmla="*/ 64 w 21600"/>
                  <a:gd name="T19" fmla="*/ 7 h 21600"/>
                  <a:gd name="T20" fmla="*/ 64 w 21600"/>
                  <a:gd name="T21" fmla="*/ 2 h 21600"/>
                  <a:gd name="T22" fmla="*/ 64 w 21600"/>
                  <a:gd name="T23" fmla="*/ 0 h 21600"/>
                  <a:gd name="T24" fmla="*/ 53 w 21600"/>
                  <a:gd name="T25" fmla="*/ 0 h 21600"/>
                  <a:gd name="T26" fmla="*/ 47 w 21600"/>
                  <a:gd name="T27" fmla="*/ 2 h 21600"/>
                  <a:gd name="T28" fmla="*/ 41 w 21600"/>
                  <a:gd name="T29" fmla="*/ 7 h 21600"/>
                  <a:gd name="T30" fmla="*/ 32 w 21600"/>
                  <a:gd name="T31" fmla="*/ 16 h 21600"/>
                  <a:gd name="T32" fmla="*/ 21 w 21600"/>
                  <a:gd name="T33" fmla="*/ 29 h 21600"/>
                  <a:gd name="T34" fmla="*/ 11 w 21600"/>
                  <a:gd name="T35" fmla="*/ 45 h 21600"/>
                  <a:gd name="T36" fmla="*/ 4 w 21600"/>
                  <a:gd name="T37" fmla="*/ 58 h 21600"/>
                  <a:gd name="T38" fmla="*/ 0 w 21600"/>
                  <a:gd name="T39" fmla="*/ 72 h 21600"/>
                  <a:gd name="T40" fmla="*/ 0 w 21600"/>
                  <a:gd name="T41" fmla="*/ 84 h 21600"/>
                  <a:gd name="T42" fmla="*/ 0 w 21600"/>
                  <a:gd name="T43" fmla="*/ 95 h 21600"/>
                  <a:gd name="T44" fmla="*/ 0 w 21600"/>
                  <a:gd name="T45" fmla="*/ 103 h 21600"/>
                  <a:gd name="T46" fmla="*/ 0 w 21600"/>
                  <a:gd name="T47" fmla="*/ 111 h 21600"/>
                  <a:gd name="T48" fmla="*/ 0 w 21600"/>
                  <a:gd name="T49" fmla="*/ 114 h 21600"/>
                  <a:gd name="T50" fmla="*/ 0 w 21600"/>
                  <a:gd name="T51" fmla="*/ 119 h 21600"/>
                  <a:gd name="T52" fmla="*/ 3 w 21600"/>
                  <a:gd name="T53" fmla="*/ 122 h 21600"/>
                  <a:gd name="T54" fmla="*/ 6 w 21600"/>
                  <a:gd name="T55" fmla="*/ 122 h 21600"/>
                  <a:gd name="T56" fmla="*/ 13 w 21600"/>
                  <a:gd name="T57" fmla="*/ 92 h 21600"/>
                  <a:gd name="T58" fmla="*/ 13 w 21600"/>
                  <a:gd name="T59" fmla="*/ 99 h 2160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1600"/>
                  <a:gd name="T91" fmla="*/ 0 h 21600"/>
                  <a:gd name="T92" fmla="*/ 21600 w 21600"/>
                  <a:gd name="T93" fmla="*/ 21600 h 2160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1600" h="21600">
                    <a:moveTo>
                      <a:pt x="4388" y="17528"/>
                    </a:moveTo>
                    <a:lnTo>
                      <a:pt x="5063" y="15934"/>
                    </a:lnTo>
                    <a:lnTo>
                      <a:pt x="5738" y="14341"/>
                    </a:lnTo>
                    <a:lnTo>
                      <a:pt x="6750" y="12748"/>
                    </a:lnTo>
                    <a:lnTo>
                      <a:pt x="7763" y="10800"/>
                    </a:lnTo>
                    <a:lnTo>
                      <a:pt x="12150" y="7082"/>
                    </a:lnTo>
                    <a:lnTo>
                      <a:pt x="16538" y="4072"/>
                    </a:lnTo>
                    <a:lnTo>
                      <a:pt x="18563" y="2833"/>
                    </a:lnTo>
                    <a:lnTo>
                      <a:pt x="20250" y="1593"/>
                    </a:lnTo>
                    <a:lnTo>
                      <a:pt x="21600" y="1239"/>
                    </a:lnTo>
                    <a:lnTo>
                      <a:pt x="21600" y="354"/>
                    </a:lnTo>
                    <a:lnTo>
                      <a:pt x="21600" y="0"/>
                    </a:lnTo>
                    <a:lnTo>
                      <a:pt x="17888" y="0"/>
                    </a:lnTo>
                    <a:lnTo>
                      <a:pt x="15863" y="354"/>
                    </a:lnTo>
                    <a:lnTo>
                      <a:pt x="13838" y="1239"/>
                    </a:lnTo>
                    <a:lnTo>
                      <a:pt x="10800" y="2833"/>
                    </a:lnTo>
                    <a:lnTo>
                      <a:pt x="7088" y="5134"/>
                    </a:lnTo>
                    <a:lnTo>
                      <a:pt x="3713" y="7967"/>
                    </a:lnTo>
                    <a:lnTo>
                      <a:pt x="1350" y="10269"/>
                    </a:lnTo>
                    <a:lnTo>
                      <a:pt x="0" y="12748"/>
                    </a:lnTo>
                    <a:lnTo>
                      <a:pt x="0" y="14872"/>
                    </a:lnTo>
                    <a:lnTo>
                      <a:pt x="0" y="16820"/>
                    </a:lnTo>
                    <a:lnTo>
                      <a:pt x="0" y="18236"/>
                    </a:lnTo>
                    <a:lnTo>
                      <a:pt x="0" y="19652"/>
                    </a:lnTo>
                    <a:lnTo>
                      <a:pt x="0" y="20184"/>
                    </a:lnTo>
                    <a:lnTo>
                      <a:pt x="0" y="21069"/>
                    </a:lnTo>
                    <a:lnTo>
                      <a:pt x="1013" y="21600"/>
                    </a:lnTo>
                    <a:lnTo>
                      <a:pt x="2025" y="21600"/>
                    </a:lnTo>
                    <a:lnTo>
                      <a:pt x="4388" y="16289"/>
                    </a:lnTo>
                    <a:lnTo>
                      <a:pt x="4388" y="17528"/>
                    </a:lnTo>
                  </a:path>
                </a:pathLst>
              </a:custGeom>
              <a:blipFill dpi="0" rotWithShape="0">
                <a:blip r:embed="rId6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21" name="Freeform 97"/>
              <p:cNvSpPr>
                <a:spLocks/>
              </p:cNvSpPr>
              <p:nvPr/>
            </p:nvSpPr>
            <p:spPr bwMode="auto">
              <a:xfrm>
                <a:off x="703732" y="1633225"/>
                <a:ext cx="124192" cy="222551"/>
              </a:xfrm>
              <a:custGeom>
                <a:avLst/>
                <a:gdLst>
                  <a:gd name="T0" fmla="*/ 14 w 21600"/>
                  <a:gd name="T1" fmla="*/ 105 h 21600"/>
                  <a:gd name="T2" fmla="*/ 17 w 21600"/>
                  <a:gd name="T3" fmla="*/ 96 h 21600"/>
                  <a:gd name="T4" fmla="*/ 19 w 21600"/>
                  <a:gd name="T5" fmla="*/ 86 h 21600"/>
                  <a:gd name="T6" fmla="*/ 21 w 21600"/>
                  <a:gd name="T7" fmla="*/ 76 h 21600"/>
                  <a:gd name="T8" fmla="*/ 28 w 21600"/>
                  <a:gd name="T9" fmla="*/ 64 h 21600"/>
                  <a:gd name="T10" fmla="*/ 40 w 21600"/>
                  <a:gd name="T11" fmla="*/ 43 h 21600"/>
                  <a:gd name="T12" fmla="*/ 55 w 21600"/>
                  <a:gd name="T13" fmla="*/ 24 h 21600"/>
                  <a:gd name="T14" fmla="*/ 62 w 21600"/>
                  <a:gd name="T15" fmla="*/ 16 h 21600"/>
                  <a:gd name="T16" fmla="*/ 69 w 21600"/>
                  <a:gd name="T17" fmla="*/ 9 h 21600"/>
                  <a:gd name="T18" fmla="*/ 72 w 21600"/>
                  <a:gd name="T19" fmla="*/ 7 h 21600"/>
                  <a:gd name="T20" fmla="*/ 72 w 21600"/>
                  <a:gd name="T21" fmla="*/ 4 h 21600"/>
                  <a:gd name="T22" fmla="*/ 72 w 21600"/>
                  <a:gd name="T23" fmla="*/ 0 h 21600"/>
                  <a:gd name="T24" fmla="*/ 60 w 21600"/>
                  <a:gd name="T25" fmla="*/ 0 h 21600"/>
                  <a:gd name="T26" fmla="*/ 52 w 21600"/>
                  <a:gd name="T27" fmla="*/ 2 h 21600"/>
                  <a:gd name="T28" fmla="*/ 45 w 21600"/>
                  <a:gd name="T29" fmla="*/ 7 h 21600"/>
                  <a:gd name="T30" fmla="*/ 36 w 21600"/>
                  <a:gd name="T31" fmla="*/ 16 h 21600"/>
                  <a:gd name="T32" fmla="*/ 24 w 21600"/>
                  <a:gd name="T33" fmla="*/ 31 h 21600"/>
                  <a:gd name="T34" fmla="*/ 12 w 21600"/>
                  <a:gd name="T35" fmla="*/ 48 h 21600"/>
                  <a:gd name="T36" fmla="*/ 5 w 21600"/>
                  <a:gd name="T37" fmla="*/ 62 h 21600"/>
                  <a:gd name="T38" fmla="*/ 0 w 21600"/>
                  <a:gd name="T39" fmla="*/ 76 h 21600"/>
                  <a:gd name="T40" fmla="*/ 0 w 21600"/>
                  <a:gd name="T41" fmla="*/ 88 h 21600"/>
                  <a:gd name="T42" fmla="*/ 0 w 21600"/>
                  <a:gd name="T43" fmla="*/ 100 h 21600"/>
                  <a:gd name="T44" fmla="*/ 0 w 21600"/>
                  <a:gd name="T45" fmla="*/ 110 h 21600"/>
                  <a:gd name="T46" fmla="*/ 0 w 21600"/>
                  <a:gd name="T47" fmla="*/ 117 h 21600"/>
                  <a:gd name="T48" fmla="*/ 0 w 21600"/>
                  <a:gd name="T49" fmla="*/ 122 h 21600"/>
                  <a:gd name="T50" fmla="*/ 0 w 21600"/>
                  <a:gd name="T51" fmla="*/ 127 h 21600"/>
                  <a:gd name="T52" fmla="*/ 2 w 21600"/>
                  <a:gd name="T53" fmla="*/ 129 h 21600"/>
                  <a:gd name="T54" fmla="*/ 7 w 21600"/>
                  <a:gd name="T55" fmla="*/ 129 h 21600"/>
                  <a:gd name="T56" fmla="*/ 14 w 21600"/>
                  <a:gd name="T57" fmla="*/ 98 h 21600"/>
                  <a:gd name="T58" fmla="*/ 14 w 21600"/>
                  <a:gd name="T59" fmla="*/ 105 h 2160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1600"/>
                  <a:gd name="T91" fmla="*/ 0 h 21600"/>
                  <a:gd name="T92" fmla="*/ 21600 w 21600"/>
                  <a:gd name="T93" fmla="*/ 21600 h 2160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1600" h="21600">
                    <a:moveTo>
                      <a:pt x="4200" y="17581"/>
                    </a:moveTo>
                    <a:lnTo>
                      <a:pt x="5100" y="16074"/>
                    </a:lnTo>
                    <a:lnTo>
                      <a:pt x="5700" y="14400"/>
                    </a:lnTo>
                    <a:lnTo>
                      <a:pt x="6300" y="12726"/>
                    </a:lnTo>
                    <a:lnTo>
                      <a:pt x="8400" y="10716"/>
                    </a:lnTo>
                    <a:lnTo>
                      <a:pt x="12000" y="7200"/>
                    </a:lnTo>
                    <a:lnTo>
                      <a:pt x="16500" y="4019"/>
                    </a:lnTo>
                    <a:lnTo>
                      <a:pt x="18600" y="2679"/>
                    </a:lnTo>
                    <a:lnTo>
                      <a:pt x="20700" y="1507"/>
                    </a:lnTo>
                    <a:lnTo>
                      <a:pt x="21600" y="1172"/>
                    </a:lnTo>
                    <a:lnTo>
                      <a:pt x="21600" y="670"/>
                    </a:lnTo>
                    <a:lnTo>
                      <a:pt x="21600" y="0"/>
                    </a:lnTo>
                    <a:lnTo>
                      <a:pt x="18000" y="0"/>
                    </a:lnTo>
                    <a:lnTo>
                      <a:pt x="15600" y="335"/>
                    </a:lnTo>
                    <a:lnTo>
                      <a:pt x="13500" y="1172"/>
                    </a:lnTo>
                    <a:lnTo>
                      <a:pt x="10800" y="2679"/>
                    </a:lnTo>
                    <a:lnTo>
                      <a:pt x="7200" y="5191"/>
                    </a:lnTo>
                    <a:lnTo>
                      <a:pt x="3600" y="8037"/>
                    </a:lnTo>
                    <a:lnTo>
                      <a:pt x="1500" y="10381"/>
                    </a:lnTo>
                    <a:lnTo>
                      <a:pt x="0" y="12726"/>
                    </a:lnTo>
                    <a:lnTo>
                      <a:pt x="0" y="14735"/>
                    </a:lnTo>
                    <a:lnTo>
                      <a:pt x="0" y="16744"/>
                    </a:lnTo>
                    <a:lnTo>
                      <a:pt x="0" y="18419"/>
                    </a:lnTo>
                    <a:lnTo>
                      <a:pt x="0" y="19591"/>
                    </a:lnTo>
                    <a:lnTo>
                      <a:pt x="0" y="20428"/>
                    </a:lnTo>
                    <a:lnTo>
                      <a:pt x="0" y="21265"/>
                    </a:lnTo>
                    <a:lnTo>
                      <a:pt x="600" y="21600"/>
                    </a:lnTo>
                    <a:lnTo>
                      <a:pt x="2100" y="21600"/>
                    </a:lnTo>
                    <a:lnTo>
                      <a:pt x="4200" y="16409"/>
                    </a:lnTo>
                    <a:lnTo>
                      <a:pt x="4200" y="17581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22" name="Freeform 98"/>
              <p:cNvSpPr>
                <a:spLocks/>
              </p:cNvSpPr>
              <p:nvPr/>
            </p:nvSpPr>
            <p:spPr bwMode="auto">
              <a:xfrm>
                <a:off x="703732" y="1633225"/>
                <a:ext cx="124192" cy="222551"/>
              </a:xfrm>
              <a:custGeom>
                <a:avLst/>
                <a:gdLst>
                  <a:gd name="T0" fmla="*/ 14 w 21600"/>
                  <a:gd name="T1" fmla="*/ 105 h 21600"/>
                  <a:gd name="T2" fmla="*/ 17 w 21600"/>
                  <a:gd name="T3" fmla="*/ 96 h 21600"/>
                  <a:gd name="T4" fmla="*/ 19 w 21600"/>
                  <a:gd name="T5" fmla="*/ 86 h 21600"/>
                  <a:gd name="T6" fmla="*/ 21 w 21600"/>
                  <a:gd name="T7" fmla="*/ 76 h 21600"/>
                  <a:gd name="T8" fmla="*/ 28 w 21600"/>
                  <a:gd name="T9" fmla="*/ 64 h 21600"/>
                  <a:gd name="T10" fmla="*/ 40 w 21600"/>
                  <a:gd name="T11" fmla="*/ 43 h 21600"/>
                  <a:gd name="T12" fmla="*/ 55 w 21600"/>
                  <a:gd name="T13" fmla="*/ 24 h 21600"/>
                  <a:gd name="T14" fmla="*/ 62 w 21600"/>
                  <a:gd name="T15" fmla="*/ 16 h 21600"/>
                  <a:gd name="T16" fmla="*/ 69 w 21600"/>
                  <a:gd name="T17" fmla="*/ 9 h 21600"/>
                  <a:gd name="T18" fmla="*/ 72 w 21600"/>
                  <a:gd name="T19" fmla="*/ 7 h 21600"/>
                  <a:gd name="T20" fmla="*/ 72 w 21600"/>
                  <a:gd name="T21" fmla="*/ 4 h 21600"/>
                  <a:gd name="T22" fmla="*/ 72 w 21600"/>
                  <a:gd name="T23" fmla="*/ 0 h 21600"/>
                  <a:gd name="T24" fmla="*/ 60 w 21600"/>
                  <a:gd name="T25" fmla="*/ 0 h 21600"/>
                  <a:gd name="T26" fmla="*/ 52 w 21600"/>
                  <a:gd name="T27" fmla="*/ 2 h 21600"/>
                  <a:gd name="T28" fmla="*/ 45 w 21600"/>
                  <a:gd name="T29" fmla="*/ 7 h 21600"/>
                  <a:gd name="T30" fmla="*/ 36 w 21600"/>
                  <a:gd name="T31" fmla="*/ 16 h 21600"/>
                  <a:gd name="T32" fmla="*/ 24 w 21600"/>
                  <a:gd name="T33" fmla="*/ 31 h 21600"/>
                  <a:gd name="T34" fmla="*/ 12 w 21600"/>
                  <a:gd name="T35" fmla="*/ 48 h 21600"/>
                  <a:gd name="T36" fmla="*/ 5 w 21600"/>
                  <a:gd name="T37" fmla="*/ 62 h 21600"/>
                  <a:gd name="T38" fmla="*/ 0 w 21600"/>
                  <a:gd name="T39" fmla="*/ 76 h 21600"/>
                  <a:gd name="T40" fmla="*/ 0 w 21600"/>
                  <a:gd name="T41" fmla="*/ 88 h 21600"/>
                  <a:gd name="T42" fmla="*/ 0 w 21600"/>
                  <a:gd name="T43" fmla="*/ 100 h 21600"/>
                  <a:gd name="T44" fmla="*/ 0 w 21600"/>
                  <a:gd name="T45" fmla="*/ 110 h 21600"/>
                  <a:gd name="T46" fmla="*/ 0 w 21600"/>
                  <a:gd name="T47" fmla="*/ 117 h 21600"/>
                  <a:gd name="T48" fmla="*/ 0 w 21600"/>
                  <a:gd name="T49" fmla="*/ 122 h 21600"/>
                  <a:gd name="T50" fmla="*/ 0 w 21600"/>
                  <a:gd name="T51" fmla="*/ 127 h 21600"/>
                  <a:gd name="T52" fmla="*/ 2 w 21600"/>
                  <a:gd name="T53" fmla="*/ 129 h 21600"/>
                  <a:gd name="T54" fmla="*/ 7 w 21600"/>
                  <a:gd name="T55" fmla="*/ 129 h 21600"/>
                  <a:gd name="T56" fmla="*/ 14 w 21600"/>
                  <a:gd name="T57" fmla="*/ 98 h 2160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1600"/>
                  <a:gd name="T88" fmla="*/ 0 h 21600"/>
                  <a:gd name="T89" fmla="*/ 21600 w 21600"/>
                  <a:gd name="T90" fmla="*/ 21600 h 2160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1600" h="21600">
                    <a:moveTo>
                      <a:pt x="4200" y="17581"/>
                    </a:moveTo>
                    <a:lnTo>
                      <a:pt x="5100" y="16074"/>
                    </a:lnTo>
                    <a:lnTo>
                      <a:pt x="5700" y="14400"/>
                    </a:lnTo>
                    <a:lnTo>
                      <a:pt x="6300" y="12726"/>
                    </a:lnTo>
                    <a:lnTo>
                      <a:pt x="8400" y="10716"/>
                    </a:lnTo>
                    <a:lnTo>
                      <a:pt x="12000" y="7200"/>
                    </a:lnTo>
                    <a:lnTo>
                      <a:pt x="16500" y="4019"/>
                    </a:lnTo>
                    <a:lnTo>
                      <a:pt x="18600" y="2679"/>
                    </a:lnTo>
                    <a:lnTo>
                      <a:pt x="20700" y="1507"/>
                    </a:lnTo>
                    <a:lnTo>
                      <a:pt x="21600" y="1172"/>
                    </a:lnTo>
                    <a:lnTo>
                      <a:pt x="21600" y="670"/>
                    </a:lnTo>
                    <a:lnTo>
                      <a:pt x="21600" y="0"/>
                    </a:lnTo>
                    <a:lnTo>
                      <a:pt x="18000" y="0"/>
                    </a:lnTo>
                    <a:lnTo>
                      <a:pt x="15600" y="335"/>
                    </a:lnTo>
                    <a:lnTo>
                      <a:pt x="13500" y="1172"/>
                    </a:lnTo>
                    <a:lnTo>
                      <a:pt x="10800" y="2679"/>
                    </a:lnTo>
                    <a:lnTo>
                      <a:pt x="7200" y="5191"/>
                    </a:lnTo>
                    <a:lnTo>
                      <a:pt x="3600" y="8037"/>
                    </a:lnTo>
                    <a:lnTo>
                      <a:pt x="1500" y="10381"/>
                    </a:lnTo>
                    <a:lnTo>
                      <a:pt x="0" y="12726"/>
                    </a:lnTo>
                    <a:lnTo>
                      <a:pt x="0" y="14735"/>
                    </a:lnTo>
                    <a:lnTo>
                      <a:pt x="0" y="16744"/>
                    </a:lnTo>
                    <a:lnTo>
                      <a:pt x="0" y="18419"/>
                    </a:lnTo>
                    <a:lnTo>
                      <a:pt x="0" y="19591"/>
                    </a:lnTo>
                    <a:lnTo>
                      <a:pt x="0" y="20428"/>
                    </a:lnTo>
                    <a:lnTo>
                      <a:pt x="0" y="21265"/>
                    </a:lnTo>
                    <a:lnTo>
                      <a:pt x="600" y="21600"/>
                    </a:lnTo>
                    <a:lnTo>
                      <a:pt x="2100" y="21600"/>
                    </a:lnTo>
                    <a:lnTo>
                      <a:pt x="4200" y="1640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23" name="Freeform 99"/>
              <p:cNvSpPr>
                <a:spLocks/>
              </p:cNvSpPr>
              <p:nvPr/>
            </p:nvSpPr>
            <p:spPr bwMode="auto">
              <a:xfrm>
                <a:off x="579540" y="1860952"/>
                <a:ext cx="125917" cy="39680"/>
              </a:xfrm>
              <a:custGeom>
                <a:avLst/>
                <a:gdLst>
                  <a:gd name="T0" fmla="*/ 67 w 21600"/>
                  <a:gd name="T1" fmla="*/ 0 h 21600"/>
                  <a:gd name="T2" fmla="*/ 50 w 21600"/>
                  <a:gd name="T3" fmla="*/ 5 h 21600"/>
                  <a:gd name="T4" fmla="*/ 34 w 21600"/>
                  <a:gd name="T5" fmla="*/ 10 h 21600"/>
                  <a:gd name="T6" fmla="*/ 22 w 21600"/>
                  <a:gd name="T7" fmla="*/ 14 h 21600"/>
                  <a:gd name="T8" fmla="*/ 11 w 21600"/>
                  <a:gd name="T9" fmla="*/ 18 h 21600"/>
                  <a:gd name="T10" fmla="*/ 5 w 21600"/>
                  <a:gd name="T11" fmla="*/ 21 h 21600"/>
                  <a:gd name="T12" fmla="*/ 0 w 21600"/>
                  <a:gd name="T13" fmla="*/ 21 h 21600"/>
                  <a:gd name="T14" fmla="*/ 0 w 21600"/>
                  <a:gd name="T15" fmla="*/ 23 h 21600"/>
                  <a:gd name="T16" fmla="*/ 5 w 21600"/>
                  <a:gd name="T17" fmla="*/ 21 h 21600"/>
                  <a:gd name="T18" fmla="*/ 15 w 21600"/>
                  <a:gd name="T19" fmla="*/ 18 h 21600"/>
                  <a:gd name="T20" fmla="*/ 22 w 21600"/>
                  <a:gd name="T21" fmla="*/ 18 h 21600"/>
                  <a:gd name="T22" fmla="*/ 31 w 21600"/>
                  <a:gd name="T23" fmla="*/ 18 h 21600"/>
                  <a:gd name="T24" fmla="*/ 37 w 21600"/>
                  <a:gd name="T25" fmla="*/ 16 h 21600"/>
                  <a:gd name="T26" fmla="*/ 43 w 21600"/>
                  <a:gd name="T27" fmla="*/ 12 h 21600"/>
                  <a:gd name="T28" fmla="*/ 54 w 21600"/>
                  <a:gd name="T29" fmla="*/ 9 h 21600"/>
                  <a:gd name="T30" fmla="*/ 65 w 21600"/>
                  <a:gd name="T31" fmla="*/ 7 h 21600"/>
                  <a:gd name="T32" fmla="*/ 69 w 21600"/>
                  <a:gd name="T33" fmla="*/ 3 h 21600"/>
                  <a:gd name="T34" fmla="*/ 73 w 21600"/>
                  <a:gd name="T35" fmla="*/ 0 h 21600"/>
                  <a:gd name="T36" fmla="*/ 67 w 21600"/>
                  <a:gd name="T37" fmla="*/ 0 h 2160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600"/>
                  <a:gd name="T58" fmla="*/ 0 h 21600"/>
                  <a:gd name="T59" fmla="*/ 21600 w 21600"/>
                  <a:gd name="T60" fmla="*/ 21600 h 2160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600" h="21600">
                    <a:moveTo>
                      <a:pt x="19825" y="0"/>
                    </a:moveTo>
                    <a:lnTo>
                      <a:pt x="14795" y="4696"/>
                    </a:lnTo>
                    <a:lnTo>
                      <a:pt x="10060" y="9391"/>
                    </a:lnTo>
                    <a:lnTo>
                      <a:pt x="6510" y="13148"/>
                    </a:lnTo>
                    <a:lnTo>
                      <a:pt x="3255" y="16904"/>
                    </a:lnTo>
                    <a:lnTo>
                      <a:pt x="1479" y="19722"/>
                    </a:lnTo>
                    <a:lnTo>
                      <a:pt x="0" y="19722"/>
                    </a:lnTo>
                    <a:lnTo>
                      <a:pt x="0" y="21600"/>
                    </a:lnTo>
                    <a:lnTo>
                      <a:pt x="1479" y="19722"/>
                    </a:lnTo>
                    <a:lnTo>
                      <a:pt x="4438" y="16904"/>
                    </a:lnTo>
                    <a:lnTo>
                      <a:pt x="6510" y="16904"/>
                    </a:lnTo>
                    <a:lnTo>
                      <a:pt x="9173" y="16904"/>
                    </a:lnTo>
                    <a:lnTo>
                      <a:pt x="10948" y="15026"/>
                    </a:lnTo>
                    <a:lnTo>
                      <a:pt x="12723" y="11270"/>
                    </a:lnTo>
                    <a:lnTo>
                      <a:pt x="15978" y="8452"/>
                    </a:lnTo>
                    <a:lnTo>
                      <a:pt x="19233" y="6574"/>
                    </a:lnTo>
                    <a:lnTo>
                      <a:pt x="20416" y="2817"/>
                    </a:lnTo>
                    <a:lnTo>
                      <a:pt x="21600" y="0"/>
                    </a:lnTo>
                    <a:lnTo>
                      <a:pt x="19825" y="0"/>
                    </a:lnTo>
                  </a:path>
                </a:pathLst>
              </a:custGeom>
              <a:blipFill dpi="0" rotWithShape="0">
                <a:blip r:embed="rId6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24" name="Freeform 100"/>
              <p:cNvSpPr>
                <a:spLocks/>
              </p:cNvSpPr>
              <p:nvPr/>
            </p:nvSpPr>
            <p:spPr bwMode="auto">
              <a:xfrm>
                <a:off x="576090" y="1855776"/>
                <a:ext cx="139716" cy="53481"/>
              </a:xfrm>
              <a:custGeom>
                <a:avLst/>
                <a:gdLst>
                  <a:gd name="T0" fmla="*/ 74 w 21600"/>
                  <a:gd name="T1" fmla="*/ 0 h 21600"/>
                  <a:gd name="T2" fmla="*/ 55 w 21600"/>
                  <a:gd name="T3" fmla="*/ 7 h 21600"/>
                  <a:gd name="T4" fmla="*/ 38 w 21600"/>
                  <a:gd name="T5" fmla="*/ 15 h 21600"/>
                  <a:gd name="T6" fmla="*/ 24 w 21600"/>
                  <a:gd name="T7" fmla="*/ 19 h 21600"/>
                  <a:gd name="T8" fmla="*/ 12 w 21600"/>
                  <a:gd name="T9" fmla="*/ 24 h 21600"/>
                  <a:gd name="T10" fmla="*/ 4 w 21600"/>
                  <a:gd name="T11" fmla="*/ 29 h 21600"/>
                  <a:gd name="T12" fmla="*/ 0 w 21600"/>
                  <a:gd name="T13" fmla="*/ 31 h 21600"/>
                  <a:gd name="T14" fmla="*/ 4 w 21600"/>
                  <a:gd name="T15" fmla="*/ 31 h 21600"/>
                  <a:gd name="T16" fmla="*/ 16 w 21600"/>
                  <a:gd name="T17" fmla="*/ 31 h 21600"/>
                  <a:gd name="T18" fmla="*/ 24 w 21600"/>
                  <a:gd name="T19" fmla="*/ 29 h 21600"/>
                  <a:gd name="T20" fmla="*/ 33 w 21600"/>
                  <a:gd name="T21" fmla="*/ 24 h 21600"/>
                  <a:gd name="T22" fmla="*/ 40 w 21600"/>
                  <a:gd name="T23" fmla="*/ 22 h 21600"/>
                  <a:gd name="T24" fmla="*/ 47 w 21600"/>
                  <a:gd name="T25" fmla="*/ 17 h 21600"/>
                  <a:gd name="T26" fmla="*/ 62 w 21600"/>
                  <a:gd name="T27" fmla="*/ 12 h 21600"/>
                  <a:gd name="T28" fmla="*/ 71 w 21600"/>
                  <a:gd name="T29" fmla="*/ 10 h 21600"/>
                  <a:gd name="T30" fmla="*/ 76 w 21600"/>
                  <a:gd name="T31" fmla="*/ 5 h 21600"/>
                  <a:gd name="T32" fmla="*/ 81 w 21600"/>
                  <a:gd name="T33" fmla="*/ 0 h 21600"/>
                  <a:gd name="T34" fmla="*/ 74 w 21600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600"/>
                  <a:gd name="T55" fmla="*/ 0 h 21600"/>
                  <a:gd name="T56" fmla="*/ 21600 w 21600"/>
                  <a:gd name="T57" fmla="*/ 21600 h 2160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600" h="21600">
                    <a:moveTo>
                      <a:pt x="19733" y="0"/>
                    </a:moveTo>
                    <a:lnTo>
                      <a:pt x="14667" y="4877"/>
                    </a:lnTo>
                    <a:lnTo>
                      <a:pt x="10133" y="10452"/>
                    </a:lnTo>
                    <a:lnTo>
                      <a:pt x="6400" y="13239"/>
                    </a:lnTo>
                    <a:lnTo>
                      <a:pt x="3200" y="16723"/>
                    </a:lnTo>
                    <a:lnTo>
                      <a:pt x="1067" y="20206"/>
                    </a:lnTo>
                    <a:lnTo>
                      <a:pt x="0" y="21600"/>
                    </a:lnTo>
                    <a:lnTo>
                      <a:pt x="1067" y="21600"/>
                    </a:lnTo>
                    <a:lnTo>
                      <a:pt x="4267" y="21600"/>
                    </a:lnTo>
                    <a:lnTo>
                      <a:pt x="6400" y="20206"/>
                    </a:lnTo>
                    <a:lnTo>
                      <a:pt x="8800" y="16723"/>
                    </a:lnTo>
                    <a:lnTo>
                      <a:pt x="10667" y="15329"/>
                    </a:lnTo>
                    <a:lnTo>
                      <a:pt x="12533" y="11845"/>
                    </a:lnTo>
                    <a:lnTo>
                      <a:pt x="16533" y="8361"/>
                    </a:lnTo>
                    <a:lnTo>
                      <a:pt x="18933" y="6968"/>
                    </a:lnTo>
                    <a:lnTo>
                      <a:pt x="20267" y="3484"/>
                    </a:lnTo>
                    <a:lnTo>
                      <a:pt x="21600" y="0"/>
                    </a:lnTo>
                    <a:lnTo>
                      <a:pt x="19733" y="0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25" name="Freeform 101"/>
              <p:cNvSpPr>
                <a:spLocks/>
              </p:cNvSpPr>
              <p:nvPr/>
            </p:nvSpPr>
            <p:spPr bwMode="auto">
              <a:xfrm>
                <a:off x="576090" y="1855776"/>
                <a:ext cx="139716" cy="53481"/>
              </a:xfrm>
              <a:custGeom>
                <a:avLst/>
                <a:gdLst>
                  <a:gd name="T0" fmla="*/ 74 w 21600"/>
                  <a:gd name="T1" fmla="*/ 0 h 21600"/>
                  <a:gd name="T2" fmla="*/ 55 w 21600"/>
                  <a:gd name="T3" fmla="*/ 7 h 21600"/>
                  <a:gd name="T4" fmla="*/ 38 w 21600"/>
                  <a:gd name="T5" fmla="*/ 15 h 21600"/>
                  <a:gd name="T6" fmla="*/ 24 w 21600"/>
                  <a:gd name="T7" fmla="*/ 19 h 21600"/>
                  <a:gd name="T8" fmla="*/ 12 w 21600"/>
                  <a:gd name="T9" fmla="*/ 24 h 21600"/>
                  <a:gd name="T10" fmla="*/ 4 w 21600"/>
                  <a:gd name="T11" fmla="*/ 29 h 21600"/>
                  <a:gd name="T12" fmla="*/ 0 w 21600"/>
                  <a:gd name="T13" fmla="*/ 31 h 21600"/>
                  <a:gd name="T14" fmla="*/ 4 w 21600"/>
                  <a:gd name="T15" fmla="*/ 31 h 21600"/>
                  <a:gd name="T16" fmla="*/ 16 w 21600"/>
                  <a:gd name="T17" fmla="*/ 31 h 21600"/>
                  <a:gd name="T18" fmla="*/ 24 w 21600"/>
                  <a:gd name="T19" fmla="*/ 29 h 21600"/>
                  <a:gd name="T20" fmla="*/ 33 w 21600"/>
                  <a:gd name="T21" fmla="*/ 24 h 21600"/>
                  <a:gd name="T22" fmla="*/ 40 w 21600"/>
                  <a:gd name="T23" fmla="*/ 22 h 21600"/>
                  <a:gd name="T24" fmla="*/ 47 w 21600"/>
                  <a:gd name="T25" fmla="*/ 17 h 21600"/>
                  <a:gd name="T26" fmla="*/ 62 w 21600"/>
                  <a:gd name="T27" fmla="*/ 12 h 21600"/>
                  <a:gd name="T28" fmla="*/ 71 w 21600"/>
                  <a:gd name="T29" fmla="*/ 10 h 21600"/>
                  <a:gd name="T30" fmla="*/ 76 w 21600"/>
                  <a:gd name="T31" fmla="*/ 5 h 21600"/>
                  <a:gd name="T32" fmla="*/ 81 w 21600"/>
                  <a:gd name="T33" fmla="*/ 0 h 216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600"/>
                  <a:gd name="T52" fmla="*/ 0 h 21600"/>
                  <a:gd name="T53" fmla="*/ 21600 w 21600"/>
                  <a:gd name="T54" fmla="*/ 21600 h 2160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600" h="21600">
                    <a:moveTo>
                      <a:pt x="19733" y="0"/>
                    </a:moveTo>
                    <a:lnTo>
                      <a:pt x="14667" y="4877"/>
                    </a:lnTo>
                    <a:lnTo>
                      <a:pt x="10133" y="10452"/>
                    </a:lnTo>
                    <a:lnTo>
                      <a:pt x="6400" y="13239"/>
                    </a:lnTo>
                    <a:lnTo>
                      <a:pt x="3200" y="16723"/>
                    </a:lnTo>
                    <a:lnTo>
                      <a:pt x="1067" y="20206"/>
                    </a:lnTo>
                    <a:lnTo>
                      <a:pt x="0" y="21600"/>
                    </a:lnTo>
                    <a:lnTo>
                      <a:pt x="1067" y="21600"/>
                    </a:lnTo>
                    <a:lnTo>
                      <a:pt x="4267" y="21600"/>
                    </a:lnTo>
                    <a:lnTo>
                      <a:pt x="6400" y="20206"/>
                    </a:lnTo>
                    <a:lnTo>
                      <a:pt x="8800" y="16723"/>
                    </a:lnTo>
                    <a:lnTo>
                      <a:pt x="10667" y="15329"/>
                    </a:lnTo>
                    <a:lnTo>
                      <a:pt x="12533" y="11845"/>
                    </a:lnTo>
                    <a:lnTo>
                      <a:pt x="16533" y="8361"/>
                    </a:lnTo>
                    <a:lnTo>
                      <a:pt x="18933" y="6968"/>
                    </a:lnTo>
                    <a:lnTo>
                      <a:pt x="20267" y="3484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26" name="Freeform 102"/>
              <p:cNvSpPr>
                <a:spLocks/>
              </p:cNvSpPr>
              <p:nvPr/>
            </p:nvSpPr>
            <p:spPr bwMode="auto">
              <a:xfrm>
                <a:off x="745129" y="1545240"/>
                <a:ext cx="110393" cy="156993"/>
              </a:xfrm>
              <a:custGeom>
                <a:avLst/>
                <a:gdLst>
                  <a:gd name="T0" fmla="*/ 31 w 21600"/>
                  <a:gd name="T1" fmla="*/ 0 h 21600"/>
                  <a:gd name="T2" fmla="*/ 48 w 21600"/>
                  <a:gd name="T3" fmla="*/ 10 h 21600"/>
                  <a:gd name="T4" fmla="*/ 64 w 21600"/>
                  <a:gd name="T5" fmla="*/ 17 h 21600"/>
                  <a:gd name="T6" fmla="*/ 64 w 21600"/>
                  <a:gd name="T7" fmla="*/ 34 h 21600"/>
                  <a:gd name="T8" fmla="*/ 64 w 21600"/>
                  <a:gd name="T9" fmla="*/ 51 h 21600"/>
                  <a:gd name="T10" fmla="*/ 59 w 21600"/>
                  <a:gd name="T11" fmla="*/ 55 h 21600"/>
                  <a:gd name="T12" fmla="*/ 57 w 21600"/>
                  <a:gd name="T13" fmla="*/ 58 h 21600"/>
                  <a:gd name="T14" fmla="*/ 52 w 21600"/>
                  <a:gd name="T15" fmla="*/ 55 h 21600"/>
                  <a:gd name="T16" fmla="*/ 48 w 21600"/>
                  <a:gd name="T17" fmla="*/ 51 h 21600"/>
                  <a:gd name="T18" fmla="*/ 36 w 21600"/>
                  <a:gd name="T19" fmla="*/ 55 h 21600"/>
                  <a:gd name="T20" fmla="*/ 24 w 21600"/>
                  <a:gd name="T21" fmla="*/ 58 h 21600"/>
                  <a:gd name="T22" fmla="*/ 12 w 21600"/>
                  <a:gd name="T23" fmla="*/ 75 h 21600"/>
                  <a:gd name="T24" fmla="*/ 0 w 21600"/>
                  <a:gd name="T25" fmla="*/ 91 h 21600"/>
                  <a:gd name="T26" fmla="*/ 0 w 21600"/>
                  <a:gd name="T27" fmla="*/ 75 h 21600"/>
                  <a:gd name="T28" fmla="*/ 0 w 21600"/>
                  <a:gd name="T29" fmla="*/ 58 h 21600"/>
                  <a:gd name="T30" fmla="*/ 12 w 21600"/>
                  <a:gd name="T31" fmla="*/ 31 h 21600"/>
                  <a:gd name="T32" fmla="*/ 26 w 21600"/>
                  <a:gd name="T33" fmla="*/ 5 h 21600"/>
                  <a:gd name="T34" fmla="*/ 31 w 21600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600"/>
                  <a:gd name="T55" fmla="*/ 0 h 21600"/>
                  <a:gd name="T56" fmla="*/ 21600 w 21600"/>
                  <a:gd name="T57" fmla="*/ 21600 h 2160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600" h="21600">
                    <a:moveTo>
                      <a:pt x="10463" y="0"/>
                    </a:moveTo>
                    <a:lnTo>
                      <a:pt x="16200" y="2374"/>
                    </a:lnTo>
                    <a:lnTo>
                      <a:pt x="21600" y="4035"/>
                    </a:lnTo>
                    <a:lnTo>
                      <a:pt x="21600" y="8070"/>
                    </a:lnTo>
                    <a:lnTo>
                      <a:pt x="21600" y="12105"/>
                    </a:lnTo>
                    <a:lnTo>
                      <a:pt x="19913" y="13055"/>
                    </a:lnTo>
                    <a:lnTo>
                      <a:pt x="19238" y="13767"/>
                    </a:lnTo>
                    <a:lnTo>
                      <a:pt x="17550" y="13055"/>
                    </a:lnTo>
                    <a:lnTo>
                      <a:pt x="16200" y="12105"/>
                    </a:lnTo>
                    <a:lnTo>
                      <a:pt x="12150" y="13055"/>
                    </a:lnTo>
                    <a:lnTo>
                      <a:pt x="8100" y="13767"/>
                    </a:lnTo>
                    <a:lnTo>
                      <a:pt x="4050" y="17802"/>
                    </a:lnTo>
                    <a:lnTo>
                      <a:pt x="0" y="21600"/>
                    </a:lnTo>
                    <a:lnTo>
                      <a:pt x="0" y="17802"/>
                    </a:lnTo>
                    <a:lnTo>
                      <a:pt x="0" y="13767"/>
                    </a:lnTo>
                    <a:lnTo>
                      <a:pt x="4050" y="7358"/>
                    </a:lnTo>
                    <a:lnTo>
                      <a:pt x="8775" y="1187"/>
                    </a:lnTo>
                    <a:lnTo>
                      <a:pt x="10463" y="0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2" name="Rectangle 103"/>
            <p:cNvSpPr>
              <a:spLocks/>
            </p:cNvSpPr>
            <p:nvPr/>
          </p:nvSpPr>
          <p:spPr bwMode="auto">
            <a:xfrm>
              <a:off x="802640" y="1093113"/>
              <a:ext cx="87376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686" bIns="0">
              <a:spAutoFit/>
            </a:bodyPr>
            <a:lstStyle/>
            <a:p>
              <a:pPr marL="41275"/>
              <a:r>
                <a:rPr lang="en-US" sz="28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6</a:t>
              </a:r>
              <a:r>
                <a:rPr lang="en-US" sz="2800" dirty="0" smtClean="0">
                  <a:solidFill>
                    <a:schemeClr val="tx1"/>
                  </a:solidFill>
                  <a:latin typeface="Calibri"/>
                  <a:cs typeface="Calibri"/>
                </a:rPr>
                <a:t> legs</a:t>
              </a:r>
              <a:endParaRPr lang="en-US" sz="28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143" name="Rectangle 348"/>
            <p:cNvSpPr>
              <a:spLocks/>
            </p:cNvSpPr>
            <p:nvPr/>
          </p:nvSpPr>
          <p:spPr bwMode="auto">
            <a:xfrm>
              <a:off x="585234" y="3182779"/>
              <a:ext cx="141410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 anchor="ctr">
              <a:spAutoFit/>
            </a:bodyPr>
            <a:lstStyle/>
            <a:p>
              <a:pPr marL="42863" algn="ctr"/>
              <a:r>
                <a:rPr lang="en-US" sz="1600" dirty="0">
                  <a:solidFill>
                    <a:srgbClr val="7F7F7F"/>
                  </a:solidFill>
                  <a:latin typeface="Calibri"/>
                  <a:cs typeface="Calibri"/>
                </a:rPr>
                <a:t>Full and </a:t>
              </a:r>
              <a:r>
                <a:rPr lang="en-US" sz="1600" dirty="0" err="1" smtClean="0">
                  <a:solidFill>
                    <a:srgbClr val="7F7F7F"/>
                  </a:solidFill>
                  <a:latin typeface="Calibri"/>
                  <a:cs typeface="Calibri"/>
                </a:rPr>
                <a:t>Tu</a:t>
              </a:r>
              <a:r>
                <a:rPr lang="en-US" sz="1600" dirty="0" smtClean="0">
                  <a:solidFill>
                    <a:srgbClr val="7F7F7F"/>
                  </a:solidFill>
                  <a:latin typeface="Calibri"/>
                  <a:cs typeface="Calibri"/>
                </a:rPr>
                <a:t> </a:t>
              </a:r>
              <a:r>
                <a:rPr lang="en-US" sz="1600" dirty="0">
                  <a:solidFill>
                    <a:srgbClr val="7F7F7F"/>
                  </a:solidFill>
                  <a:latin typeface="Calibri"/>
                  <a:cs typeface="Calibri"/>
                </a:rPr>
                <a:t>1990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 leg stiffness shared across morphology, scale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>
                <a:latin typeface="Calibri"/>
                <a:cs typeface="Calibri"/>
              </a:rPr>
              <a:pPr>
                <a:defRPr/>
              </a:pPr>
              <a:t>7</a:t>
            </a:fld>
            <a:endParaRPr lang="en-US">
              <a:latin typeface="Calibri"/>
              <a:cs typeface="Calibri"/>
            </a:endParaRPr>
          </a:p>
        </p:txBody>
      </p:sp>
      <p:sp>
        <p:nvSpPr>
          <p:cNvPr id="142" name="Rectangle 347"/>
          <p:cNvSpPr>
            <a:spLocks/>
          </p:cNvSpPr>
          <p:nvPr/>
        </p:nvSpPr>
        <p:spPr bwMode="auto">
          <a:xfrm>
            <a:off x="416524" y="3593068"/>
            <a:ext cx="184890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 anchor="ctr">
            <a:spAutoFit/>
          </a:bodyPr>
          <a:lstStyle/>
          <a:p>
            <a:pPr marL="42863" algn="ctr"/>
            <a:r>
              <a:rPr lang="en-US" sz="1600" dirty="0" err="1" smtClean="0">
                <a:solidFill>
                  <a:srgbClr val="7F7F7F"/>
                </a:solidFill>
                <a:latin typeface="Calibri"/>
                <a:cs typeface="Calibri"/>
              </a:rPr>
              <a:t>Cavagn</a:t>
            </a:r>
            <a:r>
              <a:rPr lang="en-US" sz="1600" dirty="0" smtClean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7F7F7F"/>
                </a:solidFill>
                <a:latin typeface="Calibri"/>
                <a:cs typeface="Calibri"/>
              </a:rPr>
              <a:t>Heglund</a:t>
            </a:r>
            <a:r>
              <a:rPr lang="en-US" sz="1600" dirty="0" smtClean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</a:p>
          <a:p>
            <a:pPr marL="42863" algn="ctr"/>
            <a:r>
              <a:rPr lang="en-US" sz="1600" dirty="0" smtClean="0">
                <a:solidFill>
                  <a:srgbClr val="7F7F7F"/>
                </a:solidFill>
                <a:latin typeface="Calibri"/>
                <a:cs typeface="Calibri"/>
              </a:rPr>
              <a:t>&amp; Taylor </a:t>
            </a:r>
            <a:r>
              <a:rPr lang="en-US" sz="1600" dirty="0">
                <a:solidFill>
                  <a:srgbClr val="7F7F7F"/>
                </a:solidFill>
                <a:latin typeface="Calibri"/>
                <a:cs typeface="Calibri"/>
              </a:rPr>
              <a:t>1977</a:t>
            </a:r>
          </a:p>
        </p:txBody>
      </p:sp>
      <p:grpSp>
        <p:nvGrpSpPr>
          <p:cNvPr id="443" name="Group 442"/>
          <p:cNvGrpSpPr/>
          <p:nvPr/>
        </p:nvGrpSpPr>
        <p:grpSpPr>
          <a:xfrm>
            <a:off x="463035" y="786754"/>
            <a:ext cx="1797331" cy="2875154"/>
            <a:chOff x="413951" y="3760113"/>
            <a:chExt cx="1797331" cy="2875154"/>
          </a:xfrm>
        </p:grpSpPr>
        <p:sp>
          <p:nvSpPr>
            <p:cNvPr id="12" name="Rectangle 15"/>
            <p:cNvSpPr>
              <a:spLocks/>
            </p:cNvSpPr>
            <p:nvPr/>
          </p:nvSpPr>
          <p:spPr bwMode="auto">
            <a:xfrm>
              <a:off x="874495" y="6327490"/>
              <a:ext cx="79711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686" bIns="0">
              <a:spAutoFit/>
            </a:bodyPr>
            <a:lstStyle/>
            <a:p>
              <a:pPr marL="41275"/>
              <a:r>
                <a:rPr lang="en-US" sz="2000" dirty="0">
                  <a:solidFill>
                    <a:schemeClr val="tx1"/>
                  </a:solidFill>
                  <a:latin typeface="Calibri"/>
                  <a:cs typeface="Calibri"/>
                </a:rPr>
                <a:t>Human</a:t>
              </a:r>
            </a:p>
          </p:txBody>
        </p:sp>
        <p:grpSp>
          <p:nvGrpSpPr>
            <p:cNvPr id="430" name="Group 429"/>
            <p:cNvGrpSpPr/>
            <p:nvPr/>
          </p:nvGrpSpPr>
          <p:grpSpPr>
            <a:xfrm>
              <a:off x="838200" y="4302107"/>
              <a:ext cx="915915" cy="1354281"/>
              <a:chOff x="177641" y="4302107"/>
              <a:chExt cx="915915" cy="1354281"/>
            </a:xfrm>
          </p:grpSpPr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15762" y="4745483"/>
                <a:ext cx="305305" cy="902279"/>
              </a:xfrm>
              <a:custGeom>
                <a:avLst/>
                <a:gdLst>
                  <a:gd name="T0" fmla="*/ 19 w 21600"/>
                  <a:gd name="T1" fmla="*/ 223 h 21600"/>
                  <a:gd name="T2" fmla="*/ 48 w 21600"/>
                  <a:gd name="T3" fmla="*/ 271 h 21600"/>
                  <a:gd name="T4" fmla="*/ 69 w 21600"/>
                  <a:gd name="T5" fmla="*/ 305 h 21600"/>
                  <a:gd name="T6" fmla="*/ 74 w 21600"/>
                  <a:gd name="T7" fmla="*/ 329 h 21600"/>
                  <a:gd name="T8" fmla="*/ 65 w 21600"/>
                  <a:gd name="T9" fmla="*/ 355 h 21600"/>
                  <a:gd name="T10" fmla="*/ 48 w 21600"/>
                  <a:gd name="T11" fmla="*/ 379 h 21600"/>
                  <a:gd name="T12" fmla="*/ 45 w 21600"/>
                  <a:gd name="T13" fmla="*/ 401 h 21600"/>
                  <a:gd name="T14" fmla="*/ 55 w 21600"/>
                  <a:gd name="T15" fmla="*/ 437 h 21600"/>
                  <a:gd name="T16" fmla="*/ 55 w 21600"/>
                  <a:gd name="T17" fmla="*/ 478 h 21600"/>
                  <a:gd name="T18" fmla="*/ 57 w 21600"/>
                  <a:gd name="T19" fmla="*/ 509 h 21600"/>
                  <a:gd name="T20" fmla="*/ 62 w 21600"/>
                  <a:gd name="T21" fmla="*/ 516 h 21600"/>
                  <a:gd name="T22" fmla="*/ 74 w 21600"/>
                  <a:gd name="T23" fmla="*/ 521 h 21600"/>
                  <a:gd name="T24" fmla="*/ 93 w 21600"/>
                  <a:gd name="T25" fmla="*/ 523 h 21600"/>
                  <a:gd name="T26" fmla="*/ 117 w 21600"/>
                  <a:gd name="T27" fmla="*/ 521 h 21600"/>
                  <a:gd name="T28" fmla="*/ 134 w 21600"/>
                  <a:gd name="T29" fmla="*/ 518 h 21600"/>
                  <a:gd name="T30" fmla="*/ 143 w 21600"/>
                  <a:gd name="T31" fmla="*/ 514 h 21600"/>
                  <a:gd name="T32" fmla="*/ 146 w 21600"/>
                  <a:gd name="T33" fmla="*/ 506 h 21600"/>
                  <a:gd name="T34" fmla="*/ 141 w 21600"/>
                  <a:gd name="T35" fmla="*/ 494 h 21600"/>
                  <a:gd name="T36" fmla="*/ 127 w 21600"/>
                  <a:gd name="T37" fmla="*/ 487 h 21600"/>
                  <a:gd name="T38" fmla="*/ 112 w 21600"/>
                  <a:gd name="T39" fmla="*/ 485 h 21600"/>
                  <a:gd name="T40" fmla="*/ 105 w 21600"/>
                  <a:gd name="T41" fmla="*/ 480 h 21600"/>
                  <a:gd name="T42" fmla="*/ 100 w 21600"/>
                  <a:gd name="T43" fmla="*/ 466 h 21600"/>
                  <a:gd name="T44" fmla="*/ 100 w 21600"/>
                  <a:gd name="T45" fmla="*/ 449 h 21600"/>
                  <a:gd name="T46" fmla="*/ 103 w 21600"/>
                  <a:gd name="T47" fmla="*/ 410 h 21600"/>
                  <a:gd name="T48" fmla="*/ 115 w 21600"/>
                  <a:gd name="T49" fmla="*/ 358 h 21600"/>
                  <a:gd name="T50" fmla="*/ 124 w 21600"/>
                  <a:gd name="T51" fmla="*/ 312 h 21600"/>
                  <a:gd name="T52" fmla="*/ 127 w 21600"/>
                  <a:gd name="T53" fmla="*/ 281 h 21600"/>
                  <a:gd name="T54" fmla="*/ 124 w 21600"/>
                  <a:gd name="T55" fmla="*/ 254 h 21600"/>
                  <a:gd name="T56" fmla="*/ 117 w 21600"/>
                  <a:gd name="T57" fmla="*/ 226 h 21600"/>
                  <a:gd name="T58" fmla="*/ 103 w 21600"/>
                  <a:gd name="T59" fmla="*/ 187 h 21600"/>
                  <a:gd name="T60" fmla="*/ 93 w 21600"/>
                  <a:gd name="T61" fmla="*/ 149 h 21600"/>
                  <a:gd name="T62" fmla="*/ 96 w 21600"/>
                  <a:gd name="T63" fmla="*/ 127 h 21600"/>
                  <a:gd name="T64" fmla="*/ 105 w 21600"/>
                  <a:gd name="T65" fmla="*/ 103 h 21600"/>
                  <a:gd name="T66" fmla="*/ 127 w 21600"/>
                  <a:gd name="T67" fmla="*/ 69 h 21600"/>
                  <a:gd name="T68" fmla="*/ 158 w 21600"/>
                  <a:gd name="T69" fmla="*/ 26 h 21600"/>
                  <a:gd name="T70" fmla="*/ 0 w 21600"/>
                  <a:gd name="T71" fmla="*/ 192 h 216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600"/>
                  <a:gd name="T109" fmla="*/ 0 h 21600"/>
                  <a:gd name="T110" fmla="*/ 21600 w 21600"/>
                  <a:gd name="T111" fmla="*/ 21600 h 2160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600" h="21600">
                    <a:moveTo>
                      <a:pt x="0" y="7930"/>
                    </a:moveTo>
                    <a:lnTo>
                      <a:pt x="2319" y="9210"/>
                    </a:lnTo>
                    <a:lnTo>
                      <a:pt x="4149" y="10325"/>
                    </a:lnTo>
                    <a:lnTo>
                      <a:pt x="5858" y="11192"/>
                    </a:lnTo>
                    <a:lnTo>
                      <a:pt x="7322" y="11977"/>
                    </a:lnTo>
                    <a:lnTo>
                      <a:pt x="8420" y="12597"/>
                    </a:lnTo>
                    <a:lnTo>
                      <a:pt x="9031" y="13175"/>
                    </a:lnTo>
                    <a:lnTo>
                      <a:pt x="9031" y="13588"/>
                    </a:lnTo>
                    <a:lnTo>
                      <a:pt x="8786" y="13959"/>
                    </a:lnTo>
                    <a:lnTo>
                      <a:pt x="7932" y="14662"/>
                    </a:lnTo>
                    <a:lnTo>
                      <a:pt x="6468" y="15364"/>
                    </a:lnTo>
                    <a:lnTo>
                      <a:pt x="5858" y="15653"/>
                    </a:lnTo>
                    <a:lnTo>
                      <a:pt x="5492" y="16066"/>
                    </a:lnTo>
                    <a:lnTo>
                      <a:pt x="5492" y="16561"/>
                    </a:lnTo>
                    <a:lnTo>
                      <a:pt x="5858" y="17057"/>
                    </a:lnTo>
                    <a:lnTo>
                      <a:pt x="6712" y="18048"/>
                    </a:lnTo>
                    <a:lnTo>
                      <a:pt x="6712" y="18915"/>
                    </a:lnTo>
                    <a:lnTo>
                      <a:pt x="6712" y="19741"/>
                    </a:lnTo>
                    <a:lnTo>
                      <a:pt x="6712" y="20733"/>
                    </a:lnTo>
                    <a:lnTo>
                      <a:pt x="6956" y="21022"/>
                    </a:lnTo>
                    <a:lnTo>
                      <a:pt x="7322" y="21228"/>
                    </a:lnTo>
                    <a:lnTo>
                      <a:pt x="7566" y="21311"/>
                    </a:lnTo>
                    <a:lnTo>
                      <a:pt x="8420" y="21393"/>
                    </a:lnTo>
                    <a:lnTo>
                      <a:pt x="9031" y="21517"/>
                    </a:lnTo>
                    <a:lnTo>
                      <a:pt x="10251" y="21600"/>
                    </a:lnTo>
                    <a:lnTo>
                      <a:pt x="11349" y="21600"/>
                    </a:lnTo>
                    <a:lnTo>
                      <a:pt x="12814" y="21600"/>
                    </a:lnTo>
                    <a:lnTo>
                      <a:pt x="14278" y="21517"/>
                    </a:lnTo>
                    <a:lnTo>
                      <a:pt x="15498" y="21517"/>
                    </a:lnTo>
                    <a:lnTo>
                      <a:pt x="16353" y="21393"/>
                    </a:lnTo>
                    <a:lnTo>
                      <a:pt x="16841" y="21311"/>
                    </a:lnTo>
                    <a:lnTo>
                      <a:pt x="17451" y="21228"/>
                    </a:lnTo>
                    <a:lnTo>
                      <a:pt x="17817" y="21022"/>
                    </a:lnTo>
                    <a:lnTo>
                      <a:pt x="17817" y="20898"/>
                    </a:lnTo>
                    <a:lnTo>
                      <a:pt x="17817" y="20733"/>
                    </a:lnTo>
                    <a:lnTo>
                      <a:pt x="17207" y="20402"/>
                    </a:lnTo>
                    <a:lnTo>
                      <a:pt x="16353" y="20237"/>
                    </a:lnTo>
                    <a:lnTo>
                      <a:pt x="15498" y="20113"/>
                    </a:lnTo>
                    <a:lnTo>
                      <a:pt x="14278" y="20031"/>
                    </a:lnTo>
                    <a:lnTo>
                      <a:pt x="13668" y="20031"/>
                    </a:lnTo>
                    <a:lnTo>
                      <a:pt x="13058" y="19907"/>
                    </a:lnTo>
                    <a:lnTo>
                      <a:pt x="12814" y="19824"/>
                    </a:lnTo>
                    <a:lnTo>
                      <a:pt x="12569" y="19535"/>
                    </a:lnTo>
                    <a:lnTo>
                      <a:pt x="12203" y="19246"/>
                    </a:lnTo>
                    <a:lnTo>
                      <a:pt x="12203" y="18915"/>
                    </a:lnTo>
                    <a:lnTo>
                      <a:pt x="12203" y="18544"/>
                    </a:lnTo>
                    <a:lnTo>
                      <a:pt x="12203" y="18048"/>
                    </a:lnTo>
                    <a:lnTo>
                      <a:pt x="12569" y="16933"/>
                    </a:lnTo>
                    <a:lnTo>
                      <a:pt x="13058" y="15859"/>
                    </a:lnTo>
                    <a:lnTo>
                      <a:pt x="14034" y="14785"/>
                    </a:lnTo>
                    <a:lnTo>
                      <a:pt x="14888" y="13464"/>
                    </a:lnTo>
                    <a:lnTo>
                      <a:pt x="15132" y="12886"/>
                    </a:lnTo>
                    <a:lnTo>
                      <a:pt x="15498" y="12307"/>
                    </a:lnTo>
                    <a:lnTo>
                      <a:pt x="15498" y="11605"/>
                    </a:lnTo>
                    <a:lnTo>
                      <a:pt x="15498" y="10986"/>
                    </a:lnTo>
                    <a:lnTo>
                      <a:pt x="15132" y="10490"/>
                    </a:lnTo>
                    <a:lnTo>
                      <a:pt x="14888" y="9912"/>
                    </a:lnTo>
                    <a:lnTo>
                      <a:pt x="14278" y="9334"/>
                    </a:lnTo>
                    <a:lnTo>
                      <a:pt x="13668" y="8838"/>
                    </a:lnTo>
                    <a:lnTo>
                      <a:pt x="12569" y="7723"/>
                    </a:lnTo>
                    <a:lnTo>
                      <a:pt x="11715" y="6815"/>
                    </a:lnTo>
                    <a:lnTo>
                      <a:pt x="11349" y="6154"/>
                    </a:lnTo>
                    <a:lnTo>
                      <a:pt x="11349" y="5534"/>
                    </a:lnTo>
                    <a:lnTo>
                      <a:pt x="11715" y="5245"/>
                    </a:lnTo>
                    <a:lnTo>
                      <a:pt x="12203" y="4832"/>
                    </a:lnTo>
                    <a:lnTo>
                      <a:pt x="12814" y="4254"/>
                    </a:lnTo>
                    <a:lnTo>
                      <a:pt x="14034" y="3676"/>
                    </a:lnTo>
                    <a:lnTo>
                      <a:pt x="15498" y="2850"/>
                    </a:lnTo>
                    <a:lnTo>
                      <a:pt x="17207" y="2065"/>
                    </a:lnTo>
                    <a:lnTo>
                      <a:pt x="19281" y="1074"/>
                    </a:lnTo>
                    <a:lnTo>
                      <a:pt x="21600" y="0"/>
                    </a:lnTo>
                    <a:lnTo>
                      <a:pt x="0" y="7930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" name="Freeform 11"/>
              <p:cNvSpPr>
                <a:spLocks/>
              </p:cNvSpPr>
              <p:nvPr/>
            </p:nvSpPr>
            <p:spPr bwMode="auto">
              <a:xfrm>
                <a:off x="250087" y="4795514"/>
                <a:ext cx="436396" cy="624522"/>
              </a:xfrm>
              <a:custGeom>
                <a:avLst/>
                <a:gdLst>
                  <a:gd name="T0" fmla="*/ 222 w 21600"/>
                  <a:gd name="T1" fmla="*/ 0 h 21600"/>
                  <a:gd name="T2" fmla="*/ 195 w 21600"/>
                  <a:gd name="T3" fmla="*/ 50 h 21600"/>
                  <a:gd name="T4" fmla="*/ 186 w 21600"/>
                  <a:gd name="T5" fmla="*/ 129 h 21600"/>
                  <a:gd name="T6" fmla="*/ 186 w 21600"/>
                  <a:gd name="T7" fmla="*/ 156 h 21600"/>
                  <a:gd name="T8" fmla="*/ 179 w 21600"/>
                  <a:gd name="T9" fmla="*/ 197 h 21600"/>
                  <a:gd name="T10" fmla="*/ 179 w 21600"/>
                  <a:gd name="T11" fmla="*/ 228 h 21600"/>
                  <a:gd name="T12" fmla="*/ 176 w 21600"/>
                  <a:gd name="T13" fmla="*/ 261 h 21600"/>
                  <a:gd name="T14" fmla="*/ 122 w 21600"/>
                  <a:gd name="T15" fmla="*/ 245 h 21600"/>
                  <a:gd name="T16" fmla="*/ 74 w 21600"/>
                  <a:gd name="T17" fmla="*/ 261 h 21600"/>
                  <a:gd name="T18" fmla="*/ 40 w 21600"/>
                  <a:gd name="T19" fmla="*/ 261 h 21600"/>
                  <a:gd name="T20" fmla="*/ 9 w 21600"/>
                  <a:gd name="T21" fmla="*/ 269 h 21600"/>
                  <a:gd name="T22" fmla="*/ 9 w 21600"/>
                  <a:gd name="T23" fmla="*/ 309 h 21600"/>
                  <a:gd name="T24" fmla="*/ 0 w 21600"/>
                  <a:gd name="T25" fmla="*/ 350 h 21600"/>
                  <a:gd name="T26" fmla="*/ 24 w 21600"/>
                  <a:gd name="T27" fmla="*/ 360 h 21600"/>
                  <a:gd name="T28" fmla="*/ 40 w 21600"/>
                  <a:gd name="T29" fmla="*/ 362 h 21600"/>
                  <a:gd name="T30" fmla="*/ 50 w 21600"/>
                  <a:gd name="T31" fmla="*/ 333 h 21600"/>
                  <a:gd name="T32" fmla="*/ 50 w 21600"/>
                  <a:gd name="T33" fmla="*/ 309 h 21600"/>
                  <a:gd name="T34" fmla="*/ 131 w 21600"/>
                  <a:gd name="T35" fmla="*/ 309 h 21600"/>
                  <a:gd name="T36" fmla="*/ 226 w 21600"/>
                  <a:gd name="T37" fmla="*/ 309 h 21600"/>
                  <a:gd name="T38" fmla="*/ 253 w 21600"/>
                  <a:gd name="T39" fmla="*/ 237 h 216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1600"/>
                  <a:gd name="T61" fmla="*/ 0 h 21600"/>
                  <a:gd name="T62" fmla="*/ 21600 w 21600"/>
                  <a:gd name="T63" fmla="*/ 21600 h 2160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1600" h="21600">
                    <a:moveTo>
                      <a:pt x="18953" y="0"/>
                    </a:moveTo>
                    <a:lnTo>
                      <a:pt x="16648" y="2983"/>
                    </a:lnTo>
                    <a:lnTo>
                      <a:pt x="15880" y="7697"/>
                    </a:lnTo>
                    <a:lnTo>
                      <a:pt x="15880" y="9308"/>
                    </a:lnTo>
                    <a:lnTo>
                      <a:pt x="15282" y="11755"/>
                    </a:lnTo>
                    <a:lnTo>
                      <a:pt x="15282" y="13604"/>
                    </a:lnTo>
                    <a:lnTo>
                      <a:pt x="15026" y="15573"/>
                    </a:lnTo>
                    <a:lnTo>
                      <a:pt x="10416" y="14619"/>
                    </a:lnTo>
                    <a:lnTo>
                      <a:pt x="6318" y="15573"/>
                    </a:lnTo>
                    <a:lnTo>
                      <a:pt x="3415" y="15573"/>
                    </a:lnTo>
                    <a:lnTo>
                      <a:pt x="768" y="16051"/>
                    </a:lnTo>
                    <a:lnTo>
                      <a:pt x="768" y="18438"/>
                    </a:lnTo>
                    <a:lnTo>
                      <a:pt x="0" y="20884"/>
                    </a:lnTo>
                    <a:lnTo>
                      <a:pt x="2049" y="21481"/>
                    </a:lnTo>
                    <a:lnTo>
                      <a:pt x="3415" y="21600"/>
                    </a:lnTo>
                    <a:lnTo>
                      <a:pt x="4269" y="19870"/>
                    </a:lnTo>
                    <a:lnTo>
                      <a:pt x="4269" y="18438"/>
                    </a:lnTo>
                    <a:lnTo>
                      <a:pt x="11184" y="18438"/>
                    </a:lnTo>
                    <a:lnTo>
                      <a:pt x="19295" y="18438"/>
                    </a:lnTo>
                    <a:lnTo>
                      <a:pt x="21600" y="14141"/>
                    </a:lnTo>
                  </a:path>
                </a:pathLst>
              </a:custGeom>
              <a:noFill/>
              <a:ln w="12700" cap="rnd">
                <a:solidFill>
                  <a:srgbClr val="FF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" name="Freeform 12"/>
              <p:cNvSpPr>
                <a:spLocks/>
              </p:cNvSpPr>
              <p:nvPr/>
            </p:nvSpPr>
            <p:spPr bwMode="auto">
              <a:xfrm>
                <a:off x="253536" y="4795514"/>
                <a:ext cx="432946" cy="621071"/>
              </a:xfrm>
              <a:custGeom>
                <a:avLst/>
                <a:gdLst>
                  <a:gd name="T0" fmla="*/ 220 w 21600"/>
                  <a:gd name="T1" fmla="*/ 0 h 21600"/>
                  <a:gd name="T2" fmla="*/ 208 w 21600"/>
                  <a:gd name="T3" fmla="*/ 24 h 21600"/>
                  <a:gd name="T4" fmla="*/ 201 w 21600"/>
                  <a:gd name="T5" fmla="*/ 48 h 21600"/>
                  <a:gd name="T6" fmla="*/ 193 w 21600"/>
                  <a:gd name="T7" fmla="*/ 69 h 21600"/>
                  <a:gd name="T8" fmla="*/ 189 w 21600"/>
                  <a:gd name="T9" fmla="*/ 91 h 21600"/>
                  <a:gd name="T10" fmla="*/ 189 w 21600"/>
                  <a:gd name="T11" fmla="*/ 108 h 21600"/>
                  <a:gd name="T12" fmla="*/ 186 w 21600"/>
                  <a:gd name="T13" fmla="*/ 124 h 21600"/>
                  <a:gd name="T14" fmla="*/ 186 w 21600"/>
                  <a:gd name="T15" fmla="*/ 134 h 21600"/>
                  <a:gd name="T16" fmla="*/ 184 w 21600"/>
                  <a:gd name="T17" fmla="*/ 144 h 21600"/>
                  <a:gd name="T18" fmla="*/ 184 w 21600"/>
                  <a:gd name="T19" fmla="*/ 156 h 21600"/>
                  <a:gd name="T20" fmla="*/ 182 w 21600"/>
                  <a:gd name="T21" fmla="*/ 175 h 21600"/>
                  <a:gd name="T22" fmla="*/ 177 w 21600"/>
                  <a:gd name="T23" fmla="*/ 194 h 21600"/>
                  <a:gd name="T24" fmla="*/ 177 w 21600"/>
                  <a:gd name="T25" fmla="*/ 211 h 21600"/>
                  <a:gd name="T26" fmla="*/ 177 w 21600"/>
                  <a:gd name="T27" fmla="*/ 228 h 21600"/>
                  <a:gd name="T28" fmla="*/ 177 w 21600"/>
                  <a:gd name="T29" fmla="*/ 245 h 21600"/>
                  <a:gd name="T30" fmla="*/ 174 w 21600"/>
                  <a:gd name="T31" fmla="*/ 252 h 21600"/>
                  <a:gd name="T32" fmla="*/ 167 w 21600"/>
                  <a:gd name="T33" fmla="*/ 254 h 21600"/>
                  <a:gd name="T34" fmla="*/ 160 w 21600"/>
                  <a:gd name="T35" fmla="*/ 254 h 21600"/>
                  <a:gd name="T36" fmla="*/ 148 w 21600"/>
                  <a:gd name="T37" fmla="*/ 252 h 21600"/>
                  <a:gd name="T38" fmla="*/ 134 w 21600"/>
                  <a:gd name="T39" fmla="*/ 249 h 21600"/>
                  <a:gd name="T40" fmla="*/ 122 w 21600"/>
                  <a:gd name="T41" fmla="*/ 249 h 21600"/>
                  <a:gd name="T42" fmla="*/ 108 w 21600"/>
                  <a:gd name="T43" fmla="*/ 249 h 21600"/>
                  <a:gd name="T44" fmla="*/ 96 w 21600"/>
                  <a:gd name="T45" fmla="*/ 252 h 21600"/>
                  <a:gd name="T46" fmla="*/ 74 w 21600"/>
                  <a:gd name="T47" fmla="*/ 259 h 21600"/>
                  <a:gd name="T48" fmla="*/ 55 w 21600"/>
                  <a:gd name="T49" fmla="*/ 261 h 21600"/>
                  <a:gd name="T50" fmla="*/ 38 w 21600"/>
                  <a:gd name="T51" fmla="*/ 261 h 21600"/>
                  <a:gd name="T52" fmla="*/ 22 w 21600"/>
                  <a:gd name="T53" fmla="*/ 266 h 21600"/>
                  <a:gd name="T54" fmla="*/ 15 w 21600"/>
                  <a:gd name="T55" fmla="*/ 269 h 21600"/>
                  <a:gd name="T56" fmla="*/ 10 w 21600"/>
                  <a:gd name="T57" fmla="*/ 273 h 21600"/>
                  <a:gd name="T58" fmla="*/ 7 w 21600"/>
                  <a:gd name="T59" fmla="*/ 281 h 21600"/>
                  <a:gd name="T60" fmla="*/ 7 w 21600"/>
                  <a:gd name="T61" fmla="*/ 290 h 21600"/>
                  <a:gd name="T62" fmla="*/ 7 w 21600"/>
                  <a:gd name="T63" fmla="*/ 309 h 21600"/>
                  <a:gd name="T64" fmla="*/ 3 w 21600"/>
                  <a:gd name="T65" fmla="*/ 331 h 21600"/>
                  <a:gd name="T66" fmla="*/ 0 w 21600"/>
                  <a:gd name="T67" fmla="*/ 341 h 21600"/>
                  <a:gd name="T68" fmla="*/ 3 w 21600"/>
                  <a:gd name="T69" fmla="*/ 348 h 21600"/>
                  <a:gd name="T70" fmla="*/ 5 w 21600"/>
                  <a:gd name="T71" fmla="*/ 353 h 21600"/>
                  <a:gd name="T72" fmla="*/ 10 w 21600"/>
                  <a:gd name="T73" fmla="*/ 355 h 21600"/>
                  <a:gd name="T74" fmla="*/ 22 w 21600"/>
                  <a:gd name="T75" fmla="*/ 360 h 21600"/>
                  <a:gd name="T76" fmla="*/ 31 w 21600"/>
                  <a:gd name="T77" fmla="*/ 360 h 21600"/>
                  <a:gd name="T78" fmla="*/ 34 w 21600"/>
                  <a:gd name="T79" fmla="*/ 360 h 21600"/>
                  <a:gd name="T80" fmla="*/ 38 w 21600"/>
                  <a:gd name="T81" fmla="*/ 360 h 21600"/>
                  <a:gd name="T82" fmla="*/ 41 w 21600"/>
                  <a:gd name="T83" fmla="*/ 355 h 21600"/>
                  <a:gd name="T84" fmla="*/ 43 w 21600"/>
                  <a:gd name="T85" fmla="*/ 348 h 21600"/>
                  <a:gd name="T86" fmla="*/ 48 w 21600"/>
                  <a:gd name="T87" fmla="*/ 333 h 21600"/>
                  <a:gd name="T88" fmla="*/ 48 w 21600"/>
                  <a:gd name="T89" fmla="*/ 321 h 21600"/>
                  <a:gd name="T90" fmla="*/ 48 w 21600"/>
                  <a:gd name="T91" fmla="*/ 319 h 21600"/>
                  <a:gd name="T92" fmla="*/ 50 w 21600"/>
                  <a:gd name="T93" fmla="*/ 317 h 21600"/>
                  <a:gd name="T94" fmla="*/ 53 w 21600"/>
                  <a:gd name="T95" fmla="*/ 314 h 21600"/>
                  <a:gd name="T96" fmla="*/ 58 w 21600"/>
                  <a:gd name="T97" fmla="*/ 312 h 21600"/>
                  <a:gd name="T98" fmla="*/ 62 w 21600"/>
                  <a:gd name="T99" fmla="*/ 312 h 21600"/>
                  <a:gd name="T100" fmla="*/ 69 w 21600"/>
                  <a:gd name="T101" fmla="*/ 312 h 21600"/>
                  <a:gd name="T102" fmla="*/ 79 w 21600"/>
                  <a:gd name="T103" fmla="*/ 309 h 21600"/>
                  <a:gd name="T104" fmla="*/ 89 w 21600"/>
                  <a:gd name="T105" fmla="*/ 309 h 21600"/>
                  <a:gd name="T106" fmla="*/ 129 w 21600"/>
                  <a:gd name="T107" fmla="*/ 309 h 21600"/>
                  <a:gd name="T108" fmla="*/ 177 w 21600"/>
                  <a:gd name="T109" fmla="*/ 309 h 21600"/>
                  <a:gd name="T110" fmla="*/ 189 w 21600"/>
                  <a:gd name="T111" fmla="*/ 309 h 21600"/>
                  <a:gd name="T112" fmla="*/ 201 w 21600"/>
                  <a:gd name="T113" fmla="*/ 305 h 21600"/>
                  <a:gd name="T114" fmla="*/ 210 w 21600"/>
                  <a:gd name="T115" fmla="*/ 300 h 21600"/>
                  <a:gd name="T116" fmla="*/ 220 w 21600"/>
                  <a:gd name="T117" fmla="*/ 293 h 21600"/>
                  <a:gd name="T118" fmla="*/ 229 w 21600"/>
                  <a:gd name="T119" fmla="*/ 281 h 21600"/>
                  <a:gd name="T120" fmla="*/ 236 w 21600"/>
                  <a:gd name="T121" fmla="*/ 269 h 21600"/>
                  <a:gd name="T122" fmla="*/ 244 w 21600"/>
                  <a:gd name="T123" fmla="*/ 254 h 21600"/>
                  <a:gd name="T124" fmla="*/ 251 w 21600"/>
                  <a:gd name="T125" fmla="*/ 237 h 2160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1600"/>
                  <a:gd name="T190" fmla="*/ 0 h 21600"/>
                  <a:gd name="T191" fmla="*/ 21600 w 21600"/>
                  <a:gd name="T192" fmla="*/ 21600 h 2160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1600" h="21600">
                    <a:moveTo>
                      <a:pt x="18932" y="0"/>
                    </a:moveTo>
                    <a:lnTo>
                      <a:pt x="17900" y="1440"/>
                    </a:lnTo>
                    <a:lnTo>
                      <a:pt x="17297" y="2880"/>
                    </a:lnTo>
                    <a:lnTo>
                      <a:pt x="16609" y="4140"/>
                    </a:lnTo>
                    <a:lnTo>
                      <a:pt x="16265" y="5460"/>
                    </a:lnTo>
                    <a:lnTo>
                      <a:pt x="16265" y="6480"/>
                    </a:lnTo>
                    <a:lnTo>
                      <a:pt x="16006" y="7440"/>
                    </a:lnTo>
                    <a:lnTo>
                      <a:pt x="16006" y="8040"/>
                    </a:lnTo>
                    <a:lnTo>
                      <a:pt x="15834" y="8640"/>
                    </a:lnTo>
                    <a:lnTo>
                      <a:pt x="15834" y="9360"/>
                    </a:lnTo>
                    <a:lnTo>
                      <a:pt x="15662" y="10500"/>
                    </a:lnTo>
                    <a:lnTo>
                      <a:pt x="15232" y="11640"/>
                    </a:lnTo>
                    <a:lnTo>
                      <a:pt x="15232" y="12660"/>
                    </a:lnTo>
                    <a:lnTo>
                      <a:pt x="15232" y="13680"/>
                    </a:lnTo>
                    <a:lnTo>
                      <a:pt x="15232" y="14700"/>
                    </a:lnTo>
                    <a:lnTo>
                      <a:pt x="14974" y="15120"/>
                    </a:lnTo>
                    <a:lnTo>
                      <a:pt x="14371" y="15240"/>
                    </a:lnTo>
                    <a:lnTo>
                      <a:pt x="13769" y="15240"/>
                    </a:lnTo>
                    <a:lnTo>
                      <a:pt x="12736" y="15120"/>
                    </a:lnTo>
                    <a:lnTo>
                      <a:pt x="11531" y="14940"/>
                    </a:lnTo>
                    <a:lnTo>
                      <a:pt x="10499" y="14940"/>
                    </a:lnTo>
                    <a:lnTo>
                      <a:pt x="9294" y="14940"/>
                    </a:lnTo>
                    <a:lnTo>
                      <a:pt x="8261" y="15120"/>
                    </a:lnTo>
                    <a:lnTo>
                      <a:pt x="6368" y="15540"/>
                    </a:lnTo>
                    <a:lnTo>
                      <a:pt x="4733" y="15660"/>
                    </a:lnTo>
                    <a:lnTo>
                      <a:pt x="3270" y="15660"/>
                    </a:lnTo>
                    <a:lnTo>
                      <a:pt x="1893" y="15960"/>
                    </a:lnTo>
                    <a:lnTo>
                      <a:pt x="1291" y="16140"/>
                    </a:lnTo>
                    <a:lnTo>
                      <a:pt x="861" y="16380"/>
                    </a:lnTo>
                    <a:lnTo>
                      <a:pt x="602" y="16860"/>
                    </a:lnTo>
                    <a:lnTo>
                      <a:pt x="602" y="17400"/>
                    </a:lnTo>
                    <a:lnTo>
                      <a:pt x="602" y="18540"/>
                    </a:lnTo>
                    <a:lnTo>
                      <a:pt x="258" y="19860"/>
                    </a:lnTo>
                    <a:lnTo>
                      <a:pt x="0" y="20460"/>
                    </a:lnTo>
                    <a:lnTo>
                      <a:pt x="258" y="20880"/>
                    </a:lnTo>
                    <a:lnTo>
                      <a:pt x="430" y="21180"/>
                    </a:lnTo>
                    <a:lnTo>
                      <a:pt x="861" y="21300"/>
                    </a:lnTo>
                    <a:lnTo>
                      <a:pt x="1893" y="21600"/>
                    </a:lnTo>
                    <a:lnTo>
                      <a:pt x="2668" y="21600"/>
                    </a:lnTo>
                    <a:lnTo>
                      <a:pt x="2926" y="21600"/>
                    </a:lnTo>
                    <a:lnTo>
                      <a:pt x="3270" y="21600"/>
                    </a:lnTo>
                    <a:lnTo>
                      <a:pt x="3528" y="21300"/>
                    </a:lnTo>
                    <a:lnTo>
                      <a:pt x="3700" y="20880"/>
                    </a:lnTo>
                    <a:lnTo>
                      <a:pt x="4131" y="19980"/>
                    </a:lnTo>
                    <a:lnTo>
                      <a:pt x="4131" y="19260"/>
                    </a:lnTo>
                    <a:lnTo>
                      <a:pt x="4131" y="19140"/>
                    </a:lnTo>
                    <a:lnTo>
                      <a:pt x="4303" y="19020"/>
                    </a:lnTo>
                    <a:lnTo>
                      <a:pt x="4561" y="18840"/>
                    </a:lnTo>
                    <a:lnTo>
                      <a:pt x="4991" y="18720"/>
                    </a:lnTo>
                    <a:lnTo>
                      <a:pt x="5335" y="18720"/>
                    </a:lnTo>
                    <a:lnTo>
                      <a:pt x="5938" y="18720"/>
                    </a:lnTo>
                    <a:lnTo>
                      <a:pt x="6798" y="18540"/>
                    </a:lnTo>
                    <a:lnTo>
                      <a:pt x="7659" y="18540"/>
                    </a:lnTo>
                    <a:lnTo>
                      <a:pt x="11101" y="18540"/>
                    </a:lnTo>
                    <a:lnTo>
                      <a:pt x="15232" y="18540"/>
                    </a:lnTo>
                    <a:lnTo>
                      <a:pt x="16265" y="18540"/>
                    </a:lnTo>
                    <a:lnTo>
                      <a:pt x="17297" y="18300"/>
                    </a:lnTo>
                    <a:lnTo>
                      <a:pt x="18072" y="18000"/>
                    </a:lnTo>
                    <a:lnTo>
                      <a:pt x="18932" y="17580"/>
                    </a:lnTo>
                    <a:lnTo>
                      <a:pt x="19707" y="16860"/>
                    </a:lnTo>
                    <a:lnTo>
                      <a:pt x="20309" y="16140"/>
                    </a:lnTo>
                    <a:lnTo>
                      <a:pt x="20998" y="15240"/>
                    </a:lnTo>
                    <a:lnTo>
                      <a:pt x="21600" y="1422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0" name="Freeform 13"/>
              <p:cNvSpPr>
                <a:spLocks/>
              </p:cNvSpPr>
              <p:nvPr/>
            </p:nvSpPr>
            <p:spPr bwMode="auto">
              <a:xfrm>
                <a:off x="912443" y="4512581"/>
                <a:ext cx="181113" cy="324337"/>
              </a:xfrm>
              <a:custGeom>
                <a:avLst/>
                <a:gdLst>
                  <a:gd name="T0" fmla="*/ 2 w 21600"/>
                  <a:gd name="T1" fmla="*/ 0 h 21600"/>
                  <a:gd name="T2" fmla="*/ 14 w 21600"/>
                  <a:gd name="T3" fmla="*/ 48 h 21600"/>
                  <a:gd name="T4" fmla="*/ 21 w 21600"/>
                  <a:gd name="T5" fmla="*/ 82 h 21600"/>
                  <a:gd name="T6" fmla="*/ 21 w 21600"/>
                  <a:gd name="T7" fmla="*/ 116 h 21600"/>
                  <a:gd name="T8" fmla="*/ 62 w 21600"/>
                  <a:gd name="T9" fmla="*/ 140 h 21600"/>
                  <a:gd name="T10" fmla="*/ 102 w 21600"/>
                  <a:gd name="T11" fmla="*/ 147 h 21600"/>
                  <a:gd name="T12" fmla="*/ 105 w 21600"/>
                  <a:gd name="T13" fmla="*/ 173 h 21600"/>
                  <a:gd name="T14" fmla="*/ 86 w 21600"/>
                  <a:gd name="T15" fmla="*/ 188 h 21600"/>
                  <a:gd name="T16" fmla="*/ 62 w 21600"/>
                  <a:gd name="T17" fmla="*/ 180 h 21600"/>
                  <a:gd name="T18" fmla="*/ 38 w 21600"/>
                  <a:gd name="T19" fmla="*/ 156 h 21600"/>
                  <a:gd name="T20" fmla="*/ 0 w 21600"/>
                  <a:gd name="T21" fmla="*/ 132 h 216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600"/>
                  <a:gd name="T34" fmla="*/ 0 h 21600"/>
                  <a:gd name="T35" fmla="*/ 21600 w 21600"/>
                  <a:gd name="T36" fmla="*/ 21600 h 216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600" h="21600">
                    <a:moveTo>
                      <a:pt x="411" y="0"/>
                    </a:moveTo>
                    <a:lnTo>
                      <a:pt x="2880" y="5515"/>
                    </a:lnTo>
                    <a:lnTo>
                      <a:pt x="4320" y="9421"/>
                    </a:lnTo>
                    <a:lnTo>
                      <a:pt x="4320" y="13328"/>
                    </a:lnTo>
                    <a:lnTo>
                      <a:pt x="12754" y="16085"/>
                    </a:lnTo>
                    <a:lnTo>
                      <a:pt x="20983" y="16889"/>
                    </a:lnTo>
                    <a:lnTo>
                      <a:pt x="21600" y="19877"/>
                    </a:lnTo>
                    <a:lnTo>
                      <a:pt x="17691" y="21600"/>
                    </a:lnTo>
                    <a:lnTo>
                      <a:pt x="12754" y="20681"/>
                    </a:lnTo>
                    <a:lnTo>
                      <a:pt x="7817" y="17923"/>
                    </a:lnTo>
                    <a:lnTo>
                      <a:pt x="0" y="15166"/>
                    </a:lnTo>
                  </a:path>
                </a:pathLst>
              </a:custGeom>
              <a:noFill/>
              <a:ln w="12700" cap="rnd">
                <a:solidFill>
                  <a:srgbClr val="FF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/>
            </p:nvSpPr>
            <p:spPr bwMode="auto">
              <a:xfrm>
                <a:off x="912443" y="4512581"/>
                <a:ext cx="181113" cy="319162"/>
              </a:xfrm>
              <a:custGeom>
                <a:avLst/>
                <a:gdLst>
                  <a:gd name="T0" fmla="*/ 2 w 21600"/>
                  <a:gd name="T1" fmla="*/ 0 h 21600"/>
                  <a:gd name="T2" fmla="*/ 7 w 21600"/>
                  <a:gd name="T3" fmla="*/ 24 h 21600"/>
                  <a:gd name="T4" fmla="*/ 12 w 21600"/>
                  <a:gd name="T5" fmla="*/ 41 h 21600"/>
                  <a:gd name="T6" fmla="*/ 14 w 21600"/>
                  <a:gd name="T7" fmla="*/ 56 h 21600"/>
                  <a:gd name="T8" fmla="*/ 19 w 21600"/>
                  <a:gd name="T9" fmla="*/ 65 h 21600"/>
                  <a:gd name="T10" fmla="*/ 21 w 21600"/>
                  <a:gd name="T11" fmla="*/ 82 h 21600"/>
                  <a:gd name="T12" fmla="*/ 21 w 21600"/>
                  <a:gd name="T13" fmla="*/ 99 h 21600"/>
                  <a:gd name="T14" fmla="*/ 24 w 21600"/>
                  <a:gd name="T15" fmla="*/ 106 h 21600"/>
                  <a:gd name="T16" fmla="*/ 26 w 21600"/>
                  <a:gd name="T17" fmla="*/ 113 h 21600"/>
                  <a:gd name="T18" fmla="*/ 33 w 21600"/>
                  <a:gd name="T19" fmla="*/ 120 h 21600"/>
                  <a:gd name="T20" fmla="*/ 43 w 21600"/>
                  <a:gd name="T21" fmla="*/ 128 h 21600"/>
                  <a:gd name="T22" fmla="*/ 62 w 21600"/>
                  <a:gd name="T23" fmla="*/ 140 h 21600"/>
                  <a:gd name="T24" fmla="*/ 83 w 21600"/>
                  <a:gd name="T25" fmla="*/ 144 h 21600"/>
                  <a:gd name="T26" fmla="*/ 90 w 21600"/>
                  <a:gd name="T27" fmla="*/ 147 h 21600"/>
                  <a:gd name="T28" fmla="*/ 98 w 21600"/>
                  <a:gd name="T29" fmla="*/ 149 h 21600"/>
                  <a:gd name="T30" fmla="*/ 102 w 21600"/>
                  <a:gd name="T31" fmla="*/ 154 h 21600"/>
                  <a:gd name="T32" fmla="*/ 105 w 21600"/>
                  <a:gd name="T33" fmla="*/ 161 h 21600"/>
                  <a:gd name="T34" fmla="*/ 105 w 21600"/>
                  <a:gd name="T35" fmla="*/ 173 h 21600"/>
                  <a:gd name="T36" fmla="*/ 95 w 21600"/>
                  <a:gd name="T37" fmla="*/ 180 h 21600"/>
                  <a:gd name="T38" fmla="*/ 90 w 21600"/>
                  <a:gd name="T39" fmla="*/ 183 h 21600"/>
                  <a:gd name="T40" fmla="*/ 86 w 21600"/>
                  <a:gd name="T41" fmla="*/ 185 h 21600"/>
                  <a:gd name="T42" fmla="*/ 81 w 21600"/>
                  <a:gd name="T43" fmla="*/ 185 h 21600"/>
                  <a:gd name="T44" fmla="*/ 74 w 21600"/>
                  <a:gd name="T45" fmla="*/ 185 h 21600"/>
                  <a:gd name="T46" fmla="*/ 62 w 21600"/>
                  <a:gd name="T47" fmla="*/ 180 h 21600"/>
                  <a:gd name="T48" fmla="*/ 50 w 21600"/>
                  <a:gd name="T49" fmla="*/ 168 h 21600"/>
                  <a:gd name="T50" fmla="*/ 36 w 21600"/>
                  <a:gd name="T51" fmla="*/ 156 h 21600"/>
                  <a:gd name="T52" fmla="*/ 19 w 21600"/>
                  <a:gd name="T53" fmla="*/ 144 h 21600"/>
                  <a:gd name="T54" fmla="*/ 0 w 21600"/>
                  <a:gd name="T55" fmla="*/ 132 h 2160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1600"/>
                  <a:gd name="T85" fmla="*/ 0 h 21600"/>
                  <a:gd name="T86" fmla="*/ 21600 w 21600"/>
                  <a:gd name="T87" fmla="*/ 21600 h 2160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1600" h="21600">
                    <a:moveTo>
                      <a:pt x="411" y="0"/>
                    </a:moveTo>
                    <a:lnTo>
                      <a:pt x="1440" y="2802"/>
                    </a:lnTo>
                    <a:lnTo>
                      <a:pt x="2469" y="4787"/>
                    </a:lnTo>
                    <a:lnTo>
                      <a:pt x="2880" y="6538"/>
                    </a:lnTo>
                    <a:lnTo>
                      <a:pt x="3909" y="7589"/>
                    </a:lnTo>
                    <a:lnTo>
                      <a:pt x="4320" y="9574"/>
                    </a:lnTo>
                    <a:lnTo>
                      <a:pt x="4320" y="11559"/>
                    </a:lnTo>
                    <a:lnTo>
                      <a:pt x="4937" y="12376"/>
                    </a:lnTo>
                    <a:lnTo>
                      <a:pt x="5349" y="13194"/>
                    </a:lnTo>
                    <a:lnTo>
                      <a:pt x="6789" y="14011"/>
                    </a:lnTo>
                    <a:lnTo>
                      <a:pt x="8846" y="14945"/>
                    </a:lnTo>
                    <a:lnTo>
                      <a:pt x="12754" y="16346"/>
                    </a:lnTo>
                    <a:lnTo>
                      <a:pt x="17074" y="16813"/>
                    </a:lnTo>
                    <a:lnTo>
                      <a:pt x="18514" y="17163"/>
                    </a:lnTo>
                    <a:lnTo>
                      <a:pt x="20160" y="17397"/>
                    </a:lnTo>
                    <a:lnTo>
                      <a:pt x="20983" y="17981"/>
                    </a:lnTo>
                    <a:lnTo>
                      <a:pt x="21600" y="18798"/>
                    </a:lnTo>
                    <a:lnTo>
                      <a:pt x="21600" y="20199"/>
                    </a:lnTo>
                    <a:lnTo>
                      <a:pt x="19543" y="21016"/>
                    </a:lnTo>
                    <a:lnTo>
                      <a:pt x="18514" y="21366"/>
                    </a:lnTo>
                    <a:lnTo>
                      <a:pt x="17691" y="21600"/>
                    </a:lnTo>
                    <a:lnTo>
                      <a:pt x="16663" y="21600"/>
                    </a:lnTo>
                    <a:lnTo>
                      <a:pt x="15223" y="21600"/>
                    </a:lnTo>
                    <a:lnTo>
                      <a:pt x="12754" y="21016"/>
                    </a:lnTo>
                    <a:lnTo>
                      <a:pt x="10286" y="19615"/>
                    </a:lnTo>
                    <a:lnTo>
                      <a:pt x="7406" y="18214"/>
                    </a:lnTo>
                    <a:lnTo>
                      <a:pt x="3909" y="16813"/>
                    </a:lnTo>
                    <a:lnTo>
                      <a:pt x="0" y="15412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5"/>
              <p:cNvSpPr>
                <a:spLocks noChangeShapeType="1"/>
              </p:cNvSpPr>
              <p:nvPr/>
            </p:nvSpPr>
            <p:spPr bwMode="auto">
              <a:xfrm flipH="1">
                <a:off x="177641" y="5654663"/>
                <a:ext cx="819321" cy="1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Freeform 26"/>
              <p:cNvSpPr>
                <a:spLocks/>
              </p:cNvSpPr>
              <p:nvPr/>
            </p:nvSpPr>
            <p:spPr bwMode="auto">
              <a:xfrm>
                <a:off x="558841" y="4878324"/>
                <a:ext cx="56921" cy="198398"/>
              </a:xfrm>
              <a:custGeom>
                <a:avLst/>
                <a:gdLst>
                  <a:gd name="T0" fmla="*/ 33 w 21600"/>
                  <a:gd name="T1" fmla="*/ 115 h 21600"/>
                  <a:gd name="T2" fmla="*/ 0 w 21600"/>
                  <a:gd name="T3" fmla="*/ 40 h 21600"/>
                  <a:gd name="T4" fmla="*/ 24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>
                    <a:moveTo>
                      <a:pt x="21600" y="21600"/>
                    </a:moveTo>
                    <a:lnTo>
                      <a:pt x="0" y="7513"/>
                    </a:lnTo>
                    <a:lnTo>
                      <a:pt x="15709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Freeform 27"/>
              <p:cNvSpPr>
                <a:spLocks/>
              </p:cNvSpPr>
              <p:nvPr/>
            </p:nvSpPr>
            <p:spPr bwMode="auto">
              <a:xfrm>
                <a:off x="582989" y="4878324"/>
                <a:ext cx="32773" cy="198398"/>
              </a:xfrm>
              <a:custGeom>
                <a:avLst/>
                <a:gdLst>
                  <a:gd name="T0" fmla="*/ 19 w 21600"/>
                  <a:gd name="T1" fmla="*/ 115 h 21600"/>
                  <a:gd name="T2" fmla="*/ 12 w 21600"/>
                  <a:gd name="T3" fmla="*/ 98 h 21600"/>
                  <a:gd name="T4" fmla="*/ 5 w 21600"/>
                  <a:gd name="T5" fmla="*/ 81 h 21600"/>
                  <a:gd name="T6" fmla="*/ 2 w 21600"/>
                  <a:gd name="T7" fmla="*/ 64 h 21600"/>
                  <a:gd name="T8" fmla="*/ 0 w 21600"/>
                  <a:gd name="T9" fmla="*/ 50 h 21600"/>
                  <a:gd name="T10" fmla="*/ 0 w 21600"/>
                  <a:gd name="T11" fmla="*/ 36 h 21600"/>
                  <a:gd name="T12" fmla="*/ 2 w 21600"/>
                  <a:gd name="T13" fmla="*/ 24 h 21600"/>
                  <a:gd name="T14" fmla="*/ 5 w 21600"/>
                  <a:gd name="T15" fmla="*/ 12 h 21600"/>
                  <a:gd name="T16" fmla="*/ 10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600"/>
                  <a:gd name="T28" fmla="*/ 0 h 21600"/>
                  <a:gd name="T29" fmla="*/ 21600 w 21600"/>
                  <a:gd name="T30" fmla="*/ 21600 h 216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600" h="21600">
                    <a:moveTo>
                      <a:pt x="21600" y="21600"/>
                    </a:moveTo>
                    <a:lnTo>
                      <a:pt x="13642" y="18407"/>
                    </a:lnTo>
                    <a:lnTo>
                      <a:pt x="5684" y="15214"/>
                    </a:lnTo>
                    <a:lnTo>
                      <a:pt x="2274" y="12021"/>
                    </a:lnTo>
                    <a:lnTo>
                      <a:pt x="0" y="9391"/>
                    </a:lnTo>
                    <a:lnTo>
                      <a:pt x="0" y="6762"/>
                    </a:lnTo>
                    <a:lnTo>
                      <a:pt x="2274" y="4508"/>
                    </a:lnTo>
                    <a:lnTo>
                      <a:pt x="5684" y="2254"/>
                    </a:lnTo>
                    <a:lnTo>
                      <a:pt x="11368" y="0"/>
                    </a:lnTo>
                  </a:path>
                </a:pathLst>
              </a:custGeom>
              <a:noFill/>
              <a:ln w="12700" cap="rnd">
                <a:solidFill>
                  <a:srgbClr val="FF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3" name="Freeform 28"/>
              <p:cNvSpPr>
                <a:spLocks/>
              </p:cNvSpPr>
              <p:nvPr/>
            </p:nvSpPr>
            <p:spPr bwMode="auto">
              <a:xfrm>
                <a:off x="570915" y="4302107"/>
                <a:ext cx="407073" cy="493407"/>
              </a:xfrm>
              <a:custGeom>
                <a:avLst/>
                <a:gdLst>
                  <a:gd name="T0" fmla="*/ 203 w 21600"/>
                  <a:gd name="T1" fmla="*/ 122 h 21600"/>
                  <a:gd name="T2" fmla="*/ 236 w 21600"/>
                  <a:gd name="T3" fmla="*/ 98 h 21600"/>
                  <a:gd name="T4" fmla="*/ 236 w 21600"/>
                  <a:gd name="T5" fmla="*/ 48 h 21600"/>
                  <a:gd name="T6" fmla="*/ 212 w 21600"/>
                  <a:gd name="T7" fmla="*/ 0 h 21600"/>
                  <a:gd name="T8" fmla="*/ 138 w 21600"/>
                  <a:gd name="T9" fmla="*/ 17 h 21600"/>
                  <a:gd name="T10" fmla="*/ 131 w 21600"/>
                  <a:gd name="T11" fmla="*/ 74 h 21600"/>
                  <a:gd name="T12" fmla="*/ 155 w 21600"/>
                  <a:gd name="T13" fmla="*/ 122 h 21600"/>
                  <a:gd name="T14" fmla="*/ 114 w 21600"/>
                  <a:gd name="T15" fmla="*/ 122 h 21600"/>
                  <a:gd name="T16" fmla="*/ 81 w 21600"/>
                  <a:gd name="T17" fmla="*/ 139 h 21600"/>
                  <a:gd name="T18" fmla="*/ 40 w 21600"/>
                  <a:gd name="T19" fmla="*/ 170 h 21600"/>
                  <a:gd name="T20" fmla="*/ 0 w 21600"/>
                  <a:gd name="T21" fmla="*/ 221 h 21600"/>
                  <a:gd name="T22" fmla="*/ 0 w 21600"/>
                  <a:gd name="T23" fmla="*/ 252 h 21600"/>
                  <a:gd name="T24" fmla="*/ 0 w 21600"/>
                  <a:gd name="T25" fmla="*/ 286 h 21600"/>
                  <a:gd name="T26" fmla="*/ 98 w 21600"/>
                  <a:gd name="T27" fmla="*/ 286 h 21600"/>
                  <a:gd name="T28" fmla="*/ 138 w 21600"/>
                  <a:gd name="T29" fmla="*/ 286 h 21600"/>
                  <a:gd name="T30" fmla="*/ 138 w 21600"/>
                  <a:gd name="T31" fmla="*/ 245 h 21600"/>
                  <a:gd name="T32" fmla="*/ 91 w 21600"/>
                  <a:gd name="T33" fmla="*/ 245 h 21600"/>
                  <a:gd name="T34" fmla="*/ 33 w 21600"/>
                  <a:gd name="T35" fmla="*/ 252 h 21600"/>
                  <a:gd name="T36" fmla="*/ 57 w 21600"/>
                  <a:gd name="T37" fmla="*/ 228 h 21600"/>
                  <a:gd name="T38" fmla="*/ 81 w 21600"/>
                  <a:gd name="T39" fmla="*/ 204 h 21600"/>
                  <a:gd name="T40" fmla="*/ 98 w 21600"/>
                  <a:gd name="T41" fmla="*/ 180 h 2160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1600"/>
                  <a:gd name="T64" fmla="*/ 0 h 21600"/>
                  <a:gd name="T65" fmla="*/ 21600 w 21600"/>
                  <a:gd name="T66" fmla="*/ 21600 h 2160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1600" h="21600">
                    <a:moveTo>
                      <a:pt x="18580" y="9214"/>
                    </a:moveTo>
                    <a:lnTo>
                      <a:pt x="21600" y="7401"/>
                    </a:lnTo>
                    <a:lnTo>
                      <a:pt x="21600" y="3625"/>
                    </a:lnTo>
                    <a:lnTo>
                      <a:pt x="19403" y="0"/>
                    </a:lnTo>
                    <a:lnTo>
                      <a:pt x="12631" y="1284"/>
                    </a:lnTo>
                    <a:lnTo>
                      <a:pt x="11990" y="5589"/>
                    </a:lnTo>
                    <a:lnTo>
                      <a:pt x="14186" y="9214"/>
                    </a:lnTo>
                    <a:lnTo>
                      <a:pt x="10434" y="9214"/>
                    </a:lnTo>
                    <a:lnTo>
                      <a:pt x="7414" y="10498"/>
                    </a:lnTo>
                    <a:lnTo>
                      <a:pt x="3661" y="12839"/>
                    </a:lnTo>
                    <a:lnTo>
                      <a:pt x="0" y="16691"/>
                    </a:lnTo>
                    <a:lnTo>
                      <a:pt x="0" y="19032"/>
                    </a:lnTo>
                    <a:lnTo>
                      <a:pt x="0" y="21600"/>
                    </a:lnTo>
                    <a:lnTo>
                      <a:pt x="8969" y="21600"/>
                    </a:lnTo>
                    <a:lnTo>
                      <a:pt x="12631" y="21600"/>
                    </a:lnTo>
                    <a:lnTo>
                      <a:pt x="12631" y="18503"/>
                    </a:lnTo>
                    <a:lnTo>
                      <a:pt x="8329" y="18503"/>
                    </a:lnTo>
                    <a:lnTo>
                      <a:pt x="3020" y="19032"/>
                    </a:lnTo>
                    <a:lnTo>
                      <a:pt x="5217" y="17220"/>
                    </a:lnTo>
                    <a:lnTo>
                      <a:pt x="7414" y="15407"/>
                    </a:lnTo>
                    <a:lnTo>
                      <a:pt x="8969" y="13594"/>
                    </a:lnTo>
                  </a:path>
                </a:pathLst>
              </a:custGeom>
              <a:noFill/>
              <a:ln w="12700" cap="rnd">
                <a:solidFill>
                  <a:srgbClr val="FF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Freeform 29"/>
              <p:cNvSpPr>
                <a:spLocks/>
              </p:cNvSpPr>
              <p:nvPr/>
            </p:nvSpPr>
            <p:spPr bwMode="auto">
              <a:xfrm>
                <a:off x="570915" y="4314184"/>
                <a:ext cx="407073" cy="481330"/>
              </a:xfrm>
              <a:custGeom>
                <a:avLst/>
                <a:gdLst>
                  <a:gd name="T0" fmla="*/ 217 w 21600"/>
                  <a:gd name="T1" fmla="*/ 103 h 21600"/>
                  <a:gd name="T2" fmla="*/ 234 w 21600"/>
                  <a:gd name="T3" fmla="*/ 79 h 21600"/>
                  <a:gd name="T4" fmla="*/ 236 w 21600"/>
                  <a:gd name="T5" fmla="*/ 55 h 21600"/>
                  <a:gd name="T6" fmla="*/ 229 w 21600"/>
                  <a:gd name="T7" fmla="*/ 29 h 21600"/>
                  <a:gd name="T8" fmla="*/ 217 w 21600"/>
                  <a:gd name="T9" fmla="*/ 7 h 21600"/>
                  <a:gd name="T10" fmla="*/ 193 w 21600"/>
                  <a:gd name="T11" fmla="*/ 0 h 21600"/>
                  <a:gd name="T12" fmla="*/ 160 w 21600"/>
                  <a:gd name="T13" fmla="*/ 7 h 21600"/>
                  <a:gd name="T14" fmla="*/ 138 w 21600"/>
                  <a:gd name="T15" fmla="*/ 24 h 21600"/>
                  <a:gd name="T16" fmla="*/ 133 w 21600"/>
                  <a:gd name="T17" fmla="*/ 53 h 21600"/>
                  <a:gd name="T18" fmla="*/ 138 w 21600"/>
                  <a:gd name="T19" fmla="*/ 79 h 21600"/>
                  <a:gd name="T20" fmla="*/ 148 w 21600"/>
                  <a:gd name="T21" fmla="*/ 101 h 21600"/>
                  <a:gd name="T22" fmla="*/ 143 w 21600"/>
                  <a:gd name="T23" fmla="*/ 113 h 21600"/>
                  <a:gd name="T24" fmla="*/ 114 w 21600"/>
                  <a:gd name="T25" fmla="*/ 115 h 21600"/>
                  <a:gd name="T26" fmla="*/ 81 w 21600"/>
                  <a:gd name="T27" fmla="*/ 135 h 21600"/>
                  <a:gd name="T28" fmla="*/ 40 w 21600"/>
                  <a:gd name="T29" fmla="*/ 163 h 21600"/>
                  <a:gd name="T30" fmla="*/ 12 w 21600"/>
                  <a:gd name="T31" fmla="*/ 199 h 21600"/>
                  <a:gd name="T32" fmla="*/ 2 w 21600"/>
                  <a:gd name="T33" fmla="*/ 221 h 21600"/>
                  <a:gd name="T34" fmla="*/ 0 w 21600"/>
                  <a:gd name="T35" fmla="*/ 245 h 21600"/>
                  <a:gd name="T36" fmla="*/ 2 w 21600"/>
                  <a:gd name="T37" fmla="*/ 267 h 21600"/>
                  <a:gd name="T38" fmla="*/ 7 w 21600"/>
                  <a:gd name="T39" fmla="*/ 271 h 21600"/>
                  <a:gd name="T40" fmla="*/ 19 w 21600"/>
                  <a:gd name="T41" fmla="*/ 276 h 21600"/>
                  <a:gd name="T42" fmla="*/ 38 w 21600"/>
                  <a:gd name="T43" fmla="*/ 279 h 21600"/>
                  <a:gd name="T44" fmla="*/ 71 w 21600"/>
                  <a:gd name="T45" fmla="*/ 279 h 21600"/>
                  <a:gd name="T46" fmla="*/ 107 w 21600"/>
                  <a:gd name="T47" fmla="*/ 279 h 21600"/>
                  <a:gd name="T48" fmla="*/ 126 w 21600"/>
                  <a:gd name="T49" fmla="*/ 276 h 21600"/>
                  <a:gd name="T50" fmla="*/ 138 w 21600"/>
                  <a:gd name="T51" fmla="*/ 267 h 21600"/>
                  <a:gd name="T52" fmla="*/ 138 w 21600"/>
                  <a:gd name="T53" fmla="*/ 250 h 21600"/>
                  <a:gd name="T54" fmla="*/ 124 w 21600"/>
                  <a:gd name="T55" fmla="*/ 240 h 21600"/>
                  <a:gd name="T56" fmla="*/ 91 w 21600"/>
                  <a:gd name="T57" fmla="*/ 238 h 21600"/>
                  <a:gd name="T58" fmla="*/ 55 w 21600"/>
                  <a:gd name="T59" fmla="*/ 243 h 21600"/>
                  <a:gd name="T60" fmla="*/ 45 w 21600"/>
                  <a:gd name="T61" fmla="*/ 243 h 21600"/>
                  <a:gd name="T62" fmla="*/ 43 w 21600"/>
                  <a:gd name="T63" fmla="*/ 240 h 21600"/>
                  <a:gd name="T64" fmla="*/ 43 w 21600"/>
                  <a:gd name="T65" fmla="*/ 235 h 21600"/>
                  <a:gd name="T66" fmla="*/ 57 w 21600"/>
                  <a:gd name="T67" fmla="*/ 221 h 21600"/>
                  <a:gd name="T68" fmla="*/ 76 w 21600"/>
                  <a:gd name="T69" fmla="*/ 202 h 21600"/>
                  <a:gd name="T70" fmla="*/ 91 w 21600"/>
                  <a:gd name="T71" fmla="*/ 185 h 216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600"/>
                  <a:gd name="T109" fmla="*/ 0 h 21600"/>
                  <a:gd name="T110" fmla="*/ 21600 w 21600"/>
                  <a:gd name="T111" fmla="*/ 21600 h 2160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600" h="21600">
                    <a:moveTo>
                      <a:pt x="18580" y="8903"/>
                    </a:moveTo>
                    <a:lnTo>
                      <a:pt x="19861" y="7974"/>
                    </a:lnTo>
                    <a:lnTo>
                      <a:pt x="20959" y="7045"/>
                    </a:lnTo>
                    <a:lnTo>
                      <a:pt x="21417" y="6116"/>
                    </a:lnTo>
                    <a:lnTo>
                      <a:pt x="21600" y="5187"/>
                    </a:lnTo>
                    <a:lnTo>
                      <a:pt x="21600" y="4258"/>
                    </a:lnTo>
                    <a:lnTo>
                      <a:pt x="21417" y="3174"/>
                    </a:lnTo>
                    <a:lnTo>
                      <a:pt x="20959" y="2245"/>
                    </a:lnTo>
                    <a:lnTo>
                      <a:pt x="20502" y="1316"/>
                    </a:lnTo>
                    <a:lnTo>
                      <a:pt x="19861" y="542"/>
                    </a:lnTo>
                    <a:lnTo>
                      <a:pt x="18763" y="0"/>
                    </a:lnTo>
                    <a:lnTo>
                      <a:pt x="17664" y="0"/>
                    </a:lnTo>
                    <a:lnTo>
                      <a:pt x="16108" y="0"/>
                    </a:lnTo>
                    <a:lnTo>
                      <a:pt x="14644" y="542"/>
                    </a:lnTo>
                    <a:lnTo>
                      <a:pt x="13546" y="1161"/>
                    </a:lnTo>
                    <a:lnTo>
                      <a:pt x="12631" y="1858"/>
                    </a:lnTo>
                    <a:lnTo>
                      <a:pt x="12447" y="3019"/>
                    </a:lnTo>
                    <a:lnTo>
                      <a:pt x="12173" y="4103"/>
                    </a:lnTo>
                    <a:lnTo>
                      <a:pt x="12447" y="5032"/>
                    </a:lnTo>
                    <a:lnTo>
                      <a:pt x="12631" y="6116"/>
                    </a:lnTo>
                    <a:lnTo>
                      <a:pt x="13088" y="7045"/>
                    </a:lnTo>
                    <a:lnTo>
                      <a:pt x="13546" y="7819"/>
                    </a:lnTo>
                    <a:lnTo>
                      <a:pt x="13546" y="8361"/>
                    </a:lnTo>
                    <a:lnTo>
                      <a:pt x="13088" y="8748"/>
                    </a:lnTo>
                    <a:lnTo>
                      <a:pt x="12447" y="8903"/>
                    </a:lnTo>
                    <a:lnTo>
                      <a:pt x="10434" y="8903"/>
                    </a:lnTo>
                    <a:lnTo>
                      <a:pt x="8969" y="9523"/>
                    </a:lnTo>
                    <a:lnTo>
                      <a:pt x="7414" y="10452"/>
                    </a:lnTo>
                    <a:lnTo>
                      <a:pt x="5675" y="11535"/>
                    </a:lnTo>
                    <a:lnTo>
                      <a:pt x="3661" y="12619"/>
                    </a:lnTo>
                    <a:lnTo>
                      <a:pt x="1922" y="14710"/>
                    </a:lnTo>
                    <a:lnTo>
                      <a:pt x="1098" y="15406"/>
                    </a:lnTo>
                    <a:lnTo>
                      <a:pt x="641" y="16335"/>
                    </a:lnTo>
                    <a:lnTo>
                      <a:pt x="183" y="17110"/>
                    </a:lnTo>
                    <a:lnTo>
                      <a:pt x="0" y="17884"/>
                    </a:lnTo>
                    <a:lnTo>
                      <a:pt x="0" y="18968"/>
                    </a:lnTo>
                    <a:lnTo>
                      <a:pt x="0" y="20284"/>
                    </a:lnTo>
                    <a:lnTo>
                      <a:pt x="183" y="20671"/>
                    </a:lnTo>
                    <a:lnTo>
                      <a:pt x="458" y="20826"/>
                    </a:lnTo>
                    <a:lnTo>
                      <a:pt x="641" y="20981"/>
                    </a:lnTo>
                    <a:lnTo>
                      <a:pt x="1281" y="21213"/>
                    </a:lnTo>
                    <a:lnTo>
                      <a:pt x="1739" y="21368"/>
                    </a:lnTo>
                    <a:lnTo>
                      <a:pt x="2654" y="21600"/>
                    </a:lnTo>
                    <a:lnTo>
                      <a:pt x="3478" y="21600"/>
                    </a:lnTo>
                    <a:lnTo>
                      <a:pt x="4576" y="21600"/>
                    </a:lnTo>
                    <a:lnTo>
                      <a:pt x="6498" y="21600"/>
                    </a:lnTo>
                    <a:lnTo>
                      <a:pt x="8329" y="21600"/>
                    </a:lnTo>
                    <a:lnTo>
                      <a:pt x="9793" y="21600"/>
                    </a:lnTo>
                    <a:lnTo>
                      <a:pt x="10892" y="21600"/>
                    </a:lnTo>
                    <a:lnTo>
                      <a:pt x="11532" y="21368"/>
                    </a:lnTo>
                    <a:lnTo>
                      <a:pt x="12173" y="21213"/>
                    </a:lnTo>
                    <a:lnTo>
                      <a:pt x="12631" y="20671"/>
                    </a:lnTo>
                    <a:lnTo>
                      <a:pt x="12631" y="20052"/>
                    </a:lnTo>
                    <a:lnTo>
                      <a:pt x="12631" y="19355"/>
                    </a:lnTo>
                    <a:lnTo>
                      <a:pt x="12173" y="18813"/>
                    </a:lnTo>
                    <a:lnTo>
                      <a:pt x="11349" y="18581"/>
                    </a:lnTo>
                    <a:lnTo>
                      <a:pt x="10434" y="18426"/>
                    </a:lnTo>
                    <a:lnTo>
                      <a:pt x="8329" y="18426"/>
                    </a:lnTo>
                    <a:lnTo>
                      <a:pt x="5675" y="18813"/>
                    </a:lnTo>
                    <a:lnTo>
                      <a:pt x="5034" y="18813"/>
                    </a:lnTo>
                    <a:lnTo>
                      <a:pt x="4576" y="18813"/>
                    </a:lnTo>
                    <a:lnTo>
                      <a:pt x="4119" y="18813"/>
                    </a:lnTo>
                    <a:lnTo>
                      <a:pt x="3936" y="18813"/>
                    </a:lnTo>
                    <a:lnTo>
                      <a:pt x="3936" y="18581"/>
                    </a:lnTo>
                    <a:lnTo>
                      <a:pt x="3936" y="18426"/>
                    </a:lnTo>
                    <a:lnTo>
                      <a:pt x="3936" y="18194"/>
                    </a:lnTo>
                    <a:lnTo>
                      <a:pt x="4119" y="18039"/>
                    </a:lnTo>
                    <a:lnTo>
                      <a:pt x="5217" y="17110"/>
                    </a:lnTo>
                    <a:lnTo>
                      <a:pt x="6315" y="16181"/>
                    </a:lnTo>
                    <a:lnTo>
                      <a:pt x="6956" y="15639"/>
                    </a:lnTo>
                    <a:lnTo>
                      <a:pt x="7597" y="15097"/>
                    </a:lnTo>
                    <a:lnTo>
                      <a:pt x="8329" y="14323"/>
                    </a:lnTo>
                    <a:lnTo>
                      <a:pt x="8969" y="13394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Freeform 30"/>
              <p:cNvSpPr>
                <a:spLocks/>
              </p:cNvSpPr>
              <p:nvPr/>
            </p:nvSpPr>
            <p:spPr bwMode="auto">
              <a:xfrm>
                <a:off x="607138" y="4766186"/>
                <a:ext cx="282881" cy="329513"/>
              </a:xfrm>
              <a:custGeom>
                <a:avLst/>
                <a:gdLst>
                  <a:gd name="T0" fmla="*/ 16 w 21600"/>
                  <a:gd name="T1" fmla="*/ 191 h 21600"/>
                  <a:gd name="T2" fmla="*/ 96 w 21600"/>
                  <a:gd name="T3" fmla="*/ 161 h 21600"/>
                  <a:gd name="T4" fmla="*/ 89 w 21600"/>
                  <a:gd name="T5" fmla="*/ 120 h 21600"/>
                  <a:gd name="T6" fmla="*/ 123 w 21600"/>
                  <a:gd name="T7" fmla="*/ 58 h 21600"/>
                  <a:gd name="T8" fmla="*/ 164 w 21600"/>
                  <a:gd name="T9" fmla="*/ 0 h 21600"/>
                  <a:gd name="T10" fmla="*/ 37 w 21600"/>
                  <a:gd name="T11" fmla="*/ 104 h 21600"/>
                  <a:gd name="T12" fmla="*/ 0 w 21600"/>
                  <a:gd name="T13" fmla="*/ 155 h 21600"/>
                  <a:gd name="T14" fmla="*/ 16 w 21600"/>
                  <a:gd name="T15" fmla="*/ 191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2107" y="21600"/>
                    </a:moveTo>
                    <a:lnTo>
                      <a:pt x="12644" y="18207"/>
                    </a:lnTo>
                    <a:lnTo>
                      <a:pt x="11722" y="13571"/>
                    </a:lnTo>
                    <a:lnTo>
                      <a:pt x="16200" y="6559"/>
                    </a:lnTo>
                    <a:lnTo>
                      <a:pt x="21600" y="0"/>
                    </a:lnTo>
                    <a:lnTo>
                      <a:pt x="4873" y="11761"/>
                    </a:lnTo>
                    <a:lnTo>
                      <a:pt x="0" y="17529"/>
                    </a:lnTo>
                    <a:lnTo>
                      <a:pt x="2107" y="21600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431" name="Group 430"/>
            <p:cNvGrpSpPr/>
            <p:nvPr/>
          </p:nvGrpSpPr>
          <p:grpSpPr>
            <a:xfrm>
              <a:off x="413951" y="5704694"/>
              <a:ext cx="1797331" cy="646949"/>
              <a:chOff x="413951" y="5704694"/>
              <a:chExt cx="1797331" cy="646949"/>
            </a:xfrm>
          </p:grpSpPr>
          <p:sp>
            <p:nvSpPr>
              <p:cNvPr id="13" name="Oval 16"/>
              <p:cNvSpPr>
                <a:spLocks/>
              </p:cNvSpPr>
              <p:nvPr/>
            </p:nvSpPr>
            <p:spPr bwMode="auto">
              <a:xfrm>
                <a:off x="1795584" y="6239505"/>
                <a:ext cx="112118" cy="11213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" name="Line 17"/>
              <p:cNvSpPr>
                <a:spLocks noChangeShapeType="1"/>
              </p:cNvSpPr>
              <p:nvPr/>
            </p:nvSpPr>
            <p:spPr bwMode="auto">
              <a:xfrm rot="10800000" flipH="1">
                <a:off x="1857680" y="5816832"/>
                <a:ext cx="1725" cy="4226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5" name="Oval 18"/>
              <p:cNvSpPr>
                <a:spLocks/>
              </p:cNvSpPr>
              <p:nvPr/>
            </p:nvSpPr>
            <p:spPr bwMode="auto">
              <a:xfrm>
                <a:off x="1795584" y="5704694"/>
                <a:ext cx="112118" cy="113863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grpSp>
            <p:nvGrpSpPr>
              <p:cNvPr id="16" name="Group 19"/>
              <p:cNvGrpSpPr>
                <a:grpSpLocks/>
              </p:cNvGrpSpPr>
              <p:nvPr/>
            </p:nvGrpSpPr>
            <p:grpSpPr bwMode="auto">
              <a:xfrm>
                <a:off x="413951" y="5979000"/>
                <a:ext cx="607160" cy="81084"/>
                <a:chOff x="0" y="0"/>
                <a:chExt cx="352" cy="47"/>
              </a:xfrm>
            </p:grpSpPr>
            <p:sp>
              <p:nvSpPr>
                <p:cNvPr id="427" name="Freeform 20"/>
                <p:cNvSpPr>
                  <a:spLocks/>
                </p:cNvSpPr>
                <p:nvPr/>
              </p:nvSpPr>
              <p:spPr bwMode="auto">
                <a:xfrm>
                  <a:off x="246" y="0"/>
                  <a:ext cx="106" cy="47"/>
                </a:xfrm>
                <a:custGeom>
                  <a:avLst/>
                  <a:gdLst>
                    <a:gd name="T0" fmla="*/ 106 w 21600"/>
                    <a:gd name="T1" fmla="*/ 26 h 21600"/>
                    <a:gd name="T2" fmla="*/ 0 w 21600"/>
                    <a:gd name="T3" fmla="*/ 47 h 21600"/>
                    <a:gd name="T4" fmla="*/ 0 w 21600"/>
                    <a:gd name="T5" fmla="*/ 26 h 21600"/>
                    <a:gd name="T6" fmla="*/ 0 w 21600"/>
                    <a:gd name="T7" fmla="*/ 0 h 21600"/>
                    <a:gd name="T8" fmla="*/ 106 w 21600"/>
                    <a:gd name="T9" fmla="*/ 26 h 216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600"/>
                    <a:gd name="T16" fmla="*/ 0 h 21600"/>
                    <a:gd name="T17" fmla="*/ 21600 w 21600"/>
                    <a:gd name="T18" fmla="*/ 21600 h 216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600" h="21600">
                      <a:moveTo>
                        <a:pt x="21600" y="11949"/>
                      </a:moveTo>
                      <a:lnTo>
                        <a:pt x="0" y="21600"/>
                      </a:lnTo>
                      <a:lnTo>
                        <a:pt x="0" y="11949"/>
                      </a:lnTo>
                      <a:lnTo>
                        <a:pt x="0" y="0"/>
                      </a:lnTo>
                      <a:lnTo>
                        <a:pt x="21600" y="11949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428" name="Line 21"/>
                <p:cNvSpPr>
                  <a:spLocks noChangeShapeType="1"/>
                </p:cNvSpPr>
                <p:nvPr/>
              </p:nvSpPr>
              <p:spPr bwMode="auto">
                <a:xfrm>
                  <a:off x="0" y="35"/>
                  <a:ext cx="24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17" name="Oval 22"/>
              <p:cNvSpPr>
                <a:spLocks/>
              </p:cNvSpPr>
              <p:nvPr/>
            </p:nvSpPr>
            <p:spPr bwMode="auto">
              <a:xfrm>
                <a:off x="607138" y="5704694"/>
                <a:ext cx="112118" cy="11386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8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669234" y="5828908"/>
                <a:ext cx="1725" cy="4105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9" name="Oval 24"/>
              <p:cNvSpPr>
                <a:spLocks/>
              </p:cNvSpPr>
              <p:nvPr/>
            </p:nvSpPr>
            <p:spPr bwMode="auto">
              <a:xfrm>
                <a:off x="607138" y="6239505"/>
                <a:ext cx="112118" cy="112138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Freeform 31"/>
              <p:cNvSpPr>
                <a:spLocks/>
              </p:cNvSpPr>
              <p:nvPr/>
            </p:nvSpPr>
            <p:spPr bwMode="auto">
              <a:xfrm>
                <a:off x="2026719" y="5963473"/>
                <a:ext cx="184563" cy="84535"/>
              </a:xfrm>
              <a:custGeom>
                <a:avLst/>
                <a:gdLst>
                  <a:gd name="T0" fmla="*/ 107 w 21600"/>
                  <a:gd name="T1" fmla="*/ 28 h 21600"/>
                  <a:gd name="T2" fmla="*/ 0 w 21600"/>
                  <a:gd name="T3" fmla="*/ 49 h 21600"/>
                  <a:gd name="T4" fmla="*/ 0 w 21600"/>
                  <a:gd name="T5" fmla="*/ 28 h 21600"/>
                  <a:gd name="T6" fmla="*/ 0 w 21600"/>
                  <a:gd name="T7" fmla="*/ 0 h 21600"/>
                  <a:gd name="T8" fmla="*/ 107 w 21600"/>
                  <a:gd name="T9" fmla="*/ 28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00"/>
                  <a:gd name="T16" fmla="*/ 0 h 21600"/>
                  <a:gd name="T17" fmla="*/ 21600 w 21600"/>
                  <a:gd name="T18" fmla="*/ 21600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21600" y="12343"/>
                    </a:moveTo>
                    <a:lnTo>
                      <a:pt x="0" y="21600"/>
                    </a:lnTo>
                    <a:lnTo>
                      <a:pt x="0" y="12343"/>
                    </a:lnTo>
                    <a:lnTo>
                      <a:pt x="0" y="0"/>
                    </a:lnTo>
                    <a:lnTo>
                      <a:pt x="21600" y="12343"/>
                    </a:lnTo>
                  </a:path>
                </a:pathLst>
              </a:custGeom>
              <a:solidFill>
                <a:srgbClr val="FFFFFF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7" name="Line 32"/>
              <p:cNvSpPr>
                <a:spLocks noChangeShapeType="1"/>
              </p:cNvSpPr>
              <p:nvPr/>
            </p:nvSpPr>
            <p:spPr bwMode="auto">
              <a:xfrm>
                <a:off x="1602397" y="6027306"/>
                <a:ext cx="415697" cy="1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439" name="Rectangle 103"/>
            <p:cNvSpPr>
              <a:spLocks/>
            </p:cNvSpPr>
            <p:nvPr/>
          </p:nvSpPr>
          <p:spPr bwMode="auto">
            <a:xfrm>
              <a:off x="838200" y="3760113"/>
              <a:ext cx="87376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686" bIns="0">
              <a:spAutoFit/>
            </a:bodyPr>
            <a:lstStyle/>
            <a:p>
              <a:pPr marL="41275"/>
              <a:r>
                <a:rPr lang="en-US" sz="28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2</a:t>
              </a:r>
              <a:r>
                <a:rPr lang="en-US" sz="2800" dirty="0" smtClean="0">
                  <a:solidFill>
                    <a:schemeClr val="tx1"/>
                  </a:solidFill>
                  <a:latin typeface="Calibri"/>
                  <a:cs typeface="Calibri"/>
                </a:rPr>
                <a:t> legs</a:t>
              </a:r>
              <a:endParaRPr lang="en-US" sz="28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444" name="Group 443"/>
          <p:cNvGrpSpPr/>
          <p:nvPr/>
        </p:nvGrpSpPr>
        <p:grpSpPr>
          <a:xfrm>
            <a:off x="332880" y="4035623"/>
            <a:ext cx="2016392" cy="2517577"/>
            <a:chOff x="7065109" y="4038600"/>
            <a:chExt cx="2016392" cy="2517577"/>
          </a:xfrm>
        </p:grpSpPr>
        <p:sp>
          <p:nvSpPr>
            <p:cNvPr id="97" name="Rectangle 174"/>
            <p:cNvSpPr>
              <a:spLocks/>
            </p:cNvSpPr>
            <p:nvPr/>
          </p:nvSpPr>
          <p:spPr bwMode="auto">
            <a:xfrm>
              <a:off x="7851951" y="6248400"/>
              <a:ext cx="45384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686" bIns="0">
              <a:spAutoFit/>
            </a:bodyPr>
            <a:lstStyle/>
            <a:p>
              <a:pPr marL="41275" algn="ctr"/>
              <a:r>
                <a:rPr lang="en-US" sz="2000" dirty="0">
                  <a:solidFill>
                    <a:schemeClr val="tx1"/>
                  </a:solidFill>
                  <a:latin typeface="Calibri"/>
                  <a:cs typeface="Calibri"/>
                </a:rPr>
                <a:t>Dog</a:t>
              </a:r>
            </a:p>
          </p:txBody>
        </p:sp>
        <p:grpSp>
          <p:nvGrpSpPr>
            <p:cNvPr id="436" name="Group 435"/>
            <p:cNvGrpSpPr/>
            <p:nvPr/>
          </p:nvGrpSpPr>
          <p:grpSpPr>
            <a:xfrm>
              <a:off x="7391400" y="4568012"/>
              <a:ext cx="1193621" cy="765988"/>
              <a:chOff x="6752905" y="4431497"/>
              <a:chExt cx="1193621" cy="765988"/>
            </a:xfrm>
          </p:grpSpPr>
          <p:sp>
            <p:nvSpPr>
              <p:cNvPr id="321" name="Freeform 176"/>
              <p:cNvSpPr>
                <a:spLocks/>
              </p:cNvSpPr>
              <p:nvPr/>
            </p:nvSpPr>
            <p:spPr bwMode="auto">
              <a:xfrm>
                <a:off x="7472182" y="4800689"/>
                <a:ext cx="272532" cy="389895"/>
              </a:xfrm>
              <a:custGeom>
                <a:avLst/>
                <a:gdLst>
                  <a:gd name="T0" fmla="*/ 9 w 21600"/>
                  <a:gd name="T1" fmla="*/ 2 h 21600"/>
                  <a:gd name="T2" fmla="*/ 19 w 21600"/>
                  <a:gd name="T3" fmla="*/ 2 h 21600"/>
                  <a:gd name="T4" fmla="*/ 31 w 21600"/>
                  <a:gd name="T5" fmla="*/ 5 h 21600"/>
                  <a:gd name="T6" fmla="*/ 45 w 21600"/>
                  <a:gd name="T7" fmla="*/ 5 h 21600"/>
                  <a:gd name="T8" fmla="*/ 62 w 21600"/>
                  <a:gd name="T9" fmla="*/ 7 h 21600"/>
                  <a:gd name="T10" fmla="*/ 100 w 21600"/>
                  <a:gd name="T11" fmla="*/ 7 h 21600"/>
                  <a:gd name="T12" fmla="*/ 93 w 21600"/>
                  <a:gd name="T13" fmla="*/ 24 h 21600"/>
                  <a:gd name="T14" fmla="*/ 88 w 21600"/>
                  <a:gd name="T15" fmla="*/ 38 h 21600"/>
                  <a:gd name="T16" fmla="*/ 88 w 21600"/>
                  <a:gd name="T17" fmla="*/ 72 h 21600"/>
                  <a:gd name="T18" fmla="*/ 88 w 21600"/>
                  <a:gd name="T19" fmla="*/ 103 h 21600"/>
                  <a:gd name="T20" fmla="*/ 96 w 21600"/>
                  <a:gd name="T21" fmla="*/ 132 h 21600"/>
                  <a:gd name="T22" fmla="*/ 103 w 21600"/>
                  <a:gd name="T23" fmla="*/ 158 h 21600"/>
                  <a:gd name="T24" fmla="*/ 112 w 21600"/>
                  <a:gd name="T25" fmla="*/ 168 h 21600"/>
                  <a:gd name="T26" fmla="*/ 122 w 21600"/>
                  <a:gd name="T27" fmla="*/ 178 h 21600"/>
                  <a:gd name="T28" fmla="*/ 139 w 21600"/>
                  <a:gd name="T29" fmla="*/ 185 h 21600"/>
                  <a:gd name="T30" fmla="*/ 153 w 21600"/>
                  <a:gd name="T31" fmla="*/ 194 h 21600"/>
                  <a:gd name="T32" fmla="*/ 153 w 21600"/>
                  <a:gd name="T33" fmla="*/ 199 h 21600"/>
                  <a:gd name="T34" fmla="*/ 153 w 21600"/>
                  <a:gd name="T35" fmla="*/ 202 h 21600"/>
                  <a:gd name="T36" fmla="*/ 156 w 21600"/>
                  <a:gd name="T37" fmla="*/ 214 h 21600"/>
                  <a:gd name="T38" fmla="*/ 158 w 21600"/>
                  <a:gd name="T39" fmla="*/ 226 h 21600"/>
                  <a:gd name="T40" fmla="*/ 136 w 21600"/>
                  <a:gd name="T41" fmla="*/ 223 h 21600"/>
                  <a:gd name="T42" fmla="*/ 112 w 21600"/>
                  <a:gd name="T43" fmla="*/ 218 h 21600"/>
                  <a:gd name="T44" fmla="*/ 105 w 21600"/>
                  <a:gd name="T45" fmla="*/ 211 h 21600"/>
                  <a:gd name="T46" fmla="*/ 98 w 21600"/>
                  <a:gd name="T47" fmla="*/ 202 h 21600"/>
                  <a:gd name="T48" fmla="*/ 74 w 21600"/>
                  <a:gd name="T49" fmla="*/ 168 h 21600"/>
                  <a:gd name="T50" fmla="*/ 53 w 21600"/>
                  <a:gd name="T51" fmla="*/ 132 h 21600"/>
                  <a:gd name="T52" fmla="*/ 26 w 21600"/>
                  <a:gd name="T53" fmla="*/ 98 h 21600"/>
                  <a:gd name="T54" fmla="*/ 0 w 21600"/>
                  <a:gd name="T55" fmla="*/ 62 h 21600"/>
                  <a:gd name="T56" fmla="*/ 5 w 21600"/>
                  <a:gd name="T57" fmla="*/ 31 h 21600"/>
                  <a:gd name="T58" fmla="*/ 12 w 21600"/>
                  <a:gd name="T59" fmla="*/ 0 h 21600"/>
                  <a:gd name="T60" fmla="*/ 9 w 21600"/>
                  <a:gd name="T61" fmla="*/ 2 h 216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1600"/>
                  <a:gd name="T94" fmla="*/ 0 h 21600"/>
                  <a:gd name="T95" fmla="*/ 21600 w 21600"/>
                  <a:gd name="T96" fmla="*/ 21600 h 216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1600" h="21600">
                    <a:moveTo>
                      <a:pt x="1230" y="191"/>
                    </a:moveTo>
                    <a:lnTo>
                      <a:pt x="2597" y="191"/>
                    </a:lnTo>
                    <a:lnTo>
                      <a:pt x="4238" y="478"/>
                    </a:lnTo>
                    <a:lnTo>
                      <a:pt x="6152" y="478"/>
                    </a:lnTo>
                    <a:lnTo>
                      <a:pt x="8476" y="669"/>
                    </a:lnTo>
                    <a:lnTo>
                      <a:pt x="13671" y="669"/>
                    </a:lnTo>
                    <a:lnTo>
                      <a:pt x="12714" y="2294"/>
                    </a:lnTo>
                    <a:lnTo>
                      <a:pt x="12030" y="3632"/>
                    </a:lnTo>
                    <a:lnTo>
                      <a:pt x="12030" y="6881"/>
                    </a:lnTo>
                    <a:lnTo>
                      <a:pt x="12030" y="9844"/>
                    </a:lnTo>
                    <a:lnTo>
                      <a:pt x="13124" y="12616"/>
                    </a:lnTo>
                    <a:lnTo>
                      <a:pt x="14081" y="15101"/>
                    </a:lnTo>
                    <a:lnTo>
                      <a:pt x="15311" y="16057"/>
                    </a:lnTo>
                    <a:lnTo>
                      <a:pt x="16678" y="17012"/>
                    </a:lnTo>
                    <a:lnTo>
                      <a:pt x="19003" y="17681"/>
                    </a:lnTo>
                    <a:lnTo>
                      <a:pt x="20916" y="18542"/>
                    </a:lnTo>
                    <a:lnTo>
                      <a:pt x="20916" y="19019"/>
                    </a:lnTo>
                    <a:lnTo>
                      <a:pt x="20916" y="19306"/>
                    </a:lnTo>
                    <a:lnTo>
                      <a:pt x="21327" y="20453"/>
                    </a:lnTo>
                    <a:lnTo>
                      <a:pt x="21600" y="21600"/>
                    </a:lnTo>
                    <a:lnTo>
                      <a:pt x="18592" y="21313"/>
                    </a:lnTo>
                    <a:lnTo>
                      <a:pt x="15311" y="20835"/>
                    </a:lnTo>
                    <a:lnTo>
                      <a:pt x="14354" y="20166"/>
                    </a:lnTo>
                    <a:lnTo>
                      <a:pt x="13397" y="19306"/>
                    </a:lnTo>
                    <a:lnTo>
                      <a:pt x="10116" y="16057"/>
                    </a:lnTo>
                    <a:lnTo>
                      <a:pt x="7246" y="12616"/>
                    </a:lnTo>
                    <a:lnTo>
                      <a:pt x="3554" y="9366"/>
                    </a:lnTo>
                    <a:lnTo>
                      <a:pt x="0" y="5926"/>
                    </a:lnTo>
                    <a:lnTo>
                      <a:pt x="684" y="2963"/>
                    </a:lnTo>
                    <a:lnTo>
                      <a:pt x="1641" y="0"/>
                    </a:lnTo>
                    <a:lnTo>
                      <a:pt x="1230" y="191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22" name="Freeform 177"/>
              <p:cNvSpPr>
                <a:spLocks/>
              </p:cNvSpPr>
              <p:nvPr/>
            </p:nvSpPr>
            <p:spPr bwMode="auto">
              <a:xfrm>
                <a:off x="7034061" y="4866247"/>
                <a:ext cx="227685" cy="310536"/>
              </a:xfrm>
              <a:custGeom>
                <a:avLst/>
                <a:gdLst>
                  <a:gd name="T0" fmla="*/ 0 w 21600"/>
                  <a:gd name="T1" fmla="*/ 24 h 21600"/>
                  <a:gd name="T2" fmla="*/ 0 w 21600"/>
                  <a:gd name="T3" fmla="*/ 24 h 21600"/>
                  <a:gd name="T4" fmla="*/ 67 w 21600"/>
                  <a:gd name="T5" fmla="*/ 0 h 21600"/>
                  <a:gd name="T6" fmla="*/ 74 w 21600"/>
                  <a:gd name="T7" fmla="*/ 10 h 21600"/>
                  <a:gd name="T8" fmla="*/ 50 w 21600"/>
                  <a:gd name="T9" fmla="*/ 51 h 21600"/>
                  <a:gd name="T10" fmla="*/ 50 w 21600"/>
                  <a:gd name="T11" fmla="*/ 99 h 21600"/>
                  <a:gd name="T12" fmla="*/ 91 w 21600"/>
                  <a:gd name="T13" fmla="*/ 156 h 21600"/>
                  <a:gd name="T14" fmla="*/ 122 w 21600"/>
                  <a:gd name="T15" fmla="*/ 164 h 21600"/>
                  <a:gd name="T16" fmla="*/ 132 w 21600"/>
                  <a:gd name="T17" fmla="*/ 180 h 21600"/>
                  <a:gd name="T18" fmla="*/ 98 w 21600"/>
                  <a:gd name="T19" fmla="*/ 180 h 21600"/>
                  <a:gd name="T20" fmla="*/ 67 w 21600"/>
                  <a:gd name="T21" fmla="*/ 180 h 21600"/>
                  <a:gd name="T22" fmla="*/ 0 w 21600"/>
                  <a:gd name="T23" fmla="*/ 92 h 21600"/>
                  <a:gd name="T24" fmla="*/ 0 w 21600"/>
                  <a:gd name="T25" fmla="*/ 51 h 21600"/>
                  <a:gd name="T26" fmla="*/ 0 w 21600"/>
                  <a:gd name="T27" fmla="*/ 24 h 21600"/>
                  <a:gd name="T28" fmla="*/ 33 w 21600"/>
                  <a:gd name="T29" fmla="*/ 12 h 21600"/>
                  <a:gd name="T30" fmla="*/ 67 w 21600"/>
                  <a:gd name="T31" fmla="*/ 0 h 21600"/>
                  <a:gd name="T32" fmla="*/ 69 w 21600"/>
                  <a:gd name="T33" fmla="*/ 5 h 21600"/>
                  <a:gd name="T34" fmla="*/ 74 w 21600"/>
                  <a:gd name="T35" fmla="*/ 10 h 21600"/>
                  <a:gd name="T36" fmla="*/ 62 w 21600"/>
                  <a:gd name="T37" fmla="*/ 29 h 21600"/>
                  <a:gd name="T38" fmla="*/ 50 w 21600"/>
                  <a:gd name="T39" fmla="*/ 51 h 21600"/>
                  <a:gd name="T40" fmla="*/ 50 w 21600"/>
                  <a:gd name="T41" fmla="*/ 75 h 21600"/>
                  <a:gd name="T42" fmla="*/ 50 w 21600"/>
                  <a:gd name="T43" fmla="*/ 99 h 21600"/>
                  <a:gd name="T44" fmla="*/ 69 w 21600"/>
                  <a:gd name="T45" fmla="*/ 128 h 21600"/>
                  <a:gd name="T46" fmla="*/ 91 w 21600"/>
                  <a:gd name="T47" fmla="*/ 156 h 21600"/>
                  <a:gd name="T48" fmla="*/ 108 w 21600"/>
                  <a:gd name="T49" fmla="*/ 161 h 21600"/>
                  <a:gd name="T50" fmla="*/ 122 w 21600"/>
                  <a:gd name="T51" fmla="*/ 164 h 21600"/>
                  <a:gd name="T52" fmla="*/ 127 w 21600"/>
                  <a:gd name="T53" fmla="*/ 173 h 21600"/>
                  <a:gd name="T54" fmla="*/ 132 w 21600"/>
                  <a:gd name="T55" fmla="*/ 180 h 21600"/>
                  <a:gd name="T56" fmla="*/ 115 w 21600"/>
                  <a:gd name="T57" fmla="*/ 180 h 21600"/>
                  <a:gd name="T58" fmla="*/ 98 w 21600"/>
                  <a:gd name="T59" fmla="*/ 180 h 21600"/>
                  <a:gd name="T60" fmla="*/ 81 w 21600"/>
                  <a:gd name="T61" fmla="*/ 180 h 21600"/>
                  <a:gd name="T62" fmla="*/ 67 w 21600"/>
                  <a:gd name="T63" fmla="*/ 180 h 21600"/>
                  <a:gd name="T64" fmla="*/ 33 w 21600"/>
                  <a:gd name="T65" fmla="*/ 135 h 21600"/>
                  <a:gd name="T66" fmla="*/ 0 w 21600"/>
                  <a:gd name="T67" fmla="*/ 92 h 21600"/>
                  <a:gd name="T68" fmla="*/ 0 w 21600"/>
                  <a:gd name="T69" fmla="*/ 70 h 21600"/>
                  <a:gd name="T70" fmla="*/ 0 w 21600"/>
                  <a:gd name="T71" fmla="*/ 51 h 21600"/>
                  <a:gd name="T72" fmla="*/ 0 w 21600"/>
                  <a:gd name="T73" fmla="*/ 39 h 21600"/>
                  <a:gd name="T74" fmla="*/ 0 w 21600"/>
                  <a:gd name="T75" fmla="*/ 24 h 2160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1600"/>
                  <a:gd name="T115" fmla="*/ 0 h 21600"/>
                  <a:gd name="T116" fmla="*/ 21600 w 21600"/>
                  <a:gd name="T117" fmla="*/ 21600 h 2160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1600" h="21600">
                    <a:moveTo>
                      <a:pt x="0" y="2880"/>
                    </a:moveTo>
                    <a:lnTo>
                      <a:pt x="0" y="2880"/>
                    </a:lnTo>
                    <a:lnTo>
                      <a:pt x="10964" y="0"/>
                    </a:lnTo>
                    <a:lnTo>
                      <a:pt x="12109" y="1200"/>
                    </a:lnTo>
                    <a:lnTo>
                      <a:pt x="8182" y="6120"/>
                    </a:lnTo>
                    <a:lnTo>
                      <a:pt x="8182" y="11880"/>
                    </a:lnTo>
                    <a:lnTo>
                      <a:pt x="14891" y="18720"/>
                    </a:lnTo>
                    <a:lnTo>
                      <a:pt x="19964" y="19680"/>
                    </a:lnTo>
                    <a:lnTo>
                      <a:pt x="21600" y="21600"/>
                    </a:lnTo>
                    <a:lnTo>
                      <a:pt x="16036" y="21600"/>
                    </a:lnTo>
                    <a:lnTo>
                      <a:pt x="10964" y="21600"/>
                    </a:lnTo>
                    <a:lnTo>
                      <a:pt x="0" y="11040"/>
                    </a:lnTo>
                    <a:lnTo>
                      <a:pt x="0" y="6120"/>
                    </a:lnTo>
                    <a:lnTo>
                      <a:pt x="0" y="2880"/>
                    </a:lnTo>
                    <a:lnTo>
                      <a:pt x="5400" y="1440"/>
                    </a:lnTo>
                    <a:lnTo>
                      <a:pt x="10964" y="0"/>
                    </a:lnTo>
                    <a:lnTo>
                      <a:pt x="11291" y="600"/>
                    </a:lnTo>
                    <a:lnTo>
                      <a:pt x="12109" y="1200"/>
                    </a:lnTo>
                    <a:lnTo>
                      <a:pt x="10145" y="3480"/>
                    </a:lnTo>
                    <a:lnTo>
                      <a:pt x="8182" y="6120"/>
                    </a:lnTo>
                    <a:lnTo>
                      <a:pt x="8182" y="9000"/>
                    </a:lnTo>
                    <a:lnTo>
                      <a:pt x="8182" y="11880"/>
                    </a:lnTo>
                    <a:lnTo>
                      <a:pt x="11291" y="15360"/>
                    </a:lnTo>
                    <a:lnTo>
                      <a:pt x="14891" y="18720"/>
                    </a:lnTo>
                    <a:lnTo>
                      <a:pt x="17673" y="19320"/>
                    </a:lnTo>
                    <a:lnTo>
                      <a:pt x="19964" y="19680"/>
                    </a:lnTo>
                    <a:lnTo>
                      <a:pt x="20782" y="20760"/>
                    </a:lnTo>
                    <a:lnTo>
                      <a:pt x="21600" y="21600"/>
                    </a:lnTo>
                    <a:lnTo>
                      <a:pt x="18818" y="21600"/>
                    </a:lnTo>
                    <a:lnTo>
                      <a:pt x="16036" y="21600"/>
                    </a:lnTo>
                    <a:lnTo>
                      <a:pt x="13255" y="21600"/>
                    </a:lnTo>
                    <a:lnTo>
                      <a:pt x="10964" y="21600"/>
                    </a:lnTo>
                    <a:lnTo>
                      <a:pt x="5400" y="16200"/>
                    </a:lnTo>
                    <a:lnTo>
                      <a:pt x="0" y="11040"/>
                    </a:lnTo>
                    <a:lnTo>
                      <a:pt x="0" y="8400"/>
                    </a:lnTo>
                    <a:lnTo>
                      <a:pt x="0" y="6120"/>
                    </a:lnTo>
                    <a:lnTo>
                      <a:pt x="0" y="4680"/>
                    </a:lnTo>
                    <a:lnTo>
                      <a:pt x="0" y="288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23" name="Freeform 178"/>
              <p:cNvSpPr>
                <a:spLocks/>
              </p:cNvSpPr>
              <p:nvPr/>
            </p:nvSpPr>
            <p:spPr bwMode="auto">
              <a:xfrm>
                <a:off x="7025437" y="4859346"/>
                <a:ext cx="236309" cy="326062"/>
              </a:xfrm>
              <a:custGeom>
                <a:avLst/>
                <a:gdLst>
                  <a:gd name="T0" fmla="*/ 12 w 21600"/>
                  <a:gd name="T1" fmla="*/ 24 h 21600"/>
                  <a:gd name="T2" fmla="*/ 10 w 21600"/>
                  <a:gd name="T3" fmla="*/ 36 h 21600"/>
                  <a:gd name="T4" fmla="*/ 5 w 21600"/>
                  <a:gd name="T5" fmla="*/ 48 h 21600"/>
                  <a:gd name="T6" fmla="*/ 5 w 21600"/>
                  <a:gd name="T7" fmla="*/ 57 h 21600"/>
                  <a:gd name="T8" fmla="*/ 2 w 21600"/>
                  <a:gd name="T9" fmla="*/ 67 h 21600"/>
                  <a:gd name="T10" fmla="*/ 0 w 21600"/>
                  <a:gd name="T11" fmla="*/ 74 h 21600"/>
                  <a:gd name="T12" fmla="*/ 0 w 21600"/>
                  <a:gd name="T13" fmla="*/ 79 h 21600"/>
                  <a:gd name="T14" fmla="*/ 0 w 21600"/>
                  <a:gd name="T15" fmla="*/ 84 h 21600"/>
                  <a:gd name="T16" fmla="*/ 2 w 21600"/>
                  <a:gd name="T17" fmla="*/ 86 h 21600"/>
                  <a:gd name="T18" fmla="*/ 5 w 21600"/>
                  <a:gd name="T19" fmla="*/ 96 h 21600"/>
                  <a:gd name="T20" fmla="*/ 12 w 21600"/>
                  <a:gd name="T21" fmla="*/ 100 h 21600"/>
                  <a:gd name="T22" fmla="*/ 14 w 21600"/>
                  <a:gd name="T23" fmla="*/ 105 h 21600"/>
                  <a:gd name="T24" fmla="*/ 17 w 21600"/>
                  <a:gd name="T25" fmla="*/ 110 h 21600"/>
                  <a:gd name="T26" fmla="*/ 22 w 21600"/>
                  <a:gd name="T27" fmla="*/ 117 h 21600"/>
                  <a:gd name="T28" fmla="*/ 26 w 21600"/>
                  <a:gd name="T29" fmla="*/ 124 h 21600"/>
                  <a:gd name="T30" fmla="*/ 38 w 21600"/>
                  <a:gd name="T31" fmla="*/ 144 h 21600"/>
                  <a:gd name="T32" fmla="*/ 50 w 21600"/>
                  <a:gd name="T33" fmla="*/ 160 h 21600"/>
                  <a:gd name="T34" fmla="*/ 58 w 21600"/>
                  <a:gd name="T35" fmla="*/ 168 h 21600"/>
                  <a:gd name="T36" fmla="*/ 62 w 21600"/>
                  <a:gd name="T37" fmla="*/ 172 h 21600"/>
                  <a:gd name="T38" fmla="*/ 70 w 21600"/>
                  <a:gd name="T39" fmla="*/ 177 h 21600"/>
                  <a:gd name="T40" fmla="*/ 74 w 21600"/>
                  <a:gd name="T41" fmla="*/ 180 h 21600"/>
                  <a:gd name="T42" fmla="*/ 82 w 21600"/>
                  <a:gd name="T43" fmla="*/ 182 h 21600"/>
                  <a:gd name="T44" fmla="*/ 91 w 21600"/>
                  <a:gd name="T45" fmla="*/ 184 h 21600"/>
                  <a:gd name="T46" fmla="*/ 101 w 21600"/>
                  <a:gd name="T47" fmla="*/ 187 h 21600"/>
                  <a:gd name="T48" fmla="*/ 113 w 21600"/>
                  <a:gd name="T49" fmla="*/ 189 h 21600"/>
                  <a:gd name="T50" fmla="*/ 122 w 21600"/>
                  <a:gd name="T51" fmla="*/ 189 h 21600"/>
                  <a:gd name="T52" fmla="*/ 129 w 21600"/>
                  <a:gd name="T53" fmla="*/ 189 h 21600"/>
                  <a:gd name="T54" fmla="*/ 134 w 21600"/>
                  <a:gd name="T55" fmla="*/ 187 h 21600"/>
                  <a:gd name="T56" fmla="*/ 137 w 21600"/>
                  <a:gd name="T57" fmla="*/ 184 h 21600"/>
                  <a:gd name="T58" fmla="*/ 137 w 21600"/>
                  <a:gd name="T59" fmla="*/ 177 h 21600"/>
                  <a:gd name="T60" fmla="*/ 113 w 21600"/>
                  <a:gd name="T61" fmla="*/ 165 h 21600"/>
                  <a:gd name="T62" fmla="*/ 101 w 21600"/>
                  <a:gd name="T63" fmla="*/ 160 h 21600"/>
                  <a:gd name="T64" fmla="*/ 91 w 21600"/>
                  <a:gd name="T65" fmla="*/ 151 h 21600"/>
                  <a:gd name="T66" fmla="*/ 82 w 21600"/>
                  <a:gd name="T67" fmla="*/ 141 h 21600"/>
                  <a:gd name="T68" fmla="*/ 72 w 21600"/>
                  <a:gd name="T69" fmla="*/ 129 h 21600"/>
                  <a:gd name="T70" fmla="*/ 65 w 21600"/>
                  <a:gd name="T71" fmla="*/ 115 h 21600"/>
                  <a:gd name="T72" fmla="*/ 60 w 21600"/>
                  <a:gd name="T73" fmla="*/ 103 h 21600"/>
                  <a:gd name="T74" fmla="*/ 55 w 21600"/>
                  <a:gd name="T75" fmla="*/ 91 h 21600"/>
                  <a:gd name="T76" fmla="*/ 55 w 21600"/>
                  <a:gd name="T77" fmla="*/ 76 h 21600"/>
                  <a:gd name="T78" fmla="*/ 55 w 21600"/>
                  <a:gd name="T79" fmla="*/ 64 h 21600"/>
                  <a:gd name="T80" fmla="*/ 55 w 21600"/>
                  <a:gd name="T81" fmla="*/ 57 h 21600"/>
                  <a:gd name="T82" fmla="*/ 58 w 21600"/>
                  <a:gd name="T83" fmla="*/ 50 h 21600"/>
                  <a:gd name="T84" fmla="*/ 60 w 21600"/>
                  <a:gd name="T85" fmla="*/ 45 h 21600"/>
                  <a:gd name="T86" fmla="*/ 65 w 21600"/>
                  <a:gd name="T87" fmla="*/ 38 h 21600"/>
                  <a:gd name="T88" fmla="*/ 72 w 21600"/>
                  <a:gd name="T89" fmla="*/ 26 h 21600"/>
                  <a:gd name="T90" fmla="*/ 79 w 21600"/>
                  <a:gd name="T91" fmla="*/ 14 h 21600"/>
                  <a:gd name="T92" fmla="*/ 70 w 21600"/>
                  <a:gd name="T93" fmla="*/ 0 h 21600"/>
                  <a:gd name="T94" fmla="*/ 12 w 21600"/>
                  <a:gd name="T95" fmla="*/ 24 h 216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1600"/>
                  <a:gd name="T145" fmla="*/ 0 h 21600"/>
                  <a:gd name="T146" fmla="*/ 21600 w 21600"/>
                  <a:gd name="T147" fmla="*/ 21600 h 2160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1600" h="21600">
                    <a:moveTo>
                      <a:pt x="1892" y="2743"/>
                    </a:moveTo>
                    <a:lnTo>
                      <a:pt x="1577" y="4114"/>
                    </a:lnTo>
                    <a:lnTo>
                      <a:pt x="788" y="5486"/>
                    </a:lnTo>
                    <a:lnTo>
                      <a:pt x="788" y="6514"/>
                    </a:lnTo>
                    <a:lnTo>
                      <a:pt x="315" y="7657"/>
                    </a:lnTo>
                    <a:lnTo>
                      <a:pt x="0" y="8457"/>
                    </a:lnTo>
                    <a:lnTo>
                      <a:pt x="0" y="9029"/>
                    </a:lnTo>
                    <a:lnTo>
                      <a:pt x="0" y="9600"/>
                    </a:lnTo>
                    <a:lnTo>
                      <a:pt x="315" y="9829"/>
                    </a:lnTo>
                    <a:lnTo>
                      <a:pt x="788" y="10971"/>
                    </a:lnTo>
                    <a:lnTo>
                      <a:pt x="1892" y="11429"/>
                    </a:lnTo>
                    <a:lnTo>
                      <a:pt x="2207" y="12000"/>
                    </a:lnTo>
                    <a:lnTo>
                      <a:pt x="2680" y="12571"/>
                    </a:lnTo>
                    <a:lnTo>
                      <a:pt x="3469" y="13371"/>
                    </a:lnTo>
                    <a:lnTo>
                      <a:pt x="4099" y="14171"/>
                    </a:lnTo>
                    <a:lnTo>
                      <a:pt x="5991" y="16457"/>
                    </a:lnTo>
                    <a:lnTo>
                      <a:pt x="7883" y="18286"/>
                    </a:lnTo>
                    <a:lnTo>
                      <a:pt x="9145" y="19200"/>
                    </a:lnTo>
                    <a:lnTo>
                      <a:pt x="9775" y="19657"/>
                    </a:lnTo>
                    <a:lnTo>
                      <a:pt x="11036" y="20229"/>
                    </a:lnTo>
                    <a:lnTo>
                      <a:pt x="11667" y="20571"/>
                    </a:lnTo>
                    <a:lnTo>
                      <a:pt x="12928" y="20800"/>
                    </a:lnTo>
                    <a:lnTo>
                      <a:pt x="14347" y="21029"/>
                    </a:lnTo>
                    <a:lnTo>
                      <a:pt x="15924" y="21371"/>
                    </a:lnTo>
                    <a:lnTo>
                      <a:pt x="17816" y="21600"/>
                    </a:lnTo>
                    <a:lnTo>
                      <a:pt x="19235" y="21600"/>
                    </a:lnTo>
                    <a:lnTo>
                      <a:pt x="20339" y="21600"/>
                    </a:lnTo>
                    <a:lnTo>
                      <a:pt x="21127" y="21371"/>
                    </a:lnTo>
                    <a:lnTo>
                      <a:pt x="21600" y="21029"/>
                    </a:lnTo>
                    <a:lnTo>
                      <a:pt x="21600" y="20229"/>
                    </a:lnTo>
                    <a:lnTo>
                      <a:pt x="17816" y="18857"/>
                    </a:lnTo>
                    <a:lnTo>
                      <a:pt x="15924" y="18286"/>
                    </a:lnTo>
                    <a:lnTo>
                      <a:pt x="14347" y="17257"/>
                    </a:lnTo>
                    <a:lnTo>
                      <a:pt x="12928" y="16114"/>
                    </a:lnTo>
                    <a:lnTo>
                      <a:pt x="11352" y="14743"/>
                    </a:lnTo>
                    <a:lnTo>
                      <a:pt x="10248" y="13143"/>
                    </a:lnTo>
                    <a:lnTo>
                      <a:pt x="9460" y="11771"/>
                    </a:lnTo>
                    <a:lnTo>
                      <a:pt x="8672" y="10400"/>
                    </a:lnTo>
                    <a:lnTo>
                      <a:pt x="8672" y="8686"/>
                    </a:lnTo>
                    <a:lnTo>
                      <a:pt x="8672" y="7314"/>
                    </a:lnTo>
                    <a:lnTo>
                      <a:pt x="8672" y="6514"/>
                    </a:lnTo>
                    <a:lnTo>
                      <a:pt x="9145" y="5714"/>
                    </a:lnTo>
                    <a:lnTo>
                      <a:pt x="9460" y="5143"/>
                    </a:lnTo>
                    <a:lnTo>
                      <a:pt x="10248" y="4343"/>
                    </a:lnTo>
                    <a:lnTo>
                      <a:pt x="11352" y="2971"/>
                    </a:lnTo>
                    <a:lnTo>
                      <a:pt x="12455" y="1600"/>
                    </a:lnTo>
                    <a:lnTo>
                      <a:pt x="11036" y="0"/>
                    </a:lnTo>
                    <a:lnTo>
                      <a:pt x="1892" y="2743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24" name="Freeform 179"/>
              <p:cNvSpPr>
                <a:spLocks/>
              </p:cNvSpPr>
              <p:nvPr/>
            </p:nvSpPr>
            <p:spPr bwMode="auto">
              <a:xfrm>
                <a:off x="7463558" y="4685101"/>
                <a:ext cx="301855" cy="505483"/>
              </a:xfrm>
              <a:custGeom>
                <a:avLst/>
                <a:gdLst>
                  <a:gd name="T0" fmla="*/ 17 w 21600"/>
                  <a:gd name="T1" fmla="*/ 69 h 21600"/>
                  <a:gd name="T2" fmla="*/ 7 w 21600"/>
                  <a:gd name="T3" fmla="*/ 122 h 21600"/>
                  <a:gd name="T4" fmla="*/ 0 w 21600"/>
                  <a:gd name="T5" fmla="*/ 127 h 21600"/>
                  <a:gd name="T6" fmla="*/ 72 w 21600"/>
                  <a:gd name="T7" fmla="*/ 216 h 21600"/>
                  <a:gd name="T8" fmla="*/ 103 w 21600"/>
                  <a:gd name="T9" fmla="*/ 278 h 21600"/>
                  <a:gd name="T10" fmla="*/ 134 w 21600"/>
                  <a:gd name="T11" fmla="*/ 293 h 21600"/>
                  <a:gd name="T12" fmla="*/ 168 w 21600"/>
                  <a:gd name="T13" fmla="*/ 293 h 21600"/>
                  <a:gd name="T14" fmla="*/ 158 w 21600"/>
                  <a:gd name="T15" fmla="*/ 261 h 21600"/>
                  <a:gd name="T16" fmla="*/ 134 w 21600"/>
                  <a:gd name="T17" fmla="*/ 252 h 21600"/>
                  <a:gd name="T18" fmla="*/ 103 w 21600"/>
                  <a:gd name="T19" fmla="*/ 228 h 21600"/>
                  <a:gd name="T20" fmla="*/ 93 w 21600"/>
                  <a:gd name="T21" fmla="*/ 129 h 21600"/>
                  <a:gd name="T22" fmla="*/ 93 w 21600"/>
                  <a:gd name="T23" fmla="*/ 89 h 21600"/>
                  <a:gd name="T24" fmla="*/ 127 w 21600"/>
                  <a:gd name="T25" fmla="*/ 57 h 21600"/>
                  <a:gd name="T26" fmla="*/ 134 w 21600"/>
                  <a:gd name="T27" fmla="*/ 48 h 21600"/>
                  <a:gd name="T28" fmla="*/ 151 w 21600"/>
                  <a:gd name="T29" fmla="*/ 24 h 21600"/>
                  <a:gd name="T30" fmla="*/ 158 w 21600"/>
                  <a:gd name="T31" fmla="*/ 17 h 21600"/>
                  <a:gd name="T32" fmla="*/ 175 w 21600"/>
                  <a:gd name="T33" fmla="*/ 7 h 21600"/>
                  <a:gd name="T34" fmla="*/ 175 w 21600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600"/>
                  <a:gd name="T55" fmla="*/ 0 h 21600"/>
                  <a:gd name="T56" fmla="*/ 21600 w 21600"/>
                  <a:gd name="T57" fmla="*/ 21600 h 2160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600" h="21600">
                    <a:moveTo>
                      <a:pt x="2098" y="5087"/>
                    </a:moveTo>
                    <a:lnTo>
                      <a:pt x="864" y="8994"/>
                    </a:lnTo>
                    <a:lnTo>
                      <a:pt x="0" y="9362"/>
                    </a:lnTo>
                    <a:lnTo>
                      <a:pt x="8887" y="15924"/>
                    </a:lnTo>
                    <a:lnTo>
                      <a:pt x="12713" y="20494"/>
                    </a:lnTo>
                    <a:lnTo>
                      <a:pt x="16539" y="21600"/>
                    </a:lnTo>
                    <a:lnTo>
                      <a:pt x="20736" y="21600"/>
                    </a:lnTo>
                    <a:lnTo>
                      <a:pt x="19502" y="19241"/>
                    </a:lnTo>
                    <a:lnTo>
                      <a:pt x="16539" y="18577"/>
                    </a:lnTo>
                    <a:lnTo>
                      <a:pt x="12713" y="16808"/>
                    </a:lnTo>
                    <a:lnTo>
                      <a:pt x="11479" y="9510"/>
                    </a:lnTo>
                    <a:lnTo>
                      <a:pt x="11479" y="6561"/>
                    </a:lnTo>
                    <a:lnTo>
                      <a:pt x="15675" y="4202"/>
                    </a:lnTo>
                    <a:lnTo>
                      <a:pt x="16539" y="3539"/>
                    </a:lnTo>
                    <a:lnTo>
                      <a:pt x="18638" y="1769"/>
                    </a:lnTo>
                    <a:lnTo>
                      <a:pt x="19502" y="1253"/>
                    </a:lnTo>
                    <a:lnTo>
                      <a:pt x="21600" y="516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25" name="Freeform 180"/>
              <p:cNvSpPr>
                <a:spLocks/>
              </p:cNvSpPr>
              <p:nvPr/>
            </p:nvSpPr>
            <p:spPr bwMode="auto">
              <a:xfrm>
                <a:off x="7467008" y="4685101"/>
                <a:ext cx="298405" cy="505483"/>
              </a:xfrm>
              <a:custGeom>
                <a:avLst/>
                <a:gdLst>
                  <a:gd name="T0" fmla="*/ 15 w 21600"/>
                  <a:gd name="T1" fmla="*/ 69 h 21600"/>
                  <a:gd name="T2" fmla="*/ 12 w 21600"/>
                  <a:gd name="T3" fmla="*/ 81 h 21600"/>
                  <a:gd name="T4" fmla="*/ 10 w 21600"/>
                  <a:gd name="T5" fmla="*/ 91 h 21600"/>
                  <a:gd name="T6" fmla="*/ 8 w 21600"/>
                  <a:gd name="T7" fmla="*/ 101 h 21600"/>
                  <a:gd name="T8" fmla="*/ 5 w 21600"/>
                  <a:gd name="T9" fmla="*/ 108 h 21600"/>
                  <a:gd name="T10" fmla="*/ 5 w 21600"/>
                  <a:gd name="T11" fmla="*/ 115 h 21600"/>
                  <a:gd name="T12" fmla="*/ 3 w 21600"/>
                  <a:gd name="T13" fmla="*/ 120 h 21600"/>
                  <a:gd name="T14" fmla="*/ 3 w 21600"/>
                  <a:gd name="T15" fmla="*/ 122 h 21600"/>
                  <a:gd name="T16" fmla="*/ 0 w 21600"/>
                  <a:gd name="T17" fmla="*/ 125 h 21600"/>
                  <a:gd name="T18" fmla="*/ 0 w 21600"/>
                  <a:gd name="T19" fmla="*/ 127 h 21600"/>
                  <a:gd name="T20" fmla="*/ 3 w 21600"/>
                  <a:gd name="T21" fmla="*/ 129 h 21600"/>
                  <a:gd name="T22" fmla="*/ 5 w 21600"/>
                  <a:gd name="T23" fmla="*/ 132 h 21600"/>
                  <a:gd name="T24" fmla="*/ 8 w 21600"/>
                  <a:gd name="T25" fmla="*/ 139 h 21600"/>
                  <a:gd name="T26" fmla="*/ 12 w 21600"/>
                  <a:gd name="T27" fmla="*/ 144 h 21600"/>
                  <a:gd name="T28" fmla="*/ 20 w 21600"/>
                  <a:gd name="T29" fmla="*/ 153 h 21600"/>
                  <a:gd name="T30" fmla="*/ 27 w 21600"/>
                  <a:gd name="T31" fmla="*/ 161 h 21600"/>
                  <a:gd name="T32" fmla="*/ 34 w 21600"/>
                  <a:gd name="T33" fmla="*/ 173 h 21600"/>
                  <a:gd name="T34" fmla="*/ 51 w 21600"/>
                  <a:gd name="T35" fmla="*/ 192 h 21600"/>
                  <a:gd name="T36" fmla="*/ 65 w 21600"/>
                  <a:gd name="T37" fmla="*/ 213 h 21600"/>
                  <a:gd name="T38" fmla="*/ 77 w 21600"/>
                  <a:gd name="T39" fmla="*/ 230 h 21600"/>
                  <a:gd name="T40" fmla="*/ 87 w 21600"/>
                  <a:gd name="T41" fmla="*/ 247 h 21600"/>
                  <a:gd name="T42" fmla="*/ 94 w 21600"/>
                  <a:gd name="T43" fmla="*/ 261 h 21600"/>
                  <a:gd name="T44" fmla="*/ 101 w 21600"/>
                  <a:gd name="T45" fmla="*/ 271 h 21600"/>
                  <a:gd name="T46" fmla="*/ 108 w 21600"/>
                  <a:gd name="T47" fmla="*/ 281 h 21600"/>
                  <a:gd name="T48" fmla="*/ 115 w 21600"/>
                  <a:gd name="T49" fmla="*/ 285 h 21600"/>
                  <a:gd name="T50" fmla="*/ 132 w 21600"/>
                  <a:gd name="T51" fmla="*/ 293 h 21600"/>
                  <a:gd name="T52" fmla="*/ 149 w 21600"/>
                  <a:gd name="T53" fmla="*/ 293 h 21600"/>
                  <a:gd name="T54" fmla="*/ 156 w 21600"/>
                  <a:gd name="T55" fmla="*/ 293 h 21600"/>
                  <a:gd name="T56" fmla="*/ 161 w 21600"/>
                  <a:gd name="T57" fmla="*/ 290 h 21600"/>
                  <a:gd name="T58" fmla="*/ 161 w 21600"/>
                  <a:gd name="T59" fmla="*/ 285 h 21600"/>
                  <a:gd name="T60" fmla="*/ 161 w 21600"/>
                  <a:gd name="T61" fmla="*/ 278 h 21600"/>
                  <a:gd name="T62" fmla="*/ 159 w 21600"/>
                  <a:gd name="T63" fmla="*/ 271 h 21600"/>
                  <a:gd name="T64" fmla="*/ 156 w 21600"/>
                  <a:gd name="T65" fmla="*/ 264 h 21600"/>
                  <a:gd name="T66" fmla="*/ 151 w 21600"/>
                  <a:gd name="T67" fmla="*/ 259 h 21600"/>
                  <a:gd name="T68" fmla="*/ 144 w 21600"/>
                  <a:gd name="T69" fmla="*/ 257 h 21600"/>
                  <a:gd name="T70" fmla="*/ 132 w 21600"/>
                  <a:gd name="T71" fmla="*/ 252 h 21600"/>
                  <a:gd name="T72" fmla="*/ 115 w 21600"/>
                  <a:gd name="T73" fmla="*/ 240 h 21600"/>
                  <a:gd name="T74" fmla="*/ 108 w 21600"/>
                  <a:gd name="T75" fmla="*/ 233 h 21600"/>
                  <a:gd name="T76" fmla="*/ 103 w 21600"/>
                  <a:gd name="T77" fmla="*/ 218 h 21600"/>
                  <a:gd name="T78" fmla="*/ 99 w 21600"/>
                  <a:gd name="T79" fmla="*/ 201 h 21600"/>
                  <a:gd name="T80" fmla="*/ 96 w 21600"/>
                  <a:gd name="T81" fmla="*/ 180 h 21600"/>
                  <a:gd name="T82" fmla="*/ 94 w 21600"/>
                  <a:gd name="T83" fmla="*/ 156 h 21600"/>
                  <a:gd name="T84" fmla="*/ 94 w 21600"/>
                  <a:gd name="T85" fmla="*/ 137 h 21600"/>
                  <a:gd name="T86" fmla="*/ 91 w 21600"/>
                  <a:gd name="T87" fmla="*/ 122 h 21600"/>
                  <a:gd name="T88" fmla="*/ 91 w 21600"/>
                  <a:gd name="T89" fmla="*/ 110 h 21600"/>
                  <a:gd name="T90" fmla="*/ 94 w 21600"/>
                  <a:gd name="T91" fmla="*/ 101 h 21600"/>
                  <a:gd name="T92" fmla="*/ 96 w 21600"/>
                  <a:gd name="T93" fmla="*/ 91 h 21600"/>
                  <a:gd name="T94" fmla="*/ 101 w 21600"/>
                  <a:gd name="T95" fmla="*/ 81 h 21600"/>
                  <a:gd name="T96" fmla="*/ 108 w 21600"/>
                  <a:gd name="T97" fmla="*/ 74 h 21600"/>
                  <a:gd name="T98" fmla="*/ 115 w 21600"/>
                  <a:gd name="T99" fmla="*/ 67 h 21600"/>
                  <a:gd name="T100" fmla="*/ 123 w 21600"/>
                  <a:gd name="T101" fmla="*/ 60 h 21600"/>
                  <a:gd name="T102" fmla="*/ 125 w 21600"/>
                  <a:gd name="T103" fmla="*/ 55 h 21600"/>
                  <a:gd name="T104" fmla="*/ 130 w 21600"/>
                  <a:gd name="T105" fmla="*/ 53 h 21600"/>
                  <a:gd name="T106" fmla="*/ 132 w 21600"/>
                  <a:gd name="T107" fmla="*/ 48 h 21600"/>
                  <a:gd name="T108" fmla="*/ 142 w 21600"/>
                  <a:gd name="T109" fmla="*/ 36 h 21600"/>
                  <a:gd name="T110" fmla="*/ 149 w 21600"/>
                  <a:gd name="T111" fmla="*/ 26 h 21600"/>
                  <a:gd name="T112" fmla="*/ 154 w 21600"/>
                  <a:gd name="T113" fmla="*/ 21 h 21600"/>
                  <a:gd name="T114" fmla="*/ 156 w 21600"/>
                  <a:gd name="T115" fmla="*/ 17 h 21600"/>
                  <a:gd name="T116" fmla="*/ 166 w 21600"/>
                  <a:gd name="T117" fmla="*/ 12 h 21600"/>
                  <a:gd name="T118" fmla="*/ 170 w 21600"/>
                  <a:gd name="T119" fmla="*/ 7 h 21600"/>
                  <a:gd name="T120" fmla="*/ 173 w 21600"/>
                  <a:gd name="T121" fmla="*/ 0 h 2160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1600"/>
                  <a:gd name="T184" fmla="*/ 0 h 21600"/>
                  <a:gd name="T185" fmla="*/ 21600 w 21600"/>
                  <a:gd name="T186" fmla="*/ 21600 h 2160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1600" h="21600">
                    <a:moveTo>
                      <a:pt x="1873" y="5087"/>
                    </a:moveTo>
                    <a:lnTo>
                      <a:pt x="1498" y="5971"/>
                    </a:lnTo>
                    <a:lnTo>
                      <a:pt x="1249" y="6709"/>
                    </a:lnTo>
                    <a:lnTo>
                      <a:pt x="999" y="7446"/>
                    </a:lnTo>
                    <a:lnTo>
                      <a:pt x="624" y="7962"/>
                    </a:lnTo>
                    <a:lnTo>
                      <a:pt x="624" y="8478"/>
                    </a:lnTo>
                    <a:lnTo>
                      <a:pt x="375" y="8846"/>
                    </a:lnTo>
                    <a:lnTo>
                      <a:pt x="375" y="8994"/>
                    </a:lnTo>
                    <a:lnTo>
                      <a:pt x="0" y="9215"/>
                    </a:lnTo>
                    <a:lnTo>
                      <a:pt x="0" y="9362"/>
                    </a:lnTo>
                    <a:lnTo>
                      <a:pt x="375" y="9510"/>
                    </a:lnTo>
                    <a:lnTo>
                      <a:pt x="624" y="9731"/>
                    </a:lnTo>
                    <a:lnTo>
                      <a:pt x="999" y="10247"/>
                    </a:lnTo>
                    <a:lnTo>
                      <a:pt x="1498" y="10616"/>
                    </a:lnTo>
                    <a:lnTo>
                      <a:pt x="2497" y="11279"/>
                    </a:lnTo>
                    <a:lnTo>
                      <a:pt x="3371" y="11869"/>
                    </a:lnTo>
                    <a:lnTo>
                      <a:pt x="4245" y="12754"/>
                    </a:lnTo>
                    <a:lnTo>
                      <a:pt x="6368" y="14154"/>
                    </a:lnTo>
                    <a:lnTo>
                      <a:pt x="8116" y="15702"/>
                    </a:lnTo>
                    <a:lnTo>
                      <a:pt x="9614" y="16956"/>
                    </a:lnTo>
                    <a:lnTo>
                      <a:pt x="10862" y="18209"/>
                    </a:lnTo>
                    <a:lnTo>
                      <a:pt x="11736" y="19241"/>
                    </a:lnTo>
                    <a:lnTo>
                      <a:pt x="12610" y="19978"/>
                    </a:lnTo>
                    <a:lnTo>
                      <a:pt x="13484" y="20715"/>
                    </a:lnTo>
                    <a:lnTo>
                      <a:pt x="14358" y="21010"/>
                    </a:lnTo>
                    <a:lnTo>
                      <a:pt x="16481" y="21600"/>
                    </a:lnTo>
                    <a:lnTo>
                      <a:pt x="18603" y="21600"/>
                    </a:lnTo>
                    <a:lnTo>
                      <a:pt x="19477" y="21600"/>
                    </a:lnTo>
                    <a:lnTo>
                      <a:pt x="20102" y="21379"/>
                    </a:lnTo>
                    <a:lnTo>
                      <a:pt x="20102" y="21010"/>
                    </a:lnTo>
                    <a:lnTo>
                      <a:pt x="20102" y="20494"/>
                    </a:lnTo>
                    <a:lnTo>
                      <a:pt x="19852" y="19978"/>
                    </a:lnTo>
                    <a:lnTo>
                      <a:pt x="19477" y="19462"/>
                    </a:lnTo>
                    <a:lnTo>
                      <a:pt x="18853" y="19094"/>
                    </a:lnTo>
                    <a:lnTo>
                      <a:pt x="17979" y="18946"/>
                    </a:lnTo>
                    <a:lnTo>
                      <a:pt x="16481" y="18577"/>
                    </a:lnTo>
                    <a:lnTo>
                      <a:pt x="14358" y="17693"/>
                    </a:lnTo>
                    <a:lnTo>
                      <a:pt x="13484" y="17177"/>
                    </a:lnTo>
                    <a:lnTo>
                      <a:pt x="12860" y="16071"/>
                    </a:lnTo>
                    <a:lnTo>
                      <a:pt x="12361" y="14818"/>
                    </a:lnTo>
                    <a:lnTo>
                      <a:pt x="11986" y="13270"/>
                    </a:lnTo>
                    <a:lnTo>
                      <a:pt x="11736" y="11500"/>
                    </a:lnTo>
                    <a:lnTo>
                      <a:pt x="11736" y="10100"/>
                    </a:lnTo>
                    <a:lnTo>
                      <a:pt x="11362" y="8994"/>
                    </a:lnTo>
                    <a:lnTo>
                      <a:pt x="11362" y="8109"/>
                    </a:lnTo>
                    <a:lnTo>
                      <a:pt x="11736" y="7446"/>
                    </a:lnTo>
                    <a:lnTo>
                      <a:pt x="11986" y="6709"/>
                    </a:lnTo>
                    <a:lnTo>
                      <a:pt x="12610" y="5971"/>
                    </a:lnTo>
                    <a:lnTo>
                      <a:pt x="13484" y="5455"/>
                    </a:lnTo>
                    <a:lnTo>
                      <a:pt x="14358" y="4939"/>
                    </a:lnTo>
                    <a:lnTo>
                      <a:pt x="15357" y="4423"/>
                    </a:lnTo>
                    <a:lnTo>
                      <a:pt x="15607" y="4055"/>
                    </a:lnTo>
                    <a:lnTo>
                      <a:pt x="16231" y="3907"/>
                    </a:lnTo>
                    <a:lnTo>
                      <a:pt x="16481" y="3539"/>
                    </a:lnTo>
                    <a:lnTo>
                      <a:pt x="17729" y="2654"/>
                    </a:lnTo>
                    <a:lnTo>
                      <a:pt x="18603" y="1917"/>
                    </a:lnTo>
                    <a:lnTo>
                      <a:pt x="19228" y="1548"/>
                    </a:lnTo>
                    <a:lnTo>
                      <a:pt x="19477" y="1253"/>
                    </a:lnTo>
                    <a:lnTo>
                      <a:pt x="20726" y="885"/>
                    </a:lnTo>
                    <a:lnTo>
                      <a:pt x="21225" y="516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26" name="Freeform 181"/>
              <p:cNvSpPr>
                <a:spLocks/>
              </p:cNvSpPr>
              <p:nvPr/>
            </p:nvSpPr>
            <p:spPr bwMode="auto">
              <a:xfrm>
                <a:off x="7653295" y="4838644"/>
                <a:ext cx="41397" cy="186321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67 h 21600"/>
                  <a:gd name="T4" fmla="*/ 24 w 21600"/>
                  <a:gd name="T5" fmla="*/ 108 h 21600"/>
                  <a:gd name="T6" fmla="*/ 0 w 21600"/>
                  <a:gd name="T7" fmla="*/ 108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13400"/>
                    </a:lnTo>
                    <a:lnTo>
                      <a:pt x="21600" y="21600"/>
                    </a:lnTo>
                    <a:lnTo>
                      <a:pt x="0" y="2160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27" name="Freeform 182"/>
              <p:cNvSpPr>
                <a:spLocks/>
              </p:cNvSpPr>
              <p:nvPr/>
            </p:nvSpPr>
            <p:spPr bwMode="auto">
              <a:xfrm>
                <a:off x="7653295" y="4838644"/>
                <a:ext cx="41397" cy="186321"/>
              </a:xfrm>
              <a:custGeom>
                <a:avLst/>
                <a:gdLst>
                  <a:gd name="T0" fmla="*/ 0 w 21600"/>
                  <a:gd name="T1" fmla="*/ 0 h 21600"/>
                  <a:gd name="T2" fmla="*/ 5 w 21600"/>
                  <a:gd name="T3" fmla="*/ 16 h 21600"/>
                  <a:gd name="T4" fmla="*/ 10 w 21600"/>
                  <a:gd name="T5" fmla="*/ 31 h 21600"/>
                  <a:gd name="T6" fmla="*/ 15 w 21600"/>
                  <a:gd name="T7" fmla="*/ 43 h 21600"/>
                  <a:gd name="T8" fmla="*/ 19 w 21600"/>
                  <a:gd name="T9" fmla="*/ 55 h 21600"/>
                  <a:gd name="T10" fmla="*/ 22 w 21600"/>
                  <a:gd name="T11" fmla="*/ 64 h 21600"/>
                  <a:gd name="T12" fmla="*/ 24 w 21600"/>
                  <a:gd name="T13" fmla="*/ 74 h 21600"/>
                  <a:gd name="T14" fmla="*/ 24 w 21600"/>
                  <a:gd name="T15" fmla="*/ 81 h 21600"/>
                  <a:gd name="T16" fmla="*/ 24 w 21600"/>
                  <a:gd name="T17" fmla="*/ 86 h 21600"/>
                  <a:gd name="T18" fmla="*/ 24 w 21600"/>
                  <a:gd name="T19" fmla="*/ 96 h 21600"/>
                  <a:gd name="T20" fmla="*/ 19 w 21600"/>
                  <a:gd name="T21" fmla="*/ 100 h 21600"/>
                  <a:gd name="T22" fmla="*/ 10 w 21600"/>
                  <a:gd name="T23" fmla="*/ 105 h 21600"/>
                  <a:gd name="T24" fmla="*/ 0 w 21600"/>
                  <a:gd name="T25" fmla="*/ 108 h 216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00"/>
                  <a:gd name="T40" fmla="*/ 0 h 21600"/>
                  <a:gd name="T41" fmla="*/ 21600 w 21600"/>
                  <a:gd name="T42" fmla="*/ 21600 h 2160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00" h="21600">
                    <a:moveTo>
                      <a:pt x="0" y="0"/>
                    </a:moveTo>
                    <a:lnTo>
                      <a:pt x="4500" y="3200"/>
                    </a:lnTo>
                    <a:lnTo>
                      <a:pt x="9000" y="6200"/>
                    </a:lnTo>
                    <a:lnTo>
                      <a:pt x="13500" y="8600"/>
                    </a:lnTo>
                    <a:lnTo>
                      <a:pt x="17100" y="11000"/>
                    </a:lnTo>
                    <a:lnTo>
                      <a:pt x="19800" y="12800"/>
                    </a:lnTo>
                    <a:lnTo>
                      <a:pt x="21600" y="14800"/>
                    </a:lnTo>
                    <a:lnTo>
                      <a:pt x="21600" y="16200"/>
                    </a:lnTo>
                    <a:lnTo>
                      <a:pt x="21600" y="17200"/>
                    </a:lnTo>
                    <a:lnTo>
                      <a:pt x="21600" y="19200"/>
                    </a:lnTo>
                    <a:lnTo>
                      <a:pt x="17100" y="20000"/>
                    </a:lnTo>
                    <a:lnTo>
                      <a:pt x="9000" y="21000"/>
                    </a:lnTo>
                    <a:lnTo>
                      <a:pt x="0" y="2160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28" name="Freeform 183"/>
              <p:cNvSpPr>
                <a:spLocks/>
              </p:cNvSpPr>
              <p:nvPr/>
            </p:nvSpPr>
            <p:spPr bwMode="auto">
              <a:xfrm>
                <a:off x="7454934" y="4995637"/>
                <a:ext cx="115567" cy="98336"/>
              </a:xfrm>
              <a:custGeom>
                <a:avLst/>
                <a:gdLst>
                  <a:gd name="T0" fmla="*/ 34 w 21600"/>
                  <a:gd name="T1" fmla="*/ 0 h 21600"/>
                  <a:gd name="T2" fmla="*/ 27 w 21600"/>
                  <a:gd name="T3" fmla="*/ 24 h 21600"/>
                  <a:gd name="T4" fmla="*/ 0 w 21600"/>
                  <a:gd name="T5" fmla="*/ 41 h 21600"/>
                  <a:gd name="T6" fmla="*/ 17 w 21600"/>
                  <a:gd name="T7" fmla="*/ 57 h 21600"/>
                  <a:gd name="T8" fmla="*/ 27 w 21600"/>
                  <a:gd name="T9" fmla="*/ 57 h 21600"/>
                  <a:gd name="T10" fmla="*/ 41 w 21600"/>
                  <a:gd name="T11" fmla="*/ 48 h 21600"/>
                  <a:gd name="T12" fmla="*/ 58 w 21600"/>
                  <a:gd name="T13" fmla="*/ 31 h 21600"/>
                  <a:gd name="T14" fmla="*/ 67 w 21600"/>
                  <a:gd name="T15" fmla="*/ 31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0961" y="0"/>
                    </a:moveTo>
                    <a:lnTo>
                      <a:pt x="8704" y="9095"/>
                    </a:lnTo>
                    <a:lnTo>
                      <a:pt x="0" y="15537"/>
                    </a:lnTo>
                    <a:lnTo>
                      <a:pt x="5481" y="21600"/>
                    </a:lnTo>
                    <a:lnTo>
                      <a:pt x="8704" y="21600"/>
                    </a:lnTo>
                    <a:lnTo>
                      <a:pt x="13218" y="18189"/>
                    </a:lnTo>
                    <a:lnTo>
                      <a:pt x="18699" y="11747"/>
                    </a:lnTo>
                    <a:lnTo>
                      <a:pt x="21600" y="11747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29" name="Freeform 184"/>
              <p:cNvSpPr>
                <a:spLocks/>
              </p:cNvSpPr>
              <p:nvPr/>
            </p:nvSpPr>
            <p:spPr bwMode="auto">
              <a:xfrm>
                <a:off x="7467008" y="4995637"/>
                <a:ext cx="103493" cy="98336"/>
              </a:xfrm>
              <a:custGeom>
                <a:avLst/>
                <a:gdLst>
                  <a:gd name="T0" fmla="*/ 27 w 21600"/>
                  <a:gd name="T1" fmla="*/ 0 h 21600"/>
                  <a:gd name="T2" fmla="*/ 22 w 21600"/>
                  <a:gd name="T3" fmla="*/ 9 h 21600"/>
                  <a:gd name="T4" fmla="*/ 17 w 21600"/>
                  <a:gd name="T5" fmla="*/ 19 h 21600"/>
                  <a:gd name="T6" fmla="*/ 12 w 21600"/>
                  <a:gd name="T7" fmla="*/ 26 h 21600"/>
                  <a:gd name="T8" fmla="*/ 8 w 21600"/>
                  <a:gd name="T9" fmla="*/ 31 h 21600"/>
                  <a:gd name="T10" fmla="*/ 0 w 21600"/>
                  <a:gd name="T11" fmla="*/ 36 h 21600"/>
                  <a:gd name="T12" fmla="*/ 0 w 21600"/>
                  <a:gd name="T13" fmla="*/ 41 h 21600"/>
                  <a:gd name="T14" fmla="*/ 0 w 21600"/>
                  <a:gd name="T15" fmla="*/ 45 h 21600"/>
                  <a:gd name="T16" fmla="*/ 3 w 21600"/>
                  <a:gd name="T17" fmla="*/ 48 h 21600"/>
                  <a:gd name="T18" fmla="*/ 10 w 21600"/>
                  <a:gd name="T19" fmla="*/ 57 h 21600"/>
                  <a:gd name="T20" fmla="*/ 15 w 21600"/>
                  <a:gd name="T21" fmla="*/ 57 h 21600"/>
                  <a:gd name="T22" fmla="*/ 20 w 21600"/>
                  <a:gd name="T23" fmla="*/ 55 h 21600"/>
                  <a:gd name="T24" fmla="*/ 27 w 21600"/>
                  <a:gd name="T25" fmla="*/ 53 h 21600"/>
                  <a:gd name="T26" fmla="*/ 34 w 21600"/>
                  <a:gd name="T27" fmla="*/ 48 h 21600"/>
                  <a:gd name="T28" fmla="*/ 44 w 21600"/>
                  <a:gd name="T29" fmla="*/ 41 h 21600"/>
                  <a:gd name="T30" fmla="*/ 51 w 21600"/>
                  <a:gd name="T31" fmla="*/ 33 h 21600"/>
                  <a:gd name="T32" fmla="*/ 60 w 21600"/>
                  <a:gd name="T33" fmla="*/ 31 h 216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600"/>
                  <a:gd name="T52" fmla="*/ 0 h 21600"/>
                  <a:gd name="T53" fmla="*/ 21600 w 21600"/>
                  <a:gd name="T54" fmla="*/ 21600 h 2160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600" h="21600">
                    <a:moveTo>
                      <a:pt x="9720" y="0"/>
                    </a:moveTo>
                    <a:lnTo>
                      <a:pt x="7920" y="3411"/>
                    </a:lnTo>
                    <a:lnTo>
                      <a:pt x="6120" y="7200"/>
                    </a:lnTo>
                    <a:lnTo>
                      <a:pt x="4320" y="9853"/>
                    </a:lnTo>
                    <a:lnTo>
                      <a:pt x="2880" y="11747"/>
                    </a:lnTo>
                    <a:lnTo>
                      <a:pt x="0" y="13642"/>
                    </a:lnTo>
                    <a:lnTo>
                      <a:pt x="0" y="15537"/>
                    </a:lnTo>
                    <a:lnTo>
                      <a:pt x="0" y="17053"/>
                    </a:lnTo>
                    <a:lnTo>
                      <a:pt x="1080" y="18189"/>
                    </a:lnTo>
                    <a:lnTo>
                      <a:pt x="3600" y="21600"/>
                    </a:lnTo>
                    <a:lnTo>
                      <a:pt x="5400" y="21600"/>
                    </a:lnTo>
                    <a:lnTo>
                      <a:pt x="7200" y="20842"/>
                    </a:lnTo>
                    <a:lnTo>
                      <a:pt x="9720" y="20084"/>
                    </a:lnTo>
                    <a:lnTo>
                      <a:pt x="12240" y="18189"/>
                    </a:lnTo>
                    <a:lnTo>
                      <a:pt x="15840" y="15537"/>
                    </a:lnTo>
                    <a:lnTo>
                      <a:pt x="18360" y="12505"/>
                    </a:lnTo>
                    <a:lnTo>
                      <a:pt x="21600" y="11747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30" name="Line 185"/>
              <p:cNvSpPr>
                <a:spLocks noChangeShapeType="1"/>
              </p:cNvSpPr>
              <p:nvPr/>
            </p:nvSpPr>
            <p:spPr bwMode="auto">
              <a:xfrm flipH="1">
                <a:off x="6770154" y="5197485"/>
                <a:ext cx="11125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31" name="Freeform 186"/>
              <p:cNvSpPr>
                <a:spLocks/>
              </p:cNvSpPr>
              <p:nvPr/>
            </p:nvSpPr>
            <p:spPr bwMode="auto">
              <a:xfrm>
                <a:off x="7596374" y="4431497"/>
                <a:ext cx="350152" cy="310536"/>
              </a:xfrm>
              <a:custGeom>
                <a:avLst/>
                <a:gdLst>
                  <a:gd name="T0" fmla="*/ 0 w 21600"/>
                  <a:gd name="T1" fmla="*/ 82 h 21600"/>
                  <a:gd name="T2" fmla="*/ 50 w 21600"/>
                  <a:gd name="T3" fmla="*/ 58 h 21600"/>
                  <a:gd name="T4" fmla="*/ 107 w 21600"/>
                  <a:gd name="T5" fmla="*/ 8 h 21600"/>
                  <a:gd name="T6" fmla="*/ 139 w 21600"/>
                  <a:gd name="T7" fmla="*/ 0 h 21600"/>
                  <a:gd name="T8" fmla="*/ 139 w 21600"/>
                  <a:gd name="T9" fmla="*/ 48 h 21600"/>
                  <a:gd name="T10" fmla="*/ 172 w 21600"/>
                  <a:gd name="T11" fmla="*/ 65 h 21600"/>
                  <a:gd name="T12" fmla="*/ 179 w 21600"/>
                  <a:gd name="T13" fmla="*/ 99 h 21600"/>
                  <a:gd name="T14" fmla="*/ 189 w 21600"/>
                  <a:gd name="T15" fmla="*/ 147 h 21600"/>
                  <a:gd name="T16" fmla="*/ 203 w 21600"/>
                  <a:gd name="T17" fmla="*/ 164 h 21600"/>
                  <a:gd name="T18" fmla="*/ 196 w 21600"/>
                  <a:gd name="T19" fmla="*/ 180 h 21600"/>
                  <a:gd name="T20" fmla="*/ 148 w 21600"/>
                  <a:gd name="T21" fmla="*/ 180 h 21600"/>
                  <a:gd name="T22" fmla="*/ 107 w 21600"/>
                  <a:gd name="T23" fmla="*/ 154 h 21600"/>
                  <a:gd name="T24" fmla="*/ 100 w 21600"/>
                  <a:gd name="T25" fmla="*/ 152 h 216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00"/>
                  <a:gd name="T40" fmla="*/ 0 h 21600"/>
                  <a:gd name="T41" fmla="*/ 21600 w 21600"/>
                  <a:gd name="T42" fmla="*/ 21600 h 2160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00" h="21600">
                    <a:moveTo>
                      <a:pt x="0" y="9840"/>
                    </a:moveTo>
                    <a:lnTo>
                      <a:pt x="5320" y="6960"/>
                    </a:lnTo>
                    <a:lnTo>
                      <a:pt x="11385" y="960"/>
                    </a:lnTo>
                    <a:lnTo>
                      <a:pt x="14790" y="0"/>
                    </a:lnTo>
                    <a:lnTo>
                      <a:pt x="14790" y="5760"/>
                    </a:lnTo>
                    <a:lnTo>
                      <a:pt x="18301" y="7800"/>
                    </a:lnTo>
                    <a:lnTo>
                      <a:pt x="19046" y="11880"/>
                    </a:lnTo>
                    <a:lnTo>
                      <a:pt x="20110" y="17640"/>
                    </a:lnTo>
                    <a:lnTo>
                      <a:pt x="21600" y="19680"/>
                    </a:lnTo>
                    <a:lnTo>
                      <a:pt x="20855" y="21600"/>
                    </a:lnTo>
                    <a:lnTo>
                      <a:pt x="15748" y="21600"/>
                    </a:lnTo>
                    <a:lnTo>
                      <a:pt x="11385" y="18480"/>
                    </a:lnTo>
                    <a:lnTo>
                      <a:pt x="10640" y="1824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32" name="Freeform 187"/>
              <p:cNvSpPr>
                <a:spLocks/>
              </p:cNvSpPr>
              <p:nvPr/>
            </p:nvSpPr>
            <p:spPr bwMode="auto">
              <a:xfrm>
                <a:off x="7596374" y="4436673"/>
                <a:ext cx="346702" cy="305360"/>
              </a:xfrm>
              <a:custGeom>
                <a:avLst/>
                <a:gdLst>
                  <a:gd name="T0" fmla="*/ 0 w 21600"/>
                  <a:gd name="T1" fmla="*/ 79 h 21600"/>
                  <a:gd name="T2" fmla="*/ 24 w 21600"/>
                  <a:gd name="T3" fmla="*/ 67 h 21600"/>
                  <a:gd name="T4" fmla="*/ 45 w 21600"/>
                  <a:gd name="T5" fmla="*/ 55 h 21600"/>
                  <a:gd name="T6" fmla="*/ 62 w 21600"/>
                  <a:gd name="T7" fmla="*/ 43 h 21600"/>
                  <a:gd name="T8" fmla="*/ 79 w 21600"/>
                  <a:gd name="T9" fmla="*/ 29 h 21600"/>
                  <a:gd name="T10" fmla="*/ 91 w 21600"/>
                  <a:gd name="T11" fmla="*/ 19 h 21600"/>
                  <a:gd name="T12" fmla="*/ 103 w 21600"/>
                  <a:gd name="T13" fmla="*/ 9 h 21600"/>
                  <a:gd name="T14" fmla="*/ 115 w 21600"/>
                  <a:gd name="T15" fmla="*/ 5 h 21600"/>
                  <a:gd name="T16" fmla="*/ 122 w 21600"/>
                  <a:gd name="T17" fmla="*/ 2 h 21600"/>
                  <a:gd name="T18" fmla="*/ 129 w 21600"/>
                  <a:gd name="T19" fmla="*/ 0 h 21600"/>
                  <a:gd name="T20" fmla="*/ 136 w 21600"/>
                  <a:gd name="T21" fmla="*/ 5 h 21600"/>
                  <a:gd name="T22" fmla="*/ 139 w 21600"/>
                  <a:gd name="T23" fmla="*/ 12 h 21600"/>
                  <a:gd name="T24" fmla="*/ 139 w 21600"/>
                  <a:gd name="T25" fmla="*/ 21 h 21600"/>
                  <a:gd name="T26" fmla="*/ 141 w 21600"/>
                  <a:gd name="T27" fmla="*/ 33 h 21600"/>
                  <a:gd name="T28" fmla="*/ 143 w 21600"/>
                  <a:gd name="T29" fmla="*/ 43 h 21600"/>
                  <a:gd name="T30" fmla="*/ 148 w 21600"/>
                  <a:gd name="T31" fmla="*/ 48 h 21600"/>
                  <a:gd name="T32" fmla="*/ 155 w 21600"/>
                  <a:gd name="T33" fmla="*/ 55 h 21600"/>
                  <a:gd name="T34" fmla="*/ 163 w 21600"/>
                  <a:gd name="T35" fmla="*/ 60 h 21600"/>
                  <a:gd name="T36" fmla="*/ 170 w 21600"/>
                  <a:gd name="T37" fmla="*/ 65 h 21600"/>
                  <a:gd name="T38" fmla="*/ 172 w 21600"/>
                  <a:gd name="T39" fmla="*/ 72 h 21600"/>
                  <a:gd name="T40" fmla="*/ 177 w 21600"/>
                  <a:gd name="T41" fmla="*/ 79 h 21600"/>
                  <a:gd name="T42" fmla="*/ 179 w 21600"/>
                  <a:gd name="T43" fmla="*/ 96 h 21600"/>
                  <a:gd name="T44" fmla="*/ 184 w 21600"/>
                  <a:gd name="T45" fmla="*/ 120 h 21600"/>
                  <a:gd name="T46" fmla="*/ 187 w 21600"/>
                  <a:gd name="T47" fmla="*/ 129 h 21600"/>
                  <a:gd name="T48" fmla="*/ 189 w 21600"/>
                  <a:gd name="T49" fmla="*/ 139 h 21600"/>
                  <a:gd name="T50" fmla="*/ 191 w 21600"/>
                  <a:gd name="T51" fmla="*/ 146 h 21600"/>
                  <a:gd name="T52" fmla="*/ 196 w 21600"/>
                  <a:gd name="T53" fmla="*/ 151 h 21600"/>
                  <a:gd name="T54" fmla="*/ 198 w 21600"/>
                  <a:gd name="T55" fmla="*/ 156 h 21600"/>
                  <a:gd name="T56" fmla="*/ 201 w 21600"/>
                  <a:gd name="T57" fmla="*/ 161 h 21600"/>
                  <a:gd name="T58" fmla="*/ 201 w 21600"/>
                  <a:gd name="T59" fmla="*/ 165 h 21600"/>
                  <a:gd name="T60" fmla="*/ 201 w 21600"/>
                  <a:gd name="T61" fmla="*/ 168 h 21600"/>
                  <a:gd name="T62" fmla="*/ 196 w 21600"/>
                  <a:gd name="T63" fmla="*/ 173 h 21600"/>
                  <a:gd name="T64" fmla="*/ 191 w 21600"/>
                  <a:gd name="T65" fmla="*/ 175 h 21600"/>
                  <a:gd name="T66" fmla="*/ 182 w 21600"/>
                  <a:gd name="T67" fmla="*/ 175 h 21600"/>
                  <a:gd name="T68" fmla="*/ 172 w 21600"/>
                  <a:gd name="T69" fmla="*/ 177 h 21600"/>
                  <a:gd name="T70" fmla="*/ 160 w 21600"/>
                  <a:gd name="T71" fmla="*/ 175 h 21600"/>
                  <a:gd name="T72" fmla="*/ 148 w 21600"/>
                  <a:gd name="T73" fmla="*/ 173 h 21600"/>
                  <a:gd name="T74" fmla="*/ 136 w 21600"/>
                  <a:gd name="T75" fmla="*/ 170 h 21600"/>
                  <a:gd name="T76" fmla="*/ 127 w 21600"/>
                  <a:gd name="T77" fmla="*/ 165 h 21600"/>
                  <a:gd name="T78" fmla="*/ 117 w 21600"/>
                  <a:gd name="T79" fmla="*/ 158 h 21600"/>
                  <a:gd name="T80" fmla="*/ 110 w 21600"/>
                  <a:gd name="T81" fmla="*/ 153 h 21600"/>
                  <a:gd name="T82" fmla="*/ 105 w 21600"/>
                  <a:gd name="T83" fmla="*/ 151 h 21600"/>
                  <a:gd name="T84" fmla="*/ 100 w 21600"/>
                  <a:gd name="T85" fmla="*/ 149 h 2160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1600"/>
                  <a:gd name="T130" fmla="*/ 0 h 21600"/>
                  <a:gd name="T131" fmla="*/ 21600 w 21600"/>
                  <a:gd name="T132" fmla="*/ 21600 h 2160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1600" h="21600">
                    <a:moveTo>
                      <a:pt x="0" y="9641"/>
                    </a:moveTo>
                    <a:lnTo>
                      <a:pt x="2579" y="8176"/>
                    </a:lnTo>
                    <a:lnTo>
                      <a:pt x="4836" y="6712"/>
                    </a:lnTo>
                    <a:lnTo>
                      <a:pt x="6663" y="5247"/>
                    </a:lnTo>
                    <a:lnTo>
                      <a:pt x="8490" y="3539"/>
                    </a:lnTo>
                    <a:lnTo>
                      <a:pt x="9779" y="2319"/>
                    </a:lnTo>
                    <a:lnTo>
                      <a:pt x="11069" y="1098"/>
                    </a:lnTo>
                    <a:lnTo>
                      <a:pt x="12358" y="610"/>
                    </a:lnTo>
                    <a:lnTo>
                      <a:pt x="13110" y="244"/>
                    </a:lnTo>
                    <a:lnTo>
                      <a:pt x="13863" y="0"/>
                    </a:lnTo>
                    <a:lnTo>
                      <a:pt x="14615" y="610"/>
                    </a:lnTo>
                    <a:lnTo>
                      <a:pt x="14937" y="1464"/>
                    </a:lnTo>
                    <a:lnTo>
                      <a:pt x="14937" y="2563"/>
                    </a:lnTo>
                    <a:lnTo>
                      <a:pt x="15152" y="4027"/>
                    </a:lnTo>
                    <a:lnTo>
                      <a:pt x="15367" y="5247"/>
                    </a:lnTo>
                    <a:lnTo>
                      <a:pt x="15904" y="5858"/>
                    </a:lnTo>
                    <a:lnTo>
                      <a:pt x="16657" y="6712"/>
                    </a:lnTo>
                    <a:lnTo>
                      <a:pt x="17516" y="7322"/>
                    </a:lnTo>
                    <a:lnTo>
                      <a:pt x="18269" y="7932"/>
                    </a:lnTo>
                    <a:lnTo>
                      <a:pt x="18484" y="8786"/>
                    </a:lnTo>
                    <a:lnTo>
                      <a:pt x="19021" y="9641"/>
                    </a:lnTo>
                    <a:lnTo>
                      <a:pt x="19236" y="11715"/>
                    </a:lnTo>
                    <a:lnTo>
                      <a:pt x="19773" y="14644"/>
                    </a:lnTo>
                    <a:lnTo>
                      <a:pt x="20096" y="15742"/>
                    </a:lnTo>
                    <a:lnTo>
                      <a:pt x="20310" y="16963"/>
                    </a:lnTo>
                    <a:lnTo>
                      <a:pt x="20525" y="17817"/>
                    </a:lnTo>
                    <a:lnTo>
                      <a:pt x="21063" y="18427"/>
                    </a:lnTo>
                    <a:lnTo>
                      <a:pt x="21278" y="19037"/>
                    </a:lnTo>
                    <a:lnTo>
                      <a:pt x="21600" y="19647"/>
                    </a:lnTo>
                    <a:lnTo>
                      <a:pt x="21600" y="20136"/>
                    </a:lnTo>
                    <a:lnTo>
                      <a:pt x="21600" y="20502"/>
                    </a:lnTo>
                    <a:lnTo>
                      <a:pt x="21063" y="21112"/>
                    </a:lnTo>
                    <a:lnTo>
                      <a:pt x="20525" y="21356"/>
                    </a:lnTo>
                    <a:lnTo>
                      <a:pt x="19558" y="21356"/>
                    </a:lnTo>
                    <a:lnTo>
                      <a:pt x="18484" y="21600"/>
                    </a:lnTo>
                    <a:lnTo>
                      <a:pt x="17194" y="21356"/>
                    </a:lnTo>
                    <a:lnTo>
                      <a:pt x="15904" y="21112"/>
                    </a:lnTo>
                    <a:lnTo>
                      <a:pt x="14615" y="20746"/>
                    </a:lnTo>
                    <a:lnTo>
                      <a:pt x="13648" y="20136"/>
                    </a:lnTo>
                    <a:lnTo>
                      <a:pt x="12573" y="19281"/>
                    </a:lnTo>
                    <a:lnTo>
                      <a:pt x="11821" y="18671"/>
                    </a:lnTo>
                    <a:lnTo>
                      <a:pt x="11284" y="18427"/>
                    </a:lnTo>
                    <a:lnTo>
                      <a:pt x="10746" y="18183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33" name="Freeform 188"/>
              <p:cNvSpPr>
                <a:spLocks/>
              </p:cNvSpPr>
              <p:nvPr/>
            </p:nvSpPr>
            <p:spPr bwMode="auto">
              <a:xfrm>
                <a:off x="7158253" y="4862797"/>
                <a:ext cx="313929" cy="32779"/>
              </a:xfrm>
              <a:custGeom>
                <a:avLst/>
                <a:gdLst>
                  <a:gd name="T0" fmla="*/ 182 w 21600"/>
                  <a:gd name="T1" fmla="*/ 19 h 21600"/>
                  <a:gd name="T2" fmla="*/ 139 w 21600"/>
                  <a:gd name="T3" fmla="*/ 7 h 21600"/>
                  <a:gd name="T4" fmla="*/ 91 w 21600"/>
                  <a:gd name="T5" fmla="*/ 2 h 21600"/>
                  <a:gd name="T6" fmla="*/ 38 w 21600"/>
                  <a:gd name="T7" fmla="*/ 0 h 21600"/>
                  <a:gd name="T8" fmla="*/ 12 w 21600"/>
                  <a:gd name="T9" fmla="*/ 2 h 21600"/>
                  <a:gd name="T10" fmla="*/ 0 w 21600"/>
                  <a:gd name="T11" fmla="*/ 7 h 21600"/>
                  <a:gd name="T12" fmla="*/ 182 w 21600"/>
                  <a:gd name="T13" fmla="*/ 19 h 216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600"/>
                  <a:gd name="T22" fmla="*/ 0 h 21600"/>
                  <a:gd name="T23" fmla="*/ 21600 w 21600"/>
                  <a:gd name="T24" fmla="*/ 21600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21600" y="21600"/>
                    </a:moveTo>
                    <a:lnTo>
                      <a:pt x="16497" y="7958"/>
                    </a:lnTo>
                    <a:lnTo>
                      <a:pt x="10800" y="2274"/>
                    </a:lnTo>
                    <a:lnTo>
                      <a:pt x="4510" y="0"/>
                    </a:lnTo>
                    <a:lnTo>
                      <a:pt x="1424" y="2274"/>
                    </a:lnTo>
                    <a:lnTo>
                      <a:pt x="0" y="7958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FFFFFF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34" name="Freeform 189"/>
              <p:cNvSpPr>
                <a:spLocks/>
              </p:cNvSpPr>
              <p:nvPr/>
            </p:nvSpPr>
            <p:spPr bwMode="auto">
              <a:xfrm>
                <a:off x="6752905" y="4555711"/>
                <a:ext cx="871067" cy="579667"/>
              </a:xfrm>
              <a:custGeom>
                <a:avLst/>
                <a:gdLst>
                  <a:gd name="T0" fmla="*/ 505 w 21600"/>
                  <a:gd name="T1" fmla="*/ 0 h 21600"/>
                  <a:gd name="T2" fmla="*/ 465 w 21600"/>
                  <a:gd name="T3" fmla="*/ 17 h 21600"/>
                  <a:gd name="T4" fmla="*/ 458 w 21600"/>
                  <a:gd name="T5" fmla="*/ 10 h 21600"/>
                  <a:gd name="T6" fmla="*/ 407 w 21600"/>
                  <a:gd name="T7" fmla="*/ 17 h 21600"/>
                  <a:gd name="T8" fmla="*/ 335 w 21600"/>
                  <a:gd name="T9" fmla="*/ 17 h 21600"/>
                  <a:gd name="T10" fmla="*/ 295 w 21600"/>
                  <a:gd name="T11" fmla="*/ 10 h 21600"/>
                  <a:gd name="T12" fmla="*/ 271 w 21600"/>
                  <a:gd name="T13" fmla="*/ 0 h 21600"/>
                  <a:gd name="T14" fmla="*/ 230 w 21600"/>
                  <a:gd name="T15" fmla="*/ 0 h 21600"/>
                  <a:gd name="T16" fmla="*/ 180 w 21600"/>
                  <a:gd name="T17" fmla="*/ 0 h 21600"/>
                  <a:gd name="T18" fmla="*/ 132 w 21600"/>
                  <a:gd name="T19" fmla="*/ 34 h 21600"/>
                  <a:gd name="T20" fmla="*/ 91 w 21600"/>
                  <a:gd name="T21" fmla="*/ 58 h 21600"/>
                  <a:gd name="T22" fmla="*/ 74 w 21600"/>
                  <a:gd name="T23" fmla="*/ 68 h 21600"/>
                  <a:gd name="T24" fmla="*/ 34 w 21600"/>
                  <a:gd name="T25" fmla="*/ 68 h 21600"/>
                  <a:gd name="T26" fmla="*/ 26 w 21600"/>
                  <a:gd name="T27" fmla="*/ 41 h 21600"/>
                  <a:gd name="T28" fmla="*/ 26 w 21600"/>
                  <a:gd name="T29" fmla="*/ 17 h 21600"/>
                  <a:gd name="T30" fmla="*/ 10 w 21600"/>
                  <a:gd name="T31" fmla="*/ 41 h 21600"/>
                  <a:gd name="T32" fmla="*/ 0 w 21600"/>
                  <a:gd name="T33" fmla="*/ 92 h 21600"/>
                  <a:gd name="T34" fmla="*/ 34 w 21600"/>
                  <a:gd name="T35" fmla="*/ 123 h 21600"/>
                  <a:gd name="T36" fmla="*/ 81 w 21600"/>
                  <a:gd name="T37" fmla="*/ 123 h 21600"/>
                  <a:gd name="T38" fmla="*/ 122 w 21600"/>
                  <a:gd name="T39" fmla="*/ 108 h 21600"/>
                  <a:gd name="T40" fmla="*/ 139 w 21600"/>
                  <a:gd name="T41" fmla="*/ 82 h 21600"/>
                  <a:gd name="T42" fmla="*/ 122 w 21600"/>
                  <a:gd name="T43" fmla="*/ 132 h 21600"/>
                  <a:gd name="T44" fmla="*/ 108 w 21600"/>
                  <a:gd name="T45" fmla="*/ 180 h 21600"/>
                  <a:gd name="T46" fmla="*/ 91 w 21600"/>
                  <a:gd name="T47" fmla="*/ 204 h 21600"/>
                  <a:gd name="T48" fmla="*/ 81 w 21600"/>
                  <a:gd name="T49" fmla="*/ 286 h 21600"/>
                  <a:gd name="T50" fmla="*/ 74 w 21600"/>
                  <a:gd name="T51" fmla="*/ 312 h 21600"/>
                  <a:gd name="T52" fmla="*/ 50 w 21600"/>
                  <a:gd name="T53" fmla="*/ 327 h 21600"/>
                  <a:gd name="T54" fmla="*/ 91 w 21600"/>
                  <a:gd name="T55" fmla="*/ 336 h 21600"/>
                  <a:gd name="T56" fmla="*/ 122 w 21600"/>
                  <a:gd name="T57" fmla="*/ 320 h 21600"/>
                  <a:gd name="T58" fmla="*/ 132 w 21600"/>
                  <a:gd name="T59" fmla="*/ 279 h 21600"/>
                  <a:gd name="T60" fmla="*/ 139 w 21600"/>
                  <a:gd name="T61" fmla="*/ 231 h 21600"/>
                  <a:gd name="T62" fmla="*/ 156 w 21600"/>
                  <a:gd name="T63" fmla="*/ 204 h 21600"/>
                  <a:gd name="T64" fmla="*/ 172 w 21600"/>
                  <a:gd name="T65" fmla="*/ 197 h 21600"/>
                  <a:gd name="T66" fmla="*/ 194 w 21600"/>
                  <a:gd name="T67" fmla="*/ 188 h 21600"/>
                  <a:gd name="T68" fmla="*/ 220 w 21600"/>
                  <a:gd name="T69" fmla="*/ 180 h 21600"/>
                  <a:gd name="T70" fmla="*/ 244 w 21600"/>
                  <a:gd name="T71" fmla="*/ 164 h 21600"/>
                  <a:gd name="T72" fmla="*/ 285 w 21600"/>
                  <a:gd name="T73" fmla="*/ 123 h 2160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1600"/>
                  <a:gd name="T112" fmla="*/ 0 h 21600"/>
                  <a:gd name="T113" fmla="*/ 21600 w 21600"/>
                  <a:gd name="T114" fmla="*/ 21600 h 2160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1600" h="21600">
                    <a:moveTo>
                      <a:pt x="21600" y="0"/>
                    </a:moveTo>
                    <a:lnTo>
                      <a:pt x="19889" y="1093"/>
                    </a:lnTo>
                    <a:lnTo>
                      <a:pt x="19590" y="643"/>
                    </a:lnTo>
                    <a:lnTo>
                      <a:pt x="17408" y="1093"/>
                    </a:lnTo>
                    <a:lnTo>
                      <a:pt x="14329" y="1093"/>
                    </a:lnTo>
                    <a:lnTo>
                      <a:pt x="12618" y="643"/>
                    </a:lnTo>
                    <a:lnTo>
                      <a:pt x="11591" y="0"/>
                    </a:lnTo>
                    <a:lnTo>
                      <a:pt x="9838" y="0"/>
                    </a:lnTo>
                    <a:lnTo>
                      <a:pt x="7699" y="0"/>
                    </a:lnTo>
                    <a:lnTo>
                      <a:pt x="5646" y="2186"/>
                    </a:lnTo>
                    <a:lnTo>
                      <a:pt x="3892" y="3729"/>
                    </a:lnTo>
                    <a:lnTo>
                      <a:pt x="3165" y="4371"/>
                    </a:lnTo>
                    <a:lnTo>
                      <a:pt x="1454" y="4371"/>
                    </a:lnTo>
                    <a:lnTo>
                      <a:pt x="1112" y="2636"/>
                    </a:lnTo>
                    <a:lnTo>
                      <a:pt x="1112" y="1093"/>
                    </a:lnTo>
                    <a:lnTo>
                      <a:pt x="428" y="2636"/>
                    </a:lnTo>
                    <a:lnTo>
                      <a:pt x="0" y="5914"/>
                    </a:lnTo>
                    <a:lnTo>
                      <a:pt x="1454" y="7907"/>
                    </a:lnTo>
                    <a:lnTo>
                      <a:pt x="3465" y="7907"/>
                    </a:lnTo>
                    <a:lnTo>
                      <a:pt x="5218" y="6943"/>
                    </a:lnTo>
                    <a:lnTo>
                      <a:pt x="5945" y="5271"/>
                    </a:lnTo>
                    <a:lnTo>
                      <a:pt x="5218" y="8486"/>
                    </a:lnTo>
                    <a:lnTo>
                      <a:pt x="4619" y="11571"/>
                    </a:lnTo>
                    <a:lnTo>
                      <a:pt x="3892" y="13114"/>
                    </a:lnTo>
                    <a:lnTo>
                      <a:pt x="3465" y="18386"/>
                    </a:lnTo>
                    <a:lnTo>
                      <a:pt x="3165" y="20057"/>
                    </a:lnTo>
                    <a:lnTo>
                      <a:pt x="2139" y="21021"/>
                    </a:lnTo>
                    <a:lnTo>
                      <a:pt x="3892" y="21600"/>
                    </a:lnTo>
                    <a:lnTo>
                      <a:pt x="5218" y="20571"/>
                    </a:lnTo>
                    <a:lnTo>
                      <a:pt x="5646" y="17936"/>
                    </a:lnTo>
                    <a:lnTo>
                      <a:pt x="5945" y="14850"/>
                    </a:lnTo>
                    <a:lnTo>
                      <a:pt x="6672" y="13114"/>
                    </a:lnTo>
                    <a:lnTo>
                      <a:pt x="7357" y="12664"/>
                    </a:lnTo>
                    <a:lnTo>
                      <a:pt x="8298" y="12086"/>
                    </a:lnTo>
                    <a:lnTo>
                      <a:pt x="9410" y="11571"/>
                    </a:lnTo>
                    <a:lnTo>
                      <a:pt x="10436" y="10543"/>
                    </a:lnTo>
                    <a:lnTo>
                      <a:pt x="12190" y="7907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35" name="Freeform 190"/>
              <p:cNvSpPr>
                <a:spLocks/>
              </p:cNvSpPr>
              <p:nvPr/>
            </p:nvSpPr>
            <p:spPr bwMode="auto">
              <a:xfrm>
                <a:off x="6761529" y="4555711"/>
                <a:ext cx="862443" cy="132840"/>
              </a:xfrm>
              <a:custGeom>
                <a:avLst/>
                <a:gdLst>
                  <a:gd name="T0" fmla="*/ 500 w 21600"/>
                  <a:gd name="T1" fmla="*/ 0 h 21600"/>
                  <a:gd name="T2" fmla="*/ 484 w 21600"/>
                  <a:gd name="T3" fmla="*/ 8 h 21600"/>
                  <a:gd name="T4" fmla="*/ 469 w 21600"/>
                  <a:gd name="T5" fmla="*/ 12 h 21600"/>
                  <a:gd name="T6" fmla="*/ 460 w 21600"/>
                  <a:gd name="T7" fmla="*/ 15 h 21600"/>
                  <a:gd name="T8" fmla="*/ 457 w 21600"/>
                  <a:gd name="T9" fmla="*/ 15 h 21600"/>
                  <a:gd name="T10" fmla="*/ 453 w 21600"/>
                  <a:gd name="T11" fmla="*/ 12 h 21600"/>
                  <a:gd name="T12" fmla="*/ 448 w 21600"/>
                  <a:gd name="T13" fmla="*/ 12 h 21600"/>
                  <a:gd name="T14" fmla="*/ 438 w 21600"/>
                  <a:gd name="T15" fmla="*/ 12 h 21600"/>
                  <a:gd name="T16" fmla="*/ 429 w 21600"/>
                  <a:gd name="T17" fmla="*/ 15 h 21600"/>
                  <a:gd name="T18" fmla="*/ 414 w 21600"/>
                  <a:gd name="T19" fmla="*/ 15 h 21600"/>
                  <a:gd name="T20" fmla="*/ 400 w 21600"/>
                  <a:gd name="T21" fmla="*/ 17 h 21600"/>
                  <a:gd name="T22" fmla="*/ 383 w 21600"/>
                  <a:gd name="T23" fmla="*/ 17 h 21600"/>
                  <a:gd name="T24" fmla="*/ 366 w 21600"/>
                  <a:gd name="T25" fmla="*/ 17 h 21600"/>
                  <a:gd name="T26" fmla="*/ 350 w 21600"/>
                  <a:gd name="T27" fmla="*/ 17 h 21600"/>
                  <a:gd name="T28" fmla="*/ 335 w 21600"/>
                  <a:gd name="T29" fmla="*/ 17 h 21600"/>
                  <a:gd name="T30" fmla="*/ 321 w 21600"/>
                  <a:gd name="T31" fmla="*/ 15 h 21600"/>
                  <a:gd name="T32" fmla="*/ 309 w 21600"/>
                  <a:gd name="T33" fmla="*/ 15 h 21600"/>
                  <a:gd name="T34" fmla="*/ 290 w 21600"/>
                  <a:gd name="T35" fmla="*/ 10 h 21600"/>
                  <a:gd name="T36" fmla="*/ 278 w 21600"/>
                  <a:gd name="T37" fmla="*/ 5 h 21600"/>
                  <a:gd name="T38" fmla="*/ 263 w 21600"/>
                  <a:gd name="T39" fmla="*/ 3 h 21600"/>
                  <a:gd name="T40" fmla="*/ 244 w 21600"/>
                  <a:gd name="T41" fmla="*/ 0 h 21600"/>
                  <a:gd name="T42" fmla="*/ 225 w 21600"/>
                  <a:gd name="T43" fmla="*/ 0 h 21600"/>
                  <a:gd name="T44" fmla="*/ 199 w 21600"/>
                  <a:gd name="T45" fmla="*/ 0 h 21600"/>
                  <a:gd name="T46" fmla="*/ 187 w 21600"/>
                  <a:gd name="T47" fmla="*/ 3 h 21600"/>
                  <a:gd name="T48" fmla="*/ 175 w 21600"/>
                  <a:gd name="T49" fmla="*/ 5 h 21600"/>
                  <a:gd name="T50" fmla="*/ 163 w 21600"/>
                  <a:gd name="T51" fmla="*/ 10 h 21600"/>
                  <a:gd name="T52" fmla="*/ 151 w 21600"/>
                  <a:gd name="T53" fmla="*/ 17 h 21600"/>
                  <a:gd name="T54" fmla="*/ 127 w 21600"/>
                  <a:gd name="T55" fmla="*/ 34 h 21600"/>
                  <a:gd name="T56" fmla="*/ 105 w 21600"/>
                  <a:gd name="T57" fmla="*/ 46 h 21600"/>
                  <a:gd name="T58" fmla="*/ 96 w 21600"/>
                  <a:gd name="T59" fmla="*/ 51 h 21600"/>
                  <a:gd name="T60" fmla="*/ 88 w 21600"/>
                  <a:gd name="T61" fmla="*/ 56 h 21600"/>
                  <a:gd name="T62" fmla="*/ 81 w 21600"/>
                  <a:gd name="T63" fmla="*/ 60 h 21600"/>
                  <a:gd name="T64" fmla="*/ 76 w 21600"/>
                  <a:gd name="T65" fmla="*/ 63 h 21600"/>
                  <a:gd name="T66" fmla="*/ 72 w 21600"/>
                  <a:gd name="T67" fmla="*/ 65 h 21600"/>
                  <a:gd name="T68" fmla="*/ 67 w 21600"/>
                  <a:gd name="T69" fmla="*/ 65 h 21600"/>
                  <a:gd name="T70" fmla="*/ 57 w 21600"/>
                  <a:gd name="T71" fmla="*/ 65 h 21600"/>
                  <a:gd name="T72" fmla="*/ 50 w 21600"/>
                  <a:gd name="T73" fmla="*/ 68 h 21600"/>
                  <a:gd name="T74" fmla="*/ 41 w 21600"/>
                  <a:gd name="T75" fmla="*/ 65 h 21600"/>
                  <a:gd name="T76" fmla="*/ 33 w 21600"/>
                  <a:gd name="T77" fmla="*/ 63 h 21600"/>
                  <a:gd name="T78" fmla="*/ 29 w 21600"/>
                  <a:gd name="T79" fmla="*/ 60 h 21600"/>
                  <a:gd name="T80" fmla="*/ 24 w 21600"/>
                  <a:gd name="T81" fmla="*/ 56 h 21600"/>
                  <a:gd name="T82" fmla="*/ 21 w 21600"/>
                  <a:gd name="T83" fmla="*/ 41 h 21600"/>
                  <a:gd name="T84" fmla="*/ 21 w 21600"/>
                  <a:gd name="T85" fmla="*/ 29 h 21600"/>
                  <a:gd name="T86" fmla="*/ 19 w 21600"/>
                  <a:gd name="T87" fmla="*/ 24 h 21600"/>
                  <a:gd name="T88" fmla="*/ 17 w 21600"/>
                  <a:gd name="T89" fmla="*/ 24 h 21600"/>
                  <a:gd name="T90" fmla="*/ 12 w 21600"/>
                  <a:gd name="T91" fmla="*/ 29 h 21600"/>
                  <a:gd name="T92" fmla="*/ 9 w 21600"/>
                  <a:gd name="T93" fmla="*/ 36 h 21600"/>
                  <a:gd name="T94" fmla="*/ 5 w 21600"/>
                  <a:gd name="T95" fmla="*/ 46 h 21600"/>
                  <a:gd name="T96" fmla="*/ 2 w 21600"/>
                  <a:gd name="T97" fmla="*/ 56 h 21600"/>
                  <a:gd name="T98" fmla="*/ 0 w 21600"/>
                  <a:gd name="T99" fmla="*/ 68 h 21600"/>
                  <a:gd name="T100" fmla="*/ 0 w 21600"/>
                  <a:gd name="T101" fmla="*/ 77 h 216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1600"/>
                  <a:gd name="T154" fmla="*/ 0 h 21600"/>
                  <a:gd name="T155" fmla="*/ 21600 w 21600"/>
                  <a:gd name="T156" fmla="*/ 21600 h 216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1600" h="21600">
                    <a:moveTo>
                      <a:pt x="21600" y="0"/>
                    </a:moveTo>
                    <a:lnTo>
                      <a:pt x="20909" y="2244"/>
                    </a:lnTo>
                    <a:lnTo>
                      <a:pt x="20261" y="3366"/>
                    </a:lnTo>
                    <a:lnTo>
                      <a:pt x="19872" y="4208"/>
                    </a:lnTo>
                    <a:lnTo>
                      <a:pt x="19742" y="4208"/>
                    </a:lnTo>
                    <a:lnTo>
                      <a:pt x="19570" y="3366"/>
                    </a:lnTo>
                    <a:lnTo>
                      <a:pt x="19354" y="3366"/>
                    </a:lnTo>
                    <a:lnTo>
                      <a:pt x="18922" y="3366"/>
                    </a:lnTo>
                    <a:lnTo>
                      <a:pt x="18533" y="4208"/>
                    </a:lnTo>
                    <a:lnTo>
                      <a:pt x="17885" y="4208"/>
                    </a:lnTo>
                    <a:lnTo>
                      <a:pt x="17280" y="4769"/>
                    </a:lnTo>
                    <a:lnTo>
                      <a:pt x="16546" y="4769"/>
                    </a:lnTo>
                    <a:lnTo>
                      <a:pt x="15811" y="4769"/>
                    </a:lnTo>
                    <a:lnTo>
                      <a:pt x="15120" y="4769"/>
                    </a:lnTo>
                    <a:lnTo>
                      <a:pt x="14472" y="4769"/>
                    </a:lnTo>
                    <a:lnTo>
                      <a:pt x="13867" y="4208"/>
                    </a:lnTo>
                    <a:lnTo>
                      <a:pt x="13349" y="4208"/>
                    </a:lnTo>
                    <a:lnTo>
                      <a:pt x="12528" y="2805"/>
                    </a:lnTo>
                    <a:lnTo>
                      <a:pt x="12010" y="1403"/>
                    </a:lnTo>
                    <a:lnTo>
                      <a:pt x="11362" y="842"/>
                    </a:lnTo>
                    <a:lnTo>
                      <a:pt x="10541" y="0"/>
                    </a:lnTo>
                    <a:lnTo>
                      <a:pt x="9720" y="0"/>
                    </a:lnTo>
                    <a:lnTo>
                      <a:pt x="8597" y="0"/>
                    </a:lnTo>
                    <a:lnTo>
                      <a:pt x="8078" y="842"/>
                    </a:lnTo>
                    <a:lnTo>
                      <a:pt x="7560" y="1403"/>
                    </a:lnTo>
                    <a:lnTo>
                      <a:pt x="7042" y="2805"/>
                    </a:lnTo>
                    <a:lnTo>
                      <a:pt x="6523" y="4769"/>
                    </a:lnTo>
                    <a:lnTo>
                      <a:pt x="5486" y="9538"/>
                    </a:lnTo>
                    <a:lnTo>
                      <a:pt x="4536" y="12904"/>
                    </a:lnTo>
                    <a:lnTo>
                      <a:pt x="4147" y="14306"/>
                    </a:lnTo>
                    <a:lnTo>
                      <a:pt x="3802" y="15709"/>
                    </a:lnTo>
                    <a:lnTo>
                      <a:pt x="3499" y="16831"/>
                    </a:lnTo>
                    <a:lnTo>
                      <a:pt x="3283" y="17673"/>
                    </a:lnTo>
                    <a:lnTo>
                      <a:pt x="3110" y="18234"/>
                    </a:lnTo>
                    <a:lnTo>
                      <a:pt x="2894" y="18234"/>
                    </a:lnTo>
                    <a:lnTo>
                      <a:pt x="2462" y="18234"/>
                    </a:lnTo>
                    <a:lnTo>
                      <a:pt x="2160" y="19075"/>
                    </a:lnTo>
                    <a:lnTo>
                      <a:pt x="1771" y="18234"/>
                    </a:lnTo>
                    <a:lnTo>
                      <a:pt x="1426" y="17673"/>
                    </a:lnTo>
                    <a:lnTo>
                      <a:pt x="1253" y="16831"/>
                    </a:lnTo>
                    <a:lnTo>
                      <a:pt x="1037" y="15709"/>
                    </a:lnTo>
                    <a:lnTo>
                      <a:pt x="907" y="11501"/>
                    </a:lnTo>
                    <a:lnTo>
                      <a:pt x="907" y="8135"/>
                    </a:lnTo>
                    <a:lnTo>
                      <a:pt x="821" y="6732"/>
                    </a:lnTo>
                    <a:lnTo>
                      <a:pt x="734" y="6732"/>
                    </a:lnTo>
                    <a:lnTo>
                      <a:pt x="518" y="8135"/>
                    </a:lnTo>
                    <a:lnTo>
                      <a:pt x="389" y="10099"/>
                    </a:lnTo>
                    <a:lnTo>
                      <a:pt x="216" y="12904"/>
                    </a:lnTo>
                    <a:lnTo>
                      <a:pt x="86" y="15709"/>
                    </a:lnTo>
                    <a:lnTo>
                      <a:pt x="0" y="19075"/>
                    </a:lnTo>
                    <a:lnTo>
                      <a:pt x="0" y="2160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36" name="Freeform 191"/>
              <p:cNvSpPr>
                <a:spLocks/>
              </p:cNvSpPr>
              <p:nvPr/>
            </p:nvSpPr>
            <p:spPr bwMode="auto">
              <a:xfrm>
                <a:off x="6761529" y="4688552"/>
                <a:ext cx="482968" cy="443376"/>
              </a:xfrm>
              <a:custGeom>
                <a:avLst/>
                <a:gdLst>
                  <a:gd name="T0" fmla="*/ 0 w 21600"/>
                  <a:gd name="T1" fmla="*/ 0 h 21600"/>
                  <a:gd name="T2" fmla="*/ 2 w 21600"/>
                  <a:gd name="T3" fmla="*/ 12 h 21600"/>
                  <a:gd name="T4" fmla="*/ 5 w 21600"/>
                  <a:gd name="T5" fmla="*/ 22 h 21600"/>
                  <a:gd name="T6" fmla="*/ 12 w 21600"/>
                  <a:gd name="T7" fmla="*/ 31 h 21600"/>
                  <a:gd name="T8" fmla="*/ 21 w 21600"/>
                  <a:gd name="T9" fmla="*/ 39 h 21600"/>
                  <a:gd name="T10" fmla="*/ 31 w 21600"/>
                  <a:gd name="T11" fmla="*/ 43 h 21600"/>
                  <a:gd name="T12" fmla="*/ 41 w 21600"/>
                  <a:gd name="T13" fmla="*/ 46 h 21600"/>
                  <a:gd name="T14" fmla="*/ 52 w 21600"/>
                  <a:gd name="T15" fmla="*/ 46 h 21600"/>
                  <a:gd name="T16" fmla="*/ 76 w 21600"/>
                  <a:gd name="T17" fmla="*/ 46 h 21600"/>
                  <a:gd name="T18" fmla="*/ 98 w 21600"/>
                  <a:gd name="T19" fmla="*/ 39 h 21600"/>
                  <a:gd name="T20" fmla="*/ 108 w 21600"/>
                  <a:gd name="T21" fmla="*/ 34 h 21600"/>
                  <a:gd name="T22" fmla="*/ 115 w 21600"/>
                  <a:gd name="T23" fmla="*/ 29 h 21600"/>
                  <a:gd name="T24" fmla="*/ 122 w 21600"/>
                  <a:gd name="T25" fmla="*/ 24 h 21600"/>
                  <a:gd name="T26" fmla="*/ 127 w 21600"/>
                  <a:gd name="T27" fmla="*/ 19 h 21600"/>
                  <a:gd name="T28" fmla="*/ 134 w 21600"/>
                  <a:gd name="T29" fmla="*/ 5 h 21600"/>
                  <a:gd name="T30" fmla="*/ 127 w 21600"/>
                  <a:gd name="T31" fmla="*/ 31 h 21600"/>
                  <a:gd name="T32" fmla="*/ 117 w 21600"/>
                  <a:gd name="T33" fmla="*/ 55 h 21600"/>
                  <a:gd name="T34" fmla="*/ 110 w 21600"/>
                  <a:gd name="T35" fmla="*/ 79 h 21600"/>
                  <a:gd name="T36" fmla="*/ 105 w 21600"/>
                  <a:gd name="T37" fmla="*/ 91 h 21600"/>
                  <a:gd name="T38" fmla="*/ 103 w 21600"/>
                  <a:gd name="T39" fmla="*/ 101 h 21600"/>
                  <a:gd name="T40" fmla="*/ 98 w 21600"/>
                  <a:gd name="T41" fmla="*/ 108 h 21600"/>
                  <a:gd name="T42" fmla="*/ 93 w 21600"/>
                  <a:gd name="T43" fmla="*/ 115 h 21600"/>
                  <a:gd name="T44" fmla="*/ 91 w 21600"/>
                  <a:gd name="T45" fmla="*/ 125 h 21600"/>
                  <a:gd name="T46" fmla="*/ 86 w 21600"/>
                  <a:gd name="T47" fmla="*/ 135 h 21600"/>
                  <a:gd name="T48" fmla="*/ 84 w 21600"/>
                  <a:gd name="T49" fmla="*/ 151 h 21600"/>
                  <a:gd name="T50" fmla="*/ 81 w 21600"/>
                  <a:gd name="T51" fmla="*/ 168 h 21600"/>
                  <a:gd name="T52" fmla="*/ 79 w 21600"/>
                  <a:gd name="T53" fmla="*/ 187 h 21600"/>
                  <a:gd name="T54" fmla="*/ 76 w 21600"/>
                  <a:gd name="T55" fmla="*/ 202 h 21600"/>
                  <a:gd name="T56" fmla="*/ 76 w 21600"/>
                  <a:gd name="T57" fmla="*/ 214 h 21600"/>
                  <a:gd name="T58" fmla="*/ 74 w 21600"/>
                  <a:gd name="T59" fmla="*/ 223 h 21600"/>
                  <a:gd name="T60" fmla="*/ 67 w 21600"/>
                  <a:gd name="T61" fmla="*/ 233 h 21600"/>
                  <a:gd name="T62" fmla="*/ 57 w 21600"/>
                  <a:gd name="T63" fmla="*/ 243 h 21600"/>
                  <a:gd name="T64" fmla="*/ 52 w 21600"/>
                  <a:gd name="T65" fmla="*/ 247 h 21600"/>
                  <a:gd name="T66" fmla="*/ 52 w 21600"/>
                  <a:gd name="T67" fmla="*/ 250 h 21600"/>
                  <a:gd name="T68" fmla="*/ 57 w 21600"/>
                  <a:gd name="T69" fmla="*/ 252 h 21600"/>
                  <a:gd name="T70" fmla="*/ 64 w 21600"/>
                  <a:gd name="T71" fmla="*/ 255 h 21600"/>
                  <a:gd name="T72" fmla="*/ 74 w 21600"/>
                  <a:gd name="T73" fmla="*/ 257 h 21600"/>
                  <a:gd name="T74" fmla="*/ 84 w 21600"/>
                  <a:gd name="T75" fmla="*/ 257 h 21600"/>
                  <a:gd name="T76" fmla="*/ 93 w 21600"/>
                  <a:gd name="T77" fmla="*/ 255 h 21600"/>
                  <a:gd name="T78" fmla="*/ 103 w 21600"/>
                  <a:gd name="T79" fmla="*/ 250 h 21600"/>
                  <a:gd name="T80" fmla="*/ 110 w 21600"/>
                  <a:gd name="T81" fmla="*/ 245 h 21600"/>
                  <a:gd name="T82" fmla="*/ 115 w 21600"/>
                  <a:gd name="T83" fmla="*/ 240 h 21600"/>
                  <a:gd name="T84" fmla="*/ 120 w 21600"/>
                  <a:gd name="T85" fmla="*/ 231 h 21600"/>
                  <a:gd name="T86" fmla="*/ 122 w 21600"/>
                  <a:gd name="T87" fmla="*/ 223 h 21600"/>
                  <a:gd name="T88" fmla="*/ 127 w 21600"/>
                  <a:gd name="T89" fmla="*/ 202 h 21600"/>
                  <a:gd name="T90" fmla="*/ 132 w 21600"/>
                  <a:gd name="T91" fmla="*/ 178 h 21600"/>
                  <a:gd name="T92" fmla="*/ 132 w 21600"/>
                  <a:gd name="T93" fmla="*/ 166 h 21600"/>
                  <a:gd name="T94" fmla="*/ 136 w 21600"/>
                  <a:gd name="T95" fmla="*/ 156 h 21600"/>
                  <a:gd name="T96" fmla="*/ 139 w 21600"/>
                  <a:gd name="T97" fmla="*/ 147 h 21600"/>
                  <a:gd name="T98" fmla="*/ 144 w 21600"/>
                  <a:gd name="T99" fmla="*/ 142 h 21600"/>
                  <a:gd name="T100" fmla="*/ 151 w 21600"/>
                  <a:gd name="T101" fmla="*/ 130 h 21600"/>
                  <a:gd name="T102" fmla="*/ 158 w 21600"/>
                  <a:gd name="T103" fmla="*/ 125 h 21600"/>
                  <a:gd name="T104" fmla="*/ 167 w 21600"/>
                  <a:gd name="T105" fmla="*/ 120 h 21600"/>
                  <a:gd name="T106" fmla="*/ 177 w 21600"/>
                  <a:gd name="T107" fmla="*/ 115 h 21600"/>
                  <a:gd name="T108" fmla="*/ 189 w 21600"/>
                  <a:gd name="T109" fmla="*/ 111 h 21600"/>
                  <a:gd name="T110" fmla="*/ 201 w 21600"/>
                  <a:gd name="T111" fmla="*/ 108 h 21600"/>
                  <a:gd name="T112" fmla="*/ 215 w 21600"/>
                  <a:gd name="T113" fmla="*/ 103 h 21600"/>
                  <a:gd name="T114" fmla="*/ 227 w 21600"/>
                  <a:gd name="T115" fmla="*/ 96 h 21600"/>
                  <a:gd name="T116" fmla="*/ 237 w 21600"/>
                  <a:gd name="T117" fmla="*/ 89 h 21600"/>
                  <a:gd name="T118" fmla="*/ 247 w 21600"/>
                  <a:gd name="T119" fmla="*/ 79 h 21600"/>
                  <a:gd name="T120" fmla="*/ 263 w 21600"/>
                  <a:gd name="T121" fmla="*/ 65 h 21600"/>
                  <a:gd name="T122" fmla="*/ 280 w 21600"/>
                  <a:gd name="T123" fmla="*/ 46 h 2160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1600"/>
                  <a:gd name="T187" fmla="*/ 0 h 21600"/>
                  <a:gd name="T188" fmla="*/ 21600 w 21600"/>
                  <a:gd name="T189" fmla="*/ 21600 h 2160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1600" h="21600">
                    <a:moveTo>
                      <a:pt x="0" y="0"/>
                    </a:moveTo>
                    <a:lnTo>
                      <a:pt x="154" y="1009"/>
                    </a:lnTo>
                    <a:lnTo>
                      <a:pt x="386" y="1849"/>
                    </a:lnTo>
                    <a:lnTo>
                      <a:pt x="926" y="2605"/>
                    </a:lnTo>
                    <a:lnTo>
                      <a:pt x="1620" y="3278"/>
                    </a:lnTo>
                    <a:lnTo>
                      <a:pt x="2391" y="3614"/>
                    </a:lnTo>
                    <a:lnTo>
                      <a:pt x="3163" y="3866"/>
                    </a:lnTo>
                    <a:lnTo>
                      <a:pt x="4011" y="3866"/>
                    </a:lnTo>
                    <a:lnTo>
                      <a:pt x="5863" y="3866"/>
                    </a:lnTo>
                    <a:lnTo>
                      <a:pt x="7560" y="3278"/>
                    </a:lnTo>
                    <a:lnTo>
                      <a:pt x="8331" y="2858"/>
                    </a:lnTo>
                    <a:lnTo>
                      <a:pt x="8871" y="2437"/>
                    </a:lnTo>
                    <a:lnTo>
                      <a:pt x="9411" y="2017"/>
                    </a:lnTo>
                    <a:lnTo>
                      <a:pt x="9797" y="1597"/>
                    </a:lnTo>
                    <a:lnTo>
                      <a:pt x="10337" y="420"/>
                    </a:lnTo>
                    <a:lnTo>
                      <a:pt x="9797" y="2605"/>
                    </a:lnTo>
                    <a:lnTo>
                      <a:pt x="9026" y="4623"/>
                    </a:lnTo>
                    <a:lnTo>
                      <a:pt x="8486" y="6640"/>
                    </a:lnTo>
                    <a:lnTo>
                      <a:pt x="8100" y="7648"/>
                    </a:lnTo>
                    <a:lnTo>
                      <a:pt x="7946" y="8489"/>
                    </a:lnTo>
                    <a:lnTo>
                      <a:pt x="7560" y="9077"/>
                    </a:lnTo>
                    <a:lnTo>
                      <a:pt x="7174" y="9665"/>
                    </a:lnTo>
                    <a:lnTo>
                      <a:pt x="7020" y="10506"/>
                    </a:lnTo>
                    <a:lnTo>
                      <a:pt x="6634" y="11346"/>
                    </a:lnTo>
                    <a:lnTo>
                      <a:pt x="6480" y="12691"/>
                    </a:lnTo>
                    <a:lnTo>
                      <a:pt x="6249" y="14120"/>
                    </a:lnTo>
                    <a:lnTo>
                      <a:pt x="6094" y="15717"/>
                    </a:lnTo>
                    <a:lnTo>
                      <a:pt x="5863" y="16977"/>
                    </a:lnTo>
                    <a:lnTo>
                      <a:pt x="5863" y="17986"/>
                    </a:lnTo>
                    <a:lnTo>
                      <a:pt x="5709" y="18742"/>
                    </a:lnTo>
                    <a:lnTo>
                      <a:pt x="5169" y="19583"/>
                    </a:lnTo>
                    <a:lnTo>
                      <a:pt x="4397" y="20423"/>
                    </a:lnTo>
                    <a:lnTo>
                      <a:pt x="4011" y="20760"/>
                    </a:lnTo>
                    <a:lnTo>
                      <a:pt x="4011" y="21012"/>
                    </a:lnTo>
                    <a:lnTo>
                      <a:pt x="4397" y="21180"/>
                    </a:lnTo>
                    <a:lnTo>
                      <a:pt x="4937" y="21432"/>
                    </a:lnTo>
                    <a:lnTo>
                      <a:pt x="5709" y="21600"/>
                    </a:lnTo>
                    <a:lnTo>
                      <a:pt x="6480" y="21600"/>
                    </a:lnTo>
                    <a:lnTo>
                      <a:pt x="7174" y="21432"/>
                    </a:lnTo>
                    <a:lnTo>
                      <a:pt x="7946" y="21012"/>
                    </a:lnTo>
                    <a:lnTo>
                      <a:pt x="8486" y="20591"/>
                    </a:lnTo>
                    <a:lnTo>
                      <a:pt x="8871" y="20171"/>
                    </a:lnTo>
                    <a:lnTo>
                      <a:pt x="9257" y="19415"/>
                    </a:lnTo>
                    <a:lnTo>
                      <a:pt x="9411" y="18742"/>
                    </a:lnTo>
                    <a:lnTo>
                      <a:pt x="9797" y="16977"/>
                    </a:lnTo>
                    <a:lnTo>
                      <a:pt x="10183" y="14960"/>
                    </a:lnTo>
                    <a:lnTo>
                      <a:pt x="10183" y="13952"/>
                    </a:lnTo>
                    <a:lnTo>
                      <a:pt x="10491" y="13111"/>
                    </a:lnTo>
                    <a:lnTo>
                      <a:pt x="10723" y="12355"/>
                    </a:lnTo>
                    <a:lnTo>
                      <a:pt x="11109" y="11935"/>
                    </a:lnTo>
                    <a:lnTo>
                      <a:pt x="11649" y="10926"/>
                    </a:lnTo>
                    <a:lnTo>
                      <a:pt x="12189" y="10506"/>
                    </a:lnTo>
                    <a:lnTo>
                      <a:pt x="12883" y="10086"/>
                    </a:lnTo>
                    <a:lnTo>
                      <a:pt x="13654" y="9665"/>
                    </a:lnTo>
                    <a:lnTo>
                      <a:pt x="14580" y="9329"/>
                    </a:lnTo>
                    <a:lnTo>
                      <a:pt x="15506" y="9077"/>
                    </a:lnTo>
                    <a:lnTo>
                      <a:pt x="16586" y="8657"/>
                    </a:lnTo>
                    <a:lnTo>
                      <a:pt x="17511" y="8068"/>
                    </a:lnTo>
                    <a:lnTo>
                      <a:pt x="18283" y="7480"/>
                    </a:lnTo>
                    <a:lnTo>
                      <a:pt x="19054" y="6640"/>
                    </a:lnTo>
                    <a:lnTo>
                      <a:pt x="20289" y="5463"/>
                    </a:lnTo>
                    <a:lnTo>
                      <a:pt x="21600" y="3866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437" name="Group 436"/>
            <p:cNvGrpSpPr/>
            <p:nvPr/>
          </p:nvGrpSpPr>
          <p:grpSpPr>
            <a:xfrm>
              <a:off x="7065109" y="5523547"/>
              <a:ext cx="2016392" cy="659026"/>
              <a:chOff x="7065109" y="5523547"/>
              <a:chExt cx="2016392" cy="659026"/>
            </a:xfrm>
          </p:grpSpPr>
          <p:grpSp>
            <p:nvGrpSpPr>
              <p:cNvPr id="337" name="Group 192"/>
              <p:cNvGrpSpPr>
                <a:grpSpLocks/>
              </p:cNvGrpSpPr>
              <p:nvPr/>
            </p:nvGrpSpPr>
            <p:grpSpPr bwMode="auto">
              <a:xfrm>
                <a:off x="8119015" y="5797854"/>
                <a:ext cx="962486" cy="86260"/>
                <a:chOff x="0" y="0"/>
                <a:chExt cx="558" cy="50"/>
              </a:xfrm>
            </p:grpSpPr>
            <p:sp>
              <p:nvSpPr>
                <p:cNvPr id="353" name="Freeform 193"/>
                <p:cNvSpPr>
                  <a:spLocks/>
                </p:cNvSpPr>
                <p:nvPr/>
              </p:nvSpPr>
              <p:spPr bwMode="auto">
                <a:xfrm>
                  <a:off x="454" y="0"/>
                  <a:ext cx="104" cy="50"/>
                </a:xfrm>
                <a:custGeom>
                  <a:avLst/>
                  <a:gdLst>
                    <a:gd name="T0" fmla="*/ 104 w 21600"/>
                    <a:gd name="T1" fmla="*/ 28 h 21600"/>
                    <a:gd name="T2" fmla="*/ 0 w 21600"/>
                    <a:gd name="T3" fmla="*/ 50 h 21600"/>
                    <a:gd name="T4" fmla="*/ 0 w 21600"/>
                    <a:gd name="T5" fmla="*/ 28 h 21600"/>
                    <a:gd name="T6" fmla="*/ 0 w 21600"/>
                    <a:gd name="T7" fmla="*/ 0 h 21600"/>
                    <a:gd name="T8" fmla="*/ 104 w 21600"/>
                    <a:gd name="T9" fmla="*/ 28 h 216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600"/>
                    <a:gd name="T16" fmla="*/ 0 h 21600"/>
                    <a:gd name="T17" fmla="*/ 21600 w 21600"/>
                    <a:gd name="T18" fmla="*/ 21600 h 216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600" h="21600">
                      <a:moveTo>
                        <a:pt x="21600" y="12096"/>
                      </a:moveTo>
                      <a:lnTo>
                        <a:pt x="0" y="21600"/>
                      </a:lnTo>
                      <a:lnTo>
                        <a:pt x="0" y="12096"/>
                      </a:lnTo>
                      <a:lnTo>
                        <a:pt x="0" y="0"/>
                      </a:lnTo>
                      <a:lnTo>
                        <a:pt x="21600" y="12096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54" name="Line 194"/>
                <p:cNvSpPr>
                  <a:spLocks noChangeShapeType="1"/>
                </p:cNvSpPr>
                <p:nvPr/>
              </p:nvSpPr>
              <p:spPr bwMode="auto">
                <a:xfrm>
                  <a:off x="0" y="36"/>
                  <a:ext cx="449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338" name="Oval 195"/>
              <p:cNvSpPr>
                <a:spLocks/>
              </p:cNvSpPr>
              <p:nvPr/>
            </p:nvSpPr>
            <p:spPr bwMode="auto">
              <a:xfrm>
                <a:off x="8681327" y="6070435"/>
                <a:ext cx="112118" cy="11213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39" name="Line 196"/>
              <p:cNvSpPr>
                <a:spLocks noChangeShapeType="1"/>
              </p:cNvSpPr>
              <p:nvPr/>
            </p:nvSpPr>
            <p:spPr bwMode="auto">
              <a:xfrm rot="10800000" flipH="1">
                <a:off x="8731349" y="5647762"/>
                <a:ext cx="1725" cy="4105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40" name="Oval 197"/>
              <p:cNvSpPr>
                <a:spLocks/>
              </p:cNvSpPr>
              <p:nvPr/>
            </p:nvSpPr>
            <p:spPr bwMode="auto">
              <a:xfrm>
                <a:off x="8681327" y="5523547"/>
                <a:ext cx="112118" cy="113863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41" name="Oval 198"/>
              <p:cNvSpPr>
                <a:spLocks/>
              </p:cNvSpPr>
              <p:nvPr/>
            </p:nvSpPr>
            <p:spPr bwMode="auto">
              <a:xfrm>
                <a:off x="8275979" y="6070435"/>
                <a:ext cx="113842" cy="1121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42" name="Line 199"/>
              <p:cNvSpPr>
                <a:spLocks noChangeShapeType="1"/>
              </p:cNvSpPr>
              <p:nvPr/>
            </p:nvSpPr>
            <p:spPr bwMode="auto">
              <a:xfrm rot="10800000" flipH="1">
                <a:off x="8322551" y="5647762"/>
                <a:ext cx="1725" cy="4105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43" name="Oval 200"/>
              <p:cNvSpPr>
                <a:spLocks/>
              </p:cNvSpPr>
              <p:nvPr/>
            </p:nvSpPr>
            <p:spPr bwMode="auto">
              <a:xfrm>
                <a:off x="8275979" y="5523547"/>
                <a:ext cx="113842" cy="11386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grpSp>
            <p:nvGrpSpPr>
              <p:cNvPr id="344" name="Group 201"/>
              <p:cNvGrpSpPr>
                <a:grpSpLocks/>
              </p:cNvGrpSpPr>
              <p:nvPr/>
            </p:nvGrpSpPr>
            <p:grpSpPr bwMode="auto">
              <a:xfrm>
                <a:off x="7065109" y="5811655"/>
                <a:ext cx="979735" cy="84535"/>
                <a:chOff x="0" y="0"/>
                <a:chExt cx="568" cy="49"/>
              </a:xfrm>
            </p:grpSpPr>
            <p:sp>
              <p:nvSpPr>
                <p:cNvPr id="351" name="Freeform 202"/>
                <p:cNvSpPr>
                  <a:spLocks/>
                </p:cNvSpPr>
                <p:nvPr/>
              </p:nvSpPr>
              <p:spPr bwMode="auto">
                <a:xfrm>
                  <a:off x="461" y="0"/>
                  <a:ext cx="107" cy="49"/>
                </a:xfrm>
                <a:custGeom>
                  <a:avLst/>
                  <a:gdLst>
                    <a:gd name="T0" fmla="*/ 107 w 21600"/>
                    <a:gd name="T1" fmla="*/ 21 h 21600"/>
                    <a:gd name="T2" fmla="*/ 0 w 21600"/>
                    <a:gd name="T3" fmla="*/ 49 h 21600"/>
                    <a:gd name="T4" fmla="*/ 0 w 21600"/>
                    <a:gd name="T5" fmla="*/ 21 h 21600"/>
                    <a:gd name="T6" fmla="*/ 0 w 21600"/>
                    <a:gd name="T7" fmla="*/ 0 h 21600"/>
                    <a:gd name="T8" fmla="*/ 107 w 21600"/>
                    <a:gd name="T9" fmla="*/ 21 h 216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600"/>
                    <a:gd name="T16" fmla="*/ 0 h 21600"/>
                    <a:gd name="T17" fmla="*/ 21600 w 21600"/>
                    <a:gd name="T18" fmla="*/ 21600 h 216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600" h="21600">
                      <a:moveTo>
                        <a:pt x="21600" y="9257"/>
                      </a:moveTo>
                      <a:lnTo>
                        <a:pt x="0" y="21600"/>
                      </a:lnTo>
                      <a:lnTo>
                        <a:pt x="0" y="9257"/>
                      </a:lnTo>
                      <a:lnTo>
                        <a:pt x="0" y="0"/>
                      </a:lnTo>
                      <a:lnTo>
                        <a:pt x="21600" y="9257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52" name="Line 203"/>
                <p:cNvSpPr>
                  <a:spLocks noChangeShapeType="1"/>
                </p:cNvSpPr>
                <p:nvPr/>
              </p:nvSpPr>
              <p:spPr bwMode="auto">
                <a:xfrm>
                  <a:off x="0" y="28"/>
                  <a:ext cx="45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345" name="Oval 204"/>
              <p:cNvSpPr>
                <a:spLocks/>
              </p:cNvSpPr>
              <p:nvPr/>
            </p:nvSpPr>
            <p:spPr bwMode="auto">
              <a:xfrm>
                <a:off x="7627422" y="5523547"/>
                <a:ext cx="112118" cy="11386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46" name="Line 205"/>
              <p:cNvSpPr>
                <a:spLocks noChangeShapeType="1"/>
              </p:cNvSpPr>
              <p:nvPr/>
            </p:nvSpPr>
            <p:spPr bwMode="auto">
              <a:xfrm>
                <a:off x="7698142" y="5665014"/>
                <a:ext cx="0" cy="3898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47" name="Oval 206"/>
              <p:cNvSpPr>
                <a:spLocks/>
              </p:cNvSpPr>
              <p:nvPr/>
            </p:nvSpPr>
            <p:spPr bwMode="auto">
              <a:xfrm>
                <a:off x="7627422" y="6070435"/>
                <a:ext cx="112118" cy="1121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48" name="Oval 207"/>
              <p:cNvSpPr>
                <a:spLocks/>
              </p:cNvSpPr>
              <p:nvPr/>
            </p:nvSpPr>
            <p:spPr bwMode="auto">
              <a:xfrm>
                <a:off x="7222074" y="5523547"/>
                <a:ext cx="113842" cy="113863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49" name="Line 208"/>
              <p:cNvSpPr>
                <a:spLocks noChangeShapeType="1"/>
              </p:cNvSpPr>
              <p:nvPr/>
            </p:nvSpPr>
            <p:spPr bwMode="auto">
              <a:xfrm>
                <a:off x="7292794" y="5665014"/>
                <a:ext cx="0" cy="3898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50" name="Oval 209"/>
              <p:cNvSpPr>
                <a:spLocks/>
              </p:cNvSpPr>
              <p:nvPr/>
            </p:nvSpPr>
            <p:spPr bwMode="auto">
              <a:xfrm>
                <a:off x="7222074" y="6070435"/>
                <a:ext cx="113842" cy="11213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440" name="Rectangle 103"/>
            <p:cNvSpPr>
              <a:spLocks/>
            </p:cNvSpPr>
            <p:nvPr/>
          </p:nvSpPr>
          <p:spPr bwMode="auto">
            <a:xfrm>
              <a:off x="7660640" y="4038600"/>
              <a:ext cx="87376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686" bIns="0">
              <a:spAutoFit/>
            </a:bodyPr>
            <a:lstStyle/>
            <a:p>
              <a:pPr marL="41275"/>
              <a:r>
                <a:rPr lang="en-US" sz="28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4</a:t>
              </a:r>
              <a:r>
                <a:rPr lang="en-US" sz="2800" dirty="0" smtClean="0">
                  <a:solidFill>
                    <a:schemeClr val="tx1"/>
                  </a:solidFill>
                  <a:latin typeface="Calibri"/>
                  <a:cs typeface="Calibri"/>
                </a:rPr>
                <a:t> legs</a:t>
              </a:r>
              <a:endParaRPr lang="en-US" sz="28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442" name="Group 441"/>
          <p:cNvGrpSpPr/>
          <p:nvPr/>
        </p:nvGrpSpPr>
        <p:grpSpPr>
          <a:xfrm>
            <a:off x="6933170" y="3752716"/>
            <a:ext cx="1906030" cy="2819400"/>
            <a:chOff x="6856970" y="762000"/>
            <a:chExt cx="1906030" cy="2819400"/>
          </a:xfrm>
        </p:grpSpPr>
        <p:sp>
          <p:nvSpPr>
            <p:cNvPr id="37" name="Rectangle 108"/>
            <p:cNvSpPr>
              <a:spLocks/>
            </p:cNvSpPr>
            <p:nvPr/>
          </p:nvSpPr>
          <p:spPr bwMode="auto">
            <a:xfrm>
              <a:off x="7551698" y="3057659"/>
              <a:ext cx="52385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686" bIns="0">
              <a:spAutoFit/>
            </a:bodyPr>
            <a:lstStyle/>
            <a:p>
              <a:pPr marL="41275" algn="ctr"/>
              <a:r>
                <a:rPr lang="en-US" sz="2000" dirty="0">
                  <a:solidFill>
                    <a:schemeClr val="tx1"/>
                  </a:solidFill>
                  <a:latin typeface="Calibri"/>
                  <a:cs typeface="Calibri"/>
                </a:rPr>
                <a:t>Crab</a:t>
              </a:r>
            </a:p>
          </p:txBody>
        </p:sp>
        <p:grpSp>
          <p:nvGrpSpPr>
            <p:cNvPr id="435" name="Group 434"/>
            <p:cNvGrpSpPr/>
            <p:nvPr/>
          </p:nvGrpSpPr>
          <p:grpSpPr>
            <a:xfrm>
              <a:off x="6927119" y="1921333"/>
              <a:ext cx="1621392" cy="1159333"/>
              <a:chOff x="6927119" y="1921333"/>
              <a:chExt cx="1621392" cy="1159333"/>
            </a:xfrm>
          </p:grpSpPr>
          <p:sp>
            <p:nvSpPr>
              <p:cNvPr id="38" name="Line 109"/>
              <p:cNvSpPr>
                <a:spLocks noChangeShapeType="1"/>
              </p:cNvSpPr>
              <p:nvPr/>
            </p:nvSpPr>
            <p:spPr bwMode="auto">
              <a:xfrm>
                <a:off x="7263472" y="1921333"/>
                <a:ext cx="1725" cy="10523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" name="Oval 110"/>
              <p:cNvSpPr>
                <a:spLocks/>
              </p:cNvSpPr>
              <p:nvPr/>
            </p:nvSpPr>
            <p:spPr bwMode="auto">
              <a:xfrm>
                <a:off x="7473908" y="2483748"/>
                <a:ext cx="113842" cy="113863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" name="Line 111"/>
              <p:cNvSpPr>
                <a:spLocks noChangeShapeType="1"/>
              </p:cNvSpPr>
              <p:nvPr/>
            </p:nvSpPr>
            <p:spPr bwMode="auto">
              <a:xfrm flipH="1">
                <a:off x="7044411" y="2537229"/>
                <a:ext cx="408798" cy="1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" name="Oval 112"/>
              <p:cNvSpPr>
                <a:spLocks/>
              </p:cNvSpPr>
              <p:nvPr/>
            </p:nvSpPr>
            <p:spPr bwMode="auto">
              <a:xfrm>
                <a:off x="6927119" y="2483748"/>
                <a:ext cx="113842" cy="11386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2" name="Oval 113"/>
              <p:cNvSpPr>
                <a:spLocks/>
              </p:cNvSpPr>
              <p:nvPr/>
            </p:nvSpPr>
            <p:spPr bwMode="auto">
              <a:xfrm>
                <a:off x="7473908" y="2737352"/>
                <a:ext cx="113842" cy="11213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3" name="Line 114"/>
              <p:cNvSpPr>
                <a:spLocks noChangeShapeType="1"/>
              </p:cNvSpPr>
              <p:nvPr/>
            </p:nvSpPr>
            <p:spPr bwMode="auto">
              <a:xfrm flipH="1">
                <a:off x="7044411" y="2808085"/>
                <a:ext cx="408798" cy="1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4" name="Oval 115"/>
              <p:cNvSpPr>
                <a:spLocks/>
              </p:cNvSpPr>
              <p:nvPr/>
            </p:nvSpPr>
            <p:spPr bwMode="auto">
              <a:xfrm>
                <a:off x="6927119" y="2737352"/>
                <a:ext cx="113842" cy="112138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5" name="Oval 116"/>
              <p:cNvSpPr>
                <a:spLocks/>
              </p:cNvSpPr>
              <p:nvPr/>
            </p:nvSpPr>
            <p:spPr bwMode="auto">
              <a:xfrm>
                <a:off x="7473908" y="1974815"/>
                <a:ext cx="113842" cy="113863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6" name="Line 117"/>
              <p:cNvSpPr>
                <a:spLocks noChangeShapeType="1"/>
              </p:cNvSpPr>
              <p:nvPr/>
            </p:nvSpPr>
            <p:spPr bwMode="auto">
              <a:xfrm flipH="1">
                <a:off x="7044411" y="2045548"/>
                <a:ext cx="408798" cy="1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7" name="Oval 118"/>
              <p:cNvSpPr>
                <a:spLocks/>
              </p:cNvSpPr>
              <p:nvPr/>
            </p:nvSpPr>
            <p:spPr bwMode="auto">
              <a:xfrm>
                <a:off x="6927119" y="1974815"/>
                <a:ext cx="113842" cy="11386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8" name="Oval 119"/>
              <p:cNvSpPr>
                <a:spLocks/>
              </p:cNvSpPr>
              <p:nvPr/>
            </p:nvSpPr>
            <p:spPr bwMode="auto">
              <a:xfrm>
                <a:off x="7473908" y="2243945"/>
                <a:ext cx="113842" cy="11386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9" name="Line 120"/>
              <p:cNvSpPr>
                <a:spLocks noChangeShapeType="1"/>
              </p:cNvSpPr>
              <p:nvPr/>
            </p:nvSpPr>
            <p:spPr bwMode="auto">
              <a:xfrm flipH="1">
                <a:off x="7044411" y="2302602"/>
                <a:ext cx="408798" cy="1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50" name="Oval 121"/>
              <p:cNvSpPr>
                <a:spLocks/>
              </p:cNvSpPr>
              <p:nvPr/>
            </p:nvSpPr>
            <p:spPr bwMode="auto">
              <a:xfrm>
                <a:off x="6927119" y="2243945"/>
                <a:ext cx="113842" cy="113863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51" name="Line 122"/>
              <p:cNvSpPr>
                <a:spLocks noChangeShapeType="1"/>
              </p:cNvSpPr>
              <p:nvPr/>
            </p:nvSpPr>
            <p:spPr bwMode="auto">
              <a:xfrm>
                <a:off x="8224233" y="1921333"/>
                <a:ext cx="1725" cy="10523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52" name="Oval 123"/>
              <p:cNvSpPr>
                <a:spLocks/>
              </p:cNvSpPr>
              <p:nvPr/>
            </p:nvSpPr>
            <p:spPr bwMode="auto">
              <a:xfrm>
                <a:off x="7884430" y="2483748"/>
                <a:ext cx="112118" cy="113863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53" name="Line 124"/>
              <p:cNvSpPr>
                <a:spLocks noChangeShapeType="1"/>
              </p:cNvSpPr>
              <p:nvPr/>
            </p:nvSpPr>
            <p:spPr bwMode="auto">
              <a:xfrm>
                <a:off x="8012072" y="2537229"/>
                <a:ext cx="389824" cy="1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54" name="Oval 125"/>
              <p:cNvSpPr>
                <a:spLocks/>
              </p:cNvSpPr>
              <p:nvPr/>
            </p:nvSpPr>
            <p:spPr bwMode="auto">
              <a:xfrm>
                <a:off x="8434669" y="2483748"/>
                <a:ext cx="113842" cy="11386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55" name="Oval 126"/>
              <p:cNvSpPr>
                <a:spLocks/>
              </p:cNvSpPr>
              <p:nvPr/>
            </p:nvSpPr>
            <p:spPr bwMode="auto">
              <a:xfrm>
                <a:off x="7884430" y="2737352"/>
                <a:ext cx="112118" cy="11213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56" name="Line 127"/>
              <p:cNvSpPr>
                <a:spLocks noChangeShapeType="1"/>
              </p:cNvSpPr>
              <p:nvPr/>
            </p:nvSpPr>
            <p:spPr bwMode="auto">
              <a:xfrm>
                <a:off x="8012072" y="2808085"/>
                <a:ext cx="389824" cy="1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57" name="Oval 128"/>
              <p:cNvSpPr>
                <a:spLocks/>
              </p:cNvSpPr>
              <p:nvPr/>
            </p:nvSpPr>
            <p:spPr bwMode="auto">
              <a:xfrm>
                <a:off x="8434669" y="2737352"/>
                <a:ext cx="113842" cy="112138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58" name="Oval 129"/>
              <p:cNvSpPr>
                <a:spLocks/>
              </p:cNvSpPr>
              <p:nvPr/>
            </p:nvSpPr>
            <p:spPr bwMode="auto">
              <a:xfrm>
                <a:off x="7884430" y="1974815"/>
                <a:ext cx="112118" cy="113863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59" name="Line 130"/>
              <p:cNvSpPr>
                <a:spLocks noChangeShapeType="1"/>
              </p:cNvSpPr>
              <p:nvPr/>
            </p:nvSpPr>
            <p:spPr bwMode="auto">
              <a:xfrm>
                <a:off x="8012072" y="2045548"/>
                <a:ext cx="389824" cy="1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60" name="Oval 131"/>
              <p:cNvSpPr>
                <a:spLocks/>
              </p:cNvSpPr>
              <p:nvPr/>
            </p:nvSpPr>
            <p:spPr bwMode="auto">
              <a:xfrm>
                <a:off x="8434669" y="1974815"/>
                <a:ext cx="113842" cy="11386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61" name="Oval 132"/>
              <p:cNvSpPr>
                <a:spLocks/>
              </p:cNvSpPr>
              <p:nvPr/>
            </p:nvSpPr>
            <p:spPr bwMode="auto">
              <a:xfrm>
                <a:off x="7884430" y="2243945"/>
                <a:ext cx="112118" cy="11386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62" name="Line 133"/>
              <p:cNvSpPr>
                <a:spLocks noChangeShapeType="1"/>
              </p:cNvSpPr>
              <p:nvPr/>
            </p:nvSpPr>
            <p:spPr bwMode="auto">
              <a:xfrm>
                <a:off x="8012072" y="2302602"/>
                <a:ext cx="389824" cy="1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63" name="Oval 134"/>
              <p:cNvSpPr>
                <a:spLocks/>
              </p:cNvSpPr>
              <p:nvPr/>
            </p:nvSpPr>
            <p:spPr bwMode="auto">
              <a:xfrm>
                <a:off x="8434669" y="2243945"/>
                <a:ext cx="113842" cy="113863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grpSp>
            <p:nvGrpSpPr>
              <p:cNvPr id="64" name="Group 135"/>
              <p:cNvGrpSpPr>
                <a:grpSpLocks/>
              </p:cNvGrpSpPr>
              <p:nvPr/>
            </p:nvGrpSpPr>
            <p:grpSpPr bwMode="auto">
              <a:xfrm>
                <a:off x="7080634" y="2999582"/>
                <a:ext cx="1404057" cy="81084"/>
                <a:chOff x="0" y="0"/>
                <a:chExt cx="814" cy="47"/>
              </a:xfrm>
            </p:grpSpPr>
            <p:grpSp>
              <p:nvGrpSpPr>
                <p:cNvPr id="355" name="Group 136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8" cy="47"/>
                  <a:chOff x="0" y="0"/>
                  <a:chExt cx="298" cy="47"/>
                </a:xfrm>
              </p:grpSpPr>
              <p:sp>
                <p:nvSpPr>
                  <p:cNvPr id="359" name="Freeform 137"/>
                  <p:cNvSpPr>
                    <a:spLocks/>
                  </p:cNvSpPr>
                  <p:nvPr/>
                </p:nvSpPr>
                <p:spPr bwMode="auto">
                  <a:xfrm>
                    <a:off x="193" y="0"/>
                    <a:ext cx="105" cy="47"/>
                  </a:xfrm>
                  <a:custGeom>
                    <a:avLst/>
                    <a:gdLst>
                      <a:gd name="T0" fmla="*/ 105 w 21600"/>
                      <a:gd name="T1" fmla="*/ 26 h 21600"/>
                      <a:gd name="T2" fmla="*/ 0 w 21600"/>
                      <a:gd name="T3" fmla="*/ 47 h 21600"/>
                      <a:gd name="T4" fmla="*/ 0 w 21600"/>
                      <a:gd name="T5" fmla="*/ 26 h 21600"/>
                      <a:gd name="T6" fmla="*/ 0 w 21600"/>
                      <a:gd name="T7" fmla="*/ 0 h 21600"/>
                      <a:gd name="T8" fmla="*/ 105 w 21600"/>
                      <a:gd name="T9" fmla="*/ 26 h 216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600"/>
                      <a:gd name="T16" fmla="*/ 0 h 21600"/>
                      <a:gd name="T17" fmla="*/ 21600 w 21600"/>
                      <a:gd name="T18" fmla="*/ 21600 h 216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600" h="21600">
                        <a:moveTo>
                          <a:pt x="21600" y="11949"/>
                        </a:moveTo>
                        <a:lnTo>
                          <a:pt x="0" y="21600"/>
                        </a:lnTo>
                        <a:lnTo>
                          <a:pt x="0" y="11949"/>
                        </a:lnTo>
                        <a:lnTo>
                          <a:pt x="0" y="0"/>
                        </a:lnTo>
                        <a:lnTo>
                          <a:pt x="21600" y="11949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360" name="Line 138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"/>
                    <a:ext cx="18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</p:grpSp>
            <p:grpSp>
              <p:nvGrpSpPr>
                <p:cNvPr id="356" name="Group 139"/>
                <p:cNvGrpSpPr>
                  <a:grpSpLocks/>
                </p:cNvGrpSpPr>
                <p:nvPr/>
              </p:nvGrpSpPr>
              <p:grpSpPr bwMode="auto">
                <a:xfrm>
                  <a:off x="523" y="0"/>
                  <a:ext cx="291" cy="47"/>
                  <a:chOff x="0" y="0"/>
                  <a:chExt cx="291" cy="47"/>
                </a:xfrm>
              </p:grpSpPr>
              <p:sp>
                <p:nvSpPr>
                  <p:cNvPr id="357" name="Freeform 140"/>
                  <p:cNvSpPr>
                    <a:spLocks/>
                  </p:cNvSpPr>
                  <p:nvPr/>
                </p:nvSpPr>
                <p:spPr bwMode="auto">
                  <a:xfrm>
                    <a:off x="184" y="0"/>
                    <a:ext cx="107" cy="47"/>
                  </a:xfrm>
                  <a:custGeom>
                    <a:avLst/>
                    <a:gdLst>
                      <a:gd name="T0" fmla="*/ 107 w 21600"/>
                      <a:gd name="T1" fmla="*/ 26 h 21600"/>
                      <a:gd name="T2" fmla="*/ 0 w 21600"/>
                      <a:gd name="T3" fmla="*/ 47 h 21600"/>
                      <a:gd name="T4" fmla="*/ 0 w 21600"/>
                      <a:gd name="T5" fmla="*/ 26 h 21600"/>
                      <a:gd name="T6" fmla="*/ 0 w 21600"/>
                      <a:gd name="T7" fmla="*/ 0 h 21600"/>
                      <a:gd name="T8" fmla="*/ 107 w 21600"/>
                      <a:gd name="T9" fmla="*/ 26 h 216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600"/>
                      <a:gd name="T16" fmla="*/ 0 h 21600"/>
                      <a:gd name="T17" fmla="*/ 21600 w 21600"/>
                      <a:gd name="T18" fmla="*/ 21600 h 216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600" h="21600">
                        <a:moveTo>
                          <a:pt x="21600" y="11949"/>
                        </a:moveTo>
                        <a:lnTo>
                          <a:pt x="0" y="21600"/>
                        </a:lnTo>
                        <a:lnTo>
                          <a:pt x="0" y="11949"/>
                        </a:lnTo>
                        <a:lnTo>
                          <a:pt x="0" y="0"/>
                        </a:lnTo>
                        <a:lnTo>
                          <a:pt x="21600" y="11949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358" name="Line 141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"/>
                    <a:ext cx="179" cy="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</p:grpSp>
          </p:grpSp>
        </p:grpSp>
        <p:grpSp>
          <p:nvGrpSpPr>
            <p:cNvPr id="434" name="Group 433"/>
            <p:cNvGrpSpPr/>
            <p:nvPr/>
          </p:nvGrpSpPr>
          <p:grpSpPr>
            <a:xfrm>
              <a:off x="7114208" y="1295400"/>
              <a:ext cx="1267792" cy="533086"/>
              <a:chOff x="6737381" y="1293361"/>
              <a:chExt cx="1267792" cy="533086"/>
            </a:xfrm>
          </p:grpSpPr>
          <p:sp>
            <p:nvSpPr>
              <p:cNvPr id="34" name="Freeform 105"/>
              <p:cNvSpPr>
                <a:spLocks/>
              </p:cNvSpPr>
              <p:nvPr/>
            </p:nvSpPr>
            <p:spPr bwMode="auto">
              <a:xfrm>
                <a:off x="6973691" y="1293361"/>
                <a:ext cx="310479" cy="198398"/>
              </a:xfrm>
              <a:custGeom>
                <a:avLst/>
                <a:gdLst>
                  <a:gd name="T0" fmla="*/ 180 w 21600"/>
                  <a:gd name="T1" fmla="*/ 81 h 21600"/>
                  <a:gd name="T2" fmla="*/ 132 w 21600"/>
                  <a:gd name="T3" fmla="*/ 33 h 21600"/>
                  <a:gd name="T4" fmla="*/ 91 w 21600"/>
                  <a:gd name="T5" fmla="*/ 0 h 21600"/>
                  <a:gd name="T6" fmla="*/ 46 w 21600"/>
                  <a:gd name="T7" fmla="*/ 19 h 21600"/>
                  <a:gd name="T8" fmla="*/ 10 w 21600"/>
                  <a:gd name="T9" fmla="*/ 57 h 21600"/>
                  <a:gd name="T10" fmla="*/ 0 w 21600"/>
                  <a:gd name="T11" fmla="*/ 81 h 21600"/>
                  <a:gd name="T12" fmla="*/ 17 w 21600"/>
                  <a:gd name="T13" fmla="*/ 65 h 21600"/>
                  <a:gd name="T14" fmla="*/ 60 w 21600"/>
                  <a:gd name="T15" fmla="*/ 31 h 21600"/>
                  <a:gd name="T16" fmla="*/ 99 w 21600"/>
                  <a:gd name="T17" fmla="*/ 24 h 21600"/>
                  <a:gd name="T18" fmla="*/ 123 w 21600"/>
                  <a:gd name="T19" fmla="*/ 57 h 21600"/>
                  <a:gd name="T20" fmla="*/ 132 w 21600"/>
                  <a:gd name="T21" fmla="*/ 74 h 21600"/>
                  <a:gd name="T22" fmla="*/ 132 w 21600"/>
                  <a:gd name="T23" fmla="*/ 91 h 21600"/>
                  <a:gd name="T24" fmla="*/ 164 w 21600"/>
                  <a:gd name="T25" fmla="*/ 115 h 216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00"/>
                  <a:gd name="T40" fmla="*/ 0 h 21600"/>
                  <a:gd name="T41" fmla="*/ 21600 w 21600"/>
                  <a:gd name="T42" fmla="*/ 21600 h 2160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00" h="21600">
                    <a:moveTo>
                      <a:pt x="21600" y="15214"/>
                    </a:moveTo>
                    <a:lnTo>
                      <a:pt x="15840" y="6198"/>
                    </a:lnTo>
                    <a:lnTo>
                      <a:pt x="10920" y="0"/>
                    </a:lnTo>
                    <a:lnTo>
                      <a:pt x="5520" y="3569"/>
                    </a:lnTo>
                    <a:lnTo>
                      <a:pt x="1200" y="10706"/>
                    </a:lnTo>
                    <a:lnTo>
                      <a:pt x="0" y="15214"/>
                    </a:lnTo>
                    <a:lnTo>
                      <a:pt x="2040" y="12209"/>
                    </a:lnTo>
                    <a:lnTo>
                      <a:pt x="7200" y="5823"/>
                    </a:lnTo>
                    <a:lnTo>
                      <a:pt x="11880" y="4508"/>
                    </a:lnTo>
                    <a:lnTo>
                      <a:pt x="14760" y="10706"/>
                    </a:lnTo>
                    <a:lnTo>
                      <a:pt x="15840" y="13899"/>
                    </a:lnTo>
                    <a:lnTo>
                      <a:pt x="15840" y="17092"/>
                    </a:lnTo>
                    <a:lnTo>
                      <a:pt x="19680" y="2160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5" name="Freeform 106"/>
              <p:cNvSpPr>
                <a:spLocks/>
              </p:cNvSpPr>
              <p:nvPr/>
            </p:nvSpPr>
            <p:spPr bwMode="auto">
              <a:xfrm>
                <a:off x="6982315" y="1305438"/>
                <a:ext cx="301855" cy="186321"/>
              </a:xfrm>
              <a:custGeom>
                <a:avLst/>
                <a:gdLst>
                  <a:gd name="T0" fmla="*/ 175 w 21600"/>
                  <a:gd name="T1" fmla="*/ 74 h 21600"/>
                  <a:gd name="T2" fmla="*/ 154 w 21600"/>
                  <a:gd name="T3" fmla="*/ 53 h 21600"/>
                  <a:gd name="T4" fmla="*/ 135 w 21600"/>
                  <a:gd name="T5" fmla="*/ 34 h 21600"/>
                  <a:gd name="T6" fmla="*/ 118 w 21600"/>
                  <a:gd name="T7" fmla="*/ 19 h 21600"/>
                  <a:gd name="T8" fmla="*/ 106 w 21600"/>
                  <a:gd name="T9" fmla="*/ 10 h 21600"/>
                  <a:gd name="T10" fmla="*/ 96 w 21600"/>
                  <a:gd name="T11" fmla="*/ 2 h 21600"/>
                  <a:gd name="T12" fmla="*/ 86 w 21600"/>
                  <a:gd name="T13" fmla="*/ 0 h 21600"/>
                  <a:gd name="T14" fmla="*/ 74 w 21600"/>
                  <a:gd name="T15" fmla="*/ 0 h 21600"/>
                  <a:gd name="T16" fmla="*/ 65 w 21600"/>
                  <a:gd name="T17" fmla="*/ 2 h 21600"/>
                  <a:gd name="T18" fmla="*/ 53 w 21600"/>
                  <a:gd name="T19" fmla="*/ 7 h 21600"/>
                  <a:gd name="T20" fmla="*/ 43 w 21600"/>
                  <a:gd name="T21" fmla="*/ 14 h 21600"/>
                  <a:gd name="T22" fmla="*/ 34 w 21600"/>
                  <a:gd name="T23" fmla="*/ 22 h 21600"/>
                  <a:gd name="T24" fmla="*/ 24 w 21600"/>
                  <a:gd name="T25" fmla="*/ 31 h 21600"/>
                  <a:gd name="T26" fmla="*/ 14 w 21600"/>
                  <a:gd name="T27" fmla="*/ 41 h 21600"/>
                  <a:gd name="T28" fmla="*/ 7 w 21600"/>
                  <a:gd name="T29" fmla="*/ 48 h 21600"/>
                  <a:gd name="T30" fmla="*/ 2 w 21600"/>
                  <a:gd name="T31" fmla="*/ 55 h 21600"/>
                  <a:gd name="T32" fmla="*/ 0 w 21600"/>
                  <a:gd name="T33" fmla="*/ 62 h 21600"/>
                  <a:gd name="T34" fmla="*/ 0 w 21600"/>
                  <a:gd name="T35" fmla="*/ 67 h 21600"/>
                  <a:gd name="T36" fmla="*/ 0 w 21600"/>
                  <a:gd name="T37" fmla="*/ 70 h 21600"/>
                  <a:gd name="T38" fmla="*/ 5 w 21600"/>
                  <a:gd name="T39" fmla="*/ 67 h 21600"/>
                  <a:gd name="T40" fmla="*/ 10 w 21600"/>
                  <a:gd name="T41" fmla="*/ 62 h 21600"/>
                  <a:gd name="T42" fmla="*/ 17 w 21600"/>
                  <a:gd name="T43" fmla="*/ 55 h 21600"/>
                  <a:gd name="T44" fmla="*/ 24 w 21600"/>
                  <a:gd name="T45" fmla="*/ 50 h 21600"/>
                  <a:gd name="T46" fmla="*/ 34 w 21600"/>
                  <a:gd name="T47" fmla="*/ 41 h 21600"/>
                  <a:gd name="T48" fmla="*/ 43 w 21600"/>
                  <a:gd name="T49" fmla="*/ 34 h 21600"/>
                  <a:gd name="T50" fmla="*/ 55 w 21600"/>
                  <a:gd name="T51" fmla="*/ 26 h 21600"/>
                  <a:gd name="T52" fmla="*/ 65 w 21600"/>
                  <a:gd name="T53" fmla="*/ 24 h 21600"/>
                  <a:gd name="T54" fmla="*/ 74 w 21600"/>
                  <a:gd name="T55" fmla="*/ 22 h 21600"/>
                  <a:gd name="T56" fmla="*/ 84 w 21600"/>
                  <a:gd name="T57" fmla="*/ 22 h 21600"/>
                  <a:gd name="T58" fmla="*/ 91 w 21600"/>
                  <a:gd name="T59" fmla="*/ 22 h 21600"/>
                  <a:gd name="T60" fmla="*/ 101 w 21600"/>
                  <a:gd name="T61" fmla="*/ 26 h 21600"/>
                  <a:gd name="T62" fmla="*/ 106 w 21600"/>
                  <a:gd name="T63" fmla="*/ 34 h 21600"/>
                  <a:gd name="T64" fmla="*/ 118 w 21600"/>
                  <a:gd name="T65" fmla="*/ 48 h 21600"/>
                  <a:gd name="T66" fmla="*/ 123 w 21600"/>
                  <a:gd name="T67" fmla="*/ 58 h 21600"/>
                  <a:gd name="T68" fmla="*/ 127 w 21600"/>
                  <a:gd name="T69" fmla="*/ 67 h 21600"/>
                  <a:gd name="T70" fmla="*/ 127 w 21600"/>
                  <a:gd name="T71" fmla="*/ 74 h 21600"/>
                  <a:gd name="T72" fmla="*/ 127 w 21600"/>
                  <a:gd name="T73" fmla="*/ 79 h 21600"/>
                  <a:gd name="T74" fmla="*/ 132 w 21600"/>
                  <a:gd name="T75" fmla="*/ 84 h 21600"/>
                  <a:gd name="T76" fmla="*/ 137 w 21600"/>
                  <a:gd name="T77" fmla="*/ 89 h 21600"/>
                  <a:gd name="T78" fmla="*/ 144 w 21600"/>
                  <a:gd name="T79" fmla="*/ 96 h 21600"/>
                  <a:gd name="T80" fmla="*/ 159 w 21600"/>
                  <a:gd name="T81" fmla="*/ 108 h 2160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1600"/>
                  <a:gd name="T124" fmla="*/ 0 h 21600"/>
                  <a:gd name="T125" fmla="*/ 21600 w 21600"/>
                  <a:gd name="T126" fmla="*/ 21600 h 2160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1600" h="21600">
                    <a:moveTo>
                      <a:pt x="21600" y="14800"/>
                    </a:moveTo>
                    <a:lnTo>
                      <a:pt x="19008" y="10600"/>
                    </a:lnTo>
                    <a:lnTo>
                      <a:pt x="16663" y="6800"/>
                    </a:lnTo>
                    <a:lnTo>
                      <a:pt x="14565" y="3800"/>
                    </a:lnTo>
                    <a:lnTo>
                      <a:pt x="13083" y="2000"/>
                    </a:lnTo>
                    <a:lnTo>
                      <a:pt x="11849" y="400"/>
                    </a:lnTo>
                    <a:lnTo>
                      <a:pt x="10615" y="0"/>
                    </a:lnTo>
                    <a:lnTo>
                      <a:pt x="9134" y="0"/>
                    </a:lnTo>
                    <a:lnTo>
                      <a:pt x="8023" y="400"/>
                    </a:lnTo>
                    <a:lnTo>
                      <a:pt x="6542" y="1400"/>
                    </a:lnTo>
                    <a:lnTo>
                      <a:pt x="5307" y="2800"/>
                    </a:lnTo>
                    <a:lnTo>
                      <a:pt x="4197" y="4400"/>
                    </a:lnTo>
                    <a:lnTo>
                      <a:pt x="2962" y="6200"/>
                    </a:lnTo>
                    <a:lnTo>
                      <a:pt x="1728" y="8200"/>
                    </a:lnTo>
                    <a:lnTo>
                      <a:pt x="864" y="9600"/>
                    </a:lnTo>
                    <a:lnTo>
                      <a:pt x="247" y="11000"/>
                    </a:lnTo>
                    <a:lnTo>
                      <a:pt x="0" y="12400"/>
                    </a:lnTo>
                    <a:lnTo>
                      <a:pt x="0" y="13400"/>
                    </a:lnTo>
                    <a:lnTo>
                      <a:pt x="0" y="14000"/>
                    </a:lnTo>
                    <a:lnTo>
                      <a:pt x="617" y="13400"/>
                    </a:lnTo>
                    <a:lnTo>
                      <a:pt x="1234" y="12400"/>
                    </a:lnTo>
                    <a:lnTo>
                      <a:pt x="2098" y="11000"/>
                    </a:lnTo>
                    <a:lnTo>
                      <a:pt x="2962" y="10000"/>
                    </a:lnTo>
                    <a:lnTo>
                      <a:pt x="4197" y="8200"/>
                    </a:lnTo>
                    <a:lnTo>
                      <a:pt x="5307" y="6800"/>
                    </a:lnTo>
                    <a:lnTo>
                      <a:pt x="6789" y="5200"/>
                    </a:lnTo>
                    <a:lnTo>
                      <a:pt x="8023" y="4800"/>
                    </a:lnTo>
                    <a:lnTo>
                      <a:pt x="9134" y="4400"/>
                    </a:lnTo>
                    <a:lnTo>
                      <a:pt x="10368" y="4400"/>
                    </a:lnTo>
                    <a:lnTo>
                      <a:pt x="11232" y="4400"/>
                    </a:lnTo>
                    <a:lnTo>
                      <a:pt x="12466" y="5200"/>
                    </a:lnTo>
                    <a:lnTo>
                      <a:pt x="13083" y="6800"/>
                    </a:lnTo>
                    <a:lnTo>
                      <a:pt x="14565" y="9600"/>
                    </a:lnTo>
                    <a:lnTo>
                      <a:pt x="15182" y="11600"/>
                    </a:lnTo>
                    <a:lnTo>
                      <a:pt x="15675" y="13400"/>
                    </a:lnTo>
                    <a:lnTo>
                      <a:pt x="15675" y="14800"/>
                    </a:lnTo>
                    <a:lnTo>
                      <a:pt x="15675" y="15800"/>
                    </a:lnTo>
                    <a:lnTo>
                      <a:pt x="16293" y="16800"/>
                    </a:lnTo>
                    <a:lnTo>
                      <a:pt x="16910" y="17800"/>
                    </a:lnTo>
                    <a:lnTo>
                      <a:pt x="17774" y="19200"/>
                    </a:lnTo>
                    <a:lnTo>
                      <a:pt x="19625" y="2160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6" name="Freeform 107"/>
              <p:cNvSpPr>
                <a:spLocks/>
              </p:cNvSpPr>
              <p:nvPr/>
            </p:nvSpPr>
            <p:spPr bwMode="auto">
              <a:xfrm>
                <a:off x="7636047" y="1536614"/>
                <a:ext cx="158689" cy="277757"/>
              </a:xfrm>
              <a:custGeom>
                <a:avLst/>
                <a:gdLst>
                  <a:gd name="T0" fmla="*/ 0 w 21600"/>
                  <a:gd name="T1" fmla="*/ 22 h 21600"/>
                  <a:gd name="T2" fmla="*/ 15 w 21600"/>
                  <a:gd name="T3" fmla="*/ 36 h 21600"/>
                  <a:gd name="T4" fmla="*/ 29 w 21600"/>
                  <a:gd name="T5" fmla="*/ 46 h 21600"/>
                  <a:gd name="T6" fmla="*/ 41 w 21600"/>
                  <a:gd name="T7" fmla="*/ 56 h 21600"/>
                  <a:gd name="T8" fmla="*/ 51 w 21600"/>
                  <a:gd name="T9" fmla="*/ 60 h 21600"/>
                  <a:gd name="T10" fmla="*/ 58 w 21600"/>
                  <a:gd name="T11" fmla="*/ 68 h 21600"/>
                  <a:gd name="T12" fmla="*/ 63 w 21600"/>
                  <a:gd name="T13" fmla="*/ 75 h 21600"/>
                  <a:gd name="T14" fmla="*/ 65 w 21600"/>
                  <a:gd name="T15" fmla="*/ 84 h 21600"/>
                  <a:gd name="T16" fmla="*/ 65 w 21600"/>
                  <a:gd name="T17" fmla="*/ 94 h 21600"/>
                  <a:gd name="T18" fmla="*/ 60 w 21600"/>
                  <a:gd name="T19" fmla="*/ 106 h 21600"/>
                  <a:gd name="T20" fmla="*/ 58 w 21600"/>
                  <a:gd name="T21" fmla="*/ 113 h 21600"/>
                  <a:gd name="T22" fmla="*/ 51 w 21600"/>
                  <a:gd name="T23" fmla="*/ 123 h 21600"/>
                  <a:gd name="T24" fmla="*/ 44 w 21600"/>
                  <a:gd name="T25" fmla="*/ 128 h 21600"/>
                  <a:gd name="T26" fmla="*/ 29 w 21600"/>
                  <a:gd name="T27" fmla="*/ 140 h 21600"/>
                  <a:gd name="T28" fmla="*/ 20 w 21600"/>
                  <a:gd name="T29" fmla="*/ 149 h 21600"/>
                  <a:gd name="T30" fmla="*/ 15 w 21600"/>
                  <a:gd name="T31" fmla="*/ 154 h 21600"/>
                  <a:gd name="T32" fmla="*/ 15 w 21600"/>
                  <a:gd name="T33" fmla="*/ 159 h 21600"/>
                  <a:gd name="T34" fmla="*/ 17 w 21600"/>
                  <a:gd name="T35" fmla="*/ 161 h 21600"/>
                  <a:gd name="T36" fmla="*/ 22 w 21600"/>
                  <a:gd name="T37" fmla="*/ 159 h 21600"/>
                  <a:gd name="T38" fmla="*/ 24 w 21600"/>
                  <a:gd name="T39" fmla="*/ 156 h 21600"/>
                  <a:gd name="T40" fmla="*/ 24 w 21600"/>
                  <a:gd name="T41" fmla="*/ 154 h 21600"/>
                  <a:gd name="T42" fmla="*/ 29 w 21600"/>
                  <a:gd name="T43" fmla="*/ 152 h 21600"/>
                  <a:gd name="T44" fmla="*/ 36 w 21600"/>
                  <a:gd name="T45" fmla="*/ 147 h 21600"/>
                  <a:gd name="T46" fmla="*/ 44 w 21600"/>
                  <a:gd name="T47" fmla="*/ 142 h 21600"/>
                  <a:gd name="T48" fmla="*/ 60 w 21600"/>
                  <a:gd name="T49" fmla="*/ 130 h 21600"/>
                  <a:gd name="T50" fmla="*/ 75 w 21600"/>
                  <a:gd name="T51" fmla="*/ 118 h 21600"/>
                  <a:gd name="T52" fmla="*/ 84 w 21600"/>
                  <a:gd name="T53" fmla="*/ 101 h 21600"/>
                  <a:gd name="T54" fmla="*/ 89 w 21600"/>
                  <a:gd name="T55" fmla="*/ 82 h 21600"/>
                  <a:gd name="T56" fmla="*/ 89 w 21600"/>
                  <a:gd name="T57" fmla="*/ 75 h 21600"/>
                  <a:gd name="T58" fmla="*/ 89 w 21600"/>
                  <a:gd name="T59" fmla="*/ 68 h 21600"/>
                  <a:gd name="T60" fmla="*/ 92 w 21600"/>
                  <a:gd name="T61" fmla="*/ 63 h 21600"/>
                  <a:gd name="T62" fmla="*/ 92 w 21600"/>
                  <a:gd name="T63" fmla="*/ 60 h 21600"/>
                  <a:gd name="T64" fmla="*/ 92 w 21600"/>
                  <a:gd name="T65" fmla="*/ 56 h 21600"/>
                  <a:gd name="T66" fmla="*/ 82 w 21600"/>
                  <a:gd name="T67" fmla="*/ 44 h 21600"/>
                  <a:gd name="T68" fmla="*/ 77 w 21600"/>
                  <a:gd name="T69" fmla="*/ 34 h 21600"/>
                  <a:gd name="T70" fmla="*/ 70 w 21600"/>
                  <a:gd name="T71" fmla="*/ 27 h 21600"/>
                  <a:gd name="T72" fmla="*/ 65 w 21600"/>
                  <a:gd name="T73" fmla="*/ 22 h 21600"/>
                  <a:gd name="T74" fmla="*/ 58 w 21600"/>
                  <a:gd name="T75" fmla="*/ 10 h 21600"/>
                  <a:gd name="T76" fmla="*/ 53 w 21600"/>
                  <a:gd name="T77" fmla="*/ 5 h 21600"/>
                  <a:gd name="T78" fmla="*/ 51 w 21600"/>
                  <a:gd name="T79" fmla="*/ 3 h 21600"/>
                  <a:gd name="T80" fmla="*/ 48 w 21600"/>
                  <a:gd name="T81" fmla="*/ 0 h 21600"/>
                  <a:gd name="T82" fmla="*/ 46 w 21600"/>
                  <a:gd name="T83" fmla="*/ 3 h 21600"/>
                  <a:gd name="T84" fmla="*/ 41 w 21600"/>
                  <a:gd name="T85" fmla="*/ 5 h 21600"/>
                  <a:gd name="T86" fmla="*/ 0 w 21600"/>
                  <a:gd name="T87" fmla="*/ 22 h 2160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600"/>
                  <a:gd name="T133" fmla="*/ 0 h 21600"/>
                  <a:gd name="T134" fmla="*/ 21600 w 21600"/>
                  <a:gd name="T135" fmla="*/ 21600 h 2160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600" h="21600">
                    <a:moveTo>
                      <a:pt x="0" y="2952"/>
                    </a:moveTo>
                    <a:lnTo>
                      <a:pt x="3522" y="4830"/>
                    </a:lnTo>
                    <a:lnTo>
                      <a:pt x="6809" y="6171"/>
                    </a:lnTo>
                    <a:lnTo>
                      <a:pt x="9626" y="7513"/>
                    </a:lnTo>
                    <a:lnTo>
                      <a:pt x="11974" y="8050"/>
                    </a:lnTo>
                    <a:lnTo>
                      <a:pt x="13617" y="9123"/>
                    </a:lnTo>
                    <a:lnTo>
                      <a:pt x="14791" y="10062"/>
                    </a:lnTo>
                    <a:lnTo>
                      <a:pt x="15261" y="11270"/>
                    </a:lnTo>
                    <a:lnTo>
                      <a:pt x="15261" y="12611"/>
                    </a:lnTo>
                    <a:lnTo>
                      <a:pt x="14087" y="14221"/>
                    </a:lnTo>
                    <a:lnTo>
                      <a:pt x="13617" y="15160"/>
                    </a:lnTo>
                    <a:lnTo>
                      <a:pt x="11974" y="16502"/>
                    </a:lnTo>
                    <a:lnTo>
                      <a:pt x="10330" y="17173"/>
                    </a:lnTo>
                    <a:lnTo>
                      <a:pt x="6809" y="18783"/>
                    </a:lnTo>
                    <a:lnTo>
                      <a:pt x="4696" y="19990"/>
                    </a:lnTo>
                    <a:lnTo>
                      <a:pt x="3522" y="20661"/>
                    </a:lnTo>
                    <a:lnTo>
                      <a:pt x="3522" y="21332"/>
                    </a:lnTo>
                    <a:lnTo>
                      <a:pt x="3991" y="21600"/>
                    </a:lnTo>
                    <a:lnTo>
                      <a:pt x="5165" y="21332"/>
                    </a:lnTo>
                    <a:lnTo>
                      <a:pt x="5635" y="20929"/>
                    </a:lnTo>
                    <a:lnTo>
                      <a:pt x="5635" y="20661"/>
                    </a:lnTo>
                    <a:lnTo>
                      <a:pt x="6809" y="20393"/>
                    </a:lnTo>
                    <a:lnTo>
                      <a:pt x="8452" y="19722"/>
                    </a:lnTo>
                    <a:lnTo>
                      <a:pt x="10330" y="19051"/>
                    </a:lnTo>
                    <a:lnTo>
                      <a:pt x="14087" y="17441"/>
                    </a:lnTo>
                    <a:lnTo>
                      <a:pt x="17609" y="15831"/>
                    </a:lnTo>
                    <a:lnTo>
                      <a:pt x="19722" y="13550"/>
                    </a:lnTo>
                    <a:lnTo>
                      <a:pt x="20896" y="11001"/>
                    </a:lnTo>
                    <a:lnTo>
                      <a:pt x="20896" y="10062"/>
                    </a:lnTo>
                    <a:lnTo>
                      <a:pt x="20896" y="9123"/>
                    </a:lnTo>
                    <a:lnTo>
                      <a:pt x="21600" y="8452"/>
                    </a:lnTo>
                    <a:lnTo>
                      <a:pt x="21600" y="8050"/>
                    </a:lnTo>
                    <a:lnTo>
                      <a:pt x="21600" y="7513"/>
                    </a:lnTo>
                    <a:lnTo>
                      <a:pt x="19252" y="5903"/>
                    </a:lnTo>
                    <a:lnTo>
                      <a:pt x="18078" y="4561"/>
                    </a:lnTo>
                    <a:lnTo>
                      <a:pt x="16435" y="3622"/>
                    </a:lnTo>
                    <a:lnTo>
                      <a:pt x="15261" y="2952"/>
                    </a:lnTo>
                    <a:lnTo>
                      <a:pt x="13617" y="1342"/>
                    </a:lnTo>
                    <a:lnTo>
                      <a:pt x="12443" y="671"/>
                    </a:lnTo>
                    <a:lnTo>
                      <a:pt x="11974" y="402"/>
                    </a:lnTo>
                    <a:lnTo>
                      <a:pt x="11270" y="0"/>
                    </a:lnTo>
                    <a:lnTo>
                      <a:pt x="10800" y="402"/>
                    </a:lnTo>
                    <a:lnTo>
                      <a:pt x="9626" y="671"/>
                    </a:lnTo>
                    <a:lnTo>
                      <a:pt x="0" y="2952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65" name="Freeform 142"/>
              <p:cNvSpPr>
                <a:spLocks/>
              </p:cNvSpPr>
              <p:nvPr/>
            </p:nvSpPr>
            <p:spPr bwMode="auto">
              <a:xfrm>
                <a:off x="6792578" y="1462431"/>
                <a:ext cx="269082" cy="339864"/>
              </a:xfrm>
              <a:custGeom>
                <a:avLst/>
                <a:gdLst>
                  <a:gd name="T0" fmla="*/ 115 w 21600"/>
                  <a:gd name="T1" fmla="*/ 0 h 21600"/>
                  <a:gd name="T2" fmla="*/ 79 w 21600"/>
                  <a:gd name="T3" fmla="*/ 34 h 21600"/>
                  <a:gd name="T4" fmla="*/ 40 w 21600"/>
                  <a:gd name="T5" fmla="*/ 65 h 21600"/>
                  <a:gd name="T6" fmla="*/ 28 w 21600"/>
                  <a:gd name="T7" fmla="*/ 82 h 21600"/>
                  <a:gd name="T8" fmla="*/ 16 w 21600"/>
                  <a:gd name="T9" fmla="*/ 99 h 21600"/>
                  <a:gd name="T10" fmla="*/ 9 w 21600"/>
                  <a:gd name="T11" fmla="*/ 147 h 21600"/>
                  <a:gd name="T12" fmla="*/ 0 w 21600"/>
                  <a:gd name="T13" fmla="*/ 197 h 21600"/>
                  <a:gd name="T14" fmla="*/ 12 w 21600"/>
                  <a:gd name="T15" fmla="*/ 151 h 21600"/>
                  <a:gd name="T16" fmla="*/ 24 w 21600"/>
                  <a:gd name="T17" fmla="*/ 106 h 21600"/>
                  <a:gd name="T18" fmla="*/ 38 w 21600"/>
                  <a:gd name="T19" fmla="*/ 99 h 21600"/>
                  <a:gd name="T20" fmla="*/ 50 w 21600"/>
                  <a:gd name="T21" fmla="*/ 89 h 21600"/>
                  <a:gd name="T22" fmla="*/ 62 w 21600"/>
                  <a:gd name="T23" fmla="*/ 82 h 21600"/>
                  <a:gd name="T24" fmla="*/ 74 w 21600"/>
                  <a:gd name="T25" fmla="*/ 75 h 21600"/>
                  <a:gd name="T26" fmla="*/ 105 w 21600"/>
                  <a:gd name="T27" fmla="*/ 53 h 21600"/>
                  <a:gd name="T28" fmla="*/ 139 w 21600"/>
                  <a:gd name="T29" fmla="*/ 34 h 21600"/>
                  <a:gd name="T30" fmla="*/ 146 w 21600"/>
                  <a:gd name="T31" fmla="*/ 24 h 21600"/>
                  <a:gd name="T32" fmla="*/ 156 w 21600"/>
                  <a:gd name="T33" fmla="*/ 17 h 21600"/>
                  <a:gd name="T34" fmla="*/ 115 w 21600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600"/>
                  <a:gd name="T55" fmla="*/ 0 h 21600"/>
                  <a:gd name="T56" fmla="*/ 21600 w 21600"/>
                  <a:gd name="T57" fmla="*/ 21600 h 2160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600" h="21600">
                    <a:moveTo>
                      <a:pt x="15923" y="0"/>
                    </a:moveTo>
                    <a:lnTo>
                      <a:pt x="10938" y="3728"/>
                    </a:lnTo>
                    <a:lnTo>
                      <a:pt x="5538" y="7127"/>
                    </a:lnTo>
                    <a:lnTo>
                      <a:pt x="3877" y="8991"/>
                    </a:lnTo>
                    <a:lnTo>
                      <a:pt x="2215" y="10855"/>
                    </a:lnTo>
                    <a:lnTo>
                      <a:pt x="1246" y="16118"/>
                    </a:lnTo>
                    <a:lnTo>
                      <a:pt x="0" y="21600"/>
                    </a:lnTo>
                    <a:lnTo>
                      <a:pt x="1662" y="16556"/>
                    </a:lnTo>
                    <a:lnTo>
                      <a:pt x="3323" y="11622"/>
                    </a:lnTo>
                    <a:lnTo>
                      <a:pt x="5262" y="10855"/>
                    </a:lnTo>
                    <a:lnTo>
                      <a:pt x="6923" y="9758"/>
                    </a:lnTo>
                    <a:lnTo>
                      <a:pt x="8585" y="8991"/>
                    </a:lnTo>
                    <a:lnTo>
                      <a:pt x="10246" y="8223"/>
                    </a:lnTo>
                    <a:lnTo>
                      <a:pt x="14538" y="5811"/>
                    </a:lnTo>
                    <a:lnTo>
                      <a:pt x="19246" y="3728"/>
                    </a:lnTo>
                    <a:lnTo>
                      <a:pt x="20215" y="2631"/>
                    </a:lnTo>
                    <a:lnTo>
                      <a:pt x="21600" y="1864"/>
                    </a:lnTo>
                    <a:lnTo>
                      <a:pt x="15923" y="0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66" name="Freeform 143"/>
              <p:cNvSpPr>
                <a:spLocks/>
              </p:cNvSpPr>
              <p:nvPr/>
            </p:nvSpPr>
            <p:spPr bwMode="auto">
              <a:xfrm>
                <a:off x="7636047" y="1533164"/>
                <a:ext cx="158689" cy="169069"/>
              </a:xfrm>
              <a:custGeom>
                <a:avLst/>
                <a:gdLst>
                  <a:gd name="T0" fmla="*/ 0 w 21600"/>
                  <a:gd name="T1" fmla="*/ 24 h 21600"/>
                  <a:gd name="T2" fmla="*/ 0 w 21600"/>
                  <a:gd name="T3" fmla="*/ 24 h 21600"/>
                  <a:gd name="T4" fmla="*/ 51 w 21600"/>
                  <a:gd name="T5" fmla="*/ 0 h 21600"/>
                  <a:gd name="T6" fmla="*/ 65 w 21600"/>
                  <a:gd name="T7" fmla="*/ 24 h 21600"/>
                  <a:gd name="T8" fmla="*/ 82 w 21600"/>
                  <a:gd name="T9" fmla="*/ 48 h 21600"/>
                  <a:gd name="T10" fmla="*/ 92 w 21600"/>
                  <a:gd name="T11" fmla="*/ 58 h 21600"/>
                  <a:gd name="T12" fmla="*/ 92 w 21600"/>
                  <a:gd name="T13" fmla="*/ 98 h 216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600"/>
                  <a:gd name="T22" fmla="*/ 0 h 21600"/>
                  <a:gd name="T23" fmla="*/ 21600 w 21600"/>
                  <a:gd name="T24" fmla="*/ 21600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0" y="5290"/>
                    </a:moveTo>
                    <a:lnTo>
                      <a:pt x="0" y="5290"/>
                    </a:lnTo>
                    <a:lnTo>
                      <a:pt x="11974" y="0"/>
                    </a:lnTo>
                    <a:lnTo>
                      <a:pt x="15261" y="5290"/>
                    </a:lnTo>
                    <a:lnTo>
                      <a:pt x="19252" y="10580"/>
                    </a:lnTo>
                    <a:lnTo>
                      <a:pt x="21600" y="12784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67" name="Freeform 144"/>
              <p:cNvSpPr>
                <a:spLocks/>
              </p:cNvSpPr>
              <p:nvPr/>
            </p:nvSpPr>
            <p:spPr bwMode="auto">
              <a:xfrm>
                <a:off x="7636047" y="1574568"/>
                <a:ext cx="158689" cy="239803"/>
              </a:xfrm>
              <a:custGeom>
                <a:avLst/>
                <a:gdLst>
                  <a:gd name="T0" fmla="*/ 92 w 21600"/>
                  <a:gd name="T1" fmla="*/ 74 h 21600"/>
                  <a:gd name="T2" fmla="*/ 65 w 21600"/>
                  <a:gd name="T3" fmla="*/ 106 h 21600"/>
                  <a:gd name="T4" fmla="*/ 10 w 21600"/>
                  <a:gd name="T5" fmla="*/ 139 h 21600"/>
                  <a:gd name="T6" fmla="*/ 65 w 21600"/>
                  <a:gd name="T7" fmla="*/ 82 h 21600"/>
                  <a:gd name="T8" fmla="*/ 65 w 21600"/>
                  <a:gd name="T9" fmla="*/ 50 h 21600"/>
                  <a:gd name="T10" fmla="*/ 41 w 21600"/>
                  <a:gd name="T11" fmla="*/ 34 h 21600"/>
                  <a:gd name="T12" fmla="*/ 17 w 21600"/>
                  <a:gd name="T13" fmla="*/ 17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21600" y="11499"/>
                    </a:moveTo>
                    <a:lnTo>
                      <a:pt x="15261" y="16472"/>
                    </a:lnTo>
                    <a:lnTo>
                      <a:pt x="2348" y="21600"/>
                    </a:lnTo>
                    <a:lnTo>
                      <a:pt x="15261" y="12742"/>
                    </a:lnTo>
                    <a:lnTo>
                      <a:pt x="15261" y="7770"/>
                    </a:lnTo>
                    <a:lnTo>
                      <a:pt x="9626" y="5283"/>
                    </a:lnTo>
                    <a:lnTo>
                      <a:pt x="3991" y="2642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68" name="Freeform 145"/>
              <p:cNvSpPr>
                <a:spLocks/>
              </p:cNvSpPr>
              <p:nvPr/>
            </p:nvSpPr>
            <p:spPr bwMode="auto">
              <a:xfrm>
                <a:off x="7636047" y="1533164"/>
                <a:ext cx="158689" cy="281207"/>
              </a:xfrm>
              <a:custGeom>
                <a:avLst/>
                <a:gdLst>
                  <a:gd name="T0" fmla="*/ 0 w 21600"/>
                  <a:gd name="T1" fmla="*/ 24 h 21600"/>
                  <a:gd name="T2" fmla="*/ 24 w 21600"/>
                  <a:gd name="T3" fmla="*/ 12 h 21600"/>
                  <a:gd name="T4" fmla="*/ 51 w 21600"/>
                  <a:gd name="T5" fmla="*/ 0 h 21600"/>
                  <a:gd name="T6" fmla="*/ 58 w 21600"/>
                  <a:gd name="T7" fmla="*/ 12 h 21600"/>
                  <a:gd name="T8" fmla="*/ 65 w 21600"/>
                  <a:gd name="T9" fmla="*/ 24 h 21600"/>
                  <a:gd name="T10" fmla="*/ 75 w 21600"/>
                  <a:gd name="T11" fmla="*/ 36 h 21600"/>
                  <a:gd name="T12" fmla="*/ 82 w 21600"/>
                  <a:gd name="T13" fmla="*/ 48 h 21600"/>
                  <a:gd name="T14" fmla="*/ 87 w 21600"/>
                  <a:gd name="T15" fmla="*/ 53 h 21600"/>
                  <a:gd name="T16" fmla="*/ 92 w 21600"/>
                  <a:gd name="T17" fmla="*/ 58 h 21600"/>
                  <a:gd name="T18" fmla="*/ 92 w 21600"/>
                  <a:gd name="T19" fmla="*/ 77 h 21600"/>
                  <a:gd name="T20" fmla="*/ 92 w 21600"/>
                  <a:gd name="T21" fmla="*/ 98 h 21600"/>
                  <a:gd name="T22" fmla="*/ 80 w 21600"/>
                  <a:gd name="T23" fmla="*/ 115 h 21600"/>
                  <a:gd name="T24" fmla="*/ 65 w 21600"/>
                  <a:gd name="T25" fmla="*/ 130 h 21600"/>
                  <a:gd name="T26" fmla="*/ 39 w 21600"/>
                  <a:gd name="T27" fmla="*/ 146 h 21600"/>
                  <a:gd name="T28" fmla="*/ 10 w 21600"/>
                  <a:gd name="T29" fmla="*/ 163 h 21600"/>
                  <a:gd name="T30" fmla="*/ 39 w 21600"/>
                  <a:gd name="T31" fmla="*/ 134 h 21600"/>
                  <a:gd name="T32" fmla="*/ 65 w 21600"/>
                  <a:gd name="T33" fmla="*/ 106 h 21600"/>
                  <a:gd name="T34" fmla="*/ 65 w 21600"/>
                  <a:gd name="T35" fmla="*/ 89 h 21600"/>
                  <a:gd name="T36" fmla="*/ 65 w 21600"/>
                  <a:gd name="T37" fmla="*/ 74 h 21600"/>
                  <a:gd name="T38" fmla="*/ 53 w 21600"/>
                  <a:gd name="T39" fmla="*/ 65 h 21600"/>
                  <a:gd name="T40" fmla="*/ 41 w 21600"/>
                  <a:gd name="T41" fmla="*/ 58 h 21600"/>
                  <a:gd name="T42" fmla="*/ 29 w 21600"/>
                  <a:gd name="T43" fmla="*/ 48 h 21600"/>
                  <a:gd name="T44" fmla="*/ 17 w 21600"/>
                  <a:gd name="T45" fmla="*/ 41 h 21600"/>
                  <a:gd name="T46" fmla="*/ 10 w 21600"/>
                  <a:gd name="T47" fmla="*/ 34 h 21600"/>
                  <a:gd name="T48" fmla="*/ 0 w 21600"/>
                  <a:gd name="T49" fmla="*/ 24 h 216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600"/>
                  <a:gd name="T76" fmla="*/ 0 h 21600"/>
                  <a:gd name="T77" fmla="*/ 21600 w 21600"/>
                  <a:gd name="T78" fmla="*/ 21600 h 216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600" h="21600">
                    <a:moveTo>
                      <a:pt x="0" y="3180"/>
                    </a:moveTo>
                    <a:lnTo>
                      <a:pt x="5635" y="1590"/>
                    </a:lnTo>
                    <a:lnTo>
                      <a:pt x="11974" y="0"/>
                    </a:lnTo>
                    <a:lnTo>
                      <a:pt x="13617" y="1590"/>
                    </a:lnTo>
                    <a:lnTo>
                      <a:pt x="15261" y="3180"/>
                    </a:lnTo>
                    <a:lnTo>
                      <a:pt x="17609" y="4771"/>
                    </a:lnTo>
                    <a:lnTo>
                      <a:pt x="19252" y="6361"/>
                    </a:lnTo>
                    <a:lnTo>
                      <a:pt x="20426" y="7023"/>
                    </a:lnTo>
                    <a:lnTo>
                      <a:pt x="21600" y="7686"/>
                    </a:lnTo>
                    <a:lnTo>
                      <a:pt x="21600" y="10204"/>
                    </a:lnTo>
                    <a:lnTo>
                      <a:pt x="21600" y="12987"/>
                    </a:lnTo>
                    <a:lnTo>
                      <a:pt x="18783" y="15239"/>
                    </a:lnTo>
                    <a:lnTo>
                      <a:pt x="15261" y="17227"/>
                    </a:lnTo>
                    <a:lnTo>
                      <a:pt x="9157" y="19347"/>
                    </a:lnTo>
                    <a:lnTo>
                      <a:pt x="2348" y="21600"/>
                    </a:lnTo>
                    <a:lnTo>
                      <a:pt x="9157" y="17757"/>
                    </a:lnTo>
                    <a:lnTo>
                      <a:pt x="15261" y="14047"/>
                    </a:lnTo>
                    <a:lnTo>
                      <a:pt x="15261" y="11794"/>
                    </a:lnTo>
                    <a:lnTo>
                      <a:pt x="15261" y="9806"/>
                    </a:lnTo>
                    <a:lnTo>
                      <a:pt x="12443" y="8613"/>
                    </a:lnTo>
                    <a:lnTo>
                      <a:pt x="9626" y="7686"/>
                    </a:lnTo>
                    <a:lnTo>
                      <a:pt x="6809" y="6361"/>
                    </a:lnTo>
                    <a:lnTo>
                      <a:pt x="3991" y="5433"/>
                    </a:lnTo>
                    <a:lnTo>
                      <a:pt x="2348" y="4506"/>
                    </a:lnTo>
                    <a:lnTo>
                      <a:pt x="0" y="318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69" name="Freeform 146"/>
              <p:cNvSpPr>
                <a:spLocks/>
              </p:cNvSpPr>
              <p:nvPr/>
            </p:nvSpPr>
            <p:spPr bwMode="auto">
              <a:xfrm>
                <a:off x="6820176" y="1503835"/>
                <a:ext cx="463994" cy="269131"/>
              </a:xfrm>
              <a:custGeom>
                <a:avLst/>
                <a:gdLst>
                  <a:gd name="T0" fmla="*/ 260 w 21600"/>
                  <a:gd name="T1" fmla="*/ 0 h 21600"/>
                  <a:gd name="T2" fmla="*/ 257 w 21600"/>
                  <a:gd name="T3" fmla="*/ 3 h 21600"/>
                  <a:gd name="T4" fmla="*/ 257 w 21600"/>
                  <a:gd name="T5" fmla="*/ 5 h 21600"/>
                  <a:gd name="T6" fmla="*/ 257 w 21600"/>
                  <a:gd name="T7" fmla="*/ 12 h 21600"/>
                  <a:gd name="T8" fmla="*/ 262 w 21600"/>
                  <a:gd name="T9" fmla="*/ 22 h 21600"/>
                  <a:gd name="T10" fmla="*/ 269 w 21600"/>
                  <a:gd name="T11" fmla="*/ 41 h 21600"/>
                  <a:gd name="T12" fmla="*/ 253 w 21600"/>
                  <a:gd name="T13" fmla="*/ 46 h 21600"/>
                  <a:gd name="T14" fmla="*/ 238 w 21600"/>
                  <a:gd name="T15" fmla="*/ 51 h 21600"/>
                  <a:gd name="T16" fmla="*/ 200 w 21600"/>
                  <a:gd name="T17" fmla="*/ 53 h 21600"/>
                  <a:gd name="T18" fmla="*/ 164 w 21600"/>
                  <a:gd name="T19" fmla="*/ 58 h 21600"/>
                  <a:gd name="T20" fmla="*/ 144 w 21600"/>
                  <a:gd name="T21" fmla="*/ 58 h 21600"/>
                  <a:gd name="T22" fmla="*/ 123 w 21600"/>
                  <a:gd name="T23" fmla="*/ 58 h 21600"/>
                  <a:gd name="T24" fmla="*/ 101 w 21600"/>
                  <a:gd name="T25" fmla="*/ 79 h 21600"/>
                  <a:gd name="T26" fmla="*/ 80 w 21600"/>
                  <a:gd name="T27" fmla="*/ 99 h 21600"/>
                  <a:gd name="T28" fmla="*/ 56 w 21600"/>
                  <a:gd name="T29" fmla="*/ 111 h 21600"/>
                  <a:gd name="T30" fmla="*/ 34 w 21600"/>
                  <a:gd name="T31" fmla="*/ 123 h 21600"/>
                  <a:gd name="T32" fmla="*/ 17 w 21600"/>
                  <a:gd name="T33" fmla="*/ 139 h 21600"/>
                  <a:gd name="T34" fmla="*/ 0 w 21600"/>
                  <a:gd name="T35" fmla="*/ 156 h 21600"/>
                  <a:gd name="T36" fmla="*/ 12 w 21600"/>
                  <a:gd name="T37" fmla="*/ 135 h 21600"/>
                  <a:gd name="T38" fmla="*/ 24 w 21600"/>
                  <a:gd name="T39" fmla="*/ 115 h 21600"/>
                  <a:gd name="T40" fmla="*/ 46 w 21600"/>
                  <a:gd name="T41" fmla="*/ 91 h 21600"/>
                  <a:gd name="T42" fmla="*/ 70 w 21600"/>
                  <a:gd name="T43" fmla="*/ 70 h 21600"/>
                  <a:gd name="T44" fmla="*/ 89 w 21600"/>
                  <a:gd name="T45" fmla="*/ 53 h 21600"/>
                  <a:gd name="T46" fmla="*/ 111 w 21600"/>
                  <a:gd name="T47" fmla="*/ 39 h 21600"/>
                  <a:gd name="T48" fmla="*/ 132 w 21600"/>
                  <a:gd name="T49" fmla="*/ 27 h 21600"/>
                  <a:gd name="T50" fmla="*/ 156 w 21600"/>
                  <a:gd name="T51" fmla="*/ 17 h 21600"/>
                  <a:gd name="T52" fmla="*/ 180 w 21600"/>
                  <a:gd name="T53" fmla="*/ 12 h 21600"/>
                  <a:gd name="T54" fmla="*/ 204 w 21600"/>
                  <a:gd name="T55" fmla="*/ 10 h 21600"/>
                  <a:gd name="T56" fmla="*/ 229 w 21600"/>
                  <a:gd name="T57" fmla="*/ 5 h 21600"/>
                  <a:gd name="T58" fmla="*/ 253 w 21600"/>
                  <a:gd name="T59" fmla="*/ 0 h 21600"/>
                  <a:gd name="T60" fmla="*/ 262 w 21600"/>
                  <a:gd name="T61" fmla="*/ 17 h 21600"/>
                  <a:gd name="T62" fmla="*/ 269 w 21600"/>
                  <a:gd name="T63" fmla="*/ 34 h 21600"/>
                  <a:gd name="T64" fmla="*/ 269 w 21600"/>
                  <a:gd name="T65" fmla="*/ 39 h 21600"/>
                  <a:gd name="T66" fmla="*/ 269 w 21600"/>
                  <a:gd name="T67" fmla="*/ 41 h 21600"/>
                  <a:gd name="T68" fmla="*/ 260 w 21600"/>
                  <a:gd name="T69" fmla="*/ 0 h 2160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600"/>
                  <a:gd name="T106" fmla="*/ 0 h 21600"/>
                  <a:gd name="T107" fmla="*/ 21600 w 21600"/>
                  <a:gd name="T108" fmla="*/ 21600 h 2160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600" h="21600">
                    <a:moveTo>
                      <a:pt x="20877" y="0"/>
                    </a:moveTo>
                    <a:lnTo>
                      <a:pt x="20636" y="415"/>
                    </a:lnTo>
                    <a:lnTo>
                      <a:pt x="20636" y="692"/>
                    </a:lnTo>
                    <a:lnTo>
                      <a:pt x="20636" y="1662"/>
                    </a:lnTo>
                    <a:lnTo>
                      <a:pt x="21038" y="3046"/>
                    </a:lnTo>
                    <a:lnTo>
                      <a:pt x="21600" y="5677"/>
                    </a:lnTo>
                    <a:lnTo>
                      <a:pt x="20315" y="6369"/>
                    </a:lnTo>
                    <a:lnTo>
                      <a:pt x="19111" y="7062"/>
                    </a:lnTo>
                    <a:lnTo>
                      <a:pt x="16059" y="7338"/>
                    </a:lnTo>
                    <a:lnTo>
                      <a:pt x="13169" y="8031"/>
                    </a:lnTo>
                    <a:lnTo>
                      <a:pt x="11563" y="8031"/>
                    </a:lnTo>
                    <a:lnTo>
                      <a:pt x="9877" y="8031"/>
                    </a:lnTo>
                    <a:lnTo>
                      <a:pt x="8110" y="10938"/>
                    </a:lnTo>
                    <a:lnTo>
                      <a:pt x="6424" y="13708"/>
                    </a:lnTo>
                    <a:lnTo>
                      <a:pt x="4497" y="15369"/>
                    </a:lnTo>
                    <a:lnTo>
                      <a:pt x="2730" y="17031"/>
                    </a:lnTo>
                    <a:lnTo>
                      <a:pt x="1365" y="19246"/>
                    </a:lnTo>
                    <a:lnTo>
                      <a:pt x="0" y="21600"/>
                    </a:lnTo>
                    <a:lnTo>
                      <a:pt x="964" y="18692"/>
                    </a:lnTo>
                    <a:lnTo>
                      <a:pt x="1927" y="15923"/>
                    </a:lnTo>
                    <a:lnTo>
                      <a:pt x="3694" y="12600"/>
                    </a:lnTo>
                    <a:lnTo>
                      <a:pt x="5621" y="9692"/>
                    </a:lnTo>
                    <a:lnTo>
                      <a:pt x="7146" y="7338"/>
                    </a:lnTo>
                    <a:lnTo>
                      <a:pt x="8913" y="5400"/>
                    </a:lnTo>
                    <a:lnTo>
                      <a:pt x="10599" y="3738"/>
                    </a:lnTo>
                    <a:lnTo>
                      <a:pt x="12526" y="2354"/>
                    </a:lnTo>
                    <a:lnTo>
                      <a:pt x="14454" y="1662"/>
                    </a:lnTo>
                    <a:lnTo>
                      <a:pt x="16381" y="1385"/>
                    </a:lnTo>
                    <a:lnTo>
                      <a:pt x="18388" y="692"/>
                    </a:lnTo>
                    <a:lnTo>
                      <a:pt x="20315" y="0"/>
                    </a:lnTo>
                    <a:lnTo>
                      <a:pt x="21038" y="2354"/>
                    </a:lnTo>
                    <a:lnTo>
                      <a:pt x="21600" y="4708"/>
                    </a:lnTo>
                    <a:lnTo>
                      <a:pt x="21600" y="5400"/>
                    </a:lnTo>
                    <a:lnTo>
                      <a:pt x="21600" y="5677"/>
                    </a:lnTo>
                    <a:lnTo>
                      <a:pt x="20877" y="0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0" name="Freeform 147"/>
              <p:cNvSpPr>
                <a:spLocks/>
              </p:cNvSpPr>
              <p:nvPr/>
            </p:nvSpPr>
            <p:spPr bwMode="auto">
              <a:xfrm>
                <a:off x="6808102" y="1495209"/>
                <a:ext cx="463994" cy="331238"/>
              </a:xfrm>
              <a:custGeom>
                <a:avLst/>
                <a:gdLst>
                  <a:gd name="T0" fmla="*/ 264 w 21600"/>
                  <a:gd name="T1" fmla="*/ 0 h 21600"/>
                  <a:gd name="T2" fmla="*/ 163 w 21600"/>
                  <a:gd name="T3" fmla="*/ 17 h 21600"/>
                  <a:gd name="T4" fmla="*/ 113 w 21600"/>
                  <a:gd name="T5" fmla="*/ 44 h 21600"/>
                  <a:gd name="T6" fmla="*/ 106 w 21600"/>
                  <a:gd name="T7" fmla="*/ 51 h 21600"/>
                  <a:gd name="T8" fmla="*/ 72 w 21600"/>
                  <a:gd name="T9" fmla="*/ 77 h 21600"/>
                  <a:gd name="T10" fmla="*/ 15 w 21600"/>
                  <a:gd name="T11" fmla="*/ 135 h 21600"/>
                  <a:gd name="T12" fmla="*/ 0 w 21600"/>
                  <a:gd name="T13" fmla="*/ 192 h 21600"/>
                  <a:gd name="T14" fmla="*/ 15 w 21600"/>
                  <a:gd name="T15" fmla="*/ 144 h 21600"/>
                  <a:gd name="T16" fmla="*/ 63 w 21600"/>
                  <a:gd name="T17" fmla="*/ 113 h 21600"/>
                  <a:gd name="T18" fmla="*/ 94 w 21600"/>
                  <a:gd name="T19" fmla="*/ 94 h 21600"/>
                  <a:gd name="T20" fmla="*/ 113 w 21600"/>
                  <a:gd name="T21" fmla="*/ 77 h 21600"/>
                  <a:gd name="T22" fmla="*/ 123 w 21600"/>
                  <a:gd name="T23" fmla="*/ 60 h 21600"/>
                  <a:gd name="T24" fmla="*/ 171 w 21600"/>
                  <a:gd name="T25" fmla="*/ 60 h 21600"/>
                  <a:gd name="T26" fmla="*/ 211 w 21600"/>
                  <a:gd name="T27" fmla="*/ 60 h 21600"/>
                  <a:gd name="T28" fmla="*/ 228 w 21600"/>
                  <a:gd name="T29" fmla="*/ 51 h 21600"/>
                  <a:gd name="T30" fmla="*/ 245 w 21600"/>
                  <a:gd name="T31" fmla="*/ 51 h 21600"/>
                  <a:gd name="T32" fmla="*/ 269 w 21600"/>
                  <a:gd name="T33" fmla="*/ 44 h 216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600"/>
                  <a:gd name="T52" fmla="*/ 0 h 21600"/>
                  <a:gd name="T53" fmla="*/ 21600 w 21600"/>
                  <a:gd name="T54" fmla="*/ 21600 h 2160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600" h="21600">
                    <a:moveTo>
                      <a:pt x="21199" y="0"/>
                    </a:moveTo>
                    <a:lnTo>
                      <a:pt x="13088" y="1913"/>
                    </a:lnTo>
                    <a:lnTo>
                      <a:pt x="9074" y="4950"/>
                    </a:lnTo>
                    <a:lnTo>
                      <a:pt x="8512" y="5738"/>
                    </a:lnTo>
                    <a:lnTo>
                      <a:pt x="5781" y="8663"/>
                    </a:lnTo>
                    <a:lnTo>
                      <a:pt x="1204" y="15188"/>
                    </a:lnTo>
                    <a:lnTo>
                      <a:pt x="0" y="21600"/>
                    </a:lnTo>
                    <a:lnTo>
                      <a:pt x="1204" y="16200"/>
                    </a:lnTo>
                    <a:lnTo>
                      <a:pt x="5059" y="12713"/>
                    </a:lnTo>
                    <a:lnTo>
                      <a:pt x="7548" y="10575"/>
                    </a:lnTo>
                    <a:lnTo>
                      <a:pt x="9074" y="8663"/>
                    </a:lnTo>
                    <a:lnTo>
                      <a:pt x="9877" y="6750"/>
                    </a:lnTo>
                    <a:lnTo>
                      <a:pt x="13731" y="6750"/>
                    </a:lnTo>
                    <a:lnTo>
                      <a:pt x="16943" y="6750"/>
                    </a:lnTo>
                    <a:lnTo>
                      <a:pt x="18308" y="5738"/>
                    </a:lnTo>
                    <a:lnTo>
                      <a:pt x="19673" y="5738"/>
                    </a:lnTo>
                    <a:lnTo>
                      <a:pt x="21600" y="495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1" name="Freeform 148"/>
              <p:cNvSpPr>
                <a:spLocks/>
              </p:cNvSpPr>
              <p:nvPr/>
            </p:nvSpPr>
            <p:spPr bwMode="auto">
              <a:xfrm>
                <a:off x="6813276" y="1495209"/>
                <a:ext cx="458820" cy="310536"/>
              </a:xfrm>
              <a:custGeom>
                <a:avLst/>
                <a:gdLst>
                  <a:gd name="T0" fmla="*/ 261 w 21600"/>
                  <a:gd name="T1" fmla="*/ 0 h 21600"/>
                  <a:gd name="T2" fmla="*/ 237 w 21600"/>
                  <a:gd name="T3" fmla="*/ 5 h 21600"/>
                  <a:gd name="T4" fmla="*/ 216 w 21600"/>
                  <a:gd name="T5" fmla="*/ 10 h 21600"/>
                  <a:gd name="T6" fmla="*/ 196 w 21600"/>
                  <a:gd name="T7" fmla="*/ 12 h 21600"/>
                  <a:gd name="T8" fmla="*/ 180 w 21600"/>
                  <a:gd name="T9" fmla="*/ 17 h 21600"/>
                  <a:gd name="T10" fmla="*/ 165 w 21600"/>
                  <a:gd name="T11" fmla="*/ 20 h 21600"/>
                  <a:gd name="T12" fmla="*/ 153 w 21600"/>
                  <a:gd name="T13" fmla="*/ 24 h 21600"/>
                  <a:gd name="T14" fmla="*/ 141 w 21600"/>
                  <a:gd name="T15" fmla="*/ 27 h 21600"/>
                  <a:gd name="T16" fmla="*/ 134 w 21600"/>
                  <a:gd name="T17" fmla="*/ 32 h 21600"/>
                  <a:gd name="T18" fmla="*/ 124 w 21600"/>
                  <a:gd name="T19" fmla="*/ 36 h 21600"/>
                  <a:gd name="T20" fmla="*/ 115 w 21600"/>
                  <a:gd name="T21" fmla="*/ 41 h 21600"/>
                  <a:gd name="T22" fmla="*/ 110 w 21600"/>
                  <a:gd name="T23" fmla="*/ 46 h 21600"/>
                  <a:gd name="T24" fmla="*/ 108 w 21600"/>
                  <a:gd name="T25" fmla="*/ 48 h 21600"/>
                  <a:gd name="T26" fmla="*/ 103 w 21600"/>
                  <a:gd name="T27" fmla="*/ 51 h 21600"/>
                  <a:gd name="T28" fmla="*/ 100 w 21600"/>
                  <a:gd name="T29" fmla="*/ 53 h 21600"/>
                  <a:gd name="T30" fmla="*/ 93 w 21600"/>
                  <a:gd name="T31" fmla="*/ 58 h 21600"/>
                  <a:gd name="T32" fmla="*/ 86 w 21600"/>
                  <a:gd name="T33" fmla="*/ 65 h 21600"/>
                  <a:gd name="T34" fmla="*/ 76 w 21600"/>
                  <a:gd name="T35" fmla="*/ 72 h 21600"/>
                  <a:gd name="T36" fmla="*/ 67 w 21600"/>
                  <a:gd name="T37" fmla="*/ 82 h 21600"/>
                  <a:gd name="T38" fmla="*/ 55 w 21600"/>
                  <a:gd name="T39" fmla="*/ 92 h 21600"/>
                  <a:gd name="T40" fmla="*/ 40 w 21600"/>
                  <a:gd name="T41" fmla="*/ 106 h 21600"/>
                  <a:gd name="T42" fmla="*/ 28 w 21600"/>
                  <a:gd name="T43" fmla="*/ 120 h 21600"/>
                  <a:gd name="T44" fmla="*/ 19 w 21600"/>
                  <a:gd name="T45" fmla="*/ 135 h 21600"/>
                  <a:gd name="T46" fmla="*/ 9 w 21600"/>
                  <a:gd name="T47" fmla="*/ 149 h 21600"/>
                  <a:gd name="T48" fmla="*/ 4 w 21600"/>
                  <a:gd name="T49" fmla="*/ 164 h 21600"/>
                  <a:gd name="T50" fmla="*/ 2 w 21600"/>
                  <a:gd name="T51" fmla="*/ 171 h 21600"/>
                  <a:gd name="T52" fmla="*/ 2 w 21600"/>
                  <a:gd name="T53" fmla="*/ 176 h 21600"/>
                  <a:gd name="T54" fmla="*/ 0 w 21600"/>
                  <a:gd name="T55" fmla="*/ 178 h 21600"/>
                  <a:gd name="T56" fmla="*/ 0 w 21600"/>
                  <a:gd name="T57" fmla="*/ 180 h 21600"/>
                  <a:gd name="T58" fmla="*/ 2 w 21600"/>
                  <a:gd name="T59" fmla="*/ 178 h 21600"/>
                  <a:gd name="T60" fmla="*/ 2 w 21600"/>
                  <a:gd name="T61" fmla="*/ 173 h 21600"/>
                  <a:gd name="T62" fmla="*/ 4 w 21600"/>
                  <a:gd name="T63" fmla="*/ 168 h 21600"/>
                  <a:gd name="T64" fmla="*/ 9 w 21600"/>
                  <a:gd name="T65" fmla="*/ 156 h 21600"/>
                  <a:gd name="T66" fmla="*/ 16 w 21600"/>
                  <a:gd name="T67" fmla="*/ 147 h 21600"/>
                  <a:gd name="T68" fmla="*/ 26 w 21600"/>
                  <a:gd name="T69" fmla="*/ 137 h 21600"/>
                  <a:gd name="T70" fmla="*/ 36 w 21600"/>
                  <a:gd name="T71" fmla="*/ 128 h 21600"/>
                  <a:gd name="T72" fmla="*/ 57 w 21600"/>
                  <a:gd name="T73" fmla="*/ 116 h 21600"/>
                  <a:gd name="T74" fmla="*/ 76 w 21600"/>
                  <a:gd name="T75" fmla="*/ 104 h 21600"/>
                  <a:gd name="T76" fmla="*/ 88 w 21600"/>
                  <a:gd name="T77" fmla="*/ 94 h 21600"/>
                  <a:gd name="T78" fmla="*/ 100 w 21600"/>
                  <a:gd name="T79" fmla="*/ 87 h 21600"/>
                  <a:gd name="T80" fmla="*/ 110 w 21600"/>
                  <a:gd name="T81" fmla="*/ 77 h 21600"/>
                  <a:gd name="T82" fmla="*/ 115 w 21600"/>
                  <a:gd name="T83" fmla="*/ 68 h 21600"/>
                  <a:gd name="T84" fmla="*/ 117 w 21600"/>
                  <a:gd name="T85" fmla="*/ 65 h 21600"/>
                  <a:gd name="T86" fmla="*/ 124 w 21600"/>
                  <a:gd name="T87" fmla="*/ 63 h 21600"/>
                  <a:gd name="T88" fmla="*/ 132 w 21600"/>
                  <a:gd name="T89" fmla="*/ 60 h 21600"/>
                  <a:gd name="T90" fmla="*/ 144 w 21600"/>
                  <a:gd name="T91" fmla="*/ 60 h 21600"/>
                  <a:gd name="T92" fmla="*/ 168 w 21600"/>
                  <a:gd name="T93" fmla="*/ 60 h 21600"/>
                  <a:gd name="T94" fmla="*/ 189 w 21600"/>
                  <a:gd name="T95" fmla="*/ 60 h 21600"/>
                  <a:gd name="T96" fmla="*/ 196 w 21600"/>
                  <a:gd name="T97" fmla="*/ 60 h 21600"/>
                  <a:gd name="T98" fmla="*/ 206 w 21600"/>
                  <a:gd name="T99" fmla="*/ 58 h 21600"/>
                  <a:gd name="T100" fmla="*/ 211 w 21600"/>
                  <a:gd name="T101" fmla="*/ 58 h 21600"/>
                  <a:gd name="T102" fmla="*/ 216 w 21600"/>
                  <a:gd name="T103" fmla="*/ 56 h 21600"/>
                  <a:gd name="T104" fmla="*/ 225 w 21600"/>
                  <a:gd name="T105" fmla="*/ 51 h 21600"/>
                  <a:gd name="T106" fmla="*/ 233 w 21600"/>
                  <a:gd name="T107" fmla="*/ 51 h 21600"/>
                  <a:gd name="T108" fmla="*/ 242 w 21600"/>
                  <a:gd name="T109" fmla="*/ 51 h 21600"/>
                  <a:gd name="T110" fmla="*/ 254 w 21600"/>
                  <a:gd name="T111" fmla="*/ 48 h 21600"/>
                  <a:gd name="T112" fmla="*/ 266 w 21600"/>
                  <a:gd name="T113" fmla="*/ 44 h 2160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1600"/>
                  <a:gd name="T172" fmla="*/ 0 h 21600"/>
                  <a:gd name="T173" fmla="*/ 21600 w 21600"/>
                  <a:gd name="T174" fmla="*/ 21600 h 2160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1600" h="21600">
                    <a:moveTo>
                      <a:pt x="21194" y="0"/>
                    </a:moveTo>
                    <a:lnTo>
                      <a:pt x="19245" y="600"/>
                    </a:lnTo>
                    <a:lnTo>
                      <a:pt x="17540" y="1200"/>
                    </a:lnTo>
                    <a:lnTo>
                      <a:pt x="15916" y="1440"/>
                    </a:lnTo>
                    <a:lnTo>
                      <a:pt x="14617" y="2040"/>
                    </a:lnTo>
                    <a:lnTo>
                      <a:pt x="13398" y="2400"/>
                    </a:lnTo>
                    <a:lnTo>
                      <a:pt x="12424" y="2880"/>
                    </a:lnTo>
                    <a:lnTo>
                      <a:pt x="11450" y="3240"/>
                    </a:lnTo>
                    <a:lnTo>
                      <a:pt x="10881" y="3840"/>
                    </a:lnTo>
                    <a:lnTo>
                      <a:pt x="10069" y="4320"/>
                    </a:lnTo>
                    <a:lnTo>
                      <a:pt x="9338" y="4920"/>
                    </a:lnTo>
                    <a:lnTo>
                      <a:pt x="8932" y="5520"/>
                    </a:lnTo>
                    <a:lnTo>
                      <a:pt x="8770" y="5760"/>
                    </a:lnTo>
                    <a:lnTo>
                      <a:pt x="8364" y="6120"/>
                    </a:lnTo>
                    <a:lnTo>
                      <a:pt x="8120" y="6360"/>
                    </a:lnTo>
                    <a:lnTo>
                      <a:pt x="7552" y="6960"/>
                    </a:lnTo>
                    <a:lnTo>
                      <a:pt x="6983" y="7800"/>
                    </a:lnTo>
                    <a:lnTo>
                      <a:pt x="6171" y="8640"/>
                    </a:lnTo>
                    <a:lnTo>
                      <a:pt x="5441" y="9840"/>
                    </a:lnTo>
                    <a:lnTo>
                      <a:pt x="4466" y="11040"/>
                    </a:lnTo>
                    <a:lnTo>
                      <a:pt x="3248" y="12720"/>
                    </a:lnTo>
                    <a:lnTo>
                      <a:pt x="2274" y="14400"/>
                    </a:lnTo>
                    <a:lnTo>
                      <a:pt x="1543" y="16200"/>
                    </a:lnTo>
                    <a:lnTo>
                      <a:pt x="731" y="17880"/>
                    </a:lnTo>
                    <a:lnTo>
                      <a:pt x="325" y="19680"/>
                    </a:lnTo>
                    <a:lnTo>
                      <a:pt x="162" y="20520"/>
                    </a:lnTo>
                    <a:lnTo>
                      <a:pt x="162" y="21120"/>
                    </a:lnTo>
                    <a:lnTo>
                      <a:pt x="0" y="21360"/>
                    </a:lnTo>
                    <a:lnTo>
                      <a:pt x="0" y="21600"/>
                    </a:lnTo>
                    <a:lnTo>
                      <a:pt x="162" y="21360"/>
                    </a:lnTo>
                    <a:lnTo>
                      <a:pt x="162" y="20760"/>
                    </a:lnTo>
                    <a:lnTo>
                      <a:pt x="325" y="20160"/>
                    </a:lnTo>
                    <a:lnTo>
                      <a:pt x="731" y="18720"/>
                    </a:lnTo>
                    <a:lnTo>
                      <a:pt x="1299" y="17640"/>
                    </a:lnTo>
                    <a:lnTo>
                      <a:pt x="2111" y="16440"/>
                    </a:lnTo>
                    <a:lnTo>
                      <a:pt x="2923" y="15360"/>
                    </a:lnTo>
                    <a:lnTo>
                      <a:pt x="4629" y="13920"/>
                    </a:lnTo>
                    <a:lnTo>
                      <a:pt x="6171" y="12480"/>
                    </a:lnTo>
                    <a:lnTo>
                      <a:pt x="7146" y="11280"/>
                    </a:lnTo>
                    <a:lnTo>
                      <a:pt x="8120" y="10440"/>
                    </a:lnTo>
                    <a:lnTo>
                      <a:pt x="8932" y="9240"/>
                    </a:lnTo>
                    <a:lnTo>
                      <a:pt x="9338" y="8160"/>
                    </a:lnTo>
                    <a:lnTo>
                      <a:pt x="9501" y="7800"/>
                    </a:lnTo>
                    <a:lnTo>
                      <a:pt x="10069" y="7560"/>
                    </a:lnTo>
                    <a:lnTo>
                      <a:pt x="10719" y="7200"/>
                    </a:lnTo>
                    <a:lnTo>
                      <a:pt x="11693" y="7200"/>
                    </a:lnTo>
                    <a:lnTo>
                      <a:pt x="13642" y="7200"/>
                    </a:lnTo>
                    <a:lnTo>
                      <a:pt x="15347" y="7200"/>
                    </a:lnTo>
                    <a:lnTo>
                      <a:pt x="15916" y="7200"/>
                    </a:lnTo>
                    <a:lnTo>
                      <a:pt x="16728" y="6960"/>
                    </a:lnTo>
                    <a:lnTo>
                      <a:pt x="17134" y="6960"/>
                    </a:lnTo>
                    <a:lnTo>
                      <a:pt x="17540" y="6720"/>
                    </a:lnTo>
                    <a:lnTo>
                      <a:pt x="18271" y="6120"/>
                    </a:lnTo>
                    <a:lnTo>
                      <a:pt x="18920" y="6120"/>
                    </a:lnTo>
                    <a:lnTo>
                      <a:pt x="19651" y="6120"/>
                    </a:lnTo>
                    <a:lnTo>
                      <a:pt x="20626" y="5760"/>
                    </a:lnTo>
                    <a:lnTo>
                      <a:pt x="21600" y="528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2" name="Freeform 149"/>
              <p:cNvSpPr>
                <a:spLocks/>
              </p:cNvSpPr>
              <p:nvPr/>
            </p:nvSpPr>
            <p:spPr bwMode="auto">
              <a:xfrm>
                <a:off x="7268646" y="1421026"/>
                <a:ext cx="156965" cy="224276"/>
              </a:xfrm>
              <a:custGeom>
                <a:avLst/>
                <a:gdLst>
                  <a:gd name="T0" fmla="*/ 0 w 21600"/>
                  <a:gd name="T1" fmla="*/ 17 h 21600"/>
                  <a:gd name="T2" fmla="*/ 9 w 21600"/>
                  <a:gd name="T3" fmla="*/ 89 h 21600"/>
                  <a:gd name="T4" fmla="*/ 67 w 21600"/>
                  <a:gd name="T5" fmla="*/ 130 h 21600"/>
                  <a:gd name="T6" fmla="*/ 43 w 21600"/>
                  <a:gd name="T7" fmla="*/ 82 h 21600"/>
                  <a:gd name="T8" fmla="*/ 91 w 21600"/>
                  <a:gd name="T9" fmla="*/ 123 h 21600"/>
                  <a:gd name="T10" fmla="*/ 74 w 21600"/>
                  <a:gd name="T11" fmla="*/ 48 h 21600"/>
                  <a:gd name="T12" fmla="*/ 33 w 21600"/>
                  <a:gd name="T13" fmla="*/ 0 h 21600"/>
                  <a:gd name="T14" fmla="*/ 5 w 21600"/>
                  <a:gd name="T15" fmla="*/ 12 h 21600"/>
                  <a:gd name="T16" fmla="*/ 2 w 21600"/>
                  <a:gd name="T17" fmla="*/ 22 h 21600"/>
                  <a:gd name="T18" fmla="*/ 0 w 21600"/>
                  <a:gd name="T19" fmla="*/ 41 h 21600"/>
                  <a:gd name="T20" fmla="*/ 2 w 21600"/>
                  <a:gd name="T21" fmla="*/ 63 h 21600"/>
                  <a:gd name="T22" fmla="*/ 5 w 21600"/>
                  <a:gd name="T23" fmla="*/ 77 h 21600"/>
                  <a:gd name="T24" fmla="*/ 14 w 21600"/>
                  <a:gd name="T25" fmla="*/ 91 h 21600"/>
                  <a:gd name="T26" fmla="*/ 31 w 21600"/>
                  <a:gd name="T27" fmla="*/ 111 h 21600"/>
                  <a:gd name="T28" fmla="*/ 50 w 21600"/>
                  <a:gd name="T29" fmla="*/ 125 h 21600"/>
                  <a:gd name="T30" fmla="*/ 60 w 21600"/>
                  <a:gd name="T31" fmla="*/ 130 h 21600"/>
                  <a:gd name="T32" fmla="*/ 65 w 21600"/>
                  <a:gd name="T33" fmla="*/ 130 h 21600"/>
                  <a:gd name="T34" fmla="*/ 62 w 21600"/>
                  <a:gd name="T35" fmla="*/ 125 h 21600"/>
                  <a:gd name="T36" fmla="*/ 57 w 21600"/>
                  <a:gd name="T37" fmla="*/ 115 h 21600"/>
                  <a:gd name="T38" fmla="*/ 50 w 21600"/>
                  <a:gd name="T39" fmla="*/ 101 h 21600"/>
                  <a:gd name="T40" fmla="*/ 45 w 21600"/>
                  <a:gd name="T41" fmla="*/ 87 h 21600"/>
                  <a:gd name="T42" fmla="*/ 45 w 21600"/>
                  <a:gd name="T43" fmla="*/ 87 h 21600"/>
                  <a:gd name="T44" fmla="*/ 55 w 21600"/>
                  <a:gd name="T45" fmla="*/ 91 h 21600"/>
                  <a:gd name="T46" fmla="*/ 72 w 21600"/>
                  <a:gd name="T47" fmla="*/ 106 h 21600"/>
                  <a:gd name="T48" fmla="*/ 86 w 21600"/>
                  <a:gd name="T49" fmla="*/ 115 h 21600"/>
                  <a:gd name="T50" fmla="*/ 91 w 21600"/>
                  <a:gd name="T51" fmla="*/ 111 h 21600"/>
                  <a:gd name="T52" fmla="*/ 89 w 21600"/>
                  <a:gd name="T53" fmla="*/ 94 h 21600"/>
                  <a:gd name="T54" fmla="*/ 84 w 21600"/>
                  <a:gd name="T55" fmla="*/ 72 h 21600"/>
                  <a:gd name="T56" fmla="*/ 74 w 21600"/>
                  <a:gd name="T57" fmla="*/ 51 h 21600"/>
                  <a:gd name="T58" fmla="*/ 62 w 21600"/>
                  <a:gd name="T59" fmla="*/ 36 h 21600"/>
                  <a:gd name="T60" fmla="*/ 43 w 21600"/>
                  <a:gd name="T61" fmla="*/ 12 h 21600"/>
                  <a:gd name="T62" fmla="*/ 33 w 21600"/>
                  <a:gd name="T63" fmla="*/ 5 h 21600"/>
                  <a:gd name="T64" fmla="*/ 21 w 21600"/>
                  <a:gd name="T65" fmla="*/ 5 h 216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1600"/>
                  <a:gd name="T100" fmla="*/ 0 h 21600"/>
                  <a:gd name="T101" fmla="*/ 21600 w 21600"/>
                  <a:gd name="T102" fmla="*/ 21600 h 216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1600" h="21600">
                    <a:moveTo>
                      <a:pt x="2136" y="1163"/>
                    </a:moveTo>
                    <a:lnTo>
                      <a:pt x="0" y="2825"/>
                    </a:lnTo>
                    <a:lnTo>
                      <a:pt x="0" y="10800"/>
                    </a:lnTo>
                    <a:lnTo>
                      <a:pt x="2136" y="14788"/>
                    </a:lnTo>
                    <a:lnTo>
                      <a:pt x="12580" y="21600"/>
                    </a:lnTo>
                    <a:lnTo>
                      <a:pt x="15903" y="21600"/>
                    </a:lnTo>
                    <a:lnTo>
                      <a:pt x="14242" y="19938"/>
                    </a:lnTo>
                    <a:lnTo>
                      <a:pt x="10207" y="13625"/>
                    </a:lnTo>
                    <a:lnTo>
                      <a:pt x="11868" y="14788"/>
                    </a:lnTo>
                    <a:lnTo>
                      <a:pt x="21600" y="20437"/>
                    </a:lnTo>
                    <a:lnTo>
                      <a:pt x="21600" y="16449"/>
                    </a:lnTo>
                    <a:lnTo>
                      <a:pt x="17565" y="7975"/>
                    </a:lnTo>
                    <a:lnTo>
                      <a:pt x="11868" y="3988"/>
                    </a:lnTo>
                    <a:lnTo>
                      <a:pt x="7833" y="0"/>
                    </a:lnTo>
                    <a:lnTo>
                      <a:pt x="2136" y="1163"/>
                    </a:lnTo>
                    <a:lnTo>
                      <a:pt x="1187" y="1994"/>
                    </a:lnTo>
                    <a:lnTo>
                      <a:pt x="475" y="2492"/>
                    </a:lnTo>
                    <a:lnTo>
                      <a:pt x="475" y="3655"/>
                    </a:lnTo>
                    <a:lnTo>
                      <a:pt x="0" y="4818"/>
                    </a:lnTo>
                    <a:lnTo>
                      <a:pt x="0" y="6812"/>
                    </a:lnTo>
                    <a:lnTo>
                      <a:pt x="0" y="8806"/>
                    </a:lnTo>
                    <a:lnTo>
                      <a:pt x="475" y="10468"/>
                    </a:lnTo>
                    <a:lnTo>
                      <a:pt x="475" y="11631"/>
                    </a:lnTo>
                    <a:lnTo>
                      <a:pt x="1187" y="12794"/>
                    </a:lnTo>
                    <a:lnTo>
                      <a:pt x="1662" y="13957"/>
                    </a:lnTo>
                    <a:lnTo>
                      <a:pt x="3323" y="15120"/>
                    </a:lnTo>
                    <a:lnTo>
                      <a:pt x="4985" y="16782"/>
                    </a:lnTo>
                    <a:lnTo>
                      <a:pt x="7358" y="18443"/>
                    </a:lnTo>
                    <a:lnTo>
                      <a:pt x="9732" y="19606"/>
                    </a:lnTo>
                    <a:lnTo>
                      <a:pt x="11868" y="20769"/>
                    </a:lnTo>
                    <a:lnTo>
                      <a:pt x="13055" y="21600"/>
                    </a:lnTo>
                    <a:lnTo>
                      <a:pt x="14242" y="21600"/>
                    </a:lnTo>
                    <a:lnTo>
                      <a:pt x="14716" y="21600"/>
                    </a:lnTo>
                    <a:lnTo>
                      <a:pt x="15429" y="21600"/>
                    </a:lnTo>
                    <a:lnTo>
                      <a:pt x="15429" y="21102"/>
                    </a:lnTo>
                    <a:lnTo>
                      <a:pt x="14716" y="20769"/>
                    </a:lnTo>
                    <a:lnTo>
                      <a:pt x="14242" y="20437"/>
                    </a:lnTo>
                    <a:lnTo>
                      <a:pt x="13530" y="19108"/>
                    </a:lnTo>
                    <a:lnTo>
                      <a:pt x="13055" y="17945"/>
                    </a:lnTo>
                    <a:lnTo>
                      <a:pt x="11868" y="16782"/>
                    </a:lnTo>
                    <a:lnTo>
                      <a:pt x="11393" y="15120"/>
                    </a:lnTo>
                    <a:lnTo>
                      <a:pt x="10681" y="14455"/>
                    </a:lnTo>
                    <a:lnTo>
                      <a:pt x="10681" y="13957"/>
                    </a:lnTo>
                    <a:lnTo>
                      <a:pt x="10681" y="14455"/>
                    </a:lnTo>
                    <a:lnTo>
                      <a:pt x="11868" y="14788"/>
                    </a:lnTo>
                    <a:lnTo>
                      <a:pt x="13055" y="15120"/>
                    </a:lnTo>
                    <a:lnTo>
                      <a:pt x="14716" y="16449"/>
                    </a:lnTo>
                    <a:lnTo>
                      <a:pt x="17090" y="17612"/>
                    </a:lnTo>
                    <a:lnTo>
                      <a:pt x="18752" y="18775"/>
                    </a:lnTo>
                    <a:lnTo>
                      <a:pt x="20413" y="19108"/>
                    </a:lnTo>
                    <a:lnTo>
                      <a:pt x="21600" y="19108"/>
                    </a:lnTo>
                    <a:lnTo>
                      <a:pt x="21600" y="18443"/>
                    </a:lnTo>
                    <a:lnTo>
                      <a:pt x="21600" y="17114"/>
                    </a:lnTo>
                    <a:lnTo>
                      <a:pt x="21125" y="15618"/>
                    </a:lnTo>
                    <a:lnTo>
                      <a:pt x="20413" y="13957"/>
                    </a:lnTo>
                    <a:lnTo>
                      <a:pt x="19938" y="11963"/>
                    </a:lnTo>
                    <a:lnTo>
                      <a:pt x="18752" y="10468"/>
                    </a:lnTo>
                    <a:lnTo>
                      <a:pt x="17565" y="8474"/>
                    </a:lnTo>
                    <a:lnTo>
                      <a:pt x="16378" y="7145"/>
                    </a:lnTo>
                    <a:lnTo>
                      <a:pt x="14716" y="5982"/>
                    </a:lnTo>
                    <a:lnTo>
                      <a:pt x="11868" y="3988"/>
                    </a:lnTo>
                    <a:lnTo>
                      <a:pt x="10207" y="1994"/>
                    </a:lnTo>
                    <a:lnTo>
                      <a:pt x="9020" y="1163"/>
                    </a:lnTo>
                    <a:lnTo>
                      <a:pt x="7833" y="831"/>
                    </a:lnTo>
                    <a:lnTo>
                      <a:pt x="6171" y="498"/>
                    </a:lnTo>
                    <a:lnTo>
                      <a:pt x="4985" y="831"/>
                    </a:lnTo>
                    <a:lnTo>
                      <a:pt x="2136" y="1163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3" name="Freeform 150"/>
              <p:cNvSpPr>
                <a:spLocks/>
              </p:cNvSpPr>
              <p:nvPr/>
            </p:nvSpPr>
            <p:spPr bwMode="auto">
              <a:xfrm>
                <a:off x="7484257" y="1462431"/>
                <a:ext cx="181113" cy="153543"/>
              </a:xfrm>
              <a:custGeom>
                <a:avLst/>
                <a:gdLst>
                  <a:gd name="T0" fmla="*/ 91 w 21600"/>
                  <a:gd name="T1" fmla="*/ 3 h 21600"/>
                  <a:gd name="T2" fmla="*/ 48 w 21600"/>
                  <a:gd name="T3" fmla="*/ 7 h 21600"/>
                  <a:gd name="T4" fmla="*/ 31 w 21600"/>
                  <a:gd name="T5" fmla="*/ 41 h 21600"/>
                  <a:gd name="T6" fmla="*/ 0 w 21600"/>
                  <a:gd name="T7" fmla="*/ 65 h 21600"/>
                  <a:gd name="T8" fmla="*/ 16 w 21600"/>
                  <a:gd name="T9" fmla="*/ 75 h 21600"/>
                  <a:gd name="T10" fmla="*/ 48 w 21600"/>
                  <a:gd name="T11" fmla="*/ 65 h 21600"/>
                  <a:gd name="T12" fmla="*/ 24 w 21600"/>
                  <a:gd name="T13" fmla="*/ 89 h 21600"/>
                  <a:gd name="T14" fmla="*/ 40 w 21600"/>
                  <a:gd name="T15" fmla="*/ 89 h 21600"/>
                  <a:gd name="T16" fmla="*/ 72 w 21600"/>
                  <a:gd name="T17" fmla="*/ 82 h 21600"/>
                  <a:gd name="T18" fmla="*/ 88 w 21600"/>
                  <a:gd name="T19" fmla="*/ 58 h 21600"/>
                  <a:gd name="T20" fmla="*/ 105 w 21600"/>
                  <a:gd name="T21" fmla="*/ 34 h 21600"/>
                  <a:gd name="T22" fmla="*/ 105 w 21600"/>
                  <a:gd name="T23" fmla="*/ 24 h 21600"/>
                  <a:gd name="T24" fmla="*/ 105 w 21600"/>
                  <a:gd name="T25" fmla="*/ 7 h 21600"/>
                  <a:gd name="T26" fmla="*/ 88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8720" y="728"/>
                    </a:moveTo>
                    <a:lnTo>
                      <a:pt x="9874" y="1699"/>
                    </a:lnTo>
                    <a:lnTo>
                      <a:pt x="6377" y="9951"/>
                    </a:lnTo>
                    <a:lnTo>
                      <a:pt x="0" y="15775"/>
                    </a:lnTo>
                    <a:lnTo>
                      <a:pt x="3291" y="18202"/>
                    </a:lnTo>
                    <a:lnTo>
                      <a:pt x="9874" y="15775"/>
                    </a:lnTo>
                    <a:lnTo>
                      <a:pt x="4937" y="21600"/>
                    </a:lnTo>
                    <a:lnTo>
                      <a:pt x="8229" y="21600"/>
                    </a:lnTo>
                    <a:lnTo>
                      <a:pt x="14811" y="19901"/>
                    </a:lnTo>
                    <a:lnTo>
                      <a:pt x="18103" y="14076"/>
                    </a:lnTo>
                    <a:lnTo>
                      <a:pt x="21600" y="8252"/>
                    </a:lnTo>
                    <a:lnTo>
                      <a:pt x="21600" y="5825"/>
                    </a:lnTo>
                    <a:lnTo>
                      <a:pt x="21600" y="1699"/>
                    </a:lnTo>
                    <a:lnTo>
                      <a:pt x="18103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4" name="Freeform 151"/>
              <p:cNvSpPr>
                <a:spLocks/>
              </p:cNvSpPr>
              <p:nvPr/>
            </p:nvSpPr>
            <p:spPr bwMode="auto">
              <a:xfrm>
                <a:off x="7491156" y="1462431"/>
                <a:ext cx="174213" cy="153543"/>
              </a:xfrm>
              <a:custGeom>
                <a:avLst/>
                <a:gdLst>
                  <a:gd name="T0" fmla="*/ 87 w 21600"/>
                  <a:gd name="T1" fmla="*/ 3 h 21600"/>
                  <a:gd name="T2" fmla="*/ 68 w 21600"/>
                  <a:gd name="T3" fmla="*/ 5 h 21600"/>
                  <a:gd name="T4" fmla="*/ 53 w 21600"/>
                  <a:gd name="T5" fmla="*/ 10 h 21600"/>
                  <a:gd name="T6" fmla="*/ 41 w 21600"/>
                  <a:gd name="T7" fmla="*/ 17 h 21600"/>
                  <a:gd name="T8" fmla="*/ 36 w 21600"/>
                  <a:gd name="T9" fmla="*/ 24 h 21600"/>
                  <a:gd name="T10" fmla="*/ 27 w 21600"/>
                  <a:gd name="T11" fmla="*/ 41 h 21600"/>
                  <a:gd name="T12" fmla="*/ 12 w 21600"/>
                  <a:gd name="T13" fmla="*/ 53 h 21600"/>
                  <a:gd name="T14" fmla="*/ 5 w 21600"/>
                  <a:gd name="T15" fmla="*/ 58 h 21600"/>
                  <a:gd name="T16" fmla="*/ 0 w 21600"/>
                  <a:gd name="T17" fmla="*/ 63 h 21600"/>
                  <a:gd name="T18" fmla="*/ 0 w 21600"/>
                  <a:gd name="T19" fmla="*/ 67 h 21600"/>
                  <a:gd name="T20" fmla="*/ 3 w 21600"/>
                  <a:gd name="T21" fmla="*/ 70 h 21600"/>
                  <a:gd name="T22" fmla="*/ 12 w 21600"/>
                  <a:gd name="T23" fmla="*/ 72 h 21600"/>
                  <a:gd name="T24" fmla="*/ 27 w 21600"/>
                  <a:gd name="T25" fmla="*/ 70 h 21600"/>
                  <a:gd name="T26" fmla="*/ 44 w 21600"/>
                  <a:gd name="T27" fmla="*/ 65 h 21600"/>
                  <a:gd name="T28" fmla="*/ 32 w 21600"/>
                  <a:gd name="T29" fmla="*/ 77 h 21600"/>
                  <a:gd name="T30" fmla="*/ 27 w 21600"/>
                  <a:gd name="T31" fmla="*/ 84 h 21600"/>
                  <a:gd name="T32" fmla="*/ 24 w 21600"/>
                  <a:gd name="T33" fmla="*/ 87 h 21600"/>
                  <a:gd name="T34" fmla="*/ 24 w 21600"/>
                  <a:gd name="T35" fmla="*/ 89 h 21600"/>
                  <a:gd name="T36" fmla="*/ 27 w 21600"/>
                  <a:gd name="T37" fmla="*/ 89 h 21600"/>
                  <a:gd name="T38" fmla="*/ 39 w 21600"/>
                  <a:gd name="T39" fmla="*/ 89 h 21600"/>
                  <a:gd name="T40" fmla="*/ 53 w 21600"/>
                  <a:gd name="T41" fmla="*/ 87 h 21600"/>
                  <a:gd name="T42" fmla="*/ 68 w 21600"/>
                  <a:gd name="T43" fmla="*/ 79 h 21600"/>
                  <a:gd name="T44" fmla="*/ 77 w 21600"/>
                  <a:gd name="T45" fmla="*/ 70 h 21600"/>
                  <a:gd name="T46" fmla="*/ 84 w 21600"/>
                  <a:gd name="T47" fmla="*/ 58 h 21600"/>
                  <a:gd name="T48" fmla="*/ 94 w 21600"/>
                  <a:gd name="T49" fmla="*/ 46 h 21600"/>
                  <a:gd name="T50" fmla="*/ 99 w 21600"/>
                  <a:gd name="T51" fmla="*/ 34 h 21600"/>
                  <a:gd name="T52" fmla="*/ 101 w 21600"/>
                  <a:gd name="T53" fmla="*/ 29 h 21600"/>
                  <a:gd name="T54" fmla="*/ 101 w 21600"/>
                  <a:gd name="T55" fmla="*/ 24 h 21600"/>
                  <a:gd name="T56" fmla="*/ 101 w 21600"/>
                  <a:gd name="T57" fmla="*/ 17 h 21600"/>
                  <a:gd name="T58" fmla="*/ 101 w 21600"/>
                  <a:gd name="T59" fmla="*/ 12 h 21600"/>
                  <a:gd name="T60" fmla="*/ 96 w 21600"/>
                  <a:gd name="T61" fmla="*/ 7 h 21600"/>
                  <a:gd name="T62" fmla="*/ 92 w 21600"/>
                  <a:gd name="T63" fmla="*/ 5 h 21600"/>
                  <a:gd name="T64" fmla="*/ 84 w 21600"/>
                  <a:gd name="T65" fmla="*/ 0 h 216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1600"/>
                  <a:gd name="T100" fmla="*/ 0 h 21600"/>
                  <a:gd name="T101" fmla="*/ 21600 w 21600"/>
                  <a:gd name="T102" fmla="*/ 21600 h 216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1600" h="21600">
                    <a:moveTo>
                      <a:pt x="18606" y="728"/>
                    </a:moveTo>
                    <a:lnTo>
                      <a:pt x="14543" y="1213"/>
                    </a:lnTo>
                    <a:lnTo>
                      <a:pt x="11335" y="2427"/>
                    </a:lnTo>
                    <a:lnTo>
                      <a:pt x="8768" y="4126"/>
                    </a:lnTo>
                    <a:lnTo>
                      <a:pt x="7699" y="5825"/>
                    </a:lnTo>
                    <a:lnTo>
                      <a:pt x="5774" y="9951"/>
                    </a:lnTo>
                    <a:lnTo>
                      <a:pt x="2566" y="12863"/>
                    </a:lnTo>
                    <a:lnTo>
                      <a:pt x="1069" y="14076"/>
                    </a:lnTo>
                    <a:lnTo>
                      <a:pt x="0" y="15290"/>
                    </a:lnTo>
                    <a:lnTo>
                      <a:pt x="0" y="16261"/>
                    </a:lnTo>
                    <a:lnTo>
                      <a:pt x="642" y="16989"/>
                    </a:lnTo>
                    <a:lnTo>
                      <a:pt x="2566" y="17474"/>
                    </a:lnTo>
                    <a:lnTo>
                      <a:pt x="5774" y="16989"/>
                    </a:lnTo>
                    <a:lnTo>
                      <a:pt x="9410" y="15775"/>
                    </a:lnTo>
                    <a:lnTo>
                      <a:pt x="6844" y="18688"/>
                    </a:lnTo>
                    <a:lnTo>
                      <a:pt x="5774" y="20387"/>
                    </a:lnTo>
                    <a:lnTo>
                      <a:pt x="5133" y="21115"/>
                    </a:lnTo>
                    <a:lnTo>
                      <a:pt x="5133" y="21600"/>
                    </a:lnTo>
                    <a:lnTo>
                      <a:pt x="5774" y="21600"/>
                    </a:lnTo>
                    <a:lnTo>
                      <a:pt x="8341" y="21600"/>
                    </a:lnTo>
                    <a:lnTo>
                      <a:pt x="11335" y="21115"/>
                    </a:lnTo>
                    <a:lnTo>
                      <a:pt x="14543" y="19173"/>
                    </a:lnTo>
                    <a:lnTo>
                      <a:pt x="16467" y="16989"/>
                    </a:lnTo>
                    <a:lnTo>
                      <a:pt x="17964" y="14076"/>
                    </a:lnTo>
                    <a:lnTo>
                      <a:pt x="20103" y="11164"/>
                    </a:lnTo>
                    <a:lnTo>
                      <a:pt x="21172" y="8252"/>
                    </a:lnTo>
                    <a:lnTo>
                      <a:pt x="21600" y="7038"/>
                    </a:lnTo>
                    <a:lnTo>
                      <a:pt x="21600" y="5825"/>
                    </a:lnTo>
                    <a:lnTo>
                      <a:pt x="21600" y="4126"/>
                    </a:lnTo>
                    <a:lnTo>
                      <a:pt x="21600" y="2912"/>
                    </a:lnTo>
                    <a:lnTo>
                      <a:pt x="20531" y="1699"/>
                    </a:lnTo>
                    <a:lnTo>
                      <a:pt x="19675" y="1213"/>
                    </a:lnTo>
                    <a:lnTo>
                      <a:pt x="17964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5" name="Freeform 152"/>
              <p:cNvSpPr>
                <a:spLocks/>
              </p:cNvSpPr>
              <p:nvPr/>
            </p:nvSpPr>
            <p:spPr bwMode="auto">
              <a:xfrm>
                <a:off x="7272096" y="1293361"/>
                <a:ext cx="393274" cy="181146"/>
              </a:xfrm>
              <a:custGeom>
                <a:avLst/>
                <a:gdLst>
                  <a:gd name="T0" fmla="*/ 0 w 21600"/>
                  <a:gd name="T1" fmla="*/ 98 h 21600"/>
                  <a:gd name="T2" fmla="*/ 24 w 21600"/>
                  <a:gd name="T3" fmla="*/ 41 h 21600"/>
                  <a:gd name="T4" fmla="*/ 72 w 21600"/>
                  <a:gd name="T5" fmla="*/ 41 h 21600"/>
                  <a:gd name="T6" fmla="*/ 72 w 21600"/>
                  <a:gd name="T7" fmla="*/ 0 h 21600"/>
                  <a:gd name="T8" fmla="*/ 99 w 21600"/>
                  <a:gd name="T9" fmla="*/ 0 h 21600"/>
                  <a:gd name="T10" fmla="*/ 89 w 21600"/>
                  <a:gd name="T11" fmla="*/ 41 h 21600"/>
                  <a:gd name="T12" fmla="*/ 123 w 21600"/>
                  <a:gd name="T13" fmla="*/ 41 h 21600"/>
                  <a:gd name="T14" fmla="*/ 130 w 21600"/>
                  <a:gd name="T15" fmla="*/ 33 h 21600"/>
                  <a:gd name="T16" fmla="*/ 139 w 21600"/>
                  <a:gd name="T17" fmla="*/ 0 h 21600"/>
                  <a:gd name="T18" fmla="*/ 163 w 21600"/>
                  <a:gd name="T19" fmla="*/ 0 h 21600"/>
                  <a:gd name="T20" fmla="*/ 154 w 21600"/>
                  <a:gd name="T21" fmla="*/ 41 h 21600"/>
                  <a:gd name="T22" fmla="*/ 180 w 21600"/>
                  <a:gd name="T23" fmla="*/ 41 h 21600"/>
                  <a:gd name="T24" fmla="*/ 204 w 21600"/>
                  <a:gd name="T25" fmla="*/ 50 h 21600"/>
                  <a:gd name="T26" fmla="*/ 211 w 21600"/>
                  <a:gd name="T27" fmla="*/ 57 h 21600"/>
                  <a:gd name="T28" fmla="*/ 228 w 21600"/>
                  <a:gd name="T29" fmla="*/ 74 h 21600"/>
                  <a:gd name="T30" fmla="*/ 228 w 21600"/>
                  <a:gd name="T31" fmla="*/ 105 h 2160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1600"/>
                  <a:gd name="T49" fmla="*/ 0 h 21600"/>
                  <a:gd name="T50" fmla="*/ 21600 w 21600"/>
                  <a:gd name="T51" fmla="*/ 21600 h 2160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1600" h="21600">
                    <a:moveTo>
                      <a:pt x="0" y="20160"/>
                    </a:moveTo>
                    <a:lnTo>
                      <a:pt x="2274" y="8434"/>
                    </a:lnTo>
                    <a:lnTo>
                      <a:pt x="6821" y="8434"/>
                    </a:lnTo>
                    <a:lnTo>
                      <a:pt x="6821" y="0"/>
                    </a:lnTo>
                    <a:lnTo>
                      <a:pt x="9379" y="0"/>
                    </a:lnTo>
                    <a:lnTo>
                      <a:pt x="8432" y="8434"/>
                    </a:lnTo>
                    <a:lnTo>
                      <a:pt x="11653" y="8434"/>
                    </a:lnTo>
                    <a:lnTo>
                      <a:pt x="12316" y="6789"/>
                    </a:lnTo>
                    <a:lnTo>
                      <a:pt x="13168" y="0"/>
                    </a:lnTo>
                    <a:lnTo>
                      <a:pt x="15442" y="0"/>
                    </a:lnTo>
                    <a:lnTo>
                      <a:pt x="14589" y="8434"/>
                    </a:lnTo>
                    <a:lnTo>
                      <a:pt x="17053" y="8434"/>
                    </a:lnTo>
                    <a:lnTo>
                      <a:pt x="19326" y="10286"/>
                    </a:lnTo>
                    <a:lnTo>
                      <a:pt x="19989" y="11726"/>
                    </a:lnTo>
                    <a:lnTo>
                      <a:pt x="21600" y="15223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6" name="Freeform 153"/>
              <p:cNvSpPr>
                <a:spLocks/>
              </p:cNvSpPr>
              <p:nvPr/>
            </p:nvSpPr>
            <p:spPr bwMode="auto">
              <a:xfrm>
                <a:off x="7272096" y="1388247"/>
                <a:ext cx="41397" cy="74184"/>
              </a:xfrm>
              <a:custGeom>
                <a:avLst/>
                <a:gdLst>
                  <a:gd name="T0" fmla="*/ 0 w 21600"/>
                  <a:gd name="T1" fmla="*/ 43 h 21600"/>
                  <a:gd name="T2" fmla="*/ 5 w 21600"/>
                  <a:gd name="T3" fmla="*/ 29 h 21600"/>
                  <a:gd name="T4" fmla="*/ 12 w 21600"/>
                  <a:gd name="T5" fmla="*/ 19 h 21600"/>
                  <a:gd name="T6" fmla="*/ 17 w 21600"/>
                  <a:gd name="T7" fmla="*/ 10 h 21600"/>
                  <a:gd name="T8" fmla="*/ 24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00"/>
                  <a:gd name="T16" fmla="*/ 0 h 21600"/>
                  <a:gd name="T17" fmla="*/ 21600 w 21600"/>
                  <a:gd name="T18" fmla="*/ 21600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0" y="21600"/>
                    </a:moveTo>
                    <a:lnTo>
                      <a:pt x="4500" y="14567"/>
                    </a:lnTo>
                    <a:lnTo>
                      <a:pt x="10800" y="9544"/>
                    </a:lnTo>
                    <a:lnTo>
                      <a:pt x="15300" y="5023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" name="Freeform 154"/>
              <p:cNvSpPr>
                <a:spLocks/>
              </p:cNvSpPr>
              <p:nvPr/>
            </p:nvSpPr>
            <p:spPr bwMode="auto">
              <a:xfrm>
                <a:off x="7313493" y="1293361"/>
                <a:ext cx="351877" cy="181146"/>
              </a:xfrm>
              <a:custGeom>
                <a:avLst/>
                <a:gdLst>
                  <a:gd name="T0" fmla="*/ 0 w 21600"/>
                  <a:gd name="T1" fmla="*/ 55 h 21600"/>
                  <a:gd name="T2" fmla="*/ 7 w 21600"/>
                  <a:gd name="T3" fmla="*/ 50 h 21600"/>
                  <a:gd name="T4" fmla="*/ 12 w 21600"/>
                  <a:gd name="T5" fmla="*/ 45 h 21600"/>
                  <a:gd name="T6" fmla="*/ 19 w 21600"/>
                  <a:gd name="T7" fmla="*/ 43 h 21600"/>
                  <a:gd name="T8" fmla="*/ 24 w 21600"/>
                  <a:gd name="T9" fmla="*/ 41 h 21600"/>
                  <a:gd name="T10" fmla="*/ 36 w 21600"/>
                  <a:gd name="T11" fmla="*/ 41 h 21600"/>
                  <a:gd name="T12" fmla="*/ 43 w 21600"/>
                  <a:gd name="T13" fmla="*/ 36 h 21600"/>
                  <a:gd name="T14" fmla="*/ 48 w 21600"/>
                  <a:gd name="T15" fmla="*/ 29 h 21600"/>
                  <a:gd name="T16" fmla="*/ 48 w 21600"/>
                  <a:gd name="T17" fmla="*/ 21 h 21600"/>
                  <a:gd name="T18" fmla="*/ 51 w 21600"/>
                  <a:gd name="T19" fmla="*/ 12 h 21600"/>
                  <a:gd name="T20" fmla="*/ 53 w 21600"/>
                  <a:gd name="T21" fmla="*/ 5 h 21600"/>
                  <a:gd name="T22" fmla="*/ 55 w 21600"/>
                  <a:gd name="T23" fmla="*/ 2 h 21600"/>
                  <a:gd name="T24" fmla="*/ 63 w 21600"/>
                  <a:gd name="T25" fmla="*/ 0 h 21600"/>
                  <a:gd name="T26" fmla="*/ 67 w 21600"/>
                  <a:gd name="T27" fmla="*/ 2 h 21600"/>
                  <a:gd name="T28" fmla="*/ 70 w 21600"/>
                  <a:gd name="T29" fmla="*/ 5 h 21600"/>
                  <a:gd name="T30" fmla="*/ 70 w 21600"/>
                  <a:gd name="T31" fmla="*/ 12 h 21600"/>
                  <a:gd name="T32" fmla="*/ 70 w 21600"/>
                  <a:gd name="T33" fmla="*/ 21 h 21600"/>
                  <a:gd name="T34" fmla="*/ 70 w 21600"/>
                  <a:gd name="T35" fmla="*/ 29 h 21600"/>
                  <a:gd name="T36" fmla="*/ 70 w 21600"/>
                  <a:gd name="T37" fmla="*/ 36 h 21600"/>
                  <a:gd name="T38" fmla="*/ 75 w 21600"/>
                  <a:gd name="T39" fmla="*/ 41 h 21600"/>
                  <a:gd name="T40" fmla="*/ 82 w 21600"/>
                  <a:gd name="T41" fmla="*/ 41 h 21600"/>
                  <a:gd name="T42" fmla="*/ 89 w 21600"/>
                  <a:gd name="T43" fmla="*/ 41 h 21600"/>
                  <a:gd name="T44" fmla="*/ 96 w 21600"/>
                  <a:gd name="T45" fmla="*/ 41 h 21600"/>
                  <a:gd name="T46" fmla="*/ 99 w 21600"/>
                  <a:gd name="T47" fmla="*/ 38 h 21600"/>
                  <a:gd name="T48" fmla="*/ 103 w 21600"/>
                  <a:gd name="T49" fmla="*/ 38 h 21600"/>
                  <a:gd name="T50" fmla="*/ 103 w 21600"/>
                  <a:gd name="T51" fmla="*/ 33 h 21600"/>
                  <a:gd name="T52" fmla="*/ 106 w 21600"/>
                  <a:gd name="T53" fmla="*/ 31 h 21600"/>
                  <a:gd name="T54" fmla="*/ 108 w 21600"/>
                  <a:gd name="T55" fmla="*/ 24 h 21600"/>
                  <a:gd name="T56" fmla="*/ 111 w 21600"/>
                  <a:gd name="T57" fmla="*/ 17 h 21600"/>
                  <a:gd name="T58" fmla="*/ 113 w 21600"/>
                  <a:gd name="T59" fmla="*/ 9 h 21600"/>
                  <a:gd name="T60" fmla="*/ 115 w 21600"/>
                  <a:gd name="T61" fmla="*/ 5 h 21600"/>
                  <a:gd name="T62" fmla="*/ 120 w 21600"/>
                  <a:gd name="T63" fmla="*/ 2 h 21600"/>
                  <a:gd name="T64" fmla="*/ 127 w 21600"/>
                  <a:gd name="T65" fmla="*/ 0 h 21600"/>
                  <a:gd name="T66" fmla="*/ 132 w 21600"/>
                  <a:gd name="T67" fmla="*/ 2 h 21600"/>
                  <a:gd name="T68" fmla="*/ 135 w 21600"/>
                  <a:gd name="T69" fmla="*/ 5 h 21600"/>
                  <a:gd name="T70" fmla="*/ 137 w 21600"/>
                  <a:gd name="T71" fmla="*/ 12 h 21600"/>
                  <a:gd name="T72" fmla="*/ 135 w 21600"/>
                  <a:gd name="T73" fmla="*/ 21 h 21600"/>
                  <a:gd name="T74" fmla="*/ 135 w 21600"/>
                  <a:gd name="T75" fmla="*/ 29 h 21600"/>
                  <a:gd name="T76" fmla="*/ 135 w 21600"/>
                  <a:gd name="T77" fmla="*/ 36 h 21600"/>
                  <a:gd name="T78" fmla="*/ 137 w 21600"/>
                  <a:gd name="T79" fmla="*/ 41 h 21600"/>
                  <a:gd name="T80" fmla="*/ 144 w 21600"/>
                  <a:gd name="T81" fmla="*/ 41 h 21600"/>
                  <a:gd name="T82" fmla="*/ 156 w 21600"/>
                  <a:gd name="T83" fmla="*/ 41 h 21600"/>
                  <a:gd name="T84" fmla="*/ 168 w 21600"/>
                  <a:gd name="T85" fmla="*/ 45 h 21600"/>
                  <a:gd name="T86" fmla="*/ 178 w 21600"/>
                  <a:gd name="T87" fmla="*/ 50 h 21600"/>
                  <a:gd name="T88" fmla="*/ 185 w 21600"/>
                  <a:gd name="T89" fmla="*/ 53 h 21600"/>
                  <a:gd name="T90" fmla="*/ 187 w 21600"/>
                  <a:gd name="T91" fmla="*/ 57 h 21600"/>
                  <a:gd name="T92" fmla="*/ 197 w 21600"/>
                  <a:gd name="T93" fmla="*/ 65 h 21600"/>
                  <a:gd name="T94" fmla="*/ 202 w 21600"/>
                  <a:gd name="T95" fmla="*/ 77 h 21600"/>
                  <a:gd name="T96" fmla="*/ 204 w 21600"/>
                  <a:gd name="T97" fmla="*/ 91 h 21600"/>
                  <a:gd name="T98" fmla="*/ 204 w 21600"/>
                  <a:gd name="T99" fmla="*/ 105 h 2160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1600"/>
                  <a:gd name="T151" fmla="*/ 0 h 21600"/>
                  <a:gd name="T152" fmla="*/ 21600 w 21600"/>
                  <a:gd name="T153" fmla="*/ 21600 h 2160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1600" h="21600">
                    <a:moveTo>
                      <a:pt x="0" y="11314"/>
                    </a:moveTo>
                    <a:lnTo>
                      <a:pt x="741" y="10286"/>
                    </a:lnTo>
                    <a:lnTo>
                      <a:pt x="1271" y="9257"/>
                    </a:lnTo>
                    <a:lnTo>
                      <a:pt x="2012" y="8846"/>
                    </a:lnTo>
                    <a:lnTo>
                      <a:pt x="2541" y="8434"/>
                    </a:lnTo>
                    <a:lnTo>
                      <a:pt x="3812" y="8434"/>
                    </a:lnTo>
                    <a:lnTo>
                      <a:pt x="4553" y="7406"/>
                    </a:lnTo>
                    <a:lnTo>
                      <a:pt x="5082" y="5966"/>
                    </a:lnTo>
                    <a:lnTo>
                      <a:pt x="5082" y="4320"/>
                    </a:lnTo>
                    <a:lnTo>
                      <a:pt x="5400" y="2469"/>
                    </a:lnTo>
                    <a:lnTo>
                      <a:pt x="5612" y="1029"/>
                    </a:lnTo>
                    <a:lnTo>
                      <a:pt x="5824" y="411"/>
                    </a:lnTo>
                    <a:lnTo>
                      <a:pt x="6671" y="0"/>
                    </a:lnTo>
                    <a:lnTo>
                      <a:pt x="7094" y="411"/>
                    </a:lnTo>
                    <a:lnTo>
                      <a:pt x="7412" y="1029"/>
                    </a:lnTo>
                    <a:lnTo>
                      <a:pt x="7412" y="2469"/>
                    </a:lnTo>
                    <a:lnTo>
                      <a:pt x="7412" y="4320"/>
                    </a:lnTo>
                    <a:lnTo>
                      <a:pt x="7412" y="5966"/>
                    </a:lnTo>
                    <a:lnTo>
                      <a:pt x="7412" y="7406"/>
                    </a:lnTo>
                    <a:lnTo>
                      <a:pt x="7941" y="8434"/>
                    </a:lnTo>
                    <a:lnTo>
                      <a:pt x="8682" y="8434"/>
                    </a:lnTo>
                    <a:lnTo>
                      <a:pt x="9424" y="8434"/>
                    </a:lnTo>
                    <a:lnTo>
                      <a:pt x="10165" y="8434"/>
                    </a:lnTo>
                    <a:lnTo>
                      <a:pt x="10482" y="7817"/>
                    </a:lnTo>
                    <a:lnTo>
                      <a:pt x="10906" y="7817"/>
                    </a:lnTo>
                    <a:lnTo>
                      <a:pt x="10906" y="6789"/>
                    </a:lnTo>
                    <a:lnTo>
                      <a:pt x="11224" y="6377"/>
                    </a:lnTo>
                    <a:lnTo>
                      <a:pt x="11435" y="4937"/>
                    </a:lnTo>
                    <a:lnTo>
                      <a:pt x="11753" y="3497"/>
                    </a:lnTo>
                    <a:lnTo>
                      <a:pt x="11965" y="1851"/>
                    </a:lnTo>
                    <a:lnTo>
                      <a:pt x="12176" y="1029"/>
                    </a:lnTo>
                    <a:lnTo>
                      <a:pt x="12706" y="411"/>
                    </a:lnTo>
                    <a:lnTo>
                      <a:pt x="13447" y="0"/>
                    </a:lnTo>
                    <a:lnTo>
                      <a:pt x="13976" y="411"/>
                    </a:lnTo>
                    <a:lnTo>
                      <a:pt x="14294" y="1029"/>
                    </a:lnTo>
                    <a:lnTo>
                      <a:pt x="14506" y="2469"/>
                    </a:lnTo>
                    <a:lnTo>
                      <a:pt x="14294" y="4320"/>
                    </a:lnTo>
                    <a:lnTo>
                      <a:pt x="14294" y="5966"/>
                    </a:lnTo>
                    <a:lnTo>
                      <a:pt x="14294" y="7406"/>
                    </a:lnTo>
                    <a:lnTo>
                      <a:pt x="14506" y="8434"/>
                    </a:lnTo>
                    <a:lnTo>
                      <a:pt x="15247" y="8434"/>
                    </a:lnTo>
                    <a:lnTo>
                      <a:pt x="16518" y="8434"/>
                    </a:lnTo>
                    <a:lnTo>
                      <a:pt x="17788" y="9257"/>
                    </a:lnTo>
                    <a:lnTo>
                      <a:pt x="18847" y="10286"/>
                    </a:lnTo>
                    <a:lnTo>
                      <a:pt x="19588" y="10903"/>
                    </a:lnTo>
                    <a:lnTo>
                      <a:pt x="19800" y="11726"/>
                    </a:lnTo>
                    <a:lnTo>
                      <a:pt x="20859" y="13371"/>
                    </a:lnTo>
                    <a:lnTo>
                      <a:pt x="21388" y="15840"/>
                    </a:lnTo>
                    <a:lnTo>
                      <a:pt x="21600" y="1872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8" name="Line 155"/>
              <p:cNvSpPr>
                <a:spLocks noChangeShapeType="1"/>
              </p:cNvSpPr>
              <p:nvPr/>
            </p:nvSpPr>
            <p:spPr bwMode="auto">
              <a:xfrm>
                <a:off x="7425611" y="1562492"/>
                <a:ext cx="74170" cy="0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9" name="Line 156"/>
              <p:cNvSpPr>
                <a:spLocks noChangeShapeType="1"/>
              </p:cNvSpPr>
              <p:nvPr/>
            </p:nvSpPr>
            <p:spPr bwMode="auto">
              <a:xfrm>
                <a:off x="7425611" y="1562492"/>
                <a:ext cx="74170" cy="0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0" name="Freeform 157"/>
              <p:cNvSpPr>
                <a:spLocks/>
              </p:cNvSpPr>
              <p:nvPr/>
            </p:nvSpPr>
            <p:spPr bwMode="auto">
              <a:xfrm>
                <a:off x="6949542" y="1488309"/>
                <a:ext cx="319104" cy="127665"/>
              </a:xfrm>
              <a:custGeom>
                <a:avLst/>
                <a:gdLst>
                  <a:gd name="T0" fmla="*/ 185 w 21600"/>
                  <a:gd name="T1" fmla="*/ 0 h 21600"/>
                  <a:gd name="T2" fmla="*/ 81 w 21600"/>
                  <a:gd name="T3" fmla="*/ 2 h 21600"/>
                  <a:gd name="T4" fmla="*/ 67 w 21600"/>
                  <a:gd name="T5" fmla="*/ 7 h 21600"/>
                  <a:gd name="T6" fmla="*/ 50 w 21600"/>
                  <a:gd name="T7" fmla="*/ 14 h 21600"/>
                  <a:gd name="T8" fmla="*/ 24 w 21600"/>
                  <a:gd name="T9" fmla="*/ 33 h 21600"/>
                  <a:gd name="T10" fmla="*/ 0 w 21600"/>
                  <a:gd name="T11" fmla="*/ 67 h 21600"/>
                  <a:gd name="T12" fmla="*/ 0 w 21600"/>
                  <a:gd name="T13" fmla="*/ 74 h 216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600"/>
                  <a:gd name="T22" fmla="*/ 0 h 21600"/>
                  <a:gd name="T23" fmla="*/ 21600 w 21600"/>
                  <a:gd name="T24" fmla="*/ 21600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21600" y="0"/>
                    </a:moveTo>
                    <a:lnTo>
                      <a:pt x="9457" y="584"/>
                    </a:lnTo>
                    <a:lnTo>
                      <a:pt x="7823" y="2043"/>
                    </a:lnTo>
                    <a:lnTo>
                      <a:pt x="5838" y="4086"/>
                    </a:lnTo>
                    <a:lnTo>
                      <a:pt x="2802" y="9632"/>
                    </a:lnTo>
                    <a:lnTo>
                      <a:pt x="0" y="19557"/>
                    </a:lnTo>
                    <a:lnTo>
                      <a:pt x="0" y="2160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1" name="Freeform 158"/>
              <p:cNvSpPr>
                <a:spLocks/>
              </p:cNvSpPr>
              <p:nvPr/>
            </p:nvSpPr>
            <p:spPr bwMode="auto">
              <a:xfrm>
                <a:off x="6949542" y="1488309"/>
                <a:ext cx="319104" cy="127665"/>
              </a:xfrm>
              <a:custGeom>
                <a:avLst/>
                <a:gdLst>
                  <a:gd name="T0" fmla="*/ 185 w 21600"/>
                  <a:gd name="T1" fmla="*/ 0 h 21600"/>
                  <a:gd name="T2" fmla="*/ 161 w 21600"/>
                  <a:gd name="T3" fmla="*/ 0 h 21600"/>
                  <a:gd name="T4" fmla="*/ 139 w 21600"/>
                  <a:gd name="T5" fmla="*/ 0 h 21600"/>
                  <a:gd name="T6" fmla="*/ 120 w 21600"/>
                  <a:gd name="T7" fmla="*/ 2 h 21600"/>
                  <a:gd name="T8" fmla="*/ 105 w 21600"/>
                  <a:gd name="T9" fmla="*/ 2 h 21600"/>
                  <a:gd name="T10" fmla="*/ 93 w 21600"/>
                  <a:gd name="T11" fmla="*/ 2 h 21600"/>
                  <a:gd name="T12" fmla="*/ 84 w 21600"/>
                  <a:gd name="T13" fmla="*/ 2 h 21600"/>
                  <a:gd name="T14" fmla="*/ 77 w 21600"/>
                  <a:gd name="T15" fmla="*/ 4 h 21600"/>
                  <a:gd name="T16" fmla="*/ 74 w 21600"/>
                  <a:gd name="T17" fmla="*/ 4 h 21600"/>
                  <a:gd name="T18" fmla="*/ 67 w 21600"/>
                  <a:gd name="T19" fmla="*/ 7 h 21600"/>
                  <a:gd name="T20" fmla="*/ 57 w 21600"/>
                  <a:gd name="T21" fmla="*/ 12 h 21600"/>
                  <a:gd name="T22" fmla="*/ 48 w 21600"/>
                  <a:gd name="T23" fmla="*/ 16 h 21600"/>
                  <a:gd name="T24" fmla="*/ 36 w 21600"/>
                  <a:gd name="T25" fmla="*/ 24 h 21600"/>
                  <a:gd name="T26" fmla="*/ 24 w 21600"/>
                  <a:gd name="T27" fmla="*/ 33 h 21600"/>
                  <a:gd name="T28" fmla="*/ 12 w 21600"/>
                  <a:gd name="T29" fmla="*/ 50 h 21600"/>
                  <a:gd name="T30" fmla="*/ 5 w 21600"/>
                  <a:gd name="T31" fmla="*/ 57 h 21600"/>
                  <a:gd name="T32" fmla="*/ 2 w 21600"/>
                  <a:gd name="T33" fmla="*/ 64 h 21600"/>
                  <a:gd name="T34" fmla="*/ 0 w 21600"/>
                  <a:gd name="T35" fmla="*/ 69 h 21600"/>
                  <a:gd name="T36" fmla="*/ 0 w 21600"/>
                  <a:gd name="T37" fmla="*/ 72 h 21600"/>
                  <a:gd name="T38" fmla="*/ 0 w 21600"/>
                  <a:gd name="T39" fmla="*/ 74 h 216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1600"/>
                  <a:gd name="T61" fmla="*/ 0 h 21600"/>
                  <a:gd name="T62" fmla="*/ 21600 w 21600"/>
                  <a:gd name="T63" fmla="*/ 21600 h 2160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1600" h="21600">
                    <a:moveTo>
                      <a:pt x="21600" y="0"/>
                    </a:moveTo>
                    <a:lnTo>
                      <a:pt x="18798" y="0"/>
                    </a:lnTo>
                    <a:lnTo>
                      <a:pt x="16229" y="0"/>
                    </a:lnTo>
                    <a:lnTo>
                      <a:pt x="14011" y="584"/>
                    </a:lnTo>
                    <a:lnTo>
                      <a:pt x="12259" y="584"/>
                    </a:lnTo>
                    <a:lnTo>
                      <a:pt x="10858" y="584"/>
                    </a:lnTo>
                    <a:lnTo>
                      <a:pt x="9808" y="584"/>
                    </a:lnTo>
                    <a:lnTo>
                      <a:pt x="8990" y="1168"/>
                    </a:lnTo>
                    <a:lnTo>
                      <a:pt x="8640" y="1168"/>
                    </a:lnTo>
                    <a:lnTo>
                      <a:pt x="7823" y="2043"/>
                    </a:lnTo>
                    <a:lnTo>
                      <a:pt x="6655" y="3503"/>
                    </a:lnTo>
                    <a:lnTo>
                      <a:pt x="5604" y="4670"/>
                    </a:lnTo>
                    <a:lnTo>
                      <a:pt x="4203" y="7005"/>
                    </a:lnTo>
                    <a:lnTo>
                      <a:pt x="2802" y="9632"/>
                    </a:lnTo>
                    <a:lnTo>
                      <a:pt x="1401" y="14595"/>
                    </a:lnTo>
                    <a:lnTo>
                      <a:pt x="584" y="16638"/>
                    </a:lnTo>
                    <a:lnTo>
                      <a:pt x="234" y="18681"/>
                    </a:lnTo>
                    <a:lnTo>
                      <a:pt x="0" y="20141"/>
                    </a:lnTo>
                    <a:lnTo>
                      <a:pt x="0" y="21016"/>
                    </a:lnTo>
                    <a:lnTo>
                      <a:pt x="0" y="2160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2" name="Freeform 159"/>
              <p:cNvSpPr>
                <a:spLocks/>
              </p:cNvSpPr>
              <p:nvPr/>
            </p:nvSpPr>
            <p:spPr bwMode="auto">
              <a:xfrm>
                <a:off x="6961617" y="1660828"/>
                <a:ext cx="70720" cy="124214"/>
              </a:xfrm>
              <a:custGeom>
                <a:avLst/>
                <a:gdLst>
                  <a:gd name="T0" fmla="*/ 0 w 21600"/>
                  <a:gd name="T1" fmla="*/ 8 h 21600"/>
                  <a:gd name="T2" fmla="*/ 17 w 21600"/>
                  <a:gd name="T3" fmla="*/ 56 h 21600"/>
                  <a:gd name="T4" fmla="*/ 41 w 21600"/>
                  <a:gd name="T5" fmla="*/ 72 h 21600"/>
                  <a:gd name="T6" fmla="*/ 34 w 21600"/>
                  <a:gd name="T7" fmla="*/ 56 h 21600"/>
                  <a:gd name="T8" fmla="*/ 24 w 21600"/>
                  <a:gd name="T9" fmla="*/ 32 h 21600"/>
                  <a:gd name="T10" fmla="*/ 17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2400"/>
                    </a:moveTo>
                    <a:lnTo>
                      <a:pt x="8956" y="16800"/>
                    </a:lnTo>
                    <a:lnTo>
                      <a:pt x="21600" y="21600"/>
                    </a:lnTo>
                    <a:lnTo>
                      <a:pt x="17912" y="16800"/>
                    </a:lnTo>
                    <a:lnTo>
                      <a:pt x="12644" y="9600"/>
                    </a:lnTo>
                    <a:lnTo>
                      <a:pt x="8956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3" name="Freeform 160"/>
              <p:cNvSpPr>
                <a:spLocks/>
              </p:cNvSpPr>
              <p:nvPr/>
            </p:nvSpPr>
            <p:spPr bwMode="auto">
              <a:xfrm>
                <a:off x="6961617" y="1660828"/>
                <a:ext cx="65546" cy="120764"/>
              </a:xfrm>
              <a:custGeom>
                <a:avLst/>
                <a:gdLst>
                  <a:gd name="T0" fmla="*/ 0 w 21600"/>
                  <a:gd name="T1" fmla="*/ 8 h 21600"/>
                  <a:gd name="T2" fmla="*/ 5 w 21600"/>
                  <a:gd name="T3" fmla="*/ 20 h 21600"/>
                  <a:gd name="T4" fmla="*/ 7 w 21600"/>
                  <a:gd name="T5" fmla="*/ 29 h 21600"/>
                  <a:gd name="T6" fmla="*/ 12 w 21600"/>
                  <a:gd name="T7" fmla="*/ 39 h 21600"/>
                  <a:gd name="T8" fmla="*/ 14 w 21600"/>
                  <a:gd name="T9" fmla="*/ 46 h 21600"/>
                  <a:gd name="T10" fmla="*/ 19 w 21600"/>
                  <a:gd name="T11" fmla="*/ 53 h 21600"/>
                  <a:gd name="T12" fmla="*/ 22 w 21600"/>
                  <a:gd name="T13" fmla="*/ 58 h 21600"/>
                  <a:gd name="T14" fmla="*/ 26 w 21600"/>
                  <a:gd name="T15" fmla="*/ 63 h 21600"/>
                  <a:gd name="T16" fmla="*/ 29 w 21600"/>
                  <a:gd name="T17" fmla="*/ 65 h 21600"/>
                  <a:gd name="T18" fmla="*/ 34 w 21600"/>
                  <a:gd name="T19" fmla="*/ 68 h 21600"/>
                  <a:gd name="T20" fmla="*/ 36 w 21600"/>
                  <a:gd name="T21" fmla="*/ 70 h 21600"/>
                  <a:gd name="T22" fmla="*/ 38 w 21600"/>
                  <a:gd name="T23" fmla="*/ 68 h 21600"/>
                  <a:gd name="T24" fmla="*/ 36 w 21600"/>
                  <a:gd name="T25" fmla="*/ 65 h 21600"/>
                  <a:gd name="T26" fmla="*/ 34 w 21600"/>
                  <a:gd name="T27" fmla="*/ 56 h 21600"/>
                  <a:gd name="T28" fmla="*/ 29 w 21600"/>
                  <a:gd name="T29" fmla="*/ 44 h 21600"/>
                  <a:gd name="T30" fmla="*/ 24 w 21600"/>
                  <a:gd name="T31" fmla="*/ 32 h 21600"/>
                  <a:gd name="T32" fmla="*/ 22 w 21600"/>
                  <a:gd name="T33" fmla="*/ 15 h 21600"/>
                  <a:gd name="T34" fmla="*/ 17 w 21600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600"/>
                  <a:gd name="T55" fmla="*/ 0 h 21600"/>
                  <a:gd name="T56" fmla="*/ 21600 w 21600"/>
                  <a:gd name="T57" fmla="*/ 21600 h 2160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600" h="21600">
                    <a:moveTo>
                      <a:pt x="0" y="2469"/>
                    </a:moveTo>
                    <a:lnTo>
                      <a:pt x="2842" y="6171"/>
                    </a:lnTo>
                    <a:lnTo>
                      <a:pt x="3979" y="8949"/>
                    </a:lnTo>
                    <a:lnTo>
                      <a:pt x="6821" y="12034"/>
                    </a:lnTo>
                    <a:lnTo>
                      <a:pt x="7958" y="14194"/>
                    </a:lnTo>
                    <a:lnTo>
                      <a:pt x="10800" y="16354"/>
                    </a:lnTo>
                    <a:lnTo>
                      <a:pt x="12505" y="17897"/>
                    </a:lnTo>
                    <a:lnTo>
                      <a:pt x="14779" y="19440"/>
                    </a:lnTo>
                    <a:lnTo>
                      <a:pt x="16484" y="20057"/>
                    </a:lnTo>
                    <a:lnTo>
                      <a:pt x="19326" y="20983"/>
                    </a:lnTo>
                    <a:lnTo>
                      <a:pt x="20463" y="21600"/>
                    </a:lnTo>
                    <a:lnTo>
                      <a:pt x="21600" y="20983"/>
                    </a:lnTo>
                    <a:lnTo>
                      <a:pt x="20463" y="20057"/>
                    </a:lnTo>
                    <a:lnTo>
                      <a:pt x="19326" y="17280"/>
                    </a:lnTo>
                    <a:lnTo>
                      <a:pt x="16484" y="13577"/>
                    </a:lnTo>
                    <a:lnTo>
                      <a:pt x="13642" y="9874"/>
                    </a:lnTo>
                    <a:lnTo>
                      <a:pt x="12505" y="4629"/>
                    </a:lnTo>
                    <a:lnTo>
                      <a:pt x="9663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4" name="Freeform 161"/>
              <p:cNvSpPr>
                <a:spLocks/>
              </p:cNvSpPr>
              <p:nvPr/>
            </p:nvSpPr>
            <p:spPr bwMode="auto">
              <a:xfrm>
                <a:off x="7525654" y="1615973"/>
                <a:ext cx="210436" cy="186321"/>
              </a:xfrm>
              <a:custGeom>
                <a:avLst/>
                <a:gdLst>
                  <a:gd name="T0" fmla="*/ 88 w 21600"/>
                  <a:gd name="T1" fmla="*/ 0 h 21600"/>
                  <a:gd name="T2" fmla="*/ 98 w 21600"/>
                  <a:gd name="T3" fmla="*/ 5 h 21600"/>
                  <a:gd name="T4" fmla="*/ 105 w 21600"/>
                  <a:gd name="T5" fmla="*/ 10 h 21600"/>
                  <a:gd name="T6" fmla="*/ 115 w 21600"/>
                  <a:gd name="T7" fmla="*/ 17 h 21600"/>
                  <a:gd name="T8" fmla="*/ 122 w 21600"/>
                  <a:gd name="T9" fmla="*/ 26 h 21600"/>
                  <a:gd name="T10" fmla="*/ 98 w 21600"/>
                  <a:gd name="T11" fmla="*/ 50 h 21600"/>
                  <a:gd name="T12" fmla="*/ 74 w 21600"/>
                  <a:gd name="T13" fmla="*/ 74 h 21600"/>
                  <a:gd name="T14" fmla="*/ 36 w 21600"/>
                  <a:gd name="T15" fmla="*/ 91 h 21600"/>
                  <a:gd name="T16" fmla="*/ 0 w 21600"/>
                  <a:gd name="T17" fmla="*/ 108 h 21600"/>
                  <a:gd name="T18" fmla="*/ 33 w 21600"/>
                  <a:gd name="T19" fmla="*/ 82 h 21600"/>
                  <a:gd name="T20" fmla="*/ 64 w 21600"/>
                  <a:gd name="T21" fmla="*/ 58 h 21600"/>
                  <a:gd name="T22" fmla="*/ 76 w 21600"/>
                  <a:gd name="T23" fmla="*/ 29 h 21600"/>
                  <a:gd name="T24" fmla="*/ 88 w 21600"/>
                  <a:gd name="T25" fmla="*/ 0 h 21600"/>
                  <a:gd name="T26" fmla="*/ 81 w 21600"/>
                  <a:gd name="T27" fmla="*/ 22 h 21600"/>
                  <a:gd name="T28" fmla="*/ 74 w 21600"/>
                  <a:gd name="T29" fmla="*/ 41 h 21600"/>
                  <a:gd name="T30" fmla="*/ 74 w 21600"/>
                  <a:gd name="T31" fmla="*/ 38 h 21600"/>
                  <a:gd name="T32" fmla="*/ 74 w 21600"/>
                  <a:gd name="T33" fmla="*/ 34 h 21600"/>
                  <a:gd name="T34" fmla="*/ 88 w 21600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600"/>
                  <a:gd name="T55" fmla="*/ 0 h 21600"/>
                  <a:gd name="T56" fmla="*/ 21600 w 21600"/>
                  <a:gd name="T57" fmla="*/ 21600 h 2160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600" h="21600">
                    <a:moveTo>
                      <a:pt x="15580" y="0"/>
                    </a:moveTo>
                    <a:lnTo>
                      <a:pt x="17351" y="1000"/>
                    </a:lnTo>
                    <a:lnTo>
                      <a:pt x="18590" y="2000"/>
                    </a:lnTo>
                    <a:lnTo>
                      <a:pt x="20361" y="3400"/>
                    </a:lnTo>
                    <a:lnTo>
                      <a:pt x="21600" y="5200"/>
                    </a:lnTo>
                    <a:lnTo>
                      <a:pt x="17351" y="10000"/>
                    </a:lnTo>
                    <a:lnTo>
                      <a:pt x="13102" y="14800"/>
                    </a:lnTo>
                    <a:lnTo>
                      <a:pt x="6374" y="18200"/>
                    </a:lnTo>
                    <a:lnTo>
                      <a:pt x="0" y="21600"/>
                    </a:lnTo>
                    <a:lnTo>
                      <a:pt x="5843" y="16400"/>
                    </a:lnTo>
                    <a:lnTo>
                      <a:pt x="11331" y="11600"/>
                    </a:lnTo>
                    <a:lnTo>
                      <a:pt x="13456" y="5800"/>
                    </a:lnTo>
                    <a:lnTo>
                      <a:pt x="15580" y="0"/>
                    </a:lnTo>
                    <a:lnTo>
                      <a:pt x="14341" y="4400"/>
                    </a:lnTo>
                    <a:lnTo>
                      <a:pt x="13102" y="8200"/>
                    </a:lnTo>
                    <a:lnTo>
                      <a:pt x="13102" y="7600"/>
                    </a:lnTo>
                    <a:lnTo>
                      <a:pt x="13102" y="6800"/>
                    </a:lnTo>
                    <a:lnTo>
                      <a:pt x="15580" y="0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5" name="Line 162"/>
              <p:cNvSpPr>
                <a:spLocks noChangeShapeType="1"/>
              </p:cNvSpPr>
              <p:nvPr/>
            </p:nvSpPr>
            <p:spPr bwMode="auto">
              <a:xfrm flipH="1">
                <a:off x="6737381" y="1821272"/>
                <a:ext cx="1212595" cy="1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6" name="Freeform 163"/>
              <p:cNvSpPr>
                <a:spLocks/>
              </p:cNvSpPr>
              <p:nvPr/>
            </p:nvSpPr>
            <p:spPr bwMode="auto">
              <a:xfrm>
                <a:off x="6985765" y="1462431"/>
                <a:ext cx="229410" cy="41405"/>
              </a:xfrm>
              <a:custGeom>
                <a:avLst/>
                <a:gdLst>
                  <a:gd name="T0" fmla="*/ 34 w 21600"/>
                  <a:gd name="T1" fmla="*/ 24 h 21600"/>
                  <a:gd name="T2" fmla="*/ 63 w 21600"/>
                  <a:gd name="T3" fmla="*/ 22 h 21600"/>
                  <a:gd name="T4" fmla="*/ 92 w 21600"/>
                  <a:gd name="T5" fmla="*/ 17 h 21600"/>
                  <a:gd name="T6" fmla="*/ 113 w 21600"/>
                  <a:gd name="T7" fmla="*/ 17 h 21600"/>
                  <a:gd name="T8" fmla="*/ 133 w 21600"/>
                  <a:gd name="T9" fmla="*/ 17 h 21600"/>
                  <a:gd name="T10" fmla="*/ 92 w 21600"/>
                  <a:gd name="T11" fmla="*/ 7 h 21600"/>
                  <a:gd name="T12" fmla="*/ 51 w 21600"/>
                  <a:gd name="T13" fmla="*/ 0 h 21600"/>
                  <a:gd name="T14" fmla="*/ 34 w 21600"/>
                  <a:gd name="T15" fmla="*/ 0 h 21600"/>
                  <a:gd name="T16" fmla="*/ 20 w 21600"/>
                  <a:gd name="T17" fmla="*/ 0 h 21600"/>
                  <a:gd name="T18" fmla="*/ 10 w 21600"/>
                  <a:gd name="T19" fmla="*/ 0 h 21600"/>
                  <a:gd name="T20" fmla="*/ 0 w 21600"/>
                  <a:gd name="T21" fmla="*/ 0 h 21600"/>
                  <a:gd name="T22" fmla="*/ 34 w 21600"/>
                  <a:gd name="T23" fmla="*/ 24 h 216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600"/>
                  <a:gd name="T37" fmla="*/ 0 h 21600"/>
                  <a:gd name="T38" fmla="*/ 21600 w 21600"/>
                  <a:gd name="T39" fmla="*/ 21600 h 216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600" h="21600">
                    <a:moveTo>
                      <a:pt x="5522" y="21600"/>
                    </a:moveTo>
                    <a:lnTo>
                      <a:pt x="10232" y="19800"/>
                    </a:lnTo>
                    <a:lnTo>
                      <a:pt x="14941" y="15300"/>
                    </a:lnTo>
                    <a:lnTo>
                      <a:pt x="18352" y="15300"/>
                    </a:lnTo>
                    <a:lnTo>
                      <a:pt x="21600" y="15300"/>
                    </a:lnTo>
                    <a:lnTo>
                      <a:pt x="14941" y="6300"/>
                    </a:lnTo>
                    <a:lnTo>
                      <a:pt x="8283" y="0"/>
                    </a:lnTo>
                    <a:lnTo>
                      <a:pt x="5522" y="0"/>
                    </a:lnTo>
                    <a:lnTo>
                      <a:pt x="3248" y="0"/>
                    </a:lnTo>
                    <a:lnTo>
                      <a:pt x="1624" y="0"/>
                    </a:lnTo>
                    <a:lnTo>
                      <a:pt x="0" y="0"/>
                    </a:lnTo>
                    <a:lnTo>
                      <a:pt x="5522" y="21600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7" name="Freeform 164"/>
              <p:cNvSpPr>
                <a:spLocks/>
              </p:cNvSpPr>
              <p:nvPr/>
            </p:nvSpPr>
            <p:spPr bwMode="auto">
              <a:xfrm>
                <a:off x="6985765" y="1462431"/>
                <a:ext cx="229410" cy="41405"/>
              </a:xfrm>
              <a:custGeom>
                <a:avLst/>
                <a:gdLst>
                  <a:gd name="T0" fmla="*/ 34 w 21600"/>
                  <a:gd name="T1" fmla="*/ 24 h 21600"/>
                  <a:gd name="T2" fmla="*/ 63 w 21600"/>
                  <a:gd name="T3" fmla="*/ 22 h 21600"/>
                  <a:gd name="T4" fmla="*/ 92 w 21600"/>
                  <a:gd name="T5" fmla="*/ 17 h 21600"/>
                  <a:gd name="T6" fmla="*/ 113 w 21600"/>
                  <a:gd name="T7" fmla="*/ 17 h 21600"/>
                  <a:gd name="T8" fmla="*/ 133 w 21600"/>
                  <a:gd name="T9" fmla="*/ 17 h 21600"/>
                  <a:gd name="T10" fmla="*/ 92 w 21600"/>
                  <a:gd name="T11" fmla="*/ 7 h 21600"/>
                  <a:gd name="T12" fmla="*/ 51 w 21600"/>
                  <a:gd name="T13" fmla="*/ 0 h 21600"/>
                  <a:gd name="T14" fmla="*/ 34 w 21600"/>
                  <a:gd name="T15" fmla="*/ 0 h 21600"/>
                  <a:gd name="T16" fmla="*/ 20 w 21600"/>
                  <a:gd name="T17" fmla="*/ 0 h 21600"/>
                  <a:gd name="T18" fmla="*/ 10 w 21600"/>
                  <a:gd name="T19" fmla="*/ 0 h 21600"/>
                  <a:gd name="T20" fmla="*/ 0 w 21600"/>
                  <a:gd name="T21" fmla="*/ 0 h 216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600"/>
                  <a:gd name="T34" fmla="*/ 0 h 21600"/>
                  <a:gd name="T35" fmla="*/ 21600 w 21600"/>
                  <a:gd name="T36" fmla="*/ 21600 h 216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600" h="21600">
                    <a:moveTo>
                      <a:pt x="5522" y="21600"/>
                    </a:moveTo>
                    <a:lnTo>
                      <a:pt x="10232" y="19800"/>
                    </a:lnTo>
                    <a:lnTo>
                      <a:pt x="14941" y="15300"/>
                    </a:lnTo>
                    <a:lnTo>
                      <a:pt x="18352" y="15300"/>
                    </a:lnTo>
                    <a:lnTo>
                      <a:pt x="21600" y="15300"/>
                    </a:lnTo>
                    <a:lnTo>
                      <a:pt x="14941" y="6300"/>
                    </a:lnTo>
                    <a:lnTo>
                      <a:pt x="8283" y="0"/>
                    </a:lnTo>
                    <a:lnTo>
                      <a:pt x="5522" y="0"/>
                    </a:lnTo>
                    <a:lnTo>
                      <a:pt x="3248" y="0"/>
                    </a:lnTo>
                    <a:lnTo>
                      <a:pt x="1624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8" name="Freeform 165"/>
              <p:cNvSpPr>
                <a:spLocks/>
              </p:cNvSpPr>
              <p:nvPr/>
            </p:nvSpPr>
            <p:spPr bwMode="auto">
              <a:xfrm>
                <a:off x="7665370" y="1421026"/>
                <a:ext cx="100043" cy="41405"/>
              </a:xfrm>
              <a:custGeom>
                <a:avLst/>
                <a:gdLst>
                  <a:gd name="T0" fmla="*/ 0 w 21600"/>
                  <a:gd name="T1" fmla="*/ 17 h 21600"/>
                  <a:gd name="T2" fmla="*/ 29 w 21600"/>
                  <a:gd name="T3" fmla="*/ 7 h 21600"/>
                  <a:gd name="T4" fmla="*/ 58 w 21600"/>
                  <a:gd name="T5" fmla="*/ 0 h 21600"/>
                  <a:gd name="T6" fmla="*/ 34 w 21600"/>
                  <a:gd name="T7" fmla="*/ 12 h 21600"/>
                  <a:gd name="T8" fmla="*/ 7 w 21600"/>
                  <a:gd name="T9" fmla="*/ 24 h 21600"/>
                  <a:gd name="T10" fmla="*/ 5 w 21600"/>
                  <a:gd name="T11" fmla="*/ 24 h 21600"/>
                  <a:gd name="T12" fmla="*/ 0 w 21600"/>
                  <a:gd name="T13" fmla="*/ 24 h 21600"/>
                  <a:gd name="T14" fmla="*/ 0 w 21600"/>
                  <a:gd name="T15" fmla="*/ 12 h 21600"/>
                  <a:gd name="T16" fmla="*/ 0 w 21600"/>
                  <a:gd name="T17" fmla="*/ 0 h 21600"/>
                  <a:gd name="T18" fmla="*/ 0 w 21600"/>
                  <a:gd name="T19" fmla="*/ 17 h 216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600"/>
                  <a:gd name="T31" fmla="*/ 0 h 21600"/>
                  <a:gd name="T32" fmla="*/ 21600 w 21600"/>
                  <a:gd name="T33" fmla="*/ 21600 h 216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600" h="21600">
                    <a:moveTo>
                      <a:pt x="0" y="15300"/>
                    </a:moveTo>
                    <a:lnTo>
                      <a:pt x="10800" y="6300"/>
                    </a:lnTo>
                    <a:lnTo>
                      <a:pt x="21600" y="0"/>
                    </a:lnTo>
                    <a:lnTo>
                      <a:pt x="12662" y="10800"/>
                    </a:lnTo>
                    <a:lnTo>
                      <a:pt x="2607" y="21600"/>
                    </a:lnTo>
                    <a:lnTo>
                      <a:pt x="1862" y="21600"/>
                    </a:lnTo>
                    <a:lnTo>
                      <a:pt x="0" y="21600"/>
                    </a:lnTo>
                    <a:lnTo>
                      <a:pt x="0" y="10800"/>
                    </a:lnTo>
                    <a:lnTo>
                      <a:pt x="0" y="0"/>
                    </a:lnTo>
                    <a:lnTo>
                      <a:pt x="0" y="15300"/>
                    </a:lnTo>
                  </a:path>
                </a:pathLst>
              </a:custGeom>
              <a:blipFill dpi="0" rotWithShape="0">
                <a:blip r:embed="rId7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9" name="Freeform 166"/>
              <p:cNvSpPr>
                <a:spLocks/>
              </p:cNvSpPr>
              <p:nvPr/>
            </p:nvSpPr>
            <p:spPr bwMode="auto">
              <a:xfrm>
                <a:off x="7665370" y="1421026"/>
                <a:ext cx="100043" cy="41405"/>
              </a:xfrm>
              <a:custGeom>
                <a:avLst/>
                <a:gdLst>
                  <a:gd name="T0" fmla="*/ 0 w 21600"/>
                  <a:gd name="T1" fmla="*/ 17 h 21600"/>
                  <a:gd name="T2" fmla="*/ 29 w 21600"/>
                  <a:gd name="T3" fmla="*/ 7 h 21600"/>
                  <a:gd name="T4" fmla="*/ 58 w 21600"/>
                  <a:gd name="T5" fmla="*/ 0 h 21600"/>
                  <a:gd name="T6" fmla="*/ 34 w 21600"/>
                  <a:gd name="T7" fmla="*/ 12 h 21600"/>
                  <a:gd name="T8" fmla="*/ 7 w 21600"/>
                  <a:gd name="T9" fmla="*/ 24 h 21600"/>
                  <a:gd name="T10" fmla="*/ 5 w 21600"/>
                  <a:gd name="T11" fmla="*/ 24 h 21600"/>
                  <a:gd name="T12" fmla="*/ 0 w 21600"/>
                  <a:gd name="T13" fmla="*/ 24 h 21600"/>
                  <a:gd name="T14" fmla="*/ 0 w 21600"/>
                  <a:gd name="T15" fmla="*/ 12 h 21600"/>
                  <a:gd name="T16" fmla="*/ 0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600"/>
                  <a:gd name="T28" fmla="*/ 0 h 21600"/>
                  <a:gd name="T29" fmla="*/ 21600 w 21600"/>
                  <a:gd name="T30" fmla="*/ 21600 h 216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600" h="21600">
                    <a:moveTo>
                      <a:pt x="0" y="15300"/>
                    </a:moveTo>
                    <a:lnTo>
                      <a:pt x="10800" y="6300"/>
                    </a:lnTo>
                    <a:lnTo>
                      <a:pt x="21600" y="0"/>
                    </a:lnTo>
                    <a:lnTo>
                      <a:pt x="12662" y="10800"/>
                    </a:lnTo>
                    <a:lnTo>
                      <a:pt x="2607" y="21600"/>
                    </a:lnTo>
                    <a:lnTo>
                      <a:pt x="1862" y="21600"/>
                    </a:lnTo>
                    <a:lnTo>
                      <a:pt x="0" y="21600"/>
                    </a:lnTo>
                    <a:lnTo>
                      <a:pt x="0" y="1080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0" name="Freeform 167"/>
              <p:cNvSpPr>
                <a:spLocks/>
              </p:cNvSpPr>
              <p:nvPr/>
            </p:nvSpPr>
            <p:spPr bwMode="auto">
              <a:xfrm>
                <a:off x="7756789" y="1471057"/>
                <a:ext cx="79345" cy="62107"/>
              </a:xfrm>
              <a:custGeom>
                <a:avLst/>
                <a:gdLst>
                  <a:gd name="T0" fmla="*/ 22 w 21600"/>
                  <a:gd name="T1" fmla="*/ 36 h 21600"/>
                  <a:gd name="T2" fmla="*/ 22 w 21600"/>
                  <a:gd name="T3" fmla="*/ 34 h 21600"/>
                  <a:gd name="T4" fmla="*/ 29 w 21600"/>
                  <a:gd name="T5" fmla="*/ 29 h 21600"/>
                  <a:gd name="T6" fmla="*/ 36 w 21600"/>
                  <a:gd name="T7" fmla="*/ 19 h 21600"/>
                  <a:gd name="T8" fmla="*/ 41 w 21600"/>
                  <a:gd name="T9" fmla="*/ 17 h 21600"/>
                  <a:gd name="T10" fmla="*/ 46 w 21600"/>
                  <a:gd name="T11" fmla="*/ 12 h 21600"/>
                  <a:gd name="T12" fmla="*/ 41 w 21600"/>
                  <a:gd name="T13" fmla="*/ 7 h 21600"/>
                  <a:gd name="T14" fmla="*/ 36 w 21600"/>
                  <a:gd name="T15" fmla="*/ 2 h 21600"/>
                  <a:gd name="T16" fmla="*/ 38 w 21600"/>
                  <a:gd name="T17" fmla="*/ 2 h 21600"/>
                  <a:gd name="T18" fmla="*/ 38 w 21600"/>
                  <a:gd name="T19" fmla="*/ 0 h 21600"/>
                  <a:gd name="T20" fmla="*/ 29 w 21600"/>
                  <a:gd name="T21" fmla="*/ 5 h 21600"/>
                  <a:gd name="T22" fmla="*/ 22 w 21600"/>
                  <a:gd name="T23" fmla="*/ 7 h 21600"/>
                  <a:gd name="T24" fmla="*/ 12 w 21600"/>
                  <a:gd name="T25" fmla="*/ 17 h 21600"/>
                  <a:gd name="T26" fmla="*/ 0 w 21600"/>
                  <a:gd name="T27" fmla="*/ 24 h 21600"/>
                  <a:gd name="T28" fmla="*/ 22 w 21600"/>
                  <a:gd name="T29" fmla="*/ 36 h 2160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1600"/>
                  <a:gd name="T46" fmla="*/ 0 h 21600"/>
                  <a:gd name="T47" fmla="*/ 21600 w 21600"/>
                  <a:gd name="T48" fmla="*/ 21600 h 2160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1600" h="21600">
                    <a:moveTo>
                      <a:pt x="10330" y="21600"/>
                    </a:moveTo>
                    <a:lnTo>
                      <a:pt x="10330" y="20400"/>
                    </a:lnTo>
                    <a:lnTo>
                      <a:pt x="13617" y="17400"/>
                    </a:lnTo>
                    <a:lnTo>
                      <a:pt x="16904" y="11400"/>
                    </a:lnTo>
                    <a:lnTo>
                      <a:pt x="19252" y="10200"/>
                    </a:lnTo>
                    <a:lnTo>
                      <a:pt x="21600" y="7200"/>
                    </a:lnTo>
                    <a:lnTo>
                      <a:pt x="19252" y="4200"/>
                    </a:lnTo>
                    <a:lnTo>
                      <a:pt x="16904" y="1200"/>
                    </a:lnTo>
                    <a:lnTo>
                      <a:pt x="17843" y="1200"/>
                    </a:lnTo>
                    <a:lnTo>
                      <a:pt x="17843" y="0"/>
                    </a:lnTo>
                    <a:lnTo>
                      <a:pt x="13617" y="3000"/>
                    </a:lnTo>
                    <a:lnTo>
                      <a:pt x="10330" y="4200"/>
                    </a:lnTo>
                    <a:lnTo>
                      <a:pt x="5635" y="10200"/>
                    </a:lnTo>
                    <a:lnTo>
                      <a:pt x="0" y="14400"/>
                    </a:lnTo>
                    <a:lnTo>
                      <a:pt x="10330" y="21600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1" name="Freeform 168"/>
              <p:cNvSpPr>
                <a:spLocks/>
              </p:cNvSpPr>
              <p:nvPr/>
            </p:nvSpPr>
            <p:spPr bwMode="auto">
              <a:xfrm>
                <a:off x="7756789" y="1509011"/>
                <a:ext cx="162139" cy="276032"/>
              </a:xfrm>
              <a:custGeom>
                <a:avLst/>
                <a:gdLst>
                  <a:gd name="T0" fmla="*/ 7 w 21600"/>
                  <a:gd name="T1" fmla="*/ 48 h 21600"/>
                  <a:gd name="T2" fmla="*/ 70 w 21600"/>
                  <a:gd name="T3" fmla="*/ 72 h 21600"/>
                  <a:gd name="T4" fmla="*/ 74 w 21600"/>
                  <a:gd name="T5" fmla="*/ 86 h 21600"/>
                  <a:gd name="T6" fmla="*/ 77 w 21600"/>
                  <a:gd name="T7" fmla="*/ 108 h 21600"/>
                  <a:gd name="T8" fmla="*/ 72 w 21600"/>
                  <a:gd name="T9" fmla="*/ 124 h 21600"/>
                  <a:gd name="T10" fmla="*/ 70 w 21600"/>
                  <a:gd name="T11" fmla="*/ 160 h 21600"/>
                  <a:gd name="T12" fmla="*/ 94 w 21600"/>
                  <a:gd name="T13" fmla="*/ 103 h 21600"/>
                  <a:gd name="T14" fmla="*/ 94 w 21600"/>
                  <a:gd name="T15" fmla="*/ 72 h 21600"/>
                  <a:gd name="T16" fmla="*/ 86 w 21600"/>
                  <a:gd name="T17" fmla="*/ 64 h 21600"/>
                  <a:gd name="T18" fmla="*/ 86 w 21600"/>
                  <a:gd name="T19" fmla="*/ 55 h 21600"/>
                  <a:gd name="T20" fmla="*/ 62 w 21600"/>
                  <a:gd name="T21" fmla="*/ 40 h 21600"/>
                  <a:gd name="T22" fmla="*/ 48 w 21600"/>
                  <a:gd name="T23" fmla="*/ 24 h 21600"/>
                  <a:gd name="T24" fmla="*/ 0 w 21600"/>
                  <a:gd name="T25" fmla="*/ 0 h 216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00"/>
                  <a:gd name="T40" fmla="*/ 0 h 21600"/>
                  <a:gd name="T41" fmla="*/ 21600 w 21600"/>
                  <a:gd name="T42" fmla="*/ 21600 h 2160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00" h="21600">
                    <a:moveTo>
                      <a:pt x="1609" y="6480"/>
                    </a:moveTo>
                    <a:lnTo>
                      <a:pt x="16085" y="9720"/>
                    </a:lnTo>
                    <a:lnTo>
                      <a:pt x="17004" y="11610"/>
                    </a:lnTo>
                    <a:lnTo>
                      <a:pt x="17694" y="14580"/>
                    </a:lnTo>
                    <a:lnTo>
                      <a:pt x="16545" y="16740"/>
                    </a:lnTo>
                    <a:lnTo>
                      <a:pt x="16085" y="21600"/>
                    </a:lnTo>
                    <a:lnTo>
                      <a:pt x="21600" y="13905"/>
                    </a:lnTo>
                    <a:lnTo>
                      <a:pt x="21600" y="9720"/>
                    </a:lnTo>
                    <a:lnTo>
                      <a:pt x="19762" y="8640"/>
                    </a:lnTo>
                    <a:lnTo>
                      <a:pt x="19762" y="7425"/>
                    </a:lnTo>
                    <a:lnTo>
                      <a:pt x="14247" y="5400"/>
                    </a:lnTo>
                    <a:lnTo>
                      <a:pt x="11030" y="324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" name="Freeform 169"/>
              <p:cNvSpPr>
                <a:spLocks/>
              </p:cNvSpPr>
              <p:nvPr/>
            </p:nvSpPr>
            <p:spPr bwMode="auto">
              <a:xfrm>
                <a:off x="7756789" y="1509011"/>
                <a:ext cx="162139" cy="255329"/>
              </a:xfrm>
              <a:custGeom>
                <a:avLst/>
                <a:gdLst>
                  <a:gd name="T0" fmla="*/ 7 w 21600"/>
                  <a:gd name="T1" fmla="*/ 48 h 21600"/>
                  <a:gd name="T2" fmla="*/ 22 w 21600"/>
                  <a:gd name="T3" fmla="*/ 52 h 21600"/>
                  <a:gd name="T4" fmla="*/ 36 w 21600"/>
                  <a:gd name="T5" fmla="*/ 60 h 21600"/>
                  <a:gd name="T6" fmla="*/ 46 w 21600"/>
                  <a:gd name="T7" fmla="*/ 64 h 21600"/>
                  <a:gd name="T8" fmla="*/ 55 w 21600"/>
                  <a:gd name="T9" fmla="*/ 67 h 21600"/>
                  <a:gd name="T10" fmla="*/ 62 w 21600"/>
                  <a:gd name="T11" fmla="*/ 72 h 21600"/>
                  <a:gd name="T12" fmla="*/ 67 w 21600"/>
                  <a:gd name="T13" fmla="*/ 74 h 21600"/>
                  <a:gd name="T14" fmla="*/ 72 w 21600"/>
                  <a:gd name="T15" fmla="*/ 76 h 21600"/>
                  <a:gd name="T16" fmla="*/ 72 w 21600"/>
                  <a:gd name="T17" fmla="*/ 79 h 21600"/>
                  <a:gd name="T18" fmla="*/ 74 w 21600"/>
                  <a:gd name="T19" fmla="*/ 86 h 21600"/>
                  <a:gd name="T20" fmla="*/ 77 w 21600"/>
                  <a:gd name="T21" fmla="*/ 98 h 21600"/>
                  <a:gd name="T22" fmla="*/ 77 w 21600"/>
                  <a:gd name="T23" fmla="*/ 108 h 21600"/>
                  <a:gd name="T24" fmla="*/ 74 w 21600"/>
                  <a:gd name="T25" fmla="*/ 115 h 21600"/>
                  <a:gd name="T26" fmla="*/ 72 w 21600"/>
                  <a:gd name="T27" fmla="*/ 124 h 21600"/>
                  <a:gd name="T28" fmla="*/ 72 w 21600"/>
                  <a:gd name="T29" fmla="*/ 141 h 21600"/>
                  <a:gd name="T30" fmla="*/ 72 w 21600"/>
                  <a:gd name="T31" fmla="*/ 146 h 21600"/>
                  <a:gd name="T32" fmla="*/ 72 w 21600"/>
                  <a:gd name="T33" fmla="*/ 148 h 21600"/>
                  <a:gd name="T34" fmla="*/ 74 w 21600"/>
                  <a:gd name="T35" fmla="*/ 148 h 21600"/>
                  <a:gd name="T36" fmla="*/ 74 w 21600"/>
                  <a:gd name="T37" fmla="*/ 146 h 21600"/>
                  <a:gd name="T38" fmla="*/ 77 w 21600"/>
                  <a:gd name="T39" fmla="*/ 144 h 21600"/>
                  <a:gd name="T40" fmla="*/ 79 w 21600"/>
                  <a:gd name="T41" fmla="*/ 139 h 21600"/>
                  <a:gd name="T42" fmla="*/ 82 w 21600"/>
                  <a:gd name="T43" fmla="*/ 132 h 21600"/>
                  <a:gd name="T44" fmla="*/ 86 w 21600"/>
                  <a:gd name="T45" fmla="*/ 120 h 21600"/>
                  <a:gd name="T46" fmla="*/ 91 w 21600"/>
                  <a:gd name="T47" fmla="*/ 108 h 21600"/>
                  <a:gd name="T48" fmla="*/ 94 w 21600"/>
                  <a:gd name="T49" fmla="*/ 96 h 21600"/>
                  <a:gd name="T50" fmla="*/ 94 w 21600"/>
                  <a:gd name="T51" fmla="*/ 88 h 21600"/>
                  <a:gd name="T52" fmla="*/ 94 w 21600"/>
                  <a:gd name="T53" fmla="*/ 81 h 21600"/>
                  <a:gd name="T54" fmla="*/ 94 w 21600"/>
                  <a:gd name="T55" fmla="*/ 74 h 21600"/>
                  <a:gd name="T56" fmla="*/ 91 w 21600"/>
                  <a:gd name="T57" fmla="*/ 72 h 21600"/>
                  <a:gd name="T58" fmla="*/ 91 w 21600"/>
                  <a:gd name="T59" fmla="*/ 67 h 21600"/>
                  <a:gd name="T60" fmla="*/ 86 w 21600"/>
                  <a:gd name="T61" fmla="*/ 64 h 21600"/>
                  <a:gd name="T62" fmla="*/ 86 w 21600"/>
                  <a:gd name="T63" fmla="*/ 60 h 21600"/>
                  <a:gd name="T64" fmla="*/ 86 w 21600"/>
                  <a:gd name="T65" fmla="*/ 57 h 21600"/>
                  <a:gd name="T66" fmla="*/ 84 w 21600"/>
                  <a:gd name="T67" fmla="*/ 55 h 21600"/>
                  <a:gd name="T68" fmla="*/ 79 w 21600"/>
                  <a:gd name="T69" fmla="*/ 52 h 21600"/>
                  <a:gd name="T70" fmla="*/ 74 w 21600"/>
                  <a:gd name="T71" fmla="*/ 48 h 21600"/>
                  <a:gd name="T72" fmla="*/ 62 w 21600"/>
                  <a:gd name="T73" fmla="*/ 40 h 21600"/>
                  <a:gd name="T74" fmla="*/ 55 w 21600"/>
                  <a:gd name="T75" fmla="*/ 31 h 21600"/>
                  <a:gd name="T76" fmla="*/ 50 w 21600"/>
                  <a:gd name="T77" fmla="*/ 26 h 21600"/>
                  <a:gd name="T78" fmla="*/ 43 w 21600"/>
                  <a:gd name="T79" fmla="*/ 21 h 21600"/>
                  <a:gd name="T80" fmla="*/ 34 w 21600"/>
                  <a:gd name="T81" fmla="*/ 16 h 21600"/>
                  <a:gd name="T82" fmla="*/ 24 w 21600"/>
                  <a:gd name="T83" fmla="*/ 12 h 21600"/>
                  <a:gd name="T84" fmla="*/ 0 w 21600"/>
                  <a:gd name="T85" fmla="*/ 0 h 2160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1600"/>
                  <a:gd name="T130" fmla="*/ 0 h 21600"/>
                  <a:gd name="T131" fmla="*/ 21600 w 21600"/>
                  <a:gd name="T132" fmla="*/ 21600 h 2160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1600" h="21600">
                    <a:moveTo>
                      <a:pt x="1609" y="7005"/>
                    </a:moveTo>
                    <a:lnTo>
                      <a:pt x="5055" y="7589"/>
                    </a:lnTo>
                    <a:lnTo>
                      <a:pt x="8272" y="8757"/>
                    </a:lnTo>
                    <a:lnTo>
                      <a:pt x="10570" y="9341"/>
                    </a:lnTo>
                    <a:lnTo>
                      <a:pt x="12638" y="9778"/>
                    </a:lnTo>
                    <a:lnTo>
                      <a:pt x="14247" y="10508"/>
                    </a:lnTo>
                    <a:lnTo>
                      <a:pt x="15396" y="10800"/>
                    </a:lnTo>
                    <a:lnTo>
                      <a:pt x="16545" y="11092"/>
                    </a:lnTo>
                    <a:lnTo>
                      <a:pt x="16545" y="11530"/>
                    </a:lnTo>
                    <a:lnTo>
                      <a:pt x="17004" y="12551"/>
                    </a:lnTo>
                    <a:lnTo>
                      <a:pt x="17694" y="14303"/>
                    </a:lnTo>
                    <a:lnTo>
                      <a:pt x="17694" y="15762"/>
                    </a:lnTo>
                    <a:lnTo>
                      <a:pt x="17004" y="16784"/>
                    </a:lnTo>
                    <a:lnTo>
                      <a:pt x="16545" y="18097"/>
                    </a:lnTo>
                    <a:lnTo>
                      <a:pt x="16545" y="20578"/>
                    </a:lnTo>
                    <a:lnTo>
                      <a:pt x="16545" y="21308"/>
                    </a:lnTo>
                    <a:lnTo>
                      <a:pt x="16545" y="21600"/>
                    </a:lnTo>
                    <a:lnTo>
                      <a:pt x="17004" y="21600"/>
                    </a:lnTo>
                    <a:lnTo>
                      <a:pt x="17004" y="21308"/>
                    </a:lnTo>
                    <a:lnTo>
                      <a:pt x="17694" y="21016"/>
                    </a:lnTo>
                    <a:lnTo>
                      <a:pt x="18153" y="20286"/>
                    </a:lnTo>
                    <a:lnTo>
                      <a:pt x="18843" y="19265"/>
                    </a:lnTo>
                    <a:lnTo>
                      <a:pt x="19762" y="17514"/>
                    </a:lnTo>
                    <a:lnTo>
                      <a:pt x="20911" y="15762"/>
                    </a:lnTo>
                    <a:lnTo>
                      <a:pt x="21600" y="14011"/>
                    </a:lnTo>
                    <a:lnTo>
                      <a:pt x="21600" y="12843"/>
                    </a:lnTo>
                    <a:lnTo>
                      <a:pt x="21600" y="11822"/>
                    </a:lnTo>
                    <a:lnTo>
                      <a:pt x="21600" y="10800"/>
                    </a:lnTo>
                    <a:lnTo>
                      <a:pt x="20911" y="10508"/>
                    </a:lnTo>
                    <a:lnTo>
                      <a:pt x="20911" y="9778"/>
                    </a:lnTo>
                    <a:lnTo>
                      <a:pt x="19762" y="9341"/>
                    </a:lnTo>
                    <a:lnTo>
                      <a:pt x="19762" y="8757"/>
                    </a:lnTo>
                    <a:lnTo>
                      <a:pt x="19762" y="8319"/>
                    </a:lnTo>
                    <a:lnTo>
                      <a:pt x="19302" y="8027"/>
                    </a:lnTo>
                    <a:lnTo>
                      <a:pt x="18153" y="7589"/>
                    </a:lnTo>
                    <a:lnTo>
                      <a:pt x="17004" y="7005"/>
                    </a:lnTo>
                    <a:lnTo>
                      <a:pt x="14247" y="5838"/>
                    </a:lnTo>
                    <a:lnTo>
                      <a:pt x="12638" y="4524"/>
                    </a:lnTo>
                    <a:lnTo>
                      <a:pt x="11489" y="3795"/>
                    </a:lnTo>
                    <a:lnTo>
                      <a:pt x="9881" y="3065"/>
                    </a:lnTo>
                    <a:lnTo>
                      <a:pt x="7813" y="2335"/>
                    </a:lnTo>
                    <a:lnTo>
                      <a:pt x="5515" y="1751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" name="Freeform 170"/>
              <p:cNvSpPr>
                <a:spLocks/>
              </p:cNvSpPr>
              <p:nvPr/>
            </p:nvSpPr>
            <p:spPr bwMode="auto">
              <a:xfrm>
                <a:off x="7623973" y="1421026"/>
                <a:ext cx="381200" cy="224276"/>
              </a:xfrm>
              <a:custGeom>
                <a:avLst/>
                <a:gdLst>
                  <a:gd name="T0" fmla="*/ 24 w 21600"/>
                  <a:gd name="T1" fmla="*/ 24 h 21600"/>
                  <a:gd name="T2" fmla="*/ 72 w 21600"/>
                  <a:gd name="T3" fmla="*/ 0 h 21600"/>
                  <a:gd name="T4" fmla="*/ 123 w 21600"/>
                  <a:gd name="T5" fmla="*/ 0 h 21600"/>
                  <a:gd name="T6" fmla="*/ 163 w 21600"/>
                  <a:gd name="T7" fmla="*/ 0 h 21600"/>
                  <a:gd name="T8" fmla="*/ 187 w 21600"/>
                  <a:gd name="T9" fmla="*/ 31 h 21600"/>
                  <a:gd name="T10" fmla="*/ 211 w 21600"/>
                  <a:gd name="T11" fmla="*/ 82 h 21600"/>
                  <a:gd name="T12" fmla="*/ 221 w 21600"/>
                  <a:gd name="T13" fmla="*/ 106 h 21600"/>
                  <a:gd name="T14" fmla="*/ 221 w 21600"/>
                  <a:gd name="T15" fmla="*/ 130 h 21600"/>
                  <a:gd name="T16" fmla="*/ 204 w 21600"/>
                  <a:gd name="T17" fmla="*/ 89 h 21600"/>
                  <a:gd name="T18" fmla="*/ 180 w 21600"/>
                  <a:gd name="T19" fmla="*/ 41 h 21600"/>
                  <a:gd name="T20" fmla="*/ 130 w 21600"/>
                  <a:gd name="T21" fmla="*/ 24 h 21600"/>
                  <a:gd name="T22" fmla="*/ 123 w 21600"/>
                  <a:gd name="T23" fmla="*/ 24 h 21600"/>
                  <a:gd name="T24" fmla="*/ 106 w 21600"/>
                  <a:gd name="T25" fmla="*/ 31 h 21600"/>
                  <a:gd name="T26" fmla="*/ 82 w 21600"/>
                  <a:gd name="T27" fmla="*/ 48 h 21600"/>
                  <a:gd name="T28" fmla="*/ 58 w 21600"/>
                  <a:gd name="T29" fmla="*/ 65 h 21600"/>
                  <a:gd name="T30" fmla="*/ 0 w 21600"/>
                  <a:gd name="T31" fmla="*/ 99 h 2160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1600"/>
                  <a:gd name="T49" fmla="*/ 0 h 21600"/>
                  <a:gd name="T50" fmla="*/ 21600 w 21600"/>
                  <a:gd name="T51" fmla="*/ 21600 h 2160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1600" h="21600">
                    <a:moveTo>
                      <a:pt x="2346" y="3988"/>
                    </a:moveTo>
                    <a:lnTo>
                      <a:pt x="7037" y="0"/>
                    </a:lnTo>
                    <a:lnTo>
                      <a:pt x="12022" y="0"/>
                    </a:lnTo>
                    <a:lnTo>
                      <a:pt x="15931" y="0"/>
                    </a:lnTo>
                    <a:lnTo>
                      <a:pt x="18277" y="5151"/>
                    </a:lnTo>
                    <a:lnTo>
                      <a:pt x="20623" y="13625"/>
                    </a:lnTo>
                    <a:lnTo>
                      <a:pt x="21600" y="17612"/>
                    </a:lnTo>
                    <a:lnTo>
                      <a:pt x="21600" y="21600"/>
                    </a:lnTo>
                    <a:lnTo>
                      <a:pt x="19938" y="14788"/>
                    </a:lnTo>
                    <a:lnTo>
                      <a:pt x="17593" y="6812"/>
                    </a:lnTo>
                    <a:lnTo>
                      <a:pt x="12706" y="3988"/>
                    </a:lnTo>
                    <a:lnTo>
                      <a:pt x="12022" y="3988"/>
                    </a:lnTo>
                    <a:lnTo>
                      <a:pt x="10360" y="5151"/>
                    </a:lnTo>
                    <a:lnTo>
                      <a:pt x="8014" y="7975"/>
                    </a:lnTo>
                    <a:lnTo>
                      <a:pt x="5669" y="10800"/>
                    </a:lnTo>
                    <a:lnTo>
                      <a:pt x="0" y="1644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4" name="Freeform 171"/>
              <p:cNvSpPr>
                <a:spLocks/>
              </p:cNvSpPr>
              <p:nvPr/>
            </p:nvSpPr>
            <p:spPr bwMode="auto">
              <a:xfrm>
                <a:off x="7623973" y="1421026"/>
                <a:ext cx="381200" cy="212199"/>
              </a:xfrm>
              <a:custGeom>
                <a:avLst/>
                <a:gdLst>
                  <a:gd name="T0" fmla="*/ 24 w 21600"/>
                  <a:gd name="T1" fmla="*/ 24 h 21600"/>
                  <a:gd name="T2" fmla="*/ 48 w 21600"/>
                  <a:gd name="T3" fmla="*/ 15 h 21600"/>
                  <a:gd name="T4" fmla="*/ 67 w 21600"/>
                  <a:gd name="T5" fmla="*/ 5 h 21600"/>
                  <a:gd name="T6" fmla="*/ 84 w 21600"/>
                  <a:gd name="T7" fmla="*/ 0 h 21600"/>
                  <a:gd name="T8" fmla="*/ 99 w 21600"/>
                  <a:gd name="T9" fmla="*/ 0 h 21600"/>
                  <a:gd name="T10" fmla="*/ 120 w 21600"/>
                  <a:gd name="T11" fmla="*/ 0 h 21600"/>
                  <a:gd name="T12" fmla="*/ 142 w 21600"/>
                  <a:gd name="T13" fmla="*/ 0 h 21600"/>
                  <a:gd name="T14" fmla="*/ 151 w 21600"/>
                  <a:gd name="T15" fmla="*/ 0 h 21600"/>
                  <a:gd name="T16" fmla="*/ 161 w 21600"/>
                  <a:gd name="T17" fmla="*/ 5 h 21600"/>
                  <a:gd name="T18" fmla="*/ 168 w 21600"/>
                  <a:gd name="T19" fmla="*/ 10 h 21600"/>
                  <a:gd name="T20" fmla="*/ 175 w 21600"/>
                  <a:gd name="T21" fmla="*/ 17 h 21600"/>
                  <a:gd name="T22" fmla="*/ 187 w 21600"/>
                  <a:gd name="T23" fmla="*/ 34 h 21600"/>
                  <a:gd name="T24" fmla="*/ 199 w 21600"/>
                  <a:gd name="T25" fmla="*/ 58 h 21600"/>
                  <a:gd name="T26" fmla="*/ 204 w 21600"/>
                  <a:gd name="T27" fmla="*/ 67 h 21600"/>
                  <a:gd name="T28" fmla="*/ 209 w 21600"/>
                  <a:gd name="T29" fmla="*/ 79 h 21600"/>
                  <a:gd name="T30" fmla="*/ 214 w 21600"/>
                  <a:gd name="T31" fmla="*/ 87 h 21600"/>
                  <a:gd name="T32" fmla="*/ 216 w 21600"/>
                  <a:gd name="T33" fmla="*/ 94 h 21600"/>
                  <a:gd name="T34" fmla="*/ 221 w 21600"/>
                  <a:gd name="T35" fmla="*/ 106 h 21600"/>
                  <a:gd name="T36" fmla="*/ 221 w 21600"/>
                  <a:gd name="T37" fmla="*/ 118 h 21600"/>
                  <a:gd name="T38" fmla="*/ 219 w 21600"/>
                  <a:gd name="T39" fmla="*/ 123 h 21600"/>
                  <a:gd name="T40" fmla="*/ 216 w 21600"/>
                  <a:gd name="T41" fmla="*/ 118 h 21600"/>
                  <a:gd name="T42" fmla="*/ 211 w 21600"/>
                  <a:gd name="T43" fmla="*/ 111 h 21600"/>
                  <a:gd name="T44" fmla="*/ 204 w 21600"/>
                  <a:gd name="T45" fmla="*/ 89 h 21600"/>
                  <a:gd name="T46" fmla="*/ 192 w 21600"/>
                  <a:gd name="T47" fmla="*/ 65 h 21600"/>
                  <a:gd name="T48" fmla="*/ 185 w 21600"/>
                  <a:gd name="T49" fmla="*/ 53 h 21600"/>
                  <a:gd name="T50" fmla="*/ 175 w 21600"/>
                  <a:gd name="T51" fmla="*/ 46 h 21600"/>
                  <a:gd name="T52" fmla="*/ 166 w 21600"/>
                  <a:gd name="T53" fmla="*/ 39 h 21600"/>
                  <a:gd name="T54" fmla="*/ 154 w 21600"/>
                  <a:gd name="T55" fmla="*/ 31 h 21600"/>
                  <a:gd name="T56" fmla="*/ 144 w 21600"/>
                  <a:gd name="T57" fmla="*/ 29 h 21600"/>
                  <a:gd name="T58" fmla="*/ 135 w 21600"/>
                  <a:gd name="T59" fmla="*/ 27 h 21600"/>
                  <a:gd name="T60" fmla="*/ 130 w 21600"/>
                  <a:gd name="T61" fmla="*/ 24 h 21600"/>
                  <a:gd name="T62" fmla="*/ 127 w 21600"/>
                  <a:gd name="T63" fmla="*/ 24 h 21600"/>
                  <a:gd name="T64" fmla="*/ 123 w 21600"/>
                  <a:gd name="T65" fmla="*/ 24 h 21600"/>
                  <a:gd name="T66" fmla="*/ 113 w 21600"/>
                  <a:gd name="T67" fmla="*/ 29 h 21600"/>
                  <a:gd name="T68" fmla="*/ 106 w 21600"/>
                  <a:gd name="T69" fmla="*/ 34 h 21600"/>
                  <a:gd name="T70" fmla="*/ 94 w 21600"/>
                  <a:gd name="T71" fmla="*/ 41 h 21600"/>
                  <a:gd name="T72" fmla="*/ 82 w 21600"/>
                  <a:gd name="T73" fmla="*/ 48 h 21600"/>
                  <a:gd name="T74" fmla="*/ 70 w 21600"/>
                  <a:gd name="T75" fmla="*/ 58 h 21600"/>
                  <a:gd name="T76" fmla="*/ 63 w 21600"/>
                  <a:gd name="T77" fmla="*/ 63 h 21600"/>
                  <a:gd name="T78" fmla="*/ 53 w 21600"/>
                  <a:gd name="T79" fmla="*/ 67 h 21600"/>
                  <a:gd name="T80" fmla="*/ 41 w 21600"/>
                  <a:gd name="T81" fmla="*/ 75 h 21600"/>
                  <a:gd name="T82" fmla="*/ 29 w 21600"/>
                  <a:gd name="T83" fmla="*/ 82 h 21600"/>
                  <a:gd name="T84" fmla="*/ 0 w 21600"/>
                  <a:gd name="T85" fmla="*/ 99 h 2160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1600"/>
                  <a:gd name="T130" fmla="*/ 0 h 21600"/>
                  <a:gd name="T131" fmla="*/ 21600 w 21600"/>
                  <a:gd name="T132" fmla="*/ 21600 h 2160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1600" h="21600">
                    <a:moveTo>
                      <a:pt x="2346" y="4215"/>
                    </a:moveTo>
                    <a:lnTo>
                      <a:pt x="4691" y="2634"/>
                    </a:lnTo>
                    <a:lnTo>
                      <a:pt x="6548" y="878"/>
                    </a:lnTo>
                    <a:lnTo>
                      <a:pt x="8210" y="0"/>
                    </a:lnTo>
                    <a:lnTo>
                      <a:pt x="9676" y="0"/>
                    </a:lnTo>
                    <a:lnTo>
                      <a:pt x="11729" y="0"/>
                    </a:lnTo>
                    <a:lnTo>
                      <a:pt x="13879" y="0"/>
                    </a:lnTo>
                    <a:lnTo>
                      <a:pt x="14758" y="0"/>
                    </a:lnTo>
                    <a:lnTo>
                      <a:pt x="15736" y="878"/>
                    </a:lnTo>
                    <a:lnTo>
                      <a:pt x="16420" y="1756"/>
                    </a:lnTo>
                    <a:lnTo>
                      <a:pt x="17104" y="2985"/>
                    </a:lnTo>
                    <a:lnTo>
                      <a:pt x="18277" y="5971"/>
                    </a:lnTo>
                    <a:lnTo>
                      <a:pt x="19450" y="10185"/>
                    </a:lnTo>
                    <a:lnTo>
                      <a:pt x="19938" y="11766"/>
                    </a:lnTo>
                    <a:lnTo>
                      <a:pt x="20427" y="13873"/>
                    </a:lnTo>
                    <a:lnTo>
                      <a:pt x="20916" y="15278"/>
                    </a:lnTo>
                    <a:lnTo>
                      <a:pt x="21111" y="16507"/>
                    </a:lnTo>
                    <a:lnTo>
                      <a:pt x="21600" y="18615"/>
                    </a:lnTo>
                    <a:lnTo>
                      <a:pt x="21600" y="20722"/>
                    </a:lnTo>
                    <a:lnTo>
                      <a:pt x="21405" y="21600"/>
                    </a:lnTo>
                    <a:lnTo>
                      <a:pt x="21111" y="20722"/>
                    </a:lnTo>
                    <a:lnTo>
                      <a:pt x="20623" y="19493"/>
                    </a:lnTo>
                    <a:lnTo>
                      <a:pt x="19938" y="15629"/>
                    </a:lnTo>
                    <a:lnTo>
                      <a:pt x="18766" y="11415"/>
                    </a:lnTo>
                    <a:lnTo>
                      <a:pt x="18081" y="9307"/>
                    </a:lnTo>
                    <a:lnTo>
                      <a:pt x="17104" y="8078"/>
                    </a:lnTo>
                    <a:lnTo>
                      <a:pt x="16224" y="6849"/>
                    </a:lnTo>
                    <a:lnTo>
                      <a:pt x="15052" y="5444"/>
                    </a:lnTo>
                    <a:lnTo>
                      <a:pt x="14074" y="5093"/>
                    </a:lnTo>
                    <a:lnTo>
                      <a:pt x="13195" y="4741"/>
                    </a:lnTo>
                    <a:lnTo>
                      <a:pt x="12706" y="4215"/>
                    </a:lnTo>
                    <a:lnTo>
                      <a:pt x="12413" y="4215"/>
                    </a:lnTo>
                    <a:lnTo>
                      <a:pt x="12022" y="4215"/>
                    </a:lnTo>
                    <a:lnTo>
                      <a:pt x="11044" y="5093"/>
                    </a:lnTo>
                    <a:lnTo>
                      <a:pt x="10360" y="5971"/>
                    </a:lnTo>
                    <a:lnTo>
                      <a:pt x="9187" y="7200"/>
                    </a:lnTo>
                    <a:lnTo>
                      <a:pt x="8014" y="8429"/>
                    </a:lnTo>
                    <a:lnTo>
                      <a:pt x="6842" y="10185"/>
                    </a:lnTo>
                    <a:lnTo>
                      <a:pt x="6157" y="11063"/>
                    </a:lnTo>
                    <a:lnTo>
                      <a:pt x="5180" y="11766"/>
                    </a:lnTo>
                    <a:lnTo>
                      <a:pt x="4007" y="13171"/>
                    </a:lnTo>
                    <a:lnTo>
                      <a:pt x="2834" y="14400"/>
                    </a:lnTo>
                    <a:lnTo>
                      <a:pt x="0" y="17385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44" name="Rectangle 349"/>
            <p:cNvSpPr>
              <a:spLocks/>
            </p:cNvSpPr>
            <p:nvPr/>
          </p:nvSpPr>
          <p:spPr bwMode="auto">
            <a:xfrm>
              <a:off x="6856970" y="3335179"/>
              <a:ext cx="190603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 anchor="ctr">
              <a:spAutoFit/>
            </a:bodyPr>
            <a:lstStyle/>
            <a:p>
              <a:pPr marL="42863" algn="ctr"/>
              <a:r>
                <a:rPr lang="en-US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/>
                  <a:cs typeface="Calibri"/>
                </a:rPr>
                <a:t>Blickhan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/>
                  <a:cs typeface="Calibri"/>
                </a:rPr>
                <a:t> and </a:t>
              </a:r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/>
                  <a:cs typeface="Calibri"/>
                </a:rPr>
                <a:t>Full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/>
                  <a:cs typeface="Calibri"/>
                </a:rPr>
                <a:t>1987</a:t>
              </a:r>
            </a:p>
          </p:txBody>
        </p:sp>
        <p:sp>
          <p:nvSpPr>
            <p:cNvPr id="441" name="Rectangle 103"/>
            <p:cNvSpPr>
              <a:spLocks/>
            </p:cNvSpPr>
            <p:nvPr/>
          </p:nvSpPr>
          <p:spPr bwMode="auto">
            <a:xfrm>
              <a:off x="7355840" y="762000"/>
              <a:ext cx="87376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686" bIns="0">
              <a:spAutoFit/>
            </a:bodyPr>
            <a:lstStyle/>
            <a:p>
              <a:pPr marL="41275"/>
              <a:r>
                <a:rPr lang="en-US" sz="28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8</a:t>
              </a:r>
              <a:r>
                <a:rPr lang="en-US" sz="2800" dirty="0" smtClean="0">
                  <a:solidFill>
                    <a:schemeClr val="tx1"/>
                  </a:solidFill>
                  <a:latin typeface="Calibri"/>
                  <a:cs typeface="Calibri"/>
                </a:rPr>
                <a:t> legs</a:t>
              </a:r>
              <a:endParaRPr lang="en-US" sz="28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520" name="Group 519"/>
          <p:cNvGrpSpPr/>
          <p:nvPr/>
        </p:nvGrpSpPr>
        <p:grpSpPr>
          <a:xfrm>
            <a:off x="2969571" y="1447800"/>
            <a:ext cx="2865035" cy="1414663"/>
            <a:chOff x="2971800" y="1447800"/>
            <a:chExt cx="2865035" cy="1414663"/>
          </a:xfrm>
        </p:grpSpPr>
        <p:sp>
          <p:nvSpPr>
            <p:cNvPr id="521" name="Oval 351"/>
            <p:cNvSpPr>
              <a:spLocks/>
            </p:cNvSpPr>
            <p:nvPr/>
          </p:nvSpPr>
          <p:spPr bwMode="auto">
            <a:xfrm>
              <a:off x="4972147" y="1630671"/>
              <a:ext cx="334829" cy="301910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522" name="Oval 352"/>
            <p:cNvSpPr>
              <a:spLocks/>
            </p:cNvSpPr>
            <p:nvPr/>
          </p:nvSpPr>
          <p:spPr bwMode="auto">
            <a:xfrm>
              <a:off x="3467140" y="1639297"/>
              <a:ext cx="334829" cy="300185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523" name="Oval 353"/>
            <p:cNvSpPr>
              <a:spLocks/>
            </p:cNvSpPr>
            <p:nvPr/>
          </p:nvSpPr>
          <p:spPr bwMode="auto">
            <a:xfrm>
              <a:off x="4192029" y="1747985"/>
              <a:ext cx="334829" cy="30191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524" name="Group 354"/>
            <p:cNvGrpSpPr>
              <a:grpSpLocks/>
            </p:cNvGrpSpPr>
            <p:nvPr/>
          </p:nvGrpSpPr>
          <p:grpSpPr bwMode="auto">
            <a:xfrm>
              <a:off x="2971800" y="2641638"/>
              <a:ext cx="2865035" cy="220825"/>
              <a:chOff x="0" y="0"/>
              <a:chExt cx="1660" cy="127"/>
            </a:xfrm>
          </p:grpSpPr>
          <p:grpSp>
            <p:nvGrpSpPr>
              <p:cNvPr id="574" name="Group 355"/>
              <p:cNvGrpSpPr>
                <a:grpSpLocks/>
              </p:cNvGrpSpPr>
              <p:nvPr/>
            </p:nvGrpSpPr>
            <p:grpSpPr bwMode="auto">
              <a:xfrm>
                <a:off x="0" y="0"/>
                <a:ext cx="1240" cy="127"/>
                <a:chOff x="0" y="0"/>
                <a:chExt cx="1240" cy="127"/>
              </a:xfrm>
            </p:grpSpPr>
            <p:pic>
              <p:nvPicPr>
                <p:cNvPr id="589" name="Picture 356"/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0" name="Picture 357"/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9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1" name="Picture 358"/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9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2" name="Picture 359"/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9"/>
                  <a:ext cx="1231" cy="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3" name="Picture 360"/>
                <p:cNvPicPr>
                  <a:picLocks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8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4" name="Picture 361"/>
                <p:cNvPicPr>
                  <a:picLocks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8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5" name="Picture 362"/>
                <p:cNvPicPr>
                  <a:picLocks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68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6" name="Picture 363"/>
                <p:cNvPicPr>
                  <a:picLocks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78"/>
                  <a:ext cx="1231" cy="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7" name="Picture 364"/>
                <p:cNvPicPr>
                  <a:picLocks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8" name="Picture 365"/>
                <p:cNvPicPr>
                  <a:picLocks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9" name="Picture 366"/>
                <p:cNvPicPr>
                  <a:picLocks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0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0" name="Picture 367"/>
                <p:cNvPicPr>
                  <a:picLocks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1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01" name="Rectangle 368"/>
                <p:cNvSpPr>
                  <a:spLocks/>
                </p:cNvSpPr>
                <p:nvPr/>
              </p:nvSpPr>
              <p:spPr bwMode="auto">
                <a:xfrm>
                  <a:off x="0" y="0"/>
                  <a:ext cx="1240" cy="1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grpSp>
            <p:nvGrpSpPr>
              <p:cNvPr id="575" name="Group 369"/>
              <p:cNvGrpSpPr>
                <a:grpSpLocks/>
              </p:cNvGrpSpPr>
              <p:nvPr/>
            </p:nvGrpSpPr>
            <p:grpSpPr bwMode="auto">
              <a:xfrm>
                <a:off x="420" y="0"/>
                <a:ext cx="1241" cy="127"/>
                <a:chOff x="0" y="0"/>
                <a:chExt cx="1240" cy="127"/>
              </a:xfrm>
            </p:grpSpPr>
            <p:pic>
              <p:nvPicPr>
                <p:cNvPr id="576" name="Picture 370"/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77" name="Picture 371"/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9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78" name="Picture 372"/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9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79" name="Picture 373"/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9"/>
                  <a:ext cx="1231" cy="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0" name="Picture 374"/>
                <p:cNvPicPr>
                  <a:picLocks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8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1" name="Picture 375"/>
                <p:cNvPicPr>
                  <a:picLocks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8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2" name="Picture 376"/>
                <p:cNvPicPr>
                  <a:picLocks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68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3" name="Picture 377"/>
                <p:cNvPicPr>
                  <a:picLocks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78"/>
                  <a:ext cx="1231" cy="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4" name="Picture 378"/>
                <p:cNvPicPr>
                  <a:picLocks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5" name="Picture 379"/>
                <p:cNvPicPr>
                  <a:picLocks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6" name="Picture 380"/>
                <p:cNvPicPr>
                  <a:picLocks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0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7" name="Picture 381"/>
                <p:cNvPicPr>
                  <a:picLocks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1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8" name="Rectangle 382"/>
                <p:cNvSpPr>
                  <a:spLocks/>
                </p:cNvSpPr>
                <p:nvPr/>
              </p:nvSpPr>
              <p:spPr bwMode="auto">
                <a:xfrm>
                  <a:off x="0" y="0"/>
                  <a:ext cx="1240" cy="1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</p:grpSp>
        <p:grpSp>
          <p:nvGrpSpPr>
            <p:cNvPr id="525" name="Group 383"/>
            <p:cNvGrpSpPr>
              <a:grpSpLocks/>
            </p:cNvGrpSpPr>
            <p:nvPr/>
          </p:nvGrpSpPr>
          <p:grpSpPr bwMode="auto">
            <a:xfrm>
              <a:off x="4269695" y="1889451"/>
              <a:ext cx="207111" cy="779790"/>
              <a:chOff x="0" y="0"/>
              <a:chExt cx="119" cy="452"/>
            </a:xfrm>
          </p:grpSpPr>
          <p:grpSp>
            <p:nvGrpSpPr>
              <p:cNvPr id="559" name="Group 384"/>
              <p:cNvGrpSpPr>
                <a:grpSpLocks/>
              </p:cNvGrpSpPr>
              <p:nvPr/>
            </p:nvGrpSpPr>
            <p:grpSpPr bwMode="auto">
              <a:xfrm>
                <a:off x="0" y="25"/>
                <a:ext cx="119" cy="427"/>
                <a:chOff x="0" y="0"/>
                <a:chExt cx="119" cy="426"/>
              </a:xfrm>
            </p:grpSpPr>
            <p:sp>
              <p:nvSpPr>
                <p:cNvPr id="561" name="Rectangle 385"/>
                <p:cNvSpPr>
                  <a:spLocks/>
                </p:cNvSpPr>
                <p:nvPr/>
              </p:nvSpPr>
              <p:spPr bwMode="auto">
                <a:xfrm>
                  <a:off x="50" y="0"/>
                  <a:ext cx="12" cy="106"/>
                </a:xfrm>
                <a:prstGeom prst="rect">
                  <a:avLst/>
                </a:prstGeom>
                <a:solidFill>
                  <a:srgbClr val="A50021"/>
                </a:solidFill>
                <a:ln w="12700">
                  <a:solidFill>
                    <a:srgbClr val="A5002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62" name="Freeform 386"/>
                <p:cNvSpPr>
                  <a:spLocks/>
                </p:cNvSpPr>
                <p:nvPr/>
              </p:nvSpPr>
              <p:spPr bwMode="auto">
                <a:xfrm>
                  <a:off x="50" y="100"/>
                  <a:ext cx="69" cy="37"/>
                </a:xfrm>
                <a:custGeom>
                  <a:avLst/>
                  <a:gdLst>
                    <a:gd name="T0" fmla="*/ 0 w 21600"/>
                    <a:gd name="T1" fmla="*/ 6 h 21600"/>
                    <a:gd name="T2" fmla="*/ 6 w 21600"/>
                    <a:gd name="T3" fmla="*/ 0 h 21600"/>
                    <a:gd name="T4" fmla="*/ 69 w 21600"/>
                    <a:gd name="T5" fmla="*/ 31 h 21600"/>
                    <a:gd name="T6" fmla="*/ 63 w 21600"/>
                    <a:gd name="T7" fmla="*/ 37 h 21600"/>
                    <a:gd name="T8" fmla="*/ 0 w 21600"/>
                    <a:gd name="T9" fmla="*/ 6 h 21600"/>
                    <a:gd name="T10" fmla="*/ 0 w 21600"/>
                    <a:gd name="T11" fmla="*/ 6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964" y="0"/>
                      </a:lnTo>
                      <a:lnTo>
                        <a:pt x="21600" y="18000"/>
                      </a:lnTo>
                      <a:lnTo>
                        <a:pt x="19636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63" name="Freeform 387"/>
                <p:cNvSpPr>
                  <a:spLocks/>
                </p:cNvSpPr>
                <p:nvPr/>
              </p:nvSpPr>
              <p:spPr bwMode="auto">
                <a:xfrm>
                  <a:off x="12" y="125"/>
                  <a:ext cx="101" cy="19"/>
                </a:xfrm>
                <a:custGeom>
                  <a:avLst/>
                  <a:gdLst>
                    <a:gd name="T0" fmla="*/ 0 w 21600"/>
                    <a:gd name="T1" fmla="*/ 19 h 21600"/>
                    <a:gd name="T2" fmla="*/ 0 w 21600"/>
                    <a:gd name="T3" fmla="*/ 13 h 21600"/>
                    <a:gd name="T4" fmla="*/ 101 w 21600"/>
                    <a:gd name="T5" fmla="*/ 0 h 21600"/>
                    <a:gd name="T6" fmla="*/ 101 w 21600"/>
                    <a:gd name="T7" fmla="*/ 13 h 21600"/>
                    <a:gd name="T8" fmla="*/ 0 w 21600"/>
                    <a:gd name="T9" fmla="*/ 19 h 21600"/>
                    <a:gd name="T10" fmla="*/ 0 w 21600"/>
                    <a:gd name="T11" fmla="*/ 1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4400"/>
                      </a:lnTo>
                      <a:lnTo>
                        <a:pt x="21600" y="0"/>
                      </a:lnTo>
                      <a:lnTo>
                        <a:pt x="21600" y="144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64" name="Freeform 388"/>
                <p:cNvSpPr>
                  <a:spLocks/>
                </p:cNvSpPr>
                <p:nvPr/>
              </p:nvSpPr>
              <p:spPr bwMode="auto">
                <a:xfrm>
                  <a:off x="12" y="144"/>
                  <a:ext cx="101" cy="19"/>
                </a:xfrm>
                <a:custGeom>
                  <a:avLst/>
                  <a:gdLst>
                    <a:gd name="T0" fmla="*/ 0 w 21600"/>
                    <a:gd name="T1" fmla="*/ 6 h 21600"/>
                    <a:gd name="T2" fmla="*/ 0 w 21600"/>
                    <a:gd name="T3" fmla="*/ 0 h 21600"/>
                    <a:gd name="T4" fmla="*/ 101 w 21600"/>
                    <a:gd name="T5" fmla="*/ 6 h 21600"/>
                    <a:gd name="T6" fmla="*/ 101 w 21600"/>
                    <a:gd name="T7" fmla="*/ 19 h 21600"/>
                    <a:gd name="T8" fmla="*/ 0 w 21600"/>
                    <a:gd name="T9" fmla="*/ 6 h 21600"/>
                    <a:gd name="T10" fmla="*/ 0 w 21600"/>
                    <a:gd name="T11" fmla="*/ 6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7200"/>
                      </a:moveTo>
                      <a:lnTo>
                        <a:pt x="0" y="0"/>
                      </a:lnTo>
                      <a:lnTo>
                        <a:pt x="21600" y="7200"/>
                      </a:lnTo>
                      <a:lnTo>
                        <a:pt x="21600" y="21600"/>
                      </a:lnTo>
                      <a:lnTo>
                        <a:pt x="0" y="7200"/>
                      </a:lnTo>
                      <a:close/>
                      <a:moveTo>
                        <a:pt x="0" y="72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65" name="Freeform 389"/>
                <p:cNvSpPr>
                  <a:spLocks/>
                </p:cNvSpPr>
                <p:nvPr/>
              </p:nvSpPr>
              <p:spPr bwMode="auto">
                <a:xfrm>
                  <a:off x="12" y="156"/>
                  <a:ext cx="101" cy="25"/>
                </a:xfrm>
                <a:custGeom>
                  <a:avLst/>
                  <a:gdLst>
                    <a:gd name="T0" fmla="*/ 0 w 21600"/>
                    <a:gd name="T1" fmla="*/ 25 h 21600"/>
                    <a:gd name="T2" fmla="*/ 0 w 21600"/>
                    <a:gd name="T3" fmla="*/ 13 h 21600"/>
                    <a:gd name="T4" fmla="*/ 101 w 21600"/>
                    <a:gd name="T5" fmla="*/ 0 h 21600"/>
                    <a:gd name="T6" fmla="*/ 101 w 21600"/>
                    <a:gd name="T7" fmla="*/ 13 h 21600"/>
                    <a:gd name="T8" fmla="*/ 0 w 21600"/>
                    <a:gd name="T9" fmla="*/ 25 h 21600"/>
                    <a:gd name="T10" fmla="*/ 0 w 21600"/>
                    <a:gd name="T11" fmla="*/ 25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66" name="Freeform 390"/>
                <p:cNvSpPr>
                  <a:spLocks/>
                </p:cNvSpPr>
                <p:nvPr/>
              </p:nvSpPr>
              <p:spPr bwMode="auto">
                <a:xfrm>
                  <a:off x="12" y="194"/>
                  <a:ext cx="101" cy="25"/>
                </a:xfrm>
                <a:custGeom>
                  <a:avLst/>
                  <a:gdLst>
                    <a:gd name="T0" fmla="*/ 0 w 21600"/>
                    <a:gd name="T1" fmla="*/ 25 h 21600"/>
                    <a:gd name="T2" fmla="*/ 0 w 21600"/>
                    <a:gd name="T3" fmla="*/ 13 h 21600"/>
                    <a:gd name="T4" fmla="*/ 101 w 21600"/>
                    <a:gd name="T5" fmla="*/ 0 h 21600"/>
                    <a:gd name="T6" fmla="*/ 101 w 21600"/>
                    <a:gd name="T7" fmla="*/ 13 h 21600"/>
                    <a:gd name="T8" fmla="*/ 0 w 21600"/>
                    <a:gd name="T9" fmla="*/ 25 h 21600"/>
                    <a:gd name="T10" fmla="*/ 0 w 21600"/>
                    <a:gd name="T11" fmla="*/ 25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67" name="Freeform 391"/>
                <p:cNvSpPr>
                  <a:spLocks/>
                </p:cNvSpPr>
                <p:nvPr/>
              </p:nvSpPr>
              <p:spPr bwMode="auto">
                <a:xfrm>
                  <a:off x="12" y="175"/>
                  <a:ext cx="101" cy="25"/>
                </a:xfrm>
                <a:custGeom>
                  <a:avLst/>
                  <a:gdLst>
                    <a:gd name="T0" fmla="*/ 0 w 21600"/>
                    <a:gd name="T1" fmla="*/ 13 h 21600"/>
                    <a:gd name="T2" fmla="*/ 0 w 21600"/>
                    <a:gd name="T3" fmla="*/ 0 h 21600"/>
                    <a:gd name="T4" fmla="*/ 101 w 21600"/>
                    <a:gd name="T5" fmla="*/ 13 h 21600"/>
                    <a:gd name="T6" fmla="*/ 101 w 21600"/>
                    <a:gd name="T7" fmla="*/ 25 h 21600"/>
                    <a:gd name="T8" fmla="*/ 0 w 21600"/>
                    <a:gd name="T9" fmla="*/ 13 h 21600"/>
                    <a:gd name="T10" fmla="*/ 0 w 21600"/>
                    <a:gd name="T11" fmla="*/ 13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68" name="Freeform 392"/>
                <p:cNvSpPr>
                  <a:spLocks/>
                </p:cNvSpPr>
                <p:nvPr/>
              </p:nvSpPr>
              <p:spPr bwMode="auto">
                <a:xfrm>
                  <a:off x="12" y="213"/>
                  <a:ext cx="101" cy="25"/>
                </a:xfrm>
                <a:custGeom>
                  <a:avLst/>
                  <a:gdLst>
                    <a:gd name="T0" fmla="*/ 0 w 21600"/>
                    <a:gd name="T1" fmla="*/ 13 h 21600"/>
                    <a:gd name="T2" fmla="*/ 0 w 21600"/>
                    <a:gd name="T3" fmla="*/ 0 h 21600"/>
                    <a:gd name="T4" fmla="*/ 101 w 21600"/>
                    <a:gd name="T5" fmla="*/ 13 h 21600"/>
                    <a:gd name="T6" fmla="*/ 101 w 21600"/>
                    <a:gd name="T7" fmla="*/ 25 h 21600"/>
                    <a:gd name="T8" fmla="*/ 0 w 21600"/>
                    <a:gd name="T9" fmla="*/ 13 h 21600"/>
                    <a:gd name="T10" fmla="*/ 0 w 21600"/>
                    <a:gd name="T11" fmla="*/ 13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69" name="Freeform 393"/>
                <p:cNvSpPr>
                  <a:spLocks/>
                </p:cNvSpPr>
                <p:nvPr/>
              </p:nvSpPr>
              <p:spPr bwMode="auto">
                <a:xfrm>
                  <a:off x="12" y="232"/>
                  <a:ext cx="101" cy="25"/>
                </a:xfrm>
                <a:custGeom>
                  <a:avLst/>
                  <a:gdLst>
                    <a:gd name="T0" fmla="*/ 0 w 21600"/>
                    <a:gd name="T1" fmla="*/ 25 h 21600"/>
                    <a:gd name="T2" fmla="*/ 0 w 21600"/>
                    <a:gd name="T3" fmla="*/ 13 h 21600"/>
                    <a:gd name="T4" fmla="*/ 101 w 21600"/>
                    <a:gd name="T5" fmla="*/ 0 h 21600"/>
                    <a:gd name="T6" fmla="*/ 101 w 21600"/>
                    <a:gd name="T7" fmla="*/ 13 h 21600"/>
                    <a:gd name="T8" fmla="*/ 0 w 21600"/>
                    <a:gd name="T9" fmla="*/ 25 h 21600"/>
                    <a:gd name="T10" fmla="*/ 0 w 21600"/>
                    <a:gd name="T11" fmla="*/ 25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70" name="Freeform 394"/>
                <p:cNvSpPr>
                  <a:spLocks/>
                </p:cNvSpPr>
                <p:nvPr/>
              </p:nvSpPr>
              <p:spPr bwMode="auto">
                <a:xfrm>
                  <a:off x="12" y="244"/>
                  <a:ext cx="107" cy="31"/>
                </a:xfrm>
                <a:custGeom>
                  <a:avLst/>
                  <a:gdLst>
                    <a:gd name="T0" fmla="*/ 0 w 21600"/>
                    <a:gd name="T1" fmla="*/ 12 h 21600"/>
                    <a:gd name="T2" fmla="*/ 0 w 21600"/>
                    <a:gd name="T3" fmla="*/ 0 h 21600"/>
                    <a:gd name="T4" fmla="*/ 107 w 21600"/>
                    <a:gd name="T5" fmla="*/ 19 h 21600"/>
                    <a:gd name="T6" fmla="*/ 101 w 21600"/>
                    <a:gd name="T7" fmla="*/ 31 h 21600"/>
                    <a:gd name="T8" fmla="*/ 0 w 21600"/>
                    <a:gd name="T9" fmla="*/ 12 h 21600"/>
                    <a:gd name="T10" fmla="*/ 0 w 21600"/>
                    <a:gd name="T11" fmla="*/ 12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8640"/>
                      </a:moveTo>
                      <a:lnTo>
                        <a:pt x="0" y="0"/>
                      </a:lnTo>
                      <a:lnTo>
                        <a:pt x="21600" y="12960"/>
                      </a:lnTo>
                      <a:lnTo>
                        <a:pt x="20329" y="21600"/>
                      </a:lnTo>
                      <a:lnTo>
                        <a:pt x="0" y="8640"/>
                      </a:lnTo>
                      <a:close/>
                      <a:moveTo>
                        <a:pt x="0" y="864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71" name="Freeform 395"/>
                <p:cNvSpPr>
                  <a:spLocks/>
                </p:cNvSpPr>
                <p:nvPr/>
              </p:nvSpPr>
              <p:spPr bwMode="auto">
                <a:xfrm>
                  <a:off x="6" y="263"/>
                  <a:ext cx="107" cy="25"/>
                </a:xfrm>
                <a:custGeom>
                  <a:avLst/>
                  <a:gdLst>
                    <a:gd name="T0" fmla="*/ 0 w 21600"/>
                    <a:gd name="T1" fmla="*/ 25 h 21600"/>
                    <a:gd name="T2" fmla="*/ 0 w 21600"/>
                    <a:gd name="T3" fmla="*/ 19 h 21600"/>
                    <a:gd name="T4" fmla="*/ 107 w 21600"/>
                    <a:gd name="T5" fmla="*/ 0 h 21600"/>
                    <a:gd name="T6" fmla="*/ 107 w 21600"/>
                    <a:gd name="T7" fmla="*/ 13 h 21600"/>
                    <a:gd name="T8" fmla="*/ 0 w 21600"/>
                    <a:gd name="T9" fmla="*/ 25 h 21600"/>
                    <a:gd name="T10" fmla="*/ 0 w 21600"/>
                    <a:gd name="T11" fmla="*/ 25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62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72" name="Freeform 396"/>
                <p:cNvSpPr>
                  <a:spLocks/>
                </p:cNvSpPr>
                <p:nvPr/>
              </p:nvSpPr>
              <p:spPr bwMode="auto">
                <a:xfrm>
                  <a:off x="0" y="282"/>
                  <a:ext cx="75" cy="37"/>
                </a:xfrm>
                <a:custGeom>
                  <a:avLst/>
                  <a:gdLst>
                    <a:gd name="T0" fmla="*/ 0 w 21600"/>
                    <a:gd name="T1" fmla="*/ 6 h 21600"/>
                    <a:gd name="T2" fmla="*/ 6 w 21600"/>
                    <a:gd name="T3" fmla="*/ 0 h 21600"/>
                    <a:gd name="T4" fmla="*/ 75 w 21600"/>
                    <a:gd name="T5" fmla="*/ 31 h 21600"/>
                    <a:gd name="T6" fmla="*/ 69 w 21600"/>
                    <a:gd name="T7" fmla="*/ 37 h 21600"/>
                    <a:gd name="T8" fmla="*/ 0 w 21600"/>
                    <a:gd name="T9" fmla="*/ 6 h 21600"/>
                    <a:gd name="T10" fmla="*/ 0 w 21600"/>
                    <a:gd name="T11" fmla="*/ 6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800" y="0"/>
                      </a:lnTo>
                      <a:lnTo>
                        <a:pt x="21600" y="18000"/>
                      </a:lnTo>
                      <a:lnTo>
                        <a:pt x="19800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73" name="Rectangle 397"/>
                <p:cNvSpPr>
                  <a:spLocks/>
                </p:cNvSpPr>
                <p:nvPr/>
              </p:nvSpPr>
              <p:spPr bwMode="auto">
                <a:xfrm>
                  <a:off x="62" y="313"/>
                  <a:ext cx="13" cy="113"/>
                </a:xfrm>
                <a:prstGeom prst="rect">
                  <a:avLst/>
                </a:prstGeom>
                <a:solidFill>
                  <a:srgbClr val="A50021"/>
                </a:solidFill>
                <a:ln w="12700">
                  <a:solidFill>
                    <a:srgbClr val="A5002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560" name="Oval 398"/>
              <p:cNvSpPr>
                <a:spLocks/>
              </p:cNvSpPr>
              <p:nvPr/>
            </p:nvSpPr>
            <p:spPr bwMode="auto">
              <a:xfrm>
                <a:off x="31" y="0"/>
                <a:ext cx="49" cy="48"/>
              </a:xfrm>
              <a:prstGeom prst="ellipse">
                <a:avLst/>
              </a:prstGeom>
              <a:solidFill>
                <a:srgbClr val="A50021"/>
              </a:solidFill>
              <a:ln w="12700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526" name="Group 399"/>
            <p:cNvGrpSpPr>
              <a:grpSpLocks/>
            </p:cNvGrpSpPr>
            <p:nvPr/>
          </p:nvGrpSpPr>
          <p:grpSpPr bwMode="auto">
            <a:xfrm>
              <a:off x="3553437" y="1706580"/>
              <a:ext cx="907836" cy="1014417"/>
              <a:chOff x="0" y="0"/>
              <a:chExt cx="525" cy="587"/>
            </a:xfrm>
          </p:grpSpPr>
          <p:grpSp>
            <p:nvGrpSpPr>
              <p:cNvPr id="544" name="Group 400"/>
              <p:cNvGrpSpPr>
                <a:grpSpLocks/>
              </p:cNvGrpSpPr>
              <p:nvPr/>
            </p:nvGrpSpPr>
            <p:grpSpPr bwMode="auto">
              <a:xfrm rot="-2460000">
                <a:off x="205" y="-28"/>
                <a:ext cx="119" cy="657"/>
                <a:chOff x="0" y="0"/>
                <a:chExt cx="119" cy="657"/>
              </a:xfrm>
            </p:grpSpPr>
            <p:sp>
              <p:nvSpPr>
                <p:cNvPr id="546" name="Rectangle 401"/>
                <p:cNvSpPr>
                  <a:spLocks/>
                </p:cNvSpPr>
                <p:nvPr/>
              </p:nvSpPr>
              <p:spPr bwMode="auto">
                <a:xfrm>
                  <a:off x="49" y="0"/>
                  <a:ext cx="12" cy="164"/>
                </a:xfrm>
                <a:prstGeom prst="rect">
                  <a:avLst/>
                </a:prstGeom>
                <a:solidFill>
                  <a:srgbClr val="B2B2B2"/>
                </a:solidFill>
                <a:ln w="12700">
                  <a:solidFill>
                    <a:srgbClr val="B2B2B2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47" name="Freeform 402"/>
                <p:cNvSpPr>
                  <a:spLocks/>
                </p:cNvSpPr>
                <p:nvPr/>
              </p:nvSpPr>
              <p:spPr bwMode="auto">
                <a:xfrm>
                  <a:off x="49" y="154"/>
                  <a:ext cx="70" cy="58"/>
                </a:xfrm>
                <a:custGeom>
                  <a:avLst/>
                  <a:gdLst>
                    <a:gd name="T0" fmla="*/ 0 w 21600"/>
                    <a:gd name="T1" fmla="*/ 10 h 21600"/>
                    <a:gd name="T2" fmla="*/ 6 w 21600"/>
                    <a:gd name="T3" fmla="*/ 0 h 21600"/>
                    <a:gd name="T4" fmla="*/ 70 w 21600"/>
                    <a:gd name="T5" fmla="*/ 48 h 21600"/>
                    <a:gd name="T6" fmla="*/ 64 w 21600"/>
                    <a:gd name="T7" fmla="*/ 58 h 21600"/>
                    <a:gd name="T8" fmla="*/ 0 w 21600"/>
                    <a:gd name="T9" fmla="*/ 10 h 21600"/>
                    <a:gd name="T10" fmla="*/ 0 w 21600"/>
                    <a:gd name="T11" fmla="*/ 1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964" y="0"/>
                      </a:lnTo>
                      <a:lnTo>
                        <a:pt x="21600" y="18000"/>
                      </a:lnTo>
                      <a:lnTo>
                        <a:pt x="19636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48" name="Freeform 403"/>
                <p:cNvSpPr>
                  <a:spLocks/>
                </p:cNvSpPr>
                <p:nvPr/>
              </p:nvSpPr>
              <p:spPr bwMode="auto">
                <a:xfrm>
                  <a:off x="12" y="193"/>
                  <a:ext cx="100" cy="29"/>
                </a:xfrm>
                <a:custGeom>
                  <a:avLst/>
                  <a:gdLst>
                    <a:gd name="T0" fmla="*/ 0 w 21600"/>
                    <a:gd name="T1" fmla="*/ 29 h 21600"/>
                    <a:gd name="T2" fmla="*/ 0 w 21600"/>
                    <a:gd name="T3" fmla="*/ 19 h 21600"/>
                    <a:gd name="T4" fmla="*/ 100 w 21600"/>
                    <a:gd name="T5" fmla="*/ 0 h 21600"/>
                    <a:gd name="T6" fmla="*/ 100 w 21600"/>
                    <a:gd name="T7" fmla="*/ 19 h 21600"/>
                    <a:gd name="T8" fmla="*/ 0 w 21600"/>
                    <a:gd name="T9" fmla="*/ 29 h 21600"/>
                    <a:gd name="T10" fmla="*/ 0 w 21600"/>
                    <a:gd name="T11" fmla="*/ 2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4400"/>
                      </a:lnTo>
                      <a:lnTo>
                        <a:pt x="21600" y="0"/>
                      </a:lnTo>
                      <a:lnTo>
                        <a:pt x="21600" y="144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49" name="Freeform 404"/>
                <p:cNvSpPr>
                  <a:spLocks/>
                </p:cNvSpPr>
                <p:nvPr/>
              </p:nvSpPr>
              <p:spPr bwMode="auto">
                <a:xfrm>
                  <a:off x="12" y="222"/>
                  <a:ext cx="100" cy="29"/>
                </a:xfrm>
                <a:custGeom>
                  <a:avLst/>
                  <a:gdLst>
                    <a:gd name="T0" fmla="*/ 0 w 21600"/>
                    <a:gd name="T1" fmla="*/ 10 h 21600"/>
                    <a:gd name="T2" fmla="*/ 0 w 21600"/>
                    <a:gd name="T3" fmla="*/ 0 h 21600"/>
                    <a:gd name="T4" fmla="*/ 100 w 21600"/>
                    <a:gd name="T5" fmla="*/ 10 h 21600"/>
                    <a:gd name="T6" fmla="*/ 100 w 21600"/>
                    <a:gd name="T7" fmla="*/ 29 h 21600"/>
                    <a:gd name="T8" fmla="*/ 0 w 21600"/>
                    <a:gd name="T9" fmla="*/ 10 h 21600"/>
                    <a:gd name="T10" fmla="*/ 0 w 21600"/>
                    <a:gd name="T11" fmla="*/ 1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7200"/>
                      </a:moveTo>
                      <a:lnTo>
                        <a:pt x="0" y="0"/>
                      </a:lnTo>
                      <a:lnTo>
                        <a:pt x="21600" y="7200"/>
                      </a:lnTo>
                      <a:lnTo>
                        <a:pt x="21600" y="21600"/>
                      </a:lnTo>
                      <a:lnTo>
                        <a:pt x="0" y="7200"/>
                      </a:lnTo>
                      <a:close/>
                      <a:moveTo>
                        <a:pt x="0" y="72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50" name="Freeform 405"/>
                <p:cNvSpPr>
                  <a:spLocks/>
                </p:cNvSpPr>
                <p:nvPr/>
              </p:nvSpPr>
              <p:spPr bwMode="auto">
                <a:xfrm>
                  <a:off x="12" y="241"/>
                  <a:ext cx="100" cy="39"/>
                </a:xfrm>
                <a:custGeom>
                  <a:avLst/>
                  <a:gdLst>
                    <a:gd name="T0" fmla="*/ 0 w 21600"/>
                    <a:gd name="T1" fmla="*/ 39 h 21600"/>
                    <a:gd name="T2" fmla="*/ 0 w 21600"/>
                    <a:gd name="T3" fmla="*/ 20 h 21600"/>
                    <a:gd name="T4" fmla="*/ 100 w 21600"/>
                    <a:gd name="T5" fmla="*/ 0 h 21600"/>
                    <a:gd name="T6" fmla="*/ 100 w 21600"/>
                    <a:gd name="T7" fmla="*/ 20 h 21600"/>
                    <a:gd name="T8" fmla="*/ 0 w 21600"/>
                    <a:gd name="T9" fmla="*/ 39 h 21600"/>
                    <a:gd name="T10" fmla="*/ 0 w 21600"/>
                    <a:gd name="T11" fmla="*/ 3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51" name="Freeform 406"/>
                <p:cNvSpPr>
                  <a:spLocks/>
                </p:cNvSpPr>
                <p:nvPr/>
              </p:nvSpPr>
              <p:spPr bwMode="auto">
                <a:xfrm>
                  <a:off x="12" y="299"/>
                  <a:ext cx="101" cy="39"/>
                </a:xfrm>
                <a:custGeom>
                  <a:avLst/>
                  <a:gdLst>
                    <a:gd name="T0" fmla="*/ 0 w 21600"/>
                    <a:gd name="T1" fmla="*/ 39 h 21600"/>
                    <a:gd name="T2" fmla="*/ 0 w 21600"/>
                    <a:gd name="T3" fmla="*/ 20 h 21600"/>
                    <a:gd name="T4" fmla="*/ 101 w 21600"/>
                    <a:gd name="T5" fmla="*/ 0 h 21600"/>
                    <a:gd name="T6" fmla="*/ 101 w 21600"/>
                    <a:gd name="T7" fmla="*/ 20 h 21600"/>
                    <a:gd name="T8" fmla="*/ 0 w 21600"/>
                    <a:gd name="T9" fmla="*/ 39 h 21600"/>
                    <a:gd name="T10" fmla="*/ 0 w 21600"/>
                    <a:gd name="T11" fmla="*/ 3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52" name="Freeform 407"/>
                <p:cNvSpPr>
                  <a:spLocks/>
                </p:cNvSpPr>
                <p:nvPr/>
              </p:nvSpPr>
              <p:spPr bwMode="auto">
                <a:xfrm>
                  <a:off x="12" y="270"/>
                  <a:ext cx="101" cy="39"/>
                </a:xfrm>
                <a:custGeom>
                  <a:avLst/>
                  <a:gdLst>
                    <a:gd name="T0" fmla="*/ 0 w 21600"/>
                    <a:gd name="T1" fmla="*/ 20 h 21600"/>
                    <a:gd name="T2" fmla="*/ 0 w 21600"/>
                    <a:gd name="T3" fmla="*/ 0 h 21600"/>
                    <a:gd name="T4" fmla="*/ 101 w 21600"/>
                    <a:gd name="T5" fmla="*/ 20 h 21600"/>
                    <a:gd name="T6" fmla="*/ 101 w 21600"/>
                    <a:gd name="T7" fmla="*/ 39 h 21600"/>
                    <a:gd name="T8" fmla="*/ 0 w 21600"/>
                    <a:gd name="T9" fmla="*/ 20 h 21600"/>
                    <a:gd name="T10" fmla="*/ 0 w 21600"/>
                    <a:gd name="T11" fmla="*/ 2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53" name="Freeform 408"/>
                <p:cNvSpPr>
                  <a:spLocks/>
                </p:cNvSpPr>
                <p:nvPr/>
              </p:nvSpPr>
              <p:spPr bwMode="auto">
                <a:xfrm>
                  <a:off x="12" y="328"/>
                  <a:ext cx="101" cy="39"/>
                </a:xfrm>
                <a:custGeom>
                  <a:avLst/>
                  <a:gdLst>
                    <a:gd name="T0" fmla="*/ 0 w 21600"/>
                    <a:gd name="T1" fmla="*/ 20 h 21600"/>
                    <a:gd name="T2" fmla="*/ 0 w 21600"/>
                    <a:gd name="T3" fmla="*/ 0 h 21600"/>
                    <a:gd name="T4" fmla="*/ 101 w 21600"/>
                    <a:gd name="T5" fmla="*/ 20 h 21600"/>
                    <a:gd name="T6" fmla="*/ 101 w 21600"/>
                    <a:gd name="T7" fmla="*/ 39 h 21600"/>
                    <a:gd name="T8" fmla="*/ 0 w 21600"/>
                    <a:gd name="T9" fmla="*/ 20 h 21600"/>
                    <a:gd name="T10" fmla="*/ 0 w 21600"/>
                    <a:gd name="T11" fmla="*/ 2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54" name="Freeform 409"/>
                <p:cNvSpPr>
                  <a:spLocks/>
                </p:cNvSpPr>
                <p:nvPr/>
              </p:nvSpPr>
              <p:spPr bwMode="auto">
                <a:xfrm>
                  <a:off x="12" y="357"/>
                  <a:ext cx="101" cy="39"/>
                </a:xfrm>
                <a:custGeom>
                  <a:avLst/>
                  <a:gdLst>
                    <a:gd name="T0" fmla="*/ 0 w 21600"/>
                    <a:gd name="T1" fmla="*/ 39 h 21600"/>
                    <a:gd name="T2" fmla="*/ 0 w 21600"/>
                    <a:gd name="T3" fmla="*/ 20 h 21600"/>
                    <a:gd name="T4" fmla="*/ 101 w 21600"/>
                    <a:gd name="T5" fmla="*/ 0 h 21600"/>
                    <a:gd name="T6" fmla="*/ 101 w 21600"/>
                    <a:gd name="T7" fmla="*/ 20 h 21600"/>
                    <a:gd name="T8" fmla="*/ 0 w 21600"/>
                    <a:gd name="T9" fmla="*/ 39 h 21600"/>
                    <a:gd name="T10" fmla="*/ 0 w 21600"/>
                    <a:gd name="T11" fmla="*/ 3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55" name="Freeform 410"/>
                <p:cNvSpPr>
                  <a:spLocks/>
                </p:cNvSpPr>
                <p:nvPr/>
              </p:nvSpPr>
              <p:spPr bwMode="auto">
                <a:xfrm>
                  <a:off x="12" y="377"/>
                  <a:ext cx="107" cy="48"/>
                </a:xfrm>
                <a:custGeom>
                  <a:avLst/>
                  <a:gdLst>
                    <a:gd name="T0" fmla="*/ 0 w 21600"/>
                    <a:gd name="T1" fmla="*/ 19 h 21600"/>
                    <a:gd name="T2" fmla="*/ 0 w 21600"/>
                    <a:gd name="T3" fmla="*/ 0 h 21600"/>
                    <a:gd name="T4" fmla="*/ 107 w 21600"/>
                    <a:gd name="T5" fmla="*/ 29 h 21600"/>
                    <a:gd name="T6" fmla="*/ 101 w 21600"/>
                    <a:gd name="T7" fmla="*/ 48 h 21600"/>
                    <a:gd name="T8" fmla="*/ 0 w 21600"/>
                    <a:gd name="T9" fmla="*/ 19 h 21600"/>
                    <a:gd name="T10" fmla="*/ 0 w 21600"/>
                    <a:gd name="T11" fmla="*/ 1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8640"/>
                      </a:moveTo>
                      <a:lnTo>
                        <a:pt x="0" y="0"/>
                      </a:lnTo>
                      <a:lnTo>
                        <a:pt x="21600" y="12960"/>
                      </a:lnTo>
                      <a:lnTo>
                        <a:pt x="20329" y="21600"/>
                      </a:lnTo>
                      <a:lnTo>
                        <a:pt x="0" y="8640"/>
                      </a:lnTo>
                      <a:close/>
                      <a:moveTo>
                        <a:pt x="0" y="864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56" name="Freeform 411"/>
                <p:cNvSpPr>
                  <a:spLocks/>
                </p:cNvSpPr>
                <p:nvPr/>
              </p:nvSpPr>
              <p:spPr bwMode="auto">
                <a:xfrm>
                  <a:off x="6" y="406"/>
                  <a:ext cx="107" cy="38"/>
                </a:xfrm>
                <a:custGeom>
                  <a:avLst/>
                  <a:gdLst>
                    <a:gd name="T0" fmla="*/ 0 w 21600"/>
                    <a:gd name="T1" fmla="*/ 38 h 21600"/>
                    <a:gd name="T2" fmla="*/ 0 w 21600"/>
                    <a:gd name="T3" fmla="*/ 28 h 21600"/>
                    <a:gd name="T4" fmla="*/ 107 w 21600"/>
                    <a:gd name="T5" fmla="*/ 0 h 21600"/>
                    <a:gd name="T6" fmla="*/ 107 w 21600"/>
                    <a:gd name="T7" fmla="*/ 19 h 21600"/>
                    <a:gd name="T8" fmla="*/ 0 w 21600"/>
                    <a:gd name="T9" fmla="*/ 38 h 21600"/>
                    <a:gd name="T10" fmla="*/ 0 w 21600"/>
                    <a:gd name="T11" fmla="*/ 38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62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57" name="Freeform 412"/>
                <p:cNvSpPr>
                  <a:spLocks/>
                </p:cNvSpPr>
                <p:nvPr/>
              </p:nvSpPr>
              <p:spPr bwMode="auto">
                <a:xfrm>
                  <a:off x="0" y="435"/>
                  <a:ext cx="75" cy="58"/>
                </a:xfrm>
                <a:custGeom>
                  <a:avLst/>
                  <a:gdLst>
                    <a:gd name="T0" fmla="*/ 0 w 21600"/>
                    <a:gd name="T1" fmla="*/ 10 h 21600"/>
                    <a:gd name="T2" fmla="*/ 6 w 21600"/>
                    <a:gd name="T3" fmla="*/ 0 h 21600"/>
                    <a:gd name="T4" fmla="*/ 75 w 21600"/>
                    <a:gd name="T5" fmla="*/ 48 h 21600"/>
                    <a:gd name="T6" fmla="*/ 69 w 21600"/>
                    <a:gd name="T7" fmla="*/ 58 h 21600"/>
                    <a:gd name="T8" fmla="*/ 0 w 21600"/>
                    <a:gd name="T9" fmla="*/ 10 h 21600"/>
                    <a:gd name="T10" fmla="*/ 0 w 21600"/>
                    <a:gd name="T11" fmla="*/ 1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800" y="0"/>
                      </a:lnTo>
                      <a:lnTo>
                        <a:pt x="21600" y="18000"/>
                      </a:lnTo>
                      <a:lnTo>
                        <a:pt x="19800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58" name="Rectangle 413"/>
                <p:cNvSpPr>
                  <a:spLocks/>
                </p:cNvSpPr>
                <p:nvPr/>
              </p:nvSpPr>
              <p:spPr bwMode="auto">
                <a:xfrm>
                  <a:off x="63" y="483"/>
                  <a:ext cx="12" cy="174"/>
                </a:xfrm>
                <a:prstGeom prst="rect">
                  <a:avLst/>
                </a:prstGeom>
                <a:solidFill>
                  <a:srgbClr val="B2B2B2"/>
                </a:solidFill>
                <a:ln w="12700">
                  <a:solidFill>
                    <a:srgbClr val="B2B2B2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545" name="Oval 414"/>
              <p:cNvSpPr>
                <a:spLocks/>
              </p:cNvSpPr>
              <p:nvPr/>
            </p:nvSpPr>
            <p:spPr bwMode="auto">
              <a:xfrm rot="-2460000">
                <a:off x="10" y="12"/>
                <a:ext cx="58" cy="54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527" name="Group 415"/>
            <p:cNvGrpSpPr>
              <a:grpSpLocks/>
            </p:cNvGrpSpPr>
            <p:nvPr/>
          </p:nvGrpSpPr>
          <p:grpSpPr bwMode="auto">
            <a:xfrm flipH="1">
              <a:off x="4333555" y="1715206"/>
              <a:ext cx="906110" cy="1014417"/>
              <a:chOff x="0" y="0"/>
              <a:chExt cx="525" cy="587"/>
            </a:xfrm>
          </p:grpSpPr>
          <p:grpSp>
            <p:nvGrpSpPr>
              <p:cNvPr id="529" name="Group 416"/>
              <p:cNvGrpSpPr>
                <a:grpSpLocks/>
              </p:cNvGrpSpPr>
              <p:nvPr/>
            </p:nvGrpSpPr>
            <p:grpSpPr bwMode="auto">
              <a:xfrm rot="-2460000">
                <a:off x="205" y="-28"/>
                <a:ext cx="119" cy="657"/>
                <a:chOff x="0" y="0"/>
                <a:chExt cx="119" cy="657"/>
              </a:xfrm>
            </p:grpSpPr>
            <p:sp>
              <p:nvSpPr>
                <p:cNvPr id="531" name="Rectangle 417"/>
                <p:cNvSpPr>
                  <a:spLocks/>
                </p:cNvSpPr>
                <p:nvPr/>
              </p:nvSpPr>
              <p:spPr bwMode="auto">
                <a:xfrm>
                  <a:off x="49" y="0"/>
                  <a:ext cx="13" cy="164"/>
                </a:xfrm>
                <a:prstGeom prst="rect">
                  <a:avLst/>
                </a:prstGeom>
                <a:solidFill>
                  <a:srgbClr val="B2B2B2"/>
                </a:solidFill>
                <a:ln w="12700">
                  <a:solidFill>
                    <a:srgbClr val="B2B2B2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32" name="Freeform 418"/>
                <p:cNvSpPr>
                  <a:spLocks/>
                </p:cNvSpPr>
                <p:nvPr/>
              </p:nvSpPr>
              <p:spPr bwMode="auto">
                <a:xfrm>
                  <a:off x="49" y="154"/>
                  <a:ext cx="70" cy="58"/>
                </a:xfrm>
                <a:custGeom>
                  <a:avLst/>
                  <a:gdLst>
                    <a:gd name="T0" fmla="*/ 0 w 21600"/>
                    <a:gd name="T1" fmla="*/ 10 h 21600"/>
                    <a:gd name="T2" fmla="*/ 6 w 21600"/>
                    <a:gd name="T3" fmla="*/ 0 h 21600"/>
                    <a:gd name="T4" fmla="*/ 70 w 21600"/>
                    <a:gd name="T5" fmla="*/ 48 h 21600"/>
                    <a:gd name="T6" fmla="*/ 64 w 21600"/>
                    <a:gd name="T7" fmla="*/ 58 h 21600"/>
                    <a:gd name="T8" fmla="*/ 0 w 21600"/>
                    <a:gd name="T9" fmla="*/ 10 h 21600"/>
                    <a:gd name="T10" fmla="*/ 0 w 21600"/>
                    <a:gd name="T11" fmla="*/ 1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964" y="0"/>
                      </a:lnTo>
                      <a:lnTo>
                        <a:pt x="21600" y="18000"/>
                      </a:lnTo>
                      <a:lnTo>
                        <a:pt x="19636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33" name="Freeform 419"/>
                <p:cNvSpPr>
                  <a:spLocks/>
                </p:cNvSpPr>
                <p:nvPr/>
              </p:nvSpPr>
              <p:spPr bwMode="auto">
                <a:xfrm>
                  <a:off x="12" y="193"/>
                  <a:ext cx="100" cy="29"/>
                </a:xfrm>
                <a:custGeom>
                  <a:avLst/>
                  <a:gdLst>
                    <a:gd name="T0" fmla="*/ 0 w 21600"/>
                    <a:gd name="T1" fmla="*/ 29 h 21600"/>
                    <a:gd name="T2" fmla="*/ 0 w 21600"/>
                    <a:gd name="T3" fmla="*/ 19 h 21600"/>
                    <a:gd name="T4" fmla="*/ 100 w 21600"/>
                    <a:gd name="T5" fmla="*/ 0 h 21600"/>
                    <a:gd name="T6" fmla="*/ 100 w 21600"/>
                    <a:gd name="T7" fmla="*/ 19 h 21600"/>
                    <a:gd name="T8" fmla="*/ 0 w 21600"/>
                    <a:gd name="T9" fmla="*/ 29 h 21600"/>
                    <a:gd name="T10" fmla="*/ 0 w 21600"/>
                    <a:gd name="T11" fmla="*/ 2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4400"/>
                      </a:lnTo>
                      <a:lnTo>
                        <a:pt x="21600" y="0"/>
                      </a:lnTo>
                      <a:lnTo>
                        <a:pt x="21600" y="144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34" name="Freeform 420"/>
                <p:cNvSpPr>
                  <a:spLocks/>
                </p:cNvSpPr>
                <p:nvPr/>
              </p:nvSpPr>
              <p:spPr bwMode="auto">
                <a:xfrm>
                  <a:off x="12" y="222"/>
                  <a:ext cx="100" cy="29"/>
                </a:xfrm>
                <a:custGeom>
                  <a:avLst/>
                  <a:gdLst>
                    <a:gd name="T0" fmla="*/ 0 w 21600"/>
                    <a:gd name="T1" fmla="*/ 10 h 21600"/>
                    <a:gd name="T2" fmla="*/ 0 w 21600"/>
                    <a:gd name="T3" fmla="*/ 0 h 21600"/>
                    <a:gd name="T4" fmla="*/ 100 w 21600"/>
                    <a:gd name="T5" fmla="*/ 10 h 21600"/>
                    <a:gd name="T6" fmla="*/ 100 w 21600"/>
                    <a:gd name="T7" fmla="*/ 29 h 21600"/>
                    <a:gd name="T8" fmla="*/ 0 w 21600"/>
                    <a:gd name="T9" fmla="*/ 10 h 21600"/>
                    <a:gd name="T10" fmla="*/ 0 w 21600"/>
                    <a:gd name="T11" fmla="*/ 1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7200"/>
                      </a:moveTo>
                      <a:lnTo>
                        <a:pt x="0" y="0"/>
                      </a:lnTo>
                      <a:lnTo>
                        <a:pt x="21600" y="7200"/>
                      </a:lnTo>
                      <a:lnTo>
                        <a:pt x="21600" y="21600"/>
                      </a:lnTo>
                      <a:lnTo>
                        <a:pt x="0" y="7200"/>
                      </a:lnTo>
                      <a:close/>
                      <a:moveTo>
                        <a:pt x="0" y="72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35" name="Freeform 421"/>
                <p:cNvSpPr>
                  <a:spLocks/>
                </p:cNvSpPr>
                <p:nvPr/>
              </p:nvSpPr>
              <p:spPr bwMode="auto">
                <a:xfrm>
                  <a:off x="12" y="241"/>
                  <a:ext cx="100" cy="39"/>
                </a:xfrm>
                <a:custGeom>
                  <a:avLst/>
                  <a:gdLst>
                    <a:gd name="T0" fmla="*/ 0 w 21600"/>
                    <a:gd name="T1" fmla="*/ 39 h 21600"/>
                    <a:gd name="T2" fmla="*/ 0 w 21600"/>
                    <a:gd name="T3" fmla="*/ 20 h 21600"/>
                    <a:gd name="T4" fmla="*/ 100 w 21600"/>
                    <a:gd name="T5" fmla="*/ 0 h 21600"/>
                    <a:gd name="T6" fmla="*/ 100 w 21600"/>
                    <a:gd name="T7" fmla="*/ 20 h 21600"/>
                    <a:gd name="T8" fmla="*/ 0 w 21600"/>
                    <a:gd name="T9" fmla="*/ 39 h 21600"/>
                    <a:gd name="T10" fmla="*/ 0 w 21600"/>
                    <a:gd name="T11" fmla="*/ 3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36" name="Freeform 422"/>
                <p:cNvSpPr>
                  <a:spLocks/>
                </p:cNvSpPr>
                <p:nvPr/>
              </p:nvSpPr>
              <p:spPr bwMode="auto">
                <a:xfrm>
                  <a:off x="12" y="299"/>
                  <a:ext cx="101" cy="39"/>
                </a:xfrm>
                <a:custGeom>
                  <a:avLst/>
                  <a:gdLst>
                    <a:gd name="T0" fmla="*/ 0 w 21600"/>
                    <a:gd name="T1" fmla="*/ 39 h 21600"/>
                    <a:gd name="T2" fmla="*/ 0 w 21600"/>
                    <a:gd name="T3" fmla="*/ 20 h 21600"/>
                    <a:gd name="T4" fmla="*/ 101 w 21600"/>
                    <a:gd name="T5" fmla="*/ 0 h 21600"/>
                    <a:gd name="T6" fmla="*/ 101 w 21600"/>
                    <a:gd name="T7" fmla="*/ 20 h 21600"/>
                    <a:gd name="T8" fmla="*/ 0 w 21600"/>
                    <a:gd name="T9" fmla="*/ 39 h 21600"/>
                    <a:gd name="T10" fmla="*/ 0 w 21600"/>
                    <a:gd name="T11" fmla="*/ 3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37" name="Freeform 423"/>
                <p:cNvSpPr>
                  <a:spLocks/>
                </p:cNvSpPr>
                <p:nvPr/>
              </p:nvSpPr>
              <p:spPr bwMode="auto">
                <a:xfrm>
                  <a:off x="12" y="270"/>
                  <a:ext cx="100" cy="39"/>
                </a:xfrm>
                <a:custGeom>
                  <a:avLst/>
                  <a:gdLst>
                    <a:gd name="T0" fmla="*/ 0 w 21600"/>
                    <a:gd name="T1" fmla="*/ 20 h 21600"/>
                    <a:gd name="T2" fmla="*/ 0 w 21600"/>
                    <a:gd name="T3" fmla="*/ 0 h 21600"/>
                    <a:gd name="T4" fmla="*/ 100 w 21600"/>
                    <a:gd name="T5" fmla="*/ 20 h 21600"/>
                    <a:gd name="T6" fmla="*/ 100 w 21600"/>
                    <a:gd name="T7" fmla="*/ 39 h 21600"/>
                    <a:gd name="T8" fmla="*/ 0 w 21600"/>
                    <a:gd name="T9" fmla="*/ 20 h 21600"/>
                    <a:gd name="T10" fmla="*/ 0 w 21600"/>
                    <a:gd name="T11" fmla="*/ 2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38" name="Freeform 424"/>
                <p:cNvSpPr>
                  <a:spLocks/>
                </p:cNvSpPr>
                <p:nvPr/>
              </p:nvSpPr>
              <p:spPr bwMode="auto">
                <a:xfrm>
                  <a:off x="12" y="328"/>
                  <a:ext cx="101" cy="39"/>
                </a:xfrm>
                <a:custGeom>
                  <a:avLst/>
                  <a:gdLst>
                    <a:gd name="T0" fmla="*/ 0 w 21600"/>
                    <a:gd name="T1" fmla="*/ 20 h 21600"/>
                    <a:gd name="T2" fmla="*/ 0 w 21600"/>
                    <a:gd name="T3" fmla="*/ 0 h 21600"/>
                    <a:gd name="T4" fmla="*/ 101 w 21600"/>
                    <a:gd name="T5" fmla="*/ 20 h 21600"/>
                    <a:gd name="T6" fmla="*/ 101 w 21600"/>
                    <a:gd name="T7" fmla="*/ 39 h 21600"/>
                    <a:gd name="T8" fmla="*/ 0 w 21600"/>
                    <a:gd name="T9" fmla="*/ 20 h 21600"/>
                    <a:gd name="T10" fmla="*/ 0 w 21600"/>
                    <a:gd name="T11" fmla="*/ 2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39" name="Freeform 425"/>
                <p:cNvSpPr>
                  <a:spLocks/>
                </p:cNvSpPr>
                <p:nvPr/>
              </p:nvSpPr>
              <p:spPr bwMode="auto">
                <a:xfrm>
                  <a:off x="12" y="357"/>
                  <a:ext cx="101" cy="39"/>
                </a:xfrm>
                <a:custGeom>
                  <a:avLst/>
                  <a:gdLst>
                    <a:gd name="T0" fmla="*/ 0 w 21600"/>
                    <a:gd name="T1" fmla="*/ 39 h 21600"/>
                    <a:gd name="T2" fmla="*/ 0 w 21600"/>
                    <a:gd name="T3" fmla="*/ 20 h 21600"/>
                    <a:gd name="T4" fmla="*/ 101 w 21600"/>
                    <a:gd name="T5" fmla="*/ 0 h 21600"/>
                    <a:gd name="T6" fmla="*/ 101 w 21600"/>
                    <a:gd name="T7" fmla="*/ 20 h 21600"/>
                    <a:gd name="T8" fmla="*/ 0 w 21600"/>
                    <a:gd name="T9" fmla="*/ 39 h 21600"/>
                    <a:gd name="T10" fmla="*/ 0 w 21600"/>
                    <a:gd name="T11" fmla="*/ 3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40" name="Freeform 426"/>
                <p:cNvSpPr>
                  <a:spLocks/>
                </p:cNvSpPr>
                <p:nvPr/>
              </p:nvSpPr>
              <p:spPr bwMode="auto">
                <a:xfrm>
                  <a:off x="12" y="376"/>
                  <a:ext cx="107" cy="49"/>
                </a:xfrm>
                <a:custGeom>
                  <a:avLst/>
                  <a:gdLst>
                    <a:gd name="T0" fmla="*/ 0 w 21600"/>
                    <a:gd name="T1" fmla="*/ 20 h 21600"/>
                    <a:gd name="T2" fmla="*/ 0 w 21600"/>
                    <a:gd name="T3" fmla="*/ 0 h 21600"/>
                    <a:gd name="T4" fmla="*/ 107 w 21600"/>
                    <a:gd name="T5" fmla="*/ 29 h 21600"/>
                    <a:gd name="T6" fmla="*/ 101 w 21600"/>
                    <a:gd name="T7" fmla="*/ 49 h 21600"/>
                    <a:gd name="T8" fmla="*/ 0 w 21600"/>
                    <a:gd name="T9" fmla="*/ 20 h 21600"/>
                    <a:gd name="T10" fmla="*/ 0 w 21600"/>
                    <a:gd name="T11" fmla="*/ 2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8640"/>
                      </a:moveTo>
                      <a:lnTo>
                        <a:pt x="0" y="0"/>
                      </a:lnTo>
                      <a:lnTo>
                        <a:pt x="21600" y="12960"/>
                      </a:lnTo>
                      <a:lnTo>
                        <a:pt x="20329" y="21600"/>
                      </a:lnTo>
                      <a:lnTo>
                        <a:pt x="0" y="8640"/>
                      </a:lnTo>
                      <a:close/>
                      <a:moveTo>
                        <a:pt x="0" y="864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41" name="Freeform 427"/>
                <p:cNvSpPr>
                  <a:spLocks/>
                </p:cNvSpPr>
                <p:nvPr/>
              </p:nvSpPr>
              <p:spPr bwMode="auto">
                <a:xfrm>
                  <a:off x="6" y="405"/>
                  <a:ext cx="107" cy="39"/>
                </a:xfrm>
                <a:custGeom>
                  <a:avLst/>
                  <a:gdLst>
                    <a:gd name="T0" fmla="*/ 0 w 21600"/>
                    <a:gd name="T1" fmla="*/ 39 h 21600"/>
                    <a:gd name="T2" fmla="*/ 0 w 21600"/>
                    <a:gd name="T3" fmla="*/ 29 h 21600"/>
                    <a:gd name="T4" fmla="*/ 107 w 21600"/>
                    <a:gd name="T5" fmla="*/ 0 h 21600"/>
                    <a:gd name="T6" fmla="*/ 107 w 21600"/>
                    <a:gd name="T7" fmla="*/ 20 h 21600"/>
                    <a:gd name="T8" fmla="*/ 0 w 21600"/>
                    <a:gd name="T9" fmla="*/ 39 h 21600"/>
                    <a:gd name="T10" fmla="*/ 0 w 21600"/>
                    <a:gd name="T11" fmla="*/ 3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62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42" name="Freeform 428"/>
                <p:cNvSpPr>
                  <a:spLocks/>
                </p:cNvSpPr>
                <p:nvPr/>
              </p:nvSpPr>
              <p:spPr bwMode="auto">
                <a:xfrm>
                  <a:off x="0" y="434"/>
                  <a:ext cx="75" cy="58"/>
                </a:xfrm>
                <a:custGeom>
                  <a:avLst/>
                  <a:gdLst>
                    <a:gd name="T0" fmla="*/ 0 w 21600"/>
                    <a:gd name="T1" fmla="*/ 10 h 21600"/>
                    <a:gd name="T2" fmla="*/ 6 w 21600"/>
                    <a:gd name="T3" fmla="*/ 0 h 21600"/>
                    <a:gd name="T4" fmla="*/ 75 w 21600"/>
                    <a:gd name="T5" fmla="*/ 48 h 21600"/>
                    <a:gd name="T6" fmla="*/ 69 w 21600"/>
                    <a:gd name="T7" fmla="*/ 58 h 21600"/>
                    <a:gd name="T8" fmla="*/ 0 w 21600"/>
                    <a:gd name="T9" fmla="*/ 10 h 21600"/>
                    <a:gd name="T10" fmla="*/ 0 w 21600"/>
                    <a:gd name="T11" fmla="*/ 1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800" y="0"/>
                      </a:lnTo>
                      <a:lnTo>
                        <a:pt x="21600" y="18000"/>
                      </a:lnTo>
                      <a:lnTo>
                        <a:pt x="19800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543" name="Rectangle 429"/>
                <p:cNvSpPr>
                  <a:spLocks/>
                </p:cNvSpPr>
                <p:nvPr/>
              </p:nvSpPr>
              <p:spPr bwMode="auto">
                <a:xfrm>
                  <a:off x="63" y="483"/>
                  <a:ext cx="12" cy="174"/>
                </a:xfrm>
                <a:prstGeom prst="rect">
                  <a:avLst/>
                </a:prstGeom>
                <a:solidFill>
                  <a:srgbClr val="B2B2B2"/>
                </a:solidFill>
                <a:ln w="12700">
                  <a:solidFill>
                    <a:srgbClr val="B2B2B2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530" name="Oval 430"/>
              <p:cNvSpPr>
                <a:spLocks/>
              </p:cNvSpPr>
              <p:nvPr/>
            </p:nvSpPr>
            <p:spPr bwMode="auto">
              <a:xfrm rot="-2460000">
                <a:off x="10" y="12"/>
                <a:ext cx="58" cy="54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528" name="Freeform 431"/>
            <p:cNvSpPr>
              <a:spLocks/>
            </p:cNvSpPr>
            <p:nvPr/>
          </p:nvSpPr>
          <p:spPr bwMode="auto">
            <a:xfrm>
              <a:off x="3108148" y="1447800"/>
              <a:ext cx="2630309" cy="488231"/>
            </a:xfrm>
            <a:custGeom>
              <a:avLst/>
              <a:gdLst>
                <a:gd name="T0" fmla="*/ 0 w 21600"/>
                <a:gd name="T1" fmla="*/ 0 h 21600"/>
                <a:gd name="T2" fmla="*/ 317 w 21600"/>
                <a:gd name="T3" fmla="*/ 189 h 21600"/>
                <a:gd name="T4" fmla="*/ 731 w 21600"/>
                <a:gd name="T5" fmla="*/ 283 h 21600"/>
                <a:gd name="T6" fmla="*/ 1200 w 21600"/>
                <a:gd name="T7" fmla="*/ 189 h 21600"/>
                <a:gd name="T8" fmla="*/ 1475 w 21600"/>
                <a:gd name="T9" fmla="*/ 31 h 21600"/>
                <a:gd name="T10" fmla="*/ 1524 w 21600"/>
                <a:gd name="T11" fmla="*/ 6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0"/>
                  </a:moveTo>
                  <a:cubicBezTo>
                    <a:pt x="1368" y="5400"/>
                    <a:pt x="2760" y="10800"/>
                    <a:pt x="4494" y="14400"/>
                  </a:cubicBezTo>
                  <a:cubicBezTo>
                    <a:pt x="6204" y="18000"/>
                    <a:pt x="8256" y="21600"/>
                    <a:pt x="10357" y="21600"/>
                  </a:cubicBezTo>
                  <a:cubicBezTo>
                    <a:pt x="12433" y="21600"/>
                    <a:pt x="15242" y="17400"/>
                    <a:pt x="17001" y="14400"/>
                  </a:cubicBezTo>
                  <a:cubicBezTo>
                    <a:pt x="18759" y="11100"/>
                    <a:pt x="20249" y="4200"/>
                    <a:pt x="20909" y="2400"/>
                  </a:cubicBezTo>
                  <a:lnTo>
                    <a:pt x="21600" y="456"/>
                  </a:lnTo>
                </a:path>
              </a:pathLst>
            </a:custGeom>
            <a:noFill/>
            <a:ln w="25400">
              <a:solidFill>
                <a:srgbClr val="A5002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682937" y="5242590"/>
            <a:ext cx="3467039" cy="1463010"/>
            <a:chOff x="2682937" y="5242590"/>
            <a:chExt cx="3467039" cy="1463010"/>
          </a:xfrm>
        </p:grpSpPr>
        <p:sp>
          <p:nvSpPr>
            <p:cNvPr id="630" name="Rectangle 10"/>
            <p:cNvSpPr>
              <a:spLocks/>
            </p:cNvSpPr>
            <p:nvPr/>
          </p:nvSpPr>
          <p:spPr bwMode="auto">
            <a:xfrm>
              <a:off x="2682937" y="6459379"/>
              <a:ext cx="173666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5154" bIns="0" anchor="ctr">
              <a:spAutoFit/>
            </a:bodyPr>
            <a:lstStyle/>
            <a:p>
              <a:pPr marL="42863">
                <a:spcBef>
                  <a:spcPts val="1000"/>
                </a:spcBef>
              </a:pPr>
              <a:r>
                <a:rPr lang="en-US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/>
                  <a:cs typeface="Calibri"/>
                </a:rPr>
                <a:t>Blickhan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/>
                  <a:cs typeface="Calibri"/>
                </a:rPr>
                <a:t> &amp; Full 1993</a:t>
              </a:r>
              <a:endPara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2909147"/>
                </p:ext>
              </p:extLst>
            </p:nvPr>
          </p:nvGraphicFramePr>
          <p:xfrm>
            <a:off x="2743200" y="5242590"/>
            <a:ext cx="3406776" cy="10058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86" name="Equation" r:id="rId20" imgW="1333500" imgH="393700" progId="Equation.3">
                    <p:embed/>
                  </p:oleObj>
                </mc:Choice>
                <mc:Fallback>
                  <p:oleObj name="Equation" r:id="rId20" imgW="1333500" imgH="393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2743200" y="5242590"/>
                          <a:ext cx="3406776" cy="100581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"/>
          <p:cNvGrpSpPr/>
          <p:nvPr/>
        </p:nvGrpSpPr>
        <p:grpSpPr>
          <a:xfrm>
            <a:off x="2466608" y="3106609"/>
            <a:ext cx="3857992" cy="2151191"/>
            <a:chOff x="2286000" y="4174704"/>
            <a:chExt cx="3857992" cy="2151191"/>
          </a:xfrm>
        </p:grpSpPr>
        <p:sp>
          <p:nvSpPr>
            <p:cNvPr id="300" name="Rectangle 137"/>
            <p:cNvSpPr>
              <a:spLocks/>
            </p:cNvSpPr>
            <p:nvPr/>
          </p:nvSpPr>
          <p:spPr bwMode="auto">
            <a:xfrm>
              <a:off x="2286000" y="4175999"/>
              <a:ext cx="722491" cy="2149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5154" bIns="0" anchor="t"/>
            <a:lstStyle/>
            <a:p>
              <a:pPr marL="42863" algn="r">
                <a:lnSpc>
                  <a:spcPct val="50000"/>
                </a:lnSpc>
                <a:spcBef>
                  <a:spcPts val="1775"/>
                </a:spcBef>
              </a:pPr>
              <a:r>
                <a:rPr lang="en-US" sz="2000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F</a:t>
              </a:r>
            </a:p>
            <a:p>
              <a:pPr marL="42863" algn="r">
                <a:lnSpc>
                  <a:spcPct val="50000"/>
                </a:lnSpc>
                <a:spcBef>
                  <a:spcPts val="1775"/>
                </a:spcBef>
              </a:pPr>
              <a:r>
                <a:rPr lang="en-US" sz="2000" i="1" dirty="0" smtClean="0">
                  <a:latin typeface="Times New Roman"/>
                  <a:cs typeface="Times New Roman"/>
                </a:rPr>
                <a:t>m</a:t>
              </a:r>
            </a:p>
            <a:p>
              <a:pPr marL="42863" algn="r">
                <a:lnSpc>
                  <a:spcPct val="50000"/>
                </a:lnSpc>
                <a:spcBef>
                  <a:spcPts val="1775"/>
                </a:spcBef>
              </a:pPr>
              <a:r>
                <a:rPr lang="en-US" sz="2000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g</a:t>
              </a:r>
            </a:p>
            <a:p>
              <a:pPr marL="42863" algn="r">
                <a:lnSpc>
                  <a:spcPct val="50000"/>
                </a:lnSpc>
                <a:spcBef>
                  <a:spcPts val="1775"/>
                </a:spcBef>
              </a:pPr>
              <a:r>
                <a:rPr lang="en-US" sz="2000" i="1" dirty="0" smtClean="0">
                  <a:latin typeface="Times New Roman"/>
                  <a:cs typeface="Times New Roman"/>
                </a:rPr>
                <a:t>L</a:t>
              </a:r>
            </a:p>
            <a:p>
              <a:pPr marL="42863" algn="r">
                <a:lnSpc>
                  <a:spcPct val="50000"/>
                </a:lnSpc>
                <a:spcBef>
                  <a:spcPts val="1775"/>
                </a:spcBef>
              </a:pPr>
              <a:r>
                <a:rPr lang="en-US" sz="2000" i="1" dirty="0" smtClean="0">
                  <a:latin typeface="Symbol" charset="2"/>
                  <a:cs typeface="Symbol" charset="2"/>
                </a:rPr>
                <a:t>D</a:t>
              </a:r>
              <a:r>
                <a:rPr lang="en-US" sz="2000" i="1" dirty="0" smtClean="0">
                  <a:latin typeface="Times New Roman"/>
                  <a:cs typeface="Times New Roman"/>
                </a:rPr>
                <a:t>L</a:t>
              </a:r>
            </a:p>
            <a:p>
              <a:pPr marL="42863" algn="r">
                <a:lnSpc>
                  <a:spcPct val="50000"/>
                </a:lnSpc>
                <a:spcBef>
                  <a:spcPts val="1775"/>
                </a:spcBef>
              </a:pPr>
              <a:r>
                <a:rPr lang="en-US" sz="2000" i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n</a:t>
              </a:r>
            </a:p>
          </p:txBody>
        </p:sp>
        <p:sp>
          <p:nvSpPr>
            <p:cNvPr id="301" name="Rectangle 137"/>
            <p:cNvSpPr>
              <a:spLocks/>
            </p:cNvSpPr>
            <p:nvPr/>
          </p:nvSpPr>
          <p:spPr bwMode="auto">
            <a:xfrm>
              <a:off x="3008491" y="4174704"/>
              <a:ext cx="3135501" cy="2149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5154" bIns="0" anchor="t"/>
            <a:lstStyle/>
            <a:p>
              <a:pPr marL="42863">
                <a:lnSpc>
                  <a:spcPct val="50000"/>
                </a:lnSpc>
                <a:spcBef>
                  <a:spcPts val="1775"/>
                </a:spcBef>
              </a:pPr>
              <a:r>
                <a:rPr lang="en-US" sz="2000" dirty="0" smtClean="0">
                  <a:solidFill>
                    <a:schemeClr val="tx1"/>
                  </a:solidFill>
                  <a:latin typeface="Calibri"/>
                  <a:cs typeface="Calibri"/>
                </a:rPr>
                <a:t>= vertical force</a:t>
              </a:r>
            </a:p>
            <a:p>
              <a:pPr marL="42863">
                <a:lnSpc>
                  <a:spcPct val="50000"/>
                </a:lnSpc>
                <a:spcBef>
                  <a:spcPts val="1775"/>
                </a:spcBef>
              </a:pPr>
              <a:r>
                <a:rPr lang="en-US" sz="2000" dirty="0" smtClean="0">
                  <a:latin typeface="Calibri"/>
                  <a:cs typeface="Calibri"/>
                </a:rPr>
                <a:t>= mass</a:t>
              </a:r>
            </a:p>
            <a:p>
              <a:pPr marL="42863">
                <a:lnSpc>
                  <a:spcPct val="50000"/>
                </a:lnSpc>
                <a:spcBef>
                  <a:spcPts val="1775"/>
                </a:spcBef>
              </a:pPr>
              <a:r>
                <a:rPr lang="en-US" sz="2000" dirty="0" smtClean="0">
                  <a:solidFill>
                    <a:schemeClr val="tx1"/>
                  </a:solidFill>
                  <a:latin typeface="Calibri"/>
                  <a:cs typeface="Calibri"/>
                </a:rPr>
                <a:t>= acceleration due to gravity</a:t>
              </a:r>
            </a:p>
            <a:p>
              <a:pPr marL="42863">
                <a:lnSpc>
                  <a:spcPct val="50000"/>
                </a:lnSpc>
                <a:spcBef>
                  <a:spcPts val="1775"/>
                </a:spcBef>
              </a:pPr>
              <a:r>
                <a:rPr lang="en-US" sz="2000" dirty="0" smtClean="0">
                  <a:latin typeface="Calibri"/>
                  <a:cs typeface="Calibri"/>
                </a:rPr>
                <a:t>= leg length</a:t>
              </a:r>
            </a:p>
            <a:p>
              <a:pPr marL="42863">
                <a:lnSpc>
                  <a:spcPct val="50000"/>
                </a:lnSpc>
                <a:spcBef>
                  <a:spcPts val="1775"/>
                </a:spcBef>
              </a:pPr>
              <a:r>
                <a:rPr lang="en-US" sz="2000" dirty="0" smtClean="0">
                  <a:latin typeface="Calibri"/>
                  <a:cs typeface="Calibri"/>
                </a:rPr>
                <a:t>= change in leg length</a:t>
              </a:r>
            </a:p>
            <a:p>
              <a:pPr marL="42863">
                <a:lnSpc>
                  <a:spcPct val="50000"/>
                </a:lnSpc>
                <a:spcBef>
                  <a:spcPts val="1775"/>
                </a:spcBef>
              </a:pPr>
              <a:r>
                <a:rPr lang="en-US" sz="2000" dirty="0" smtClean="0">
                  <a:solidFill>
                    <a:schemeClr val="tx1"/>
                  </a:solidFill>
                  <a:latin typeface="Calibri"/>
                  <a:cs typeface="Calibri"/>
                </a:rPr>
                <a:t>= # of legs</a:t>
              </a:r>
              <a:endParaRPr lang="en-US" sz="20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35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identification and model validation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>
                <a:latin typeface="Calibri"/>
                <a:cs typeface="Calibri"/>
              </a:rPr>
              <a:pPr>
                <a:defRPr/>
              </a:pPr>
              <a:t>8</a:t>
            </a:fld>
            <a:endParaRPr lang="en-US">
              <a:latin typeface="Calibri"/>
              <a:cs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05600" y="1219200"/>
            <a:ext cx="2247526" cy="2122676"/>
            <a:chOff x="6705600" y="846892"/>
            <a:chExt cx="2247526" cy="2122676"/>
          </a:xfrm>
        </p:grpSpPr>
        <p:sp>
          <p:nvSpPr>
            <p:cNvPr id="30" name="Rectangle 35"/>
            <p:cNvSpPr>
              <a:spLocks/>
            </p:cNvSpPr>
            <p:nvPr/>
          </p:nvSpPr>
          <p:spPr bwMode="auto">
            <a:xfrm>
              <a:off x="7143975" y="2661791"/>
              <a:ext cx="112786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686" bIns="0">
              <a:spAutoFit/>
            </a:bodyPr>
            <a:lstStyle/>
            <a:p>
              <a:pPr marL="41275" algn="ctr"/>
              <a:r>
                <a:rPr lang="en-US" sz="2000" dirty="0">
                  <a:solidFill>
                    <a:schemeClr val="tx1"/>
                  </a:solidFill>
                  <a:latin typeface="Calibri"/>
                  <a:cs typeface="Calibri"/>
                </a:rPr>
                <a:t>Cockroach</a:t>
              </a:r>
            </a:p>
          </p:txBody>
        </p:sp>
        <p:grpSp>
          <p:nvGrpSpPr>
            <p:cNvPr id="433" name="Group 432"/>
            <p:cNvGrpSpPr/>
            <p:nvPr/>
          </p:nvGrpSpPr>
          <p:grpSpPr>
            <a:xfrm>
              <a:off x="6705600" y="1985648"/>
              <a:ext cx="2247526" cy="676278"/>
              <a:chOff x="289759" y="2231869"/>
              <a:chExt cx="2247526" cy="676278"/>
            </a:xfrm>
          </p:grpSpPr>
          <p:sp>
            <p:nvSpPr>
              <p:cNvPr id="361" name="Freeform 37"/>
              <p:cNvSpPr>
                <a:spLocks/>
              </p:cNvSpPr>
              <p:nvPr/>
            </p:nvSpPr>
            <p:spPr bwMode="auto">
              <a:xfrm>
                <a:off x="1178075" y="2518252"/>
                <a:ext cx="184563" cy="86260"/>
              </a:xfrm>
              <a:custGeom>
                <a:avLst/>
                <a:gdLst>
                  <a:gd name="T0" fmla="*/ 107 w 21600"/>
                  <a:gd name="T1" fmla="*/ 21 h 21600"/>
                  <a:gd name="T2" fmla="*/ 0 w 21600"/>
                  <a:gd name="T3" fmla="*/ 50 h 21600"/>
                  <a:gd name="T4" fmla="*/ 0 w 21600"/>
                  <a:gd name="T5" fmla="*/ 21 h 21600"/>
                  <a:gd name="T6" fmla="*/ 0 w 21600"/>
                  <a:gd name="T7" fmla="*/ 0 h 21600"/>
                  <a:gd name="T8" fmla="*/ 107 w 21600"/>
                  <a:gd name="T9" fmla="*/ 21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00"/>
                  <a:gd name="T16" fmla="*/ 0 h 21600"/>
                  <a:gd name="T17" fmla="*/ 21600 w 21600"/>
                  <a:gd name="T18" fmla="*/ 21600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21600" y="9072"/>
                    </a:moveTo>
                    <a:lnTo>
                      <a:pt x="0" y="21600"/>
                    </a:lnTo>
                    <a:lnTo>
                      <a:pt x="0" y="9072"/>
                    </a:lnTo>
                    <a:lnTo>
                      <a:pt x="0" y="0"/>
                    </a:lnTo>
                    <a:lnTo>
                      <a:pt x="21600" y="9072"/>
                    </a:lnTo>
                  </a:path>
                </a:pathLst>
              </a:custGeom>
              <a:solidFill>
                <a:srgbClr val="FFFFFF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62" name="Line 38"/>
              <p:cNvSpPr>
                <a:spLocks noChangeShapeType="1"/>
              </p:cNvSpPr>
              <p:nvPr/>
            </p:nvSpPr>
            <p:spPr bwMode="auto">
              <a:xfrm>
                <a:off x="289759" y="2566558"/>
                <a:ext cx="87969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63" name="Oval 39"/>
              <p:cNvSpPr>
                <a:spLocks/>
              </p:cNvSpPr>
              <p:nvPr/>
            </p:nvSpPr>
            <p:spPr bwMode="auto">
              <a:xfrm>
                <a:off x="945216" y="2794284"/>
                <a:ext cx="112118" cy="11386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64" name="Line 40"/>
              <p:cNvSpPr>
                <a:spLocks noChangeShapeType="1"/>
              </p:cNvSpPr>
              <p:nvPr/>
            </p:nvSpPr>
            <p:spPr bwMode="auto">
              <a:xfrm rot="10800000" flipH="1">
                <a:off x="1009036" y="2371610"/>
                <a:ext cx="1725" cy="4071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65" name="Oval 41"/>
              <p:cNvSpPr>
                <a:spLocks/>
              </p:cNvSpPr>
              <p:nvPr/>
            </p:nvSpPr>
            <p:spPr bwMode="auto">
              <a:xfrm>
                <a:off x="945216" y="2243946"/>
                <a:ext cx="112118" cy="113863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66" name="Oval 42"/>
              <p:cNvSpPr>
                <a:spLocks/>
              </p:cNvSpPr>
              <p:nvPr/>
            </p:nvSpPr>
            <p:spPr bwMode="auto">
              <a:xfrm>
                <a:off x="681308" y="2794284"/>
                <a:ext cx="112118" cy="113863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67" name="Line 43"/>
              <p:cNvSpPr>
                <a:spLocks noChangeShapeType="1"/>
              </p:cNvSpPr>
              <p:nvPr/>
            </p:nvSpPr>
            <p:spPr bwMode="auto">
              <a:xfrm rot="10800000" flipH="1">
                <a:off x="727880" y="2371610"/>
                <a:ext cx="1725" cy="4071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68" name="Oval 44"/>
              <p:cNvSpPr>
                <a:spLocks/>
              </p:cNvSpPr>
              <p:nvPr/>
            </p:nvSpPr>
            <p:spPr bwMode="auto">
              <a:xfrm>
                <a:off x="681308" y="2243946"/>
                <a:ext cx="112118" cy="11386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69" name="Oval 45"/>
              <p:cNvSpPr>
                <a:spLocks/>
              </p:cNvSpPr>
              <p:nvPr/>
            </p:nvSpPr>
            <p:spPr bwMode="auto">
              <a:xfrm>
                <a:off x="413951" y="2794284"/>
                <a:ext cx="112118" cy="11386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0" name="Line 46"/>
              <p:cNvSpPr>
                <a:spLocks noChangeShapeType="1"/>
              </p:cNvSpPr>
              <p:nvPr/>
            </p:nvSpPr>
            <p:spPr bwMode="auto">
              <a:xfrm rot="10800000" flipH="1">
                <a:off x="463973" y="2371610"/>
                <a:ext cx="1725" cy="4071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1" name="Oval 47"/>
              <p:cNvSpPr>
                <a:spLocks/>
              </p:cNvSpPr>
              <p:nvPr/>
            </p:nvSpPr>
            <p:spPr bwMode="auto">
              <a:xfrm>
                <a:off x="413951" y="2243946"/>
                <a:ext cx="112118" cy="113863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2" name="Freeform 48"/>
              <p:cNvSpPr>
                <a:spLocks/>
              </p:cNvSpPr>
              <p:nvPr/>
            </p:nvSpPr>
            <p:spPr bwMode="auto">
              <a:xfrm>
                <a:off x="2357897" y="2518252"/>
                <a:ext cx="179388" cy="86260"/>
              </a:xfrm>
              <a:custGeom>
                <a:avLst/>
                <a:gdLst>
                  <a:gd name="T0" fmla="*/ 104 w 21600"/>
                  <a:gd name="T1" fmla="*/ 21 h 21600"/>
                  <a:gd name="T2" fmla="*/ 0 w 21600"/>
                  <a:gd name="T3" fmla="*/ 50 h 21600"/>
                  <a:gd name="T4" fmla="*/ 0 w 21600"/>
                  <a:gd name="T5" fmla="*/ 21 h 21600"/>
                  <a:gd name="T6" fmla="*/ 0 w 21600"/>
                  <a:gd name="T7" fmla="*/ 0 h 21600"/>
                  <a:gd name="T8" fmla="*/ 104 w 21600"/>
                  <a:gd name="T9" fmla="*/ 21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00"/>
                  <a:gd name="T16" fmla="*/ 0 h 21600"/>
                  <a:gd name="T17" fmla="*/ 21600 w 21600"/>
                  <a:gd name="T18" fmla="*/ 21600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21600" y="9072"/>
                    </a:moveTo>
                    <a:lnTo>
                      <a:pt x="0" y="21600"/>
                    </a:lnTo>
                    <a:lnTo>
                      <a:pt x="0" y="9072"/>
                    </a:lnTo>
                    <a:lnTo>
                      <a:pt x="0" y="0"/>
                    </a:lnTo>
                    <a:lnTo>
                      <a:pt x="21600" y="9072"/>
                    </a:lnTo>
                  </a:path>
                </a:pathLst>
              </a:custGeom>
              <a:solidFill>
                <a:srgbClr val="FFFFFF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3" name="Line 49"/>
              <p:cNvSpPr>
                <a:spLocks noChangeShapeType="1"/>
              </p:cNvSpPr>
              <p:nvPr/>
            </p:nvSpPr>
            <p:spPr bwMode="auto">
              <a:xfrm>
                <a:off x="1464406" y="2566558"/>
                <a:ext cx="884866" cy="1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4" name="Oval 50"/>
              <p:cNvSpPr>
                <a:spLocks/>
              </p:cNvSpPr>
              <p:nvPr/>
            </p:nvSpPr>
            <p:spPr bwMode="auto">
              <a:xfrm>
                <a:off x="2125037" y="2231869"/>
                <a:ext cx="112118" cy="11213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5" name="Line 51"/>
              <p:cNvSpPr>
                <a:spLocks noChangeShapeType="1"/>
              </p:cNvSpPr>
              <p:nvPr/>
            </p:nvSpPr>
            <p:spPr bwMode="auto">
              <a:xfrm>
                <a:off x="2195758" y="2356084"/>
                <a:ext cx="1725" cy="4071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6" name="Oval 52"/>
              <p:cNvSpPr>
                <a:spLocks/>
              </p:cNvSpPr>
              <p:nvPr/>
            </p:nvSpPr>
            <p:spPr bwMode="auto">
              <a:xfrm>
                <a:off x="2125037" y="2778757"/>
                <a:ext cx="112118" cy="112138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7" name="Oval 53"/>
              <p:cNvSpPr>
                <a:spLocks/>
              </p:cNvSpPr>
              <p:nvPr/>
            </p:nvSpPr>
            <p:spPr bwMode="auto">
              <a:xfrm>
                <a:off x="1857680" y="2231869"/>
                <a:ext cx="112118" cy="112138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8" name="Line 54"/>
              <p:cNvSpPr>
                <a:spLocks noChangeShapeType="1"/>
              </p:cNvSpPr>
              <p:nvPr/>
            </p:nvSpPr>
            <p:spPr bwMode="auto">
              <a:xfrm>
                <a:off x="1926676" y="2356084"/>
                <a:ext cx="1725" cy="4071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9" name="Oval 55"/>
              <p:cNvSpPr>
                <a:spLocks/>
              </p:cNvSpPr>
              <p:nvPr/>
            </p:nvSpPr>
            <p:spPr bwMode="auto">
              <a:xfrm>
                <a:off x="1857680" y="2778757"/>
                <a:ext cx="112118" cy="11213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80" name="Oval 56"/>
              <p:cNvSpPr>
                <a:spLocks/>
              </p:cNvSpPr>
              <p:nvPr/>
            </p:nvSpPr>
            <p:spPr bwMode="auto">
              <a:xfrm>
                <a:off x="1593773" y="2231869"/>
                <a:ext cx="112118" cy="11213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81" name="Line 57"/>
              <p:cNvSpPr>
                <a:spLocks noChangeShapeType="1"/>
              </p:cNvSpPr>
              <p:nvPr/>
            </p:nvSpPr>
            <p:spPr bwMode="auto">
              <a:xfrm>
                <a:off x="1662768" y="2356084"/>
                <a:ext cx="1725" cy="4071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82" name="Oval 58"/>
              <p:cNvSpPr>
                <a:spLocks/>
              </p:cNvSpPr>
              <p:nvPr/>
            </p:nvSpPr>
            <p:spPr bwMode="auto">
              <a:xfrm>
                <a:off x="1593773" y="2778757"/>
                <a:ext cx="112118" cy="112138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432" name="Group 431"/>
            <p:cNvGrpSpPr/>
            <p:nvPr/>
          </p:nvGrpSpPr>
          <p:grpSpPr>
            <a:xfrm>
              <a:off x="7000494" y="1385346"/>
              <a:ext cx="1548947" cy="502033"/>
              <a:chOff x="20677" y="1421026"/>
              <a:chExt cx="1548947" cy="502033"/>
            </a:xfrm>
          </p:grpSpPr>
          <p:sp>
            <p:nvSpPr>
              <p:cNvPr id="383" name="Freeform 59"/>
              <p:cNvSpPr>
                <a:spLocks/>
              </p:cNvSpPr>
              <p:nvPr/>
            </p:nvSpPr>
            <p:spPr bwMode="auto">
              <a:xfrm>
                <a:off x="1178075" y="1521088"/>
                <a:ext cx="391549" cy="24153"/>
              </a:xfrm>
              <a:custGeom>
                <a:avLst/>
                <a:gdLst>
                  <a:gd name="T0" fmla="*/ 0 w 21600"/>
                  <a:gd name="T1" fmla="*/ 0 h 21600"/>
                  <a:gd name="T2" fmla="*/ 91 w 21600"/>
                  <a:gd name="T3" fmla="*/ 0 h 21600"/>
                  <a:gd name="T4" fmla="*/ 139 w 21600"/>
                  <a:gd name="T5" fmla="*/ 7 h 21600"/>
                  <a:gd name="T6" fmla="*/ 220 w 21600"/>
                  <a:gd name="T7" fmla="*/ 7 h 21600"/>
                  <a:gd name="T8" fmla="*/ 227 w 21600"/>
                  <a:gd name="T9" fmla="*/ 14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00"/>
                  <a:gd name="T16" fmla="*/ 0 h 21600"/>
                  <a:gd name="T17" fmla="*/ 21600 w 21600"/>
                  <a:gd name="T18" fmla="*/ 21600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0" y="0"/>
                    </a:moveTo>
                    <a:lnTo>
                      <a:pt x="8659" y="0"/>
                    </a:lnTo>
                    <a:lnTo>
                      <a:pt x="13226" y="10800"/>
                    </a:lnTo>
                    <a:lnTo>
                      <a:pt x="20934" y="108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84" name="Freeform 60"/>
              <p:cNvSpPr>
                <a:spLocks/>
              </p:cNvSpPr>
              <p:nvPr/>
            </p:nvSpPr>
            <p:spPr bwMode="auto">
              <a:xfrm>
                <a:off x="1178075" y="1521088"/>
                <a:ext cx="391549" cy="24153"/>
              </a:xfrm>
              <a:custGeom>
                <a:avLst/>
                <a:gdLst>
                  <a:gd name="T0" fmla="*/ 0 w 21600"/>
                  <a:gd name="T1" fmla="*/ 0 h 21600"/>
                  <a:gd name="T2" fmla="*/ 21 w 21600"/>
                  <a:gd name="T3" fmla="*/ 0 h 21600"/>
                  <a:gd name="T4" fmla="*/ 40 w 21600"/>
                  <a:gd name="T5" fmla="*/ 0 h 21600"/>
                  <a:gd name="T6" fmla="*/ 57 w 21600"/>
                  <a:gd name="T7" fmla="*/ 0 h 21600"/>
                  <a:gd name="T8" fmla="*/ 74 w 21600"/>
                  <a:gd name="T9" fmla="*/ 0 h 21600"/>
                  <a:gd name="T10" fmla="*/ 86 w 21600"/>
                  <a:gd name="T11" fmla="*/ 0 h 21600"/>
                  <a:gd name="T12" fmla="*/ 98 w 21600"/>
                  <a:gd name="T13" fmla="*/ 2 h 21600"/>
                  <a:gd name="T14" fmla="*/ 107 w 21600"/>
                  <a:gd name="T15" fmla="*/ 2 h 21600"/>
                  <a:gd name="T16" fmla="*/ 115 w 21600"/>
                  <a:gd name="T17" fmla="*/ 2 h 21600"/>
                  <a:gd name="T18" fmla="*/ 127 w 21600"/>
                  <a:gd name="T19" fmla="*/ 5 h 21600"/>
                  <a:gd name="T20" fmla="*/ 143 w 21600"/>
                  <a:gd name="T21" fmla="*/ 7 h 21600"/>
                  <a:gd name="T22" fmla="*/ 160 w 21600"/>
                  <a:gd name="T23" fmla="*/ 7 h 21600"/>
                  <a:gd name="T24" fmla="*/ 179 w 21600"/>
                  <a:gd name="T25" fmla="*/ 7 h 21600"/>
                  <a:gd name="T26" fmla="*/ 198 w 21600"/>
                  <a:gd name="T27" fmla="*/ 7 h 21600"/>
                  <a:gd name="T28" fmla="*/ 213 w 21600"/>
                  <a:gd name="T29" fmla="*/ 9 h 21600"/>
                  <a:gd name="T30" fmla="*/ 222 w 21600"/>
                  <a:gd name="T31" fmla="*/ 12 h 21600"/>
                  <a:gd name="T32" fmla="*/ 227 w 21600"/>
                  <a:gd name="T33" fmla="*/ 14 h 216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600"/>
                  <a:gd name="T52" fmla="*/ 0 h 21600"/>
                  <a:gd name="T53" fmla="*/ 21600 w 21600"/>
                  <a:gd name="T54" fmla="*/ 21600 h 2160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600" h="21600">
                    <a:moveTo>
                      <a:pt x="0" y="0"/>
                    </a:moveTo>
                    <a:lnTo>
                      <a:pt x="1998" y="0"/>
                    </a:lnTo>
                    <a:lnTo>
                      <a:pt x="3806" y="0"/>
                    </a:lnTo>
                    <a:lnTo>
                      <a:pt x="5424" y="0"/>
                    </a:lnTo>
                    <a:lnTo>
                      <a:pt x="7041" y="0"/>
                    </a:lnTo>
                    <a:lnTo>
                      <a:pt x="8183" y="0"/>
                    </a:lnTo>
                    <a:lnTo>
                      <a:pt x="9325" y="3086"/>
                    </a:lnTo>
                    <a:lnTo>
                      <a:pt x="10181" y="3086"/>
                    </a:lnTo>
                    <a:lnTo>
                      <a:pt x="10943" y="3086"/>
                    </a:lnTo>
                    <a:lnTo>
                      <a:pt x="12085" y="7714"/>
                    </a:lnTo>
                    <a:lnTo>
                      <a:pt x="13607" y="10800"/>
                    </a:lnTo>
                    <a:lnTo>
                      <a:pt x="15225" y="10800"/>
                    </a:lnTo>
                    <a:lnTo>
                      <a:pt x="17033" y="10800"/>
                    </a:lnTo>
                    <a:lnTo>
                      <a:pt x="18841" y="10800"/>
                    </a:lnTo>
                    <a:lnTo>
                      <a:pt x="20268" y="13886"/>
                    </a:lnTo>
                    <a:lnTo>
                      <a:pt x="21124" y="18514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85" name="Line 61"/>
              <p:cNvSpPr>
                <a:spLocks noChangeShapeType="1"/>
              </p:cNvSpPr>
              <p:nvPr/>
            </p:nvSpPr>
            <p:spPr bwMode="auto">
              <a:xfrm>
                <a:off x="20677" y="1921334"/>
                <a:ext cx="1478227" cy="1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86" name="Freeform 62"/>
              <p:cNvSpPr>
                <a:spLocks/>
              </p:cNvSpPr>
              <p:nvPr/>
            </p:nvSpPr>
            <p:spPr bwMode="auto">
              <a:xfrm>
                <a:off x="772727" y="1574569"/>
                <a:ext cx="82795" cy="198398"/>
              </a:xfrm>
              <a:custGeom>
                <a:avLst/>
                <a:gdLst>
                  <a:gd name="T0" fmla="*/ 32 w 21600"/>
                  <a:gd name="T1" fmla="*/ 91 h 21600"/>
                  <a:gd name="T2" fmla="*/ 32 w 21600"/>
                  <a:gd name="T3" fmla="*/ 74 h 21600"/>
                  <a:gd name="T4" fmla="*/ 0 w 21600"/>
                  <a:gd name="T5" fmla="*/ 24 h 21600"/>
                  <a:gd name="T6" fmla="*/ 0 w 21600"/>
                  <a:gd name="T7" fmla="*/ 0 h 21600"/>
                  <a:gd name="T8" fmla="*/ 8 w 21600"/>
                  <a:gd name="T9" fmla="*/ 10 h 21600"/>
                  <a:gd name="T10" fmla="*/ 48 w 21600"/>
                  <a:gd name="T11" fmla="*/ 50 h 21600"/>
                  <a:gd name="T12" fmla="*/ 48 w 21600"/>
                  <a:gd name="T13" fmla="*/ 98 h 21600"/>
                  <a:gd name="T14" fmla="*/ 48 w 21600"/>
                  <a:gd name="T15" fmla="*/ 106 h 21600"/>
                  <a:gd name="T16" fmla="*/ 41 w 21600"/>
                  <a:gd name="T17" fmla="*/ 115 h 21600"/>
                  <a:gd name="T18" fmla="*/ 32 w 21600"/>
                  <a:gd name="T19" fmla="*/ 82 h 216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600"/>
                  <a:gd name="T31" fmla="*/ 0 h 21600"/>
                  <a:gd name="T32" fmla="*/ 21600 w 21600"/>
                  <a:gd name="T33" fmla="*/ 21600 h 216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600" h="21600">
                    <a:moveTo>
                      <a:pt x="14400" y="17092"/>
                    </a:moveTo>
                    <a:lnTo>
                      <a:pt x="14400" y="13899"/>
                    </a:lnTo>
                    <a:lnTo>
                      <a:pt x="0" y="4508"/>
                    </a:lnTo>
                    <a:lnTo>
                      <a:pt x="0" y="0"/>
                    </a:lnTo>
                    <a:lnTo>
                      <a:pt x="3600" y="1878"/>
                    </a:lnTo>
                    <a:lnTo>
                      <a:pt x="21600" y="9391"/>
                    </a:lnTo>
                    <a:lnTo>
                      <a:pt x="21600" y="18407"/>
                    </a:lnTo>
                    <a:lnTo>
                      <a:pt x="21600" y="19910"/>
                    </a:lnTo>
                    <a:lnTo>
                      <a:pt x="18450" y="21600"/>
                    </a:lnTo>
                    <a:lnTo>
                      <a:pt x="14400" y="15402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87" name="Freeform 63"/>
              <p:cNvSpPr>
                <a:spLocks/>
              </p:cNvSpPr>
              <p:nvPr/>
            </p:nvSpPr>
            <p:spPr bwMode="auto">
              <a:xfrm>
                <a:off x="772727" y="1574569"/>
                <a:ext cx="82795" cy="198398"/>
              </a:xfrm>
              <a:custGeom>
                <a:avLst/>
                <a:gdLst>
                  <a:gd name="T0" fmla="*/ 32 w 21600"/>
                  <a:gd name="T1" fmla="*/ 91 h 21600"/>
                  <a:gd name="T2" fmla="*/ 32 w 21600"/>
                  <a:gd name="T3" fmla="*/ 82 h 21600"/>
                  <a:gd name="T4" fmla="*/ 29 w 21600"/>
                  <a:gd name="T5" fmla="*/ 72 h 21600"/>
                  <a:gd name="T6" fmla="*/ 22 w 21600"/>
                  <a:gd name="T7" fmla="*/ 60 h 21600"/>
                  <a:gd name="T8" fmla="*/ 15 w 21600"/>
                  <a:gd name="T9" fmla="*/ 50 h 21600"/>
                  <a:gd name="T10" fmla="*/ 8 w 21600"/>
                  <a:gd name="T11" fmla="*/ 38 h 21600"/>
                  <a:gd name="T12" fmla="*/ 3 w 21600"/>
                  <a:gd name="T13" fmla="*/ 29 h 21600"/>
                  <a:gd name="T14" fmla="*/ 0 w 21600"/>
                  <a:gd name="T15" fmla="*/ 19 h 21600"/>
                  <a:gd name="T16" fmla="*/ 0 w 21600"/>
                  <a:gd name="T17" fmla="*/ 12 h 21600"/>
                  <a:gd name="T18" fmla="*/ 0 w 21600"/>
                  <a:gd name="T19" fmla="*/ 0 h 21600"/>
                  <a:gd name="T20" fmla="*/ 3 w 21600"/>
                  <a:gd name="T21" fmla="*/ 5 h 21600"/>
                  <a:gd name="T22" fmla="*/ 8 w 21600"/>
                  <a:gd name="T23" fmla="*/ 10 h 21600"/>
                  <a:gd name="T24" fmla="*/ 29 w 21600"/>
                  <a:gd name="T25" fmla="*/ 29 h 21600"/>
                  <a:gd name="T26" fmla="*/ 36 w 21600"/>
                  <a:gd name="T27" fmla="*/ 38 h 21600"/>
                  <a:gd name="T28" fmla="*/ 43 w 21600"/>
                  <a:gd name="T29" fmla="*/ 50 h 21600"/>
                  <a:gd name="T30" fmla="*/ 46 w 21600"/>
                  <a:gd name="T31" fmla="*/ 62 h 21600"/>
                  <a:gd name="T32" fmla="*/ 48 w 21600"/>
                  <a:gd name="T33" fmla="*/ 74 h 21600"/>
                  <a:gd name="T34" fmla="*/ 48 w 21600"/>
                  <a:gd name="T35" fmla="*/ 84 h 21600"/>
                  <a:gd name="T36" fmla="*/ 48 w 21600"/>
                  <a:gd name="T37" fmla="*/ 94 h 21600"/>
                  <a:gd name="T38" fmla="*/ 48 w 21600"/>
                  <a:gd name="T39" fmla="*/ 98 h 21600"/>
                  <a:gd name="T40" fmla="*/ 48 w 21600"/>
                  <a:gd name="T41" fmla="*/ 103 h 21600"/>
                  <a:gd name="T42" fmla="*/ 48 w 21600"/>
                  <a:gd name="T43" fmla="*/ 106 h 21600"/>
                  <a:gd name="T44" fmla="*/ 43 w 21600"/>
                  <a:gd name="T45" fmla="*/ 110 h 21600"/>
                  <a:gd name="T46" fmla="*/ 41 w 21600"/>
                  <a:gd name="T47" fmla="*/ 115 h 21600"/>
                  <a:gd name="T48" fmla="*/ 36 w 21600"/>
                  <a:gd name="T49" fmla="*/ 98 h 21600"/>
                  <a:gd name="T50" fmla="*/ 32 w 21600"/>
                  <a:gd name="T51" fmla="*/ 82 h 2160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600"/>
                  <a:gd name="T79" fmla="*/ 0 h 21600"/>
                  <a:gd name="T80" fmla="*/ 21600 w 21600"/>
                  <a:gd name="T81" fmla="*/ 21600 h 2160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600" h="21600">
                    <a:moveTo>
                      <a:pt x="14400" y="17092"/>
                    </a:moveTo>
                    <a:lnTo>
                      <a:pt x="14400" y="15402"/>
                    </a:lnTo>
                    <a:lnTo>
                      <a:pt x="13050" y="13523"/>
                    </a:lnTo>
                    <a:lnTo>
                      <a:pt x="9900" y="11270"/>
                    </a:lnTo>
                    <a:lnTo>
                      <a:pt x="6750" y="9391"/>
                    </a:lnTo>
                    <a:lnTo>
                      <a:pt x="3600" y="7137"/>
                    </a:lnTo>
                    <a:lnTo>
                      <a:pt x="1350" y="5447"/>
                    </a:lnTo>
                    <a:lnTo>
                      <a:pt x="0" y="3569"/>
                    </a:lnTo>
                    <a:lnTo>
                      <a:pt x="0" y="2254"/>
                    </a:lnTo>
                    <a:lnTo>
                      <a:pt x="0" y="0"/>
                    </a:lnTo>
                    <a:lnTo>
                      <a:pt x="1350" y="939"/>
                    </a:lnTo>
                    <a:lnTo>
                      <a:pt x="3600" y="1878"/>
                    </a:lnTo>
                    <a:lnTo>
                      <a:pt x="13050" y="5447"/>
                    </a:lnTo>
                    <a:lnTo>
                      <a:pt x="16200" y="7137"/>
                    </a:lnTo>
                    <a:lnTo>
                      <a:pt x="19350" y="9391"/>
                    </a:lnTo>
                    <a:lnTo>
                      <a:pt x="20700" y="11645"/>
                    </a:lnTo>
                    <a:lnTo>
                      <a:pt x="21600" y="13899"/>
                    </a:lnTo>
                    <a:lnTo>
                      <a:pt x="21600" y="15777"/>
                    </a:lnTo>
                    <a:lnTo>
                      <a:pt x="21600" y="17656"/>
                    </a:lnTo>
                    <a:lnTo>
                      <a:pt x="21600" y="18407"/>
                    </a:lnTo>
                    <a:lnTo>
                      <a:pt x="21600" y="19346"/>
                    </a:lnTo>
                    <a:lnTo>
                      <a:pt x="21600" y="19910"/>
                    </a:lnTo>
                    <a:lnTo>
                      <a:pt x="19350" y="20661"/>
                    </a:lnTo>
                    <a:lnTo>
                      <a:pt x="18450" y="21600"/>
                    </a:lnTo>
                    <a:lnTo>
                      <a:pt x="16200" y="18407"/>
                    </a:lnTo>
                    <a:lnTo>
                      <a:pt x="14400" y="15402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88" name="Freeform 64"/>
              <p:cNvSpPr>
                <a:spLocks/>
              </p:cNvSpPr>
              <p:nvPr/>
            </p:nvSpPr>
            <p:spPr bwMode="auto">
              <a:xfrm>
                <a:off x="839998" y="1757440"/>
                <a:ext cx="127642" cy="44855"/>
              </a:xfrm>
              <a:custGeom>
                <a:avLst/>
                <a:gdLst>
                  <a:gd name="T0" fmla="*/ 9 w 21600"/>
                  <a:gd name="T1" fmla="*/ 0 h 21600"/>
                  <a:gd name="T2" fmla="*/ 50 w 21600"/>
                  <a:gd name="T3" fmla="*/ 26 h 21600"/>
                  <a:gd name="T4" fmla="*/ 74 w 21600"/>
                  <a:gd name="T5" fmla="*/ 24 h 21600"/>
                  <a:gd name="T6" fmla="*/ 50 w 21600"/>
                  <a:gd name="T7" fmla="*/ 26 h 21600"/>
                  <a:gd name="T8" fmla="*/ 33 w 21600"/>
                  <a:gd name="T9" fmla="*/ 26 h 21600"/>
                  <a:gd name="T10" fmla="*/ 0 w 21600"/>
                  <a:gd name="T11" fmla="*/ 9 h 21600"/>
                  <a:gd name="T12" fmla="*/ 9 w 21600"/>
                  <a:gd name="T13" fmla="*/ 0 h 21600"/>
                  <a:gd name="T14" fmla="*/ 28 w 21600"/>
                  <a:gd name="T15" fmla="*/ 14 h 21600"/>
                  <a:gd name="T16" fmla="*/ 38 w 21600"/>
                  <a:gd name="T17" fmla="*/ 19 h 21600"/>
                  <a:gd name="T18" fmla="*/ 48 w 21600"/>
                  <a:gd name="T19" fmla="*/ 21 h 21600"/>
                  <a:gd name="T20" fmla="*/ 55 w 21600"/>
                  <a:gd name="T21" fmla="*/ 24 h 21600"/>
                  <a:gd name="T22" fmla="*/ 62 w 21600"/>
                  <a:gd name="T23" fmla="*/ 26 h 21600"/>
                  <a:gd name="T24" fmla="*/ 67 w 21600"/>
                  <a:gd name="T25" fmla="*/ 24 h 21600"/>
                  <a:gd name="T26" fmla="*/ 69 w 21600"/>
                  <a:gd name="T27" fmla="*/ 24 h 21600"/>
                  <a:gd name="T28" fmla="*/ 67 w 21600"/>
                  <a:gd name="T29" fmla="*/ 24 h 21600"/>
                  <a:gd name="T30" fmla="*/ 62 w 21600"/>
                  <a:gd name="T31" fmla="*/ 26 h 21600"/>
                  <a:gd name="T32" fmla="*/ 50 w 21600"/>
                  <a:gd name="T33" fmla="*/ 26 h 21600"/>
                  <a:gd name="T34" fmla="*/ 43 w 21600"/>
                  <a:gd name="T35" fmla="*/ 26 h 21600"/>
                  <a:gd name="T36" fmla="*/ 33 w 21600"/>
                  <a:gd name="T37" fmla="*/ 26 h 21600"/>
                  <a:gd name="T38" fmla="*/ 16 w 21600"/>
                  <a:gd name="T39" fmla="*/ 16 h 21600"/>
                  <a:gd name="T40" fmla="*/ 9 w 21600"/>
                  <a:gd name="T41" fmla="*/ 14 h 21600"/>
                  <a:gd name="T42" fmla="*/ 4 w 21600"/>
                  <a:gd name="T43" fmla="*/ 12 h 21600"/>
                  <a:gd name="T44" fmla="*/ 2 w 21600"/>
                  <a:gd name="T45" fmla="*/ 7 h 21600"/>
                  <a:gd name="T46" fmla="*/ 4 w 21600"/>
                  <a:gd name="T47" fmla="*/ 4 h 21600"/>
                  <a:gd name="T48" fmla="*/ 9 w 21600"/>
                  <a:gd name="T49" fmla="*/ 0 h 216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600"/>
                  <a:gd name="T76" fmla="*/ 0 h 21600"/>
                  <a:gd name="T77" fmla="*/ 21600 w 21600"/>
                  <a:gd name="T78" fmla="*/ 21600 h 216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600" h="21600">
                    <a:moveTo>
                      <a:pt x="2627" y="0"/>
                    </a:moveTo>
                    <a:lnTo>
                      <a:pt x="14595" y="21600"/>
                    </a:lnTo>
                    <a:lnTo>
                      <a:pt x="21600" y="19938"/>
                    </a:lnTo>
                    <a:lnTo>
                      <a:pt x="14595" y="21600"/>
                    </a:lnTo>
                    <a:lnTo>
                      <a:pt x="9632" y="21600"/>
                    </a:lnTo>
                    <a:lnTo>
                      <a:pt x="0" y="7477"/>
                    </a:lnTo>
                    <a:lnTo>
                      <a:pt x="2627" y="0"/>
                    </a:lnTo>
                    <a:lnTo>
                      <a:pt x="8173" y="11631"/>
                    </a:lnTo>
                    <a:lnTo>
                      <a:pt x="11092" y="15785"/>
                    </a:lnTo>
                    <a:lnTo>
                      <a:pt x="14011" y="17446"/>
                    </a:lnTo>
                    <a:lnTo>
                      <a:pt x="16054" y="19938"/>
                    </a:lnTo>
                    <a:lnTo>
                      <a:pt x="18097" y="21600"/>
                    </a:lnTo>
                    <a:lnTo>
                      <a:pt x="19557" y="19938"/>
                    </a:lnTo>
                    <a:lnTo>
                      <a:pt x="20141" y="19938"/>
                    </a:lnTo>
                    <a:lnTo>
                      <a:pt x="19557" y="19938"/>
                    </a:lnTo>
                    <a:lnTo>
                      <a:pt x="18097" y="21600"/>
                    </a:lnTo>
                    <a:lnTo>
                      <a:pt x="14595" y="21600"/>
                    </a:lnTo>
                    <a:lnTo>
                      <a:pt x="12551" y="21600"/>
                    </a:lnTo>
                    <a:lnTo>
                      <a:pt x="9632" y="21600"/>
                    </a:lnTo>
                    <a:lnTo>
                      <a:pt x="4670" y="13292"/>
                    </a:lnTo>
                    <a:lnTo>
                      <a:pt x="2627" y="11631"/>
                    </a:lnTo>
                    <a:lnTo>
                      <a:pt x="1168" y="9969"/>
                    </a:lnTo>
                    <a:lnTo>
                      <a:pt x="584" y="5815"/>
                    </a:lnTo>
                    <a:lnTo>
                      <a:pt x="1168" y="3323"/>
                    </a:lnTo>
                    <a:lnTo>
                      <a:pt x="2627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89" name="Freeform 65"/>
              <p:cNvSpPr>
                <a:spLocks/>
              </p:cNvSpPr>
              <p:nvPr/>
            </p:nvSpPr>
            <p:spPr bwMode="auto">
              <a:xfrm>
                <a:off x="179366" y="1450354"/>
                <a:ext cx="1007333" cy="322612"/>
              </a:xfrm>
              <a:custGeom>
                <a:avLst/>
                <a:gdLst>
                  <a:gd name="T0" fmla="*/ 230 w 21600"/>
                  <a:gd name="T1" fmla="*/ 154 h 21600"/>
                  <a:gd name="T2" fmla="*/ 115 w 21600"/>
                  <a:gd name="T3" fmla="*/ 187 h 21600"/>
                  <a:gd name="T4" fmla="*/ 26 w 21600"/>
                  <a:gd name="T5" fmla="*/ 187 h 21600"/>
                  <a:gd name="T6" fmla="*/ 10 w 21600"/>
                  <a:gd name="T7" fmla="*/ 163 h 21600"/>
                  <a:gd name="T8" fmla="*/ 2 w 21600"/>
                  <a:gd name="T9" fmla="*/ 130 h 21600"/>
                  <a:gd name="T10" fmla="*/ 0 w 21600"/>
                  <a:gd name="T11" fmla="*/ 108 h 21600"/>
                  <a:gd name="T12" fmla="*/ 67 w 21600"/>
                  <a:gd name="T13" fmla="*/ 89 h 21600"/>
                  <a:gd name="T14" fmla="*/ 91 w 21600"/>
                  <a:gd name="T15" fmla="*/ 82 h 21600"/>
                  <a:gd name="T16" fmla="*/ 108 w 21600"/>
                  <a:gd name="T17" fmla="*/ 82 h 21600"/>
                  <a:gd name="T18" fmla="*/ 148 w 21600"/>
                  <a:gd name="T19" fmla="*/ 55 h 21600"/>
                  <a:gd name="T20" fmla="*/ 189 w 21600"/>
                  <a:gd name="T21" fmla="*/ 31 h 21600"/>
                  <a:gd name="T22" fmla="*/ 237 w 21600"/>
                  <a:gd name="T23" fmla="*/ 24 h 21600"/>
                  <a:gd name="T24" fmla="*/ 294 w 21600"/>
                  <a:gd name="T25" fmla="*/ 7 h 21600"/>
                  <a:gd name="T26" fmla="*/ 352 w 21600"/>
                  <a:gd name="T27" fmla="*/ 0 h 21600"/>
                  <a:gd name="T28" fmla="*/ 426 w 21600"/>
                  <a:gd name="T29" fmla="*/ 0 h 21600"/>
                  <a:gd name="T30" fmla="*/ 457 w 21600"/>
                  <a:gd name="T31" fmla="*/ 0 h 21600"/>
                  <a:gd name="T32" fmla="*/ 481 w 21600"/>
                  <a:gd name="T33" fmla="*/ 7 h 21600"/>
                  <a:gd name="T34" fmla="*/ 584 w 21600"/>
                  <a:gd name="T35" fmla="*/ 5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600"/>
                  <a:gd name="T55" fmla="*/ 0 h 21600"/>
                  <a:gd name="T56" fmla="*/ 21600 w 21600"/>
                  <a:gd name="T57" fmla="*/ 21600 h 2160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600" h="21600">
                    <a:moveTo>
                      <a:pt x="8507" y="17788"/>
                    </a:moveTo>
                    <a:lnTo>
                      <a:pt x="4253" y="21600"/>
                    </a:lnTo>
                    <a:lnTo>
                      <a:pt x="962" y="21600"/>
                    </a:lnTo>
                    <a:lnTo>
                      <a:pt x="370" y="18828"/>
                    </a:lnTo>
                    <a:lnTo>
                      <a:pt x="74" y="15016"/>
                    </a:lnTo>
                    <a:lnTo>
                      <a:pt x="0" y="12475"/>
                    </a:lnTo>
                    <a:lnTo>
                      <a:pt x="2478" y="10280"/>
                    </a:lnTo>
                    <a:lnTo>
                      <a:pt x="3366" y="9472"/>
                    </a:lnTo>
                    <a:lnTo>
                      <a:pt x="3995" y="9472"/>
                    </a:lnTo>
                    <a:lnTo>
                      <a:pt x="5474" y="6353"/>
                    </a:lnTo>
                    <a:lnTo>
                      <a:pt x="6990" y="3581"/>
                    </a:lnTo>
                    <a:lnTo>
                      <a:pt x="8766" y="2772"/>
                    </a:lnTo>
                    <a:lnTo>
                      <a:pt x="10874" y="809"/>
                    </a:lnTo>
                    <a:lnTo>
                      <a:pt x="13019" y="0"/>
                    </a:lnTo>
                    <a:lnTo>
                      <a:pt x="15756" y="0"/>
                    </a:lnTo>
                    <a:lnTo>
                      <a:pt x="16903" y="0"/>
                    </a:lnTo>
                    <a:lnTo>
                      <a:pt x="17790" y="809"/>
                    </a:lnTo>
                    <a:lnTo>
                      <a:pt x="21600" y="578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0" name="Freeform 66"/>
              <p:cNvSpPr>
                <a:spLocks/>
              </p:cNvSpPr>
              <p:nvPr/>
            </p:nvSpPr>
            <p:spPr bwMode="auto">
              <a:xfrm>
                <a:off x="179366" y="1450354"/>
                <a:ext cx="1007333" cy="322612"/>
              </a:xfrm>
              <a:custGeom>
                <a:avLst/>
                <a:gdLst>
                  <a:gd name="T0" fmla="*/ 230 w 21600"/>
                  <a:gd name="T1" fmla="*/ 154 h 21600"/>
                  <a:gd name="T2" fmla="*/ 203 w 21600"/>
                  <a:gd name="T3" fmla="*/ 161 h 21600"/>
                  <a:gd name="T4" fmla="*/ 177 w 21600"/>
                  <a:gd name="T5" fmla="*/ 168 h 21600"/>
                  <a:gd name="T6" fmla="*/ 153 w 21600"/>
                  <a:gd name="T7" fmla="*/ 173 h 21600"/>
                  <a:gd name="T8" fmla="*/ 134 w 21600"/>
                  <a:gd name="T9" fmla="*/ 178 h 21600"/>
                  <a:gd name="T10" fmla="*/ 115 w 21600"/>
                  <a:gd name="T11" fmla="*/ 182 h 21600"/>
                  <a:gd name="T12" fmla="*/ 98 w 21600"/>
                  <a:gd name="T13" fmla="*/ 185 h 21600"/>
                  <a:gd name="T14" fmla="*/ 84 w 21600"/>
                  <a:gd name="T15" fmla="*/ 187 h 21600"/>
                  <a:gd name="T16" fmla="*/ 72 w 21600"/>
                  <a:gd name="T17" fmla="*/ 187 h 21600"/>
                  <a:gd name="T18" fmla="*/ 50 w 21600"/>
                  <a:gd name="T19" fmla="*/ 185 h 21600"/>
                  <a:gd name="T20" fmla="*/ 36 w 21600"/>
                  <a:gd name="T21" fmla="*/ 185 h 21600"/>
                  <a:gd name="T22" fmla="*/ 24 w 21600"/>
                  <a:gd name="T23" fmla="*/ 180 h 21600"/>
                  <a:gd name="T24" fmla="*/ 19 w 21600"/>
                  <a:gd name="T25" fmla="*/ 175 h 21600"/>
                  <a:gd name="T26" fmla="*/ 12 w 21600"/>
                  <a:gd name="T27" fmla="*/ 161 h 21600"/>
                  <a:gd name="T28" fmla="*/ 7 w 21600"/>
                  <a:gd name="T29" fmla="*/ 146 h 21600"/>
                  <a:gd name="T30" fmla="*/ 2 w 21600"/>
                  <a:gd name="T31" fmla="*/ 132 h 21600"/>
                  <a:gd name="T32" fmla="*/ 0 w 21600"/>
                  <a:gd name="T33" fmla="*/ 120 h 21600"/>
                  <a:gd name="T34" fmla="*/ 2 w 21600"/>
                  <a:gd name="T35" fmla="*/ 115 h 21600"/>
                  <a:gd name="T36" fmla="*/ 7 w 21600"/>
                  <a:gd name="T37" fmla="*/ 108 h 21600"/>
                  <a:gd name="T38" fmla="*/ 19 w 21600"/>
                  <a:gd name="T39" fmla="*/ 103 h 21600"/>
                  <a:gd name="T40" fmla="*/ 34 w 21600"/>
                  <a:gd name="T41" fmla="*/ 98 h 21600"/>
                  <a:gd name="T42" fmla="*/ 48 w 21600"/>
                  <a:gd name="T43" fmla="*/ 94 h 21600"/>
                  <a:gd name="T44" fmla="*/ 62 w 21600"/>
                  <a:gd name="T45" fmla="*/ 91 h 21600"/>
                  <a:gd name="T46" fmla="*/ 72 w 21600"/>
                  <a:gd name="T47" fmla="*/ 86 h 21600"/>
                  <a:gd name="T48" fmla="*/ 79 w 21600"/>
                  <a:gd name="T49" fmla="*/ 84 h 21600"/>
                  <a:gd name="T50" fmla="*/ 91 w 21600"/>
                  <a:gd name="T51" fmla="*/ 82 h 21600"/>
                  <a:gd name="T52" fmla="*/ 101 w 21600"/>
                  <a:gd name="T53" fmla="*/ 82 h 21600"/>
                  <a:gd name="T54" fmla="*/ 105 w 21600"/>
                  <a:gd name="T55" fmla="*/ 79 h 21600"/>
                  <a:gd name="T56" fmla="*/ 110 w 21600"/>
                  <a:gd name="T57" fmla="*/ 77 h 21600"/>
                  <a:gd name="T58" fmla="*/ 120 w 21600"/>
                  <a:gd name="T59" fmla="*/ 74 h 21600"/>
                  <a:gd name="T60" fmla="*/ 129 w 21600"/>
                  <a:gd name="T61" fmla="*/ 70 h 21600"/>
                  <a:gd name="T62" fmla="*/ 148 w 21600"/>
                  <a:gd name="T63" fmla="*/ 55 h 21600"/>
                  <a:gd name="T64" fmla="*/ 170 w 21600"/>
                  <a:gd name="T65" fmla="*/ 43 h 21600"/>
                  <a:gd name="T66" fmla="*/ 189 w 21600"/>
                  <a:gd name="T67" fmla="*/ 34 h 21600"/>
                  <a:gd name="T68" fmla="*/ 213 w 21600"/>
                  <a:gd name="T69" fmla="*/ 29 h 21600"/>
                  <a:gd name="T70" fmla="*/ 239 w 21600"/>
                  <a:gd name="T71" fmla="*/ 22 h 21600"/>
                  <a:gd name="T72" fmla="*/ 266 w 21600"/>
                  <a:gd name="T73" fmla="*/ 14 h 21600"/>
                  <a:gd name="T74" fmla="*/ 294 w 21600"/>
                  <a:gd name="T75" fmla="*/ 7 h 21600"/>
                  <a:gd name="T76" fmla="*/ 323 w 21600"/>
                  <a:gd name="T77" fmla="*/ 2 h 21600"/>
                  <a:gd name="T78" fmla="*/ 354 w 21600"/>
                  <a:gd name="T79" fmla="*/ 0 h 21600"/>
                  <a:gd name="T80" fmla="*/ 387 w 21600"/>
                  <a:gd name="T81" fmla="*/ 0 h 21600"/>
                  <a:gd name="T82" fmla="*/ 404 w 21600"/>
                  <a:gd name="T83" fmla="*/ 0 h 21600"/>
                  <a:gd name="T84" fmla="*/ 419 w 21600"/>
                  <a:gd name="T85" fmla="*/ 0 h 21600"/>
                  <a:gd name="T86" fmla="*/ 431 w 21600"/>
                  <a:gd name="T87" fmla="*/ 0 h 21600"/>
                  <a:gd name="T88" fmla="*/ 440 w 21600"/>
                  <a:gd name="T89" fmla="*/ 0 h 21600"/>
                  <a:gd name="T90" fmla="*/ 457 w 21600"/>
                  <a:gd name="T91" fmla="*/ 0 h 21600"/>
                  <a:gd name="T92" fmla="*/ 469 w 21600"/>
                  <a:gd name="T93" fmla="*/ 2 h 21600"/>
                  <a:gd name="T94" fmla="*/ 474 w 21600"/>
                  <a:gd name="T95" fmla="*/ 5 h 21600"/>
                  <a:gd name="T96" fmla="*/ 478 w 21600"/>
                  <a:gd name="T97" fmla="*/ 5 h 21600"/>
                  <a:gd name="T98" fmla="*/ 483 w 21600"/>
                  <a:gd name="T99" fmla="*/ 5 h 21600"/>
                  <a:gd name="T100" fmla="*/ 490 w 21600"/>
                  <a:gd name="T101" fmla="*/ 5 h 21600"/>
                  <a:gd name="T102" fmla="*/ 500 w 21600"/>
                  <a:gd name="T103" fmla="*/ 7 h 21600"/>
                  <a:gd name="T104" fmla="*/ 509 w 21600"/>
                  <a:gd name="T105" fmla="*/ 7 h 21600"/>
                  <a:gd name="T106" fmla="*/ 521 w 21600"/>
                  <a:gd name="T107" fmla="*/ 7 h 21600"/>
                  <a:gd name="T108" fmla="*/ 533 w 21600"/>
                  <a:gd name="T109" fmla="*/ 7 h 21600"/>
                  <a:gd name="T110" fmla="*/ 584 w 21600"/>
                  <a:gd name="T111" fmla="*/ 5 h 2160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1600"/>
                  <a:gd name="T169" fmla="*/ 0 h 21600"/>
                  <a:gd name="T170" fmla="*/ 21600 w 21600"/>
                  <a:gd name="T171" fmla="*/ 21600 h 2160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1600" h="21600">
                    <a:moveTo>
                      <a:pt x="8507" y="17788"/>
                    </a:moveTo>
                    <a:lnTo>
                      <a:pt x="7508" y="18597"/>
                    </a:lnTo>
                    <a:lnTo>
                      <a:pt x="6547" y="19405"/>
                    </a:lnTo>
                    <a:lnTo>
                      <a:pt x="5659" y="19983"/>
                    </a:lnTo>
                    <a:lnTo>
                      <a:pt x="4956" y="20560"/>
                    </a:lnTo>
                    <a:lnTo>
                      <a:pt x="4253" y="21022"/>
                    </a:lnTo>
                    <a:lnTo>
                      <a:pt x="3625" y="21369"/>
                    </a:lnTo>
                    <a:lnTo>
                      <a:pt x="3107" y="21600"/>
                    </a:lnTo>
                    <a:lnTo>
                      <a:pt x="2663" y="21600"/>
                    </a:lnTo>
                    <a:lnTo>
                      <a:pt x="1849" y="21369"/>
                    </a:lnTo>
                    <a:lnTo>
                      <a:pt x="1332" y="21369"/>
                    </a:lnTo>
                    <a:lnTo>
                      <a:pt x="888" y="20791"/>
                    </a:lnTo>
                    <a:lnTo>
                      <a:pt x="703" y="20214"/>
                    </a:lnTo>
                    <a:lnTo>
                      <a:pt x="444" y="18597"/>
                    </a:lnTo>
                    <a:lnTo>
                      <a:pt x="259" y="16864"/>
                    </a:lnTo>
                    <a:lnTo>
                      <a:pt x="74" y="15247"/>
                    </a:lnTo>
                    <a:lnTo>
                      <a:pt x="0" y="13861"/>
                    </a:lnTo>
                    <a:lnTo>
                      <a:pt x="74" y="13283"/>
                    </a:lnTo>
                    <a:lnTo>
                      <a:pt x="259" y="12475"/>
                    </a:lnTo>
                    <a:lnTo>
                      <a:pt x="703" y="11897"/>
                    </a:lnTo>
                    <a:lnTo>
                      <a:pt x="1258" y="11320"/>
                    </a:lnTo>
                    <a:lnTo>
                      <a:pt x="1775" y="10858"/>
                    </a:lnTo>
                    <a:lnTo>
                      <a:pt x="2293" y="10511"/>
                    </a:lnTo>
                    <a:lnTo>
                      <a:pt x="2663" y="9934"/>
                    </a:lnTo>
                    <a:lnTo>
                      <a:pt x="2922" y="9703"/>
                    </a:lnTo>
                    <a:lnTo>
                      <a:pt x="3366" y="9472"/>
                    </a:lnTo>
                    <a:lnTo>
                      <a:pt x="3736" y="9472"/>
                    </a:lnTo>
                    <a:lnTo>
                      <a:pt x="3884" y="9125"/>
                    </a:lnTo>
                    <a:lnTo>
                      <a:pt x="4068" y="8894"/>
                    </a:lnTo>
                    <a:lnTo>
                      <a:pt x="4438" y="8548"/>
                    </a:lnTo>
                    <a:lnTo>
                      <a:pt x="4771" y="8086"/>
                    </a:lnTo>
                    <a:lnTo>
                      <a:pt x="5474" y="6353"/>
                    </a:lnTo>
                    <a:lnTo>
                      <a:pt x="6288" y="4967"/>
                    </a:lnTo>
                    <a:lnTo>
                      <a:pt x="6990" y="3927"/>
                    </a:lnTo>
                    <a:lnTo>
                      <a:pt x="7878" y="3350"/>
                    </a:lnTo>
                    <a:lnTo>
                      <a:pt x="8840" y="2541"/>
                    </a:lnTo>
                    <a:lnTo>
                      <a:pt x="9838" y="1617"/>
                    </a:lnTo>
                    <a:lnTo>
                      <a:pt x="10874" y="809"/>
                    </a:lnTo>
                    <a:lnTo>
                      <a:pt x="11947" y="231"/>
                    </a:lnTo>
                    <a:lnTo>
                      <a:pt x="13093" y="0"/>
                    </a:lnTo>
                    <a:lnTo>
                      <a:pt x="14314" y="0"/>
                    </a:lnTo>
                    <a:lnTo>
                      <a:pt x="14942" y="0"/>
                    </a:lnTo>
                    <a:lnTo>
                      <a:pt x="15497" y="0"/>
                    </a:lnTo>
                    <a:lnTo>
                      <a:pt x="15941" y="0"/>
                    </a:lnTo>
                    <a:lnTo>
                      <a:pt x="16274" y="0"/>
                    </a:lnTo>
                    <a:lnTo>
                      <a:pt x="16903" y="0"/>
                    </a:lnTo>
                    <a:lnTo>
                      <a:pt x="17347" y="231"/>
                    </a:lnTo>
                    <a:lnTo>
                      <a:pt x="17532" y="578"/>
                    </a:lnTo>
                    <a:lnTo>
                      <a:pt x="17679" y="578"/>
                    </a:lnTo>
                    <a:lnTo>
                      <a:pt x="17864" y="578"/>
                    </a:lnTo>
                    <a:lnTo>
                      <a:pt x="18123" y="578"/>
                    </a:lnTo>
                    <a:lnTo>
                      <a:pt x="18493" y="809"/>
                    </a:lnTo>
                    <a:lnTo>
                      <a:pt x="18826" y="809"/>
                    </a:lnTo>
                    <a:lnTo>
                      <a:pt x="19270" y="809"/>
                    </a:lnTo>
                    <a:lnTo>
                      <a:pt x="19714" y="809"/>
                    </a:lnTo>
                    <a:lnTo>
                      <a:pt x="21600" y="578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1" name="Freeform 67"/>
              <p:cNvSpPr>
                <a:spLocks/>
              </p:cNvSpPr>
              <p:nvPr/>
            </p:nvSpPr>
            <p:spPr bwMode="auto">
              <a:xfrm>
                <a:off x="1071132" y="1479683"/>
                <a:ext cx="101768" cy="1656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81 h 21600"/>
                  <a:gd name="T4" fmla="*/ 16 w 21600"/>
                  <a:gd name="T5" fmla="*/ 96 h 21600"/>
                  <a:gd name="T6" fmla="*/ 43 w 21600"/>
                  <a:gd name="T7" fmla="*/ 96 h 21600"/>
                  <a:gd name="T8" fmla="*/ 50 w 21600"/>
                  <a:gd name="T9" fmla="*/ 81 h 21600"/>
                  <a:gd name="T10" fmla="*/ 50 w 21600"/>
                  <a:gd name="T11" fmla="*/ 67 h 21600"/>
                  <a:gd name="T12" fmla="*/ 59 w 21600"/>
                  <a:gd name="T13" fmla="*/ 45 h 21600"/>
                  <a:gd name="T14" fmla="*/ 59 w 21600"/>
                  <a:gd name="T15" fmla="*/ 14 h 21600"/>
                  <a:gd name="T16" fmla="*/ 50 w 21600"/>
                  <a:gd name="T17" fmla="*/ 7 h 21600"/>
                  <a:gd name="T18" fmla="*/ 43 w 21600"/>
                  <a:gd name="T19" fmla="*/ 0 h 21600"/>
                  <a:gd name="T20" fmla="*/ 24 w 21600"/>
                  <a:gd name="T21" fmla="*/ 0 h 21600"/>
                  <a:gd name="T22" fmla="*/ 2 w 21600"/>
                  <a:gd name="T23" fmla="*/ 0 h 21600"/>
                  <a:gd name="T24" fmla="*/ 0 w 21600"/>
                  <a:gd name="T25" fmla="*/ 14 h 216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00"/>
                  <a:gd name="T40" fmla="*/ 0 h 21600"/>
                  <a:gd name="T41" fmla="*/ 21600 w 21600"/>
                  <a:gd name="T42" fmla="*/ 21600 h 2160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00" h="21600">
                    <a:moveTo>
                      <a:pt x="0" y="0"/>
                    </a:moveTo>
                    <a:lnTo>
                      <a:pt x="0" y="18225"/>
                    </a:lnTo>
                    <a:lnTo>
                      <a:pt x="5858" y="21600"/>
                    </a:lnTo>
                    <a:lnTo>
                      <a:pt x="15742" y="21600"/>
                    </a:lnTo>
                    <a:lnTo>
                      <a:pt x="18305" y="18225"/>
                    </a:lnTo>
                    <a:lnTo>
                      <a:pt x="18305" y="15075"/>
                    </a:lnTo>
                    <a:lnTo>
                      <a:pt x="21600" y="10125"/>
                    </a:lnTo>
                    <a:lnTo>
                      <a:pt x="21600" y="3150"/>
                    </a:lnTo>
                    <a:lnTo>
                      <a:pt x="18305" y="1575"/>
                    </a:lnTo>
                    <a:lnTo>
                      <a:pt x="15742" y="0"/>
                    </a:lnTo>
                    <a:lnTo>
                      <a:pt x="8786" y="0"/>
                    </a:lnTo>
                    <a:lnTo>
                      <a:pt x="732" y="0"/>
                    </a:lnTo>
                    <a:lnTo>
                      <a:pt x="0" y="315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2" name="Freeform 68"/>
              <p:cNvSpPr>
                <a:spLocks/>
              </p:cNvSpPr>
              <p:nvPr/>
            </p:nvSpPr>
            <p:spPr bwMode="auto">
              <a:xfrm>
                <a:off x="1071132" y="1479683"/>
                <a:ext cx="101768" cy="1656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9 h 21600"/>
                  <a:gd name="T4" fmla="*/ 0 w 21600"/>
                  <a:gd name="T5" fmla="*/ 36 h 21600"/>
                  <a:gd name="T6" fmla="*/ 0 w 21600"/>
                  <a:gd name="T7" fmla="*/ 50 h 21600"/>
                  <a:gd name="T8" fmla="*/ 0 w 21600"/>
                  <a:gd name="T9" fmla="*/ 62 h 21600"/>
                  <a:gd name="T10" fmla="*/ 2 w 21600"/>
                  <a:gd name="T11" fmla="*/ 72 h 21600"/>
                  <a:gd name="T12" fmla="*/ 4 w 21600"/>
                  <a:gd name="T13" fmla="*/ 81 h 21600"/>
                  <a:gd name="T14" fmla="*/ 4 w 21600"/>
                  <a:gd name="T15" fmla="*/ 86 h 21600"/>
                  <a:gd name="T16" fmla="*/ 7 w 21600"/>
                  <a:gd name="T17" fmla="*/ 89 h 21600"/>
                  <a:gd name="T18" fmla="*/ 16 w 21600"/>
                  <a:gd name="T19" fmla="*/ 93 h 21600"/>
                  <a:gd name="T20" fmla="*/ 28 w 21600"/>
                  <a:gd name="T21" fmla="*/ 96 h 21600"/>
                  <a:gd name="T22" fmla="*/ 40 w 21600"/>
                  <a:gd name="T23" fmla="*/ 93 h 21600"/>
                  <a:gd name="T24" fmla="*/ 45 w 21600"/>
                  <a:gd name="T25" fmla="*/ 89 h 21600"/>
                  <a:gd name="T26" fmla="*/ 50 w 21600"/>
                  <a:gd name="T27" fmla="*/ 81 h 21600"/>
                  <a:gd name="T28" fmla="*/ 50 w 21600"/>
                  <a:gd name="T29" fmla="*/ 74 h 21600"/>
                  <a:gd name="T30" fmla="*/ 52 w 21600"/>
                  <a:gd name="T31" fmla="*/ 65 h 21600"/>
                  <a:gd name="T32" fmla="*/ 55 w 21600"/>
                  <a:gd name="T33" fmla="*/ 55 h 21600"/>
                  <a:gd name="T34" fmla="*/ 59 w 21600"/>
                  <a:gd name="T35" fmla="*/ 45 h 21600"/>
                  <a:gd name="T36" fmla="*/ 59 w 21600"/>
                  <a:gd name="T37" fmla="*/ 29 h 21600"/>
                  <a:gd name="T38" fmla="*/ 59 w 21600"/>
                  <a:gd name="T39" fmla="*/ 24 h 21600"/>
                  <a:gd name="T40" fmla="*/ 57 w 21600"/>
                  <a:gd name="T41" fmla="*/ 17 h 21600"/>
                  <a:gd name="T42" fmla="*/ 57 w 21600"/>
                  <a:gd name="T43" fmla="*/ 14 h 21600"/>
                  <a:gd name="T44" fmla="*/ 55 w 21600"/>
                  <a:gd name="T45" fmla="*/ 12 h 21600"/>
                  <a:gd name="T46" fmla="*/ 50 w 21600"/>
                  <a:gd name="T47" fmla="*/ 7 h 21600"/>
                  <a:gd name="T48" fmla="*/ 45 w 21600"/>
                  <a:gd name="T49" fmla="*/ 5 h 21600"/>
                  <a:gd name="T50" fmla="*/ 40 w 21600"/>
                  <a:gd name="T51" fmla="*/ 0 h 21600"/>
                  <a:gd name="T52" fmla="*/ 33 w 21600"/>
                  <a:gd name="T53" fmla="*/ 0 h 21600"/>
                  <a:gd name="T54" fmla="*/ 24 w 21600"/>
                  <a:gd name="T55" fmla="*/ 0 h 21600"/>
                  <a:gd name="T56" fmla="*/ 14 w 21600"/>
                  <a:gd name="T57" fmla="*/ 0 h 21600"/>
                  <a:gd name="T58" fmla="*/ 7 w 21600"/>
                  <a:gd name="T59" fmla="*/ 0 h 21600"/>
                  <a:gd name="T60" fmla="*/ 4 w 21600"/>
                  <a:gd name="T61" fmla="*/ 5 h 21600"/>
                  <a:gd name="T62" fmla="*/ 0 w 21600"/>
                  <a:gd name="T63" fmla="*/ 7 h 21600"/>
                  <a:gd name="T64" fmla="*/ 0 w 21600"/>
                  <a:gd name="T65" fmla="*/ 14 h 216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1600"/>
                  <a:gd name="T100" fmla="*/ 0 h 21600"/>
                  <a:gd name="T101" fmla="*/ 21600 w 21600"/>
                  <a:gd name="T102" fmla="*/ 21600 h 216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1600" h="21600">
                    <a:moveTo>
                      <a:pt x="0" y="0"/>
                    </a:moveTo>
                    <a:lnTo>
                      <a:pt x="0" y="4275"/>
                    </a:lnTo>
                    <a:lnTo>
                      <a:pt x="0" y="8100"/>
                    </a:lnTo>
                    <a:lnTo>
                      <a:pt x="0" y="11250"/>
                    </a:lnTo>
                    <a:lnTo>
                      <a:pt x="0" y="13950"/>
                    </a:lnTo>
                    <a:lnTo>
                      <a:pt x="732" y="16200"/>
                    </a:lnTo>
                    <a:lnTo>
                      <a:pt x="1464" y="18225"/>
                    </a:lnTo>
                    <a:lnTo>
                      <a:pt x="1464" y="19350"/>
                    </a:lnTo>
                    <a:lnTo>
                      <a:pt x="2563" y="20025"/>
                    </a:lnTo>
                    <a:lnTo>
                      <a:pt x="5858" y="20925"/>
                    </a:lnTo>
                    <a:lnTo>
                      <a:pt x="10251" y="21600"/>
                    </a:lnTo>
                    <a:lnTo>
                      <a:pt x="14644" y="20925"/>
                    </a:lnTo>
                    <a:lnTo>
                      <a:pt x="16475" y="20025"/>
                    </a:lnTo>
                    <a:lnTo>
                      <a:pt x="18305" y="18225"/>
                    </a:lnTo>
                    <a:lnTo>
                      <a:pt x="18305" y="16650"/>
                    </a:lnTo>
                    <a:lnTo>
                      <a:pt x="19037" y="14625"/>
                    </a:lnTo>
                    <a:lnTo>
                      <a:pt x="20136" y="12375"/>
                    </a:lnTo>
                    <a:lnTo>
                      <a:pt x="21600" y="10125"/>
                    </a:lnTo>
                    <a:lnTo>
                      <a:pt x="21600" y="6525"/>
                    </a:lnTo>
                    <a:lnTo>
                      <a:pt x="21600" y="5400"/>
                    </a:lnTo>
                    <a:lnTo>
                      <a:pt x="20868" y="3825"/>
                    </a:lnTo>
                    <a:lnTo>
                      <a:pt x="20868" y="3150"/>
                    </a:lnTo>
                    <a:lnTo>
                      <a:pt x="20136" y="2700"/>
                    </a:lnTo>
                    <a:lnTo>
                      <a:pt x="18305" y="1575"/>
                    </a:lnTo>
                    <a:lnTo>
                      <a:pt x="16475" y="1125"/>
                    </a:lnTo>
                    <a:lnTo>
                      <a:pt x="14644" y="0"/>
                    </a:lnTo>
                    <a:lnTo>
                      <a:pt x="12081" y="0"/>
                    </a:lnTo>
                    <a:lnTo>
                      <a:pt x="8786" y="0"/>
                    </a:lnTo>
                    <a:lnTo>
                      <a:pt x="5125" y="0"/>
                    </a:lnTo>
                    <a:lnTo>
                      <a:pt x="2563" y="0"/>
                    </a:lnTo>
                    <a:lnTo>
                      <a:pt x="1464" y="1125"/>
                    </a:lnTo>
                    <a:lnTo>
                      <a:pt x="0" y="1575"/>
                    </a:lnTo>
                    <a:lnTo>
                      <a:pt x="0" y="315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3" name="Freeform 69"/>
              <p:cNvSpPr>
                <a:spLocks/>
              </p:cNvSpPr>
              <p:nvPr/>
            </p:nvSpPr>
            <p:spPr bwMode="auto">
              <a:xfrm>
                <a:off x="196615" y="1660829"/>
                <a:ext cx="379475" cy="112138"/>
              </a:xfrm>
              <a:custGeom>
                <a:avLst/>
                <a:gdLst>
                  <a:gd name="T0" fmla="*/ 220 w 21600"/>
                  <a:gd name="T1" fmla="*/ 24 h 21600"/>
                  <a:gd name="T2" fmla="*/ 162 w 21600"/>
                  <a:gd name="T3" fmla="*/ 48 h 21600"/>
                  <a:gd name="T4" fmla="*/ 91 w 21600"/>
                  <a:gd name="T5" fmla="*/ 65 h 21600"/>
                  <a:gd name="T6" fmla="*/ 24 w 21600"/>
                  <a:gd name="T7" fmla="*/ 65 h 21600"/>
                  <a:gd name="T8" fmla="*/ 0 w 21600"/>
                  <a:gd name="T9" fmla="*/ 41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21600" y="7975"/>
                    </a:moveTo>
                    <a:lnTo>
                      <a:pt x="15905" y="15951"/>
                    </a:lnTo>
                    <a:lnTo>
                      <a:pt x="8935" y="21600"/>
                    </a:lnTo>
                    <a:lnTo>
                      <a:pt x="2356" y="21600"/>
                    </a:lnTo>
                    <a:lnTo>
                      <a:pt x="0" y="13625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4" name="Freeform 70"/>
              <p:cNvSpPr>
                <a:spLocks/>
              </p:cNvSpPr>
              <p:nvPr/>
            </p:nvSpPr>
            <p:spPr bwMode="auto">
              <a:xfrm>
                <a:off x="196615" y="1660829"/>
                <a:ext cx="379475" cy="112138"/>
              </a:xfrm>
              <a:custGeom>
                <a:avLst/>
                <a:gdLst>
                  <a:gd name="T0" fmla="*/ 220 w 21600"/>
                  <a:gd name="T1" fmla="*/ 24 h 21600"/>
                  <a:gd name="T2" fmla="*/ 193 w 21600"/>
                  <a:gd name="T3" fmla="*/ 34 h 21600"/>
                  <a:gd name="T4" fmla="*/ 167 w 21600"/>
                  <a:gd name="T5" fmla="*/ 44 h 21600"/>
                  <a:gd name="T6" fmla="*/ 146 w 21600"/>
                  <a:gd name="T7" fmla="*/ 51 h 21600"/>
                  <a:gd name="T8" fmla="*/ 126 w 21600"/>
                  <a:gd name="T9" fmla="*/ 56 h 21600"/>
                  <a:gd name="T10" fmla="*/ 91 w 21600"/>
                  <a:gd name="T11" fmla="*/ 63 h 21600"/>
                  <a:gd name="T12" fmla="*/ 57 w 21600"/>
                  <a:gd name="T13" fmla="*/ 65 h 21600"/>
                  <a:gd name="T14" fmla="*/ 43 w 21600"/>
                  <a:gd name="T15" fmla="*/ 63 h 21600"/>
                  <a:gd name="T16" fmla="*/ 31 w 21600"/>
                  <a:gd name="T17" fmla="*/ 63 h 21600"/>
                  <a:gd name="T18" fmla="*/ 19 w 21600"/>
                  <a:gd name="T19" fmla="*/ 58 h 21600"/>
                  <a:gd name="T20" fmla="*/ 12 w 21600"/>
                  <a:gd name="T21" fmla="*/ 53 h 21600"/>
                  <a:gd name="T22" fmla="*/ 7 w 21600"/>
                  <a:gd name="T23" fmla="*/ 44 h 21600"/>
                  <a:gd name="T24" fmla="*/ 2 w 21600"/>
                  <a:gd name="T25" fmla="*/ 34 h 21600"/>
                  <a:gd name="T26" fmla="*/ 2 w 21600"/>
                  <a:gd name="T27" fmla="*/ 17 h 21600"/>
                  <a:gd name="T28" fmla="*/ 0 w 21600"/>
                  <a:gd name="T29" fmla="*/ 0 h 2160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1600"/>
                  <a:gd name="T46" fmla="*/ 0 h 21600"/>
                  <a:gd name="T47" fmla="*/ 21600 w 21600"/>
                  <a:gd name="T48" fmla="*/ 21600 h 2160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1600" h="21600">
                    <a:moveTo>
                      <a:pt x="21600" y="7975"/>
                    </a:moveTo>
                    <a:lnTo>
                      <a:pt x="18949" y="11298"/>
                    </a:lnTo>
                    <a:lnTo>
                      <a:pt x="16396" y="14622"/>
                    </a:lnTo>
                    <a:lnTo>
                      <a:pt x="14335" y="16948"/>
                    </a:lnTo>
                    <a:lnTo>
                      <a:pt x="12371" y="18609"/>
                    </a:lnTo>
                    <a:lnTo>
                      <a:pt x="8935" y="20935"/>
                    </a:lnTo>
                    <a:lnTo>
                      <a:pt x="5596" y="21600"/>
                    </a:lnTo>
                    <a:lnTo>
                      <a:pt x="4222" y="20935"/>
                    </a:lnTo>
                    <a:lnTo>
                      <a:pt x="3044" y="20935"/>
                    </a:lnTo>
                    <a:lnTo>
                      <a:pt x="1865" y="19274"/>
                    </a:lnTo>
                    <a:lnTo>
                      <a:pt x="1178" y="17612"/>
                    </a:lnTo>
                    <a:lnTo>
                      <a:pt x="687" y="14622"/>
                    </a:lnTo>
                    <a:lnTo>
                      <a:pt x="196" y="11298"/>
                    </a:lnTo>
                    <a:lnTo>
                      <a:pt x="196" y="564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5" name="Freeform 71"/>
              <p:cNvSpPr>
                <a:spLocks/>
              </p:cNvSpPr>
              <p:nvPr/>
            </p:nvSpPr>
            <p:spPr bwMode="auto">
              <a:xfrm>
                <a:off x="125895" y="1591821"/>
                <a:ext cx="601985" cy="210474"/>
              </a:xfrm>
              <a:custGeom>
                <a:avLst/>
                <a:gdLst>
                  <a:gd name="T0" fmla="*/ 325 w 21600"/>
                  <a:gd name="T1" fmla="*/ 0 h 21600"/>
                  <a:gd name="T2" fmla="*/ 301 w 21600"/>
                  <a:gd name="T3" fmla="*/ 7 h 21600"/>
                  <a:gd name="T4" fmla="*/ 285 w 21600"/>
                  <a:gd name="T5" fmla="*/ 55 h 21600"/>
                  <a:gd name="T6" fmla="*/ 261 w 21600"/>
                  <a:gd name="T7" fmla="*/ 14 h 21600"/>
                  <a:gd name="T8" fmla="*/ 220 w 21600"/>
                  <a:gd name="T9" fmla="*/ 14 h 21600"/>
                  <a:gd name="T10" fmla="*/ 172 w 21600"/>
                  <a:gd name="T11" fmla="*/ 48 h 21600"/>
                  <a:gd name="T12" fmla="*/ 139 w 21600"/>
                  <a:gd name="T13" fmla="*/ 64 h 21600"/>
                  <a:gd name="T14" fmla="*/ 91 w 21600"/>
                  <a:gd name="T15" fmla="*/ 88 h 21600"/>
                  <a:gd name="T16" fmla="*/ 24 w 21600"/>
                  <a:gd name="T17" fmla="*/ 112 h 21600"/>
                  <a:gd name="T18" fmla="*/ 0 w 21600"/>
                  <a:gd name="T19" fmla="*/ 122 h 21600"/>
                  <a:gd name="T20" fmla="*/ 17 w 21600"/>
                  <a:gd name="T21" fmla="*/ 122 h 21600"/>
                  <a:gd name="T22" fmla="*/ 50 w 21600"/>
                  <a:gd name="T23" fmla="*/ 112 h 21600"/>
                  <a:gd name="T24" fmla="*/ 105 w 21600"/>
                  <a:gd name="T25" fmla="*/ 81 h 21600"/>
                  <a:gd name="T26" fmla="*/ 155 w 21600"/>
                  <a:gd name="T27" fmla="*/ 72 h 21600"/>
                  <a:gd name="T28" fmla="*/ 196 w 21600"/>
                  <a:gd name="T29" fmla="*/ 48 h 21600"/>
                  <a:gd name="T30" fmla="*/ 244 w 21600"/>
                  <a:gd name="T31" fmla="*/ 31 h 21600"/>
                  <a:gd name="T32" fmla="*/ 261 w 21600"/>
                  <a:gd name="T33" fmla="*/ 31 h 21600"/>
                  <a:gd name="T34" fmla="*/ 261 w 21600"/>
                  <a:gd name="T35" fmla="*/ 72 h 21600"/>
                  <a:gd name="T36" fmla="*/ 301 w 21600"/>
                  <a:gd name="T37" fmla="*/ 72 h 21600"/>
                  <a:gd name="T38" fmla="*/ 325 w 21600"/>
                  <a:gd name="T39" fmla="*/ 55 h 21600"/>
                  <a:gd name="T40" fmla="*/ 349 w 21600"/>
                  <a:gd name="T41" fmla="*/ 40 h 21600"/>
                  <a:gd name="T42" fmla="*/ 342 w 21600"/>
                  <a:gd name="T43" fmla="*/ 0 h 216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1600"/>
                  <a:gd name="T67" fmla="*/ 0 h 21600"/>
                  <a:gd name="T68" fmla="*/ 21600 w 21600"/>
                  <a:gd name="T69" fmla="*/ 21600 h 2160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1600" h="21600">
                    <a:moveTo>
                      <a:pt x="20115" y="0"/>
                    </a:moveTo>
                    <a:lnTo>
                      <a:pt x="18629" y="1239"/>
                    </a:lnTo>
                    <a:lnTo>
                      <a:pt x="17639" y="9738"/>
                    </a:lnTo>
                    <a:lnTo>
                      <a:pt x="16154" y="2479"/>
                    </a:lnTo>
                    <a:lnTo>
                      <a:pt x="13616" y="2479"/>
                    </a:lnTo>
                    <a:lnTo>
                      <a:pt x="10645" y="8498"/>
                    </a:lnTo>
                    <a:lnTo>
                      <a:pt x="8603" y="11331"/>
                    </a:lnTo>
                    <a:lnTo>
                      <a:pt x="5632" y="15580"/>
                    </a:lnTo>
                    <a:lnTo>
                      <a:pt x="1485" y="19830"/>
                    </a:lnTo>
                    <a:lnTo>
                      <a:pt x="0" y="21600"/>
                    </a:lnTo>
                    <a:lnTo>
                      <a:pt x="1052" y="21600"/>
                    </a:lnTo>
                    <a:lnTo>
                      <a:pt x="3095" y="19830"/>
                    </a:lnTo>
                    <a:lnTo>
                      <a:pt x="6499" y="14341"/>
                    </a:lnTo>
                    <a:lnTo>
                      <a:pt x="9593" y="12748"/>
                    </a:lnTo>
                    <a:lnTo>
                      <a:pt x="12131" y="8498"/>
                    </a:lnTo>
                    <a:lnTo>
                      <a:pt x="15101" y="5489"/>
                    </a:lnTo>
                    <a:lnTo>
                      <a:pt x="16154" y="5489"/>
                    </a:lnTo>
                    <a:lnTo>
                      <a:pt x="16154" y="12748"/>
                    </a:lnTo>
                    <a:lnTo>
                      <a:pt x="18629" y="12748"/>
                    </a:lnTo>
                    <a:lnTo>
                      <a:pt x="20115" y="9738"/>
                    </a:lnTo>
                    <a:lnTo>
                      <a:pt x="21600" y="7082"/>
                    </a:lnTo>
                    <a:lnTo>
                      <a:pt x="21167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6" name="Freeform 72"/>
              <p:cNvSpPr>
                <a:spLocks/>
              </p:cNvSpPr>
              <p:nvPr/>
            </p:nvSpPr>
            <p:spPr bwMode="auto">
              <a:xfrm>
                <a:off x="134519" y="1591821"/>
                <a:ext cx="584736" cy="210474"/>
              </a:xfrm>
              <a:custGeom>
                <a:avLst/>
                <a:gdLst>
                  <a:gd name="T0" fmla="*/ 311 w 21600"/>
                  <a:gd name="T1" fmla="*/ 4 h 21600"/>
                  <a:gd name="T2" fmla="*/ 294 w 21600"/>
                  <a:gd name="T3" fmla="*/ 21 h 21600"/>
                  <a:gd name="T4" fmla="*/ 287 w 21600"/>
                  <a:gd name="T5" fmla="*/ 36 h 21600"/>
                  <a:gd name="T6" fmla="*/ 282 w 21600"/>
                  <a:gd name="T7" fmla="*/ 43 h 21600"/>
                  <a:gd name="T8" fmla="*/ 277 w 21600"/>
                  <a:gd name="T9" fmla="*/ 45 h 21600"/>
                  <a:gd name="T10" fmla="*/ 270 w 21600"/>
                  <a:gd name="T11" fmla="*/ 40 h 21600"/>
                  <a:gd name="T12" fmla="*/ 260 w 21600"/>
                  <a:gd name="T13" fmla="*/ 26 h 21600"/>
                  <a:gd name="T14" fmla="*/ 246 w 21600"/>
                  <a:gd name="T15" fmla="*/ 16 h 21600"/>
                  <a:gd name="T16" fmla="*/ 225 w 21600"/>
                  <a:gd name="T17" fmla="*/ 16 h 21600"/>
                  <a:gd name="T18" fmla="*/ 203 w 21600"/>
                  <a:gd name="T19" fmla="*/ 24 h 21600"/>
                  <a:gd name="T20" fmla="*/ 167 w 21600"/>
                  <a:gd name="T21" fmla="*/ 45 h 21600"/>
                  <a:gd name="T22" fmla="*/ 131 w 21600"/>
                  <a:gd name="T23" fmla="*/ 64 h 21600"/>
                  <a:gd name="T24" fmla="*/ 83 w 21600"/>
                  <a:gd name="T25" fmla="*/ 88 h 21600"/>
                  <a:gd name="T26" fmla="*/ 38 w 21600"/>
                  <a:gd name="T27" fmla="*/ 105 h 21600"/>
                  <a:gd name="T28" fmla="*/ 14 w 21600"/>
                  <a:gd name="T29" fmla="*/ 115 h 21600"/>
                  <a:gd name="T30" fmla="*/ 2 w 21600"/>
                  <a:gd name="T31" fmla="*/ 120 h 21600"/>
                  <a:gd name="T32" fmla="*/ 5 w 21600"/>
                  <a:gd name="T33" fmla="*/ 122 h 21600"/>
                  <a:gd name="T34" fmla="*/ 28 w 21600"/>
                  <a:gd name="T35" fmla="*/ 117 h 21600"/>
                  <a:gd name="T36" fmla="*/ 48 w 21600"/>
                  <a:gd name="T37" fmla="*/ 110 h 21600"/>
                  <a:gd name="T38" fmla="*/ 74 w 21600"/>
                  <a:gd name="T39" fmla="*/ 96 h 21600"/>
                  <a:gd name="T40" fmla="*/ 100 w 21600"/>
                  <a:gd name="T41" fmla="*/ 84 h 21600"/>
                  <a:gd name="T42" fmla="*/ 127 w 21600"/>
                  <a:gd name="T43" fmla="*/ 76 h 21600"/>
                  <a:gd name="T44" fmla="*/ 170 w 21600"/>
                  <a:gd name="T45" fmla="*/ 60 h 21600"/>
                  <a:gd name="T46" fmla="*/ 215 w 21600"/>
                  <a:gd name="T47" fmla="*/ 40 h 21600"/>
                  <a:gd name="T48" fmla="*/ 237 w 21600"/>
                  <a:gd name="T49" fmla="*/ 33 h 21600"/>
                  <a:gd name="T50" fmla="*/ 248 w 21600"/>
                  <a:gd name="T51" fmla="*/ 31 h 21600"/>
                  <a:gd name="T52" fmla="*/ 253 w 21600"/>
                  <a:gd name="T53" fmla="*/ 36 h 21600"/>
                  <a:gd name="T54" fmla="*/ 256 w 21600"/>
                  <a:gd name="T55" fmla="*/ 52 h 21600"/>
                  <a:gd name="T56" fmla="*/ 260 w 21600"/>
                  <a:gd name="T57" fmla="*/ 67 h 21600"/>
                  <a:gd name="T58" fmla="*/ 277 w 21600"/>
                  <a:gd name="T59" fmla="*/ 72 h 21600"/>
                  <a:gd name="T60" fmla="*/ 308 w 21600"/>
                  <a:gd name="T61" fmla="*/ 64 h 21600"/>
                  <a:gd name="T62" fmla="*/ 332 w 21600"/>
                  <a:gd name="T63" fmla="*/ 48 h 21600"/>
                  <a:gd name="T64" fmla="*/ 339 w 21600"/>
                  <a:gd name="T65" fmla="*/ 31 h 21600"/>
                  <a:gd name="T66" fmla="*/ 337 w 21600"/>
                  <a:gd name="T67" fmla="*/ 0 h 2160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600"/>
                  <a:gd name="T103" fmla="*/ 0 h 21600"/>
                  <a:gd name="T104" fmla="*/ 21600 w 21600"/>
                  <a:gd name="T105" fmla="*/ 21600 h 2160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600" h="21600">
                    <a:moveTo>
                      <a:pt x="20389" y="0"/>
                    </a:moveTo>
                    <a:lnTo>
                      <a:pt x="19816" y="708"/>
                    </a:lnTo>
                    <a:lnTo>
                      <a:pt x="19179" y="2125"/>
                    </a:lnTo>
                    <a:lnTo>
                      <a:pt x="18733" y="3718"/>
                    </a:lnTo>
                    <a:lnTo>
                      <a:pt x="18414" y="5489"/>
                    </a:lnTo>
                    <a:lnTo>
                      <a:pt x="18287" y="6374"/>
                    </a:lnTo>
                    <a:lnTo>
                      <a:pt x="18096" y="7082"/>
                    </a:lnTo>
                    <a:lnTo>
                      <a:pt x="17968" y="7613"/>
                    </a:lnTo>
                    <a:lnTo>
                      <a:pt x="17841" y="7967"/>
                    </a:lnTo>
                    <a:lnTo>
                      <a:pt x="17650" y="7967"/>
                    </a:lnTo>
                    <a:lnTo>
                      <a:pt x="17522" y="7613"/>
                    </a:lnTo>
                    <a:lnTo>
                      <a:pt x="17204" y="7082"/>
                    </a:lnTo>
                    <a:lnTo>
                      <a:pt x="17076" y="6374"/>
                    </a:lnTo>
                    <a:lnTo>
                      <a:pt x="16566" y="4603"/>
                    </a:lnTo>
                    <a:lnTo>
                      <a:pt x="16120" y="3718"/>
                    </a:lnTo>
                    <a:lnTo>
                      <a:pt x="15674" y="2833"/>
                    </a:lnTo>
                    <a:lnTo>
                      <a:pt x="15101" y="2479"/>
                    </a:lnTo>
                    <a:lnTo>
                      <a:pt x="14336" y="2833"/>
                    </a:lnTo>
                    <a:lnTo>
                      <a:pt x="13699" y="3364"/>
                    </a:lnTo>
                    <a:lnTo>
                      <a:pt x="12935" y="4249"/>
                    </a:lnTo>
                    <a:lnTo>
                      <a:pt x="12170" y="5489"/>
                    </a:lnTo>
                    <a:lnTo>
                      <a:pt x="10641" y="7967"/>
                    </a:lnTo>
                    <a:lnTo>
                      <a:pt x="9558" y="9738"/>
                    </a:lnTo>
                    <a:lnTo>
                      <a:pt x="8347" y="11331"/>
                    </a:lnTo>
                    <a:lnTo>
                      <a:pt x="7009" y="13456"/>
                    </a:lnTo>
                    <a:lnTo>
                      <a:pt x="5288" y="15580"/>
                    </a:lnTo>
                    <a:lnTo>
                      <a:pt x="3313" y="17705"/>
                    </a:lnTo>
                    <a:lnTo>
                      <a:pt x="2421" y="18590"/>
                    </a:lnTo>
                    <a:lnTo>
                      <a:pt x="1657" y="19475"/>
                    </a:lnTo>
                    <a:lnTo>
                      <a:pt x="892" y="20361"/>
                    </a:lnTo>
                    <a:lnTo>
                      <a:pt x="446" y="20715"/>
                    </a:lnTo>
                    <a:lnTo>
                      <a:pt x="127" y="21246"/>
                    </a:lnTo>
                    <a:lnTo>
                      <a:pt x="0" y="21246"/>
                    </a:lnTo>
                    <a:lnTo>
                      <a:pt x="319" y="21600"/>
                    </a:lnTo>
                    <a:lnTo>
                      <a:pt x="892" y="21246"/>
                    </a:lnTo>
                    <a:lnTo>
                      <a:pt x="1784" y="20715"/>
                    </a:lnTo>
                    <a:lnTo>
                      <a:pt x="2421" y="20361"/>
                    </a:lnTo>
                    <a:lnTo>
                      <a:pt x="3058" y="19475"/>
                    </a:lnTo>
                    <a:lnTo>
                      <a:pt x="3823" y="18236"/>
                    </a:lnTo>
                    <a:lnTo>
                      <a:pt x="4715" y="16997"/>
                    </a:lnTo>
                    <a:lnTo>
                      <a:pt x="5480" y="15580"/>
                    </a:lnTo>
                    <a:lnTo>
                      <a:pt x="6372" y="14872"/>
                    </a:lnTo>
                    <a:lnTo>
                      <a:pt x="7136" y="13987"/>
                    </a:lnTo>
                    <a:lnTo>
                      <a:pt x="8092" y="13456"/>
                    </a:lnTo>
                    <a:lnTo>
                      <a:pt x="9430" y="12216"/>
                    </a:lnTo>
                    <a:lnTo>
                      <a:pt x="10832" y="10623"/>
                    </a:lnTo>
                    <a:lnTo>
                      <a:pt x="12170" y="8498"/>
                    </a:lnTo>
                    <a:lnTo>
                      <a:pt x="13699" y="7082"/>
                    </a:lnTo>
                    <a:lnTo>
                      <a:pt x="14464" y="6374"/>
                    </a:lnTo>
                    <a:lnTo>
                      <a:pt x="15101" y="5843"/>
                    </a:lnTo>
                    <a:lnTo>
                      <a:pt x="15356" y="5489"/>
                    </a:lnTo>
                    <a:lnTo>
                      <a:pt x="15802" y="5489"/>
                    </a:lnTo>
                    <a:lnTo>
                      <a:pt x="15993" y="5843"/>
                    </a:lnTo>
                    <a:lnTo>
                      <a:pt x="16120" y="6374"/>
                    </a:lnTo>
                    <a:lnTo>
                      <a:pt x="16312" y="7613"/>
                    </a:lnTo>
                    <a:lnTo>
                      <a:pt x="16312" y="9207"/>
                    </a:lnTo>
                    <a:lnTo>
                      <a:pt x="16439" y="10623"/>
                    </a:lnTo>
                    <a:lnTo>
                      <a:pt x="16566" y="11862"/>
                    </a:lnTo>
                    <a:lnTo>
                      <a:pt x="17076" y="12748"/>
                    </a:lnTo>
                    <a:lnTo>
                      <a:pt x="17650" y="12748"/>
                    </a:lnTo>
                    <a:lnTo>
                      <a:pt x="18733" y="12216"/>
                    </a:lnTo>
                    <a:lnTo>
                      <a:pt x="19625" y="11331"/>
                    </a:lnTo>
                    <a:lnTo>
                      <a:pt x="20389" y="9738"/>
                    </a:lnTo>
                    <a:lnTo>
                      <a:pt x="21154" y="8498"/>
                    </a:lnTo>
                    <a:lnTo>
                      <a:pt x="21473" y="7082"/>
                    </a:lnTo>
                    <a:lnTo>
                      <a:pt x="21600" y="5489"/>
                    </a:lnTo>
                    <a:lnTo>
                      <a:pt x="21600" y="2833"/>
                    </a:lnTo>
                    <a:lnTo>
                      <a:pt x="21473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7" name="Freeform 73"/>
              <p:cNvSpPr>
                <a:spLocks/>
              </p:cNvSpPr>
              <p:nvPr/>
            </p:nvSpPr>
            <p:spPr bwMode="auto">
              <a:xfrm>
                <a:off x="175917" y="1743638"/>
                <a:ext cx="317379" cy="153543"/>
              </a:xfrm>
              <a:custGeom>
                <a:avLst/>
                <a:gdLst>
                  <a:gd name="T0" fmla="*/ 158 w 21600"/>
                  <a:gd name="T1" fmla="*/ 8 h 21600"/>
                  <a:gd name="T2" fmla="*/ 148 w 21600"/>
                  <a:gd name="T3" fmla="*/ 20 h 21600"/>
                  <a:gd name="T4" fmla="*/ 141 w 21600"/>
                  <a:gd name="T5" fmla="*/ 32 h 21600"/>
                  <a:gd name="T6" fmla="*/ 131 w 21600"/>
                  <a:gd name="T7" fmla="*/ 39 h 21600"/>
                  <a:gd name="T8" fmla="*/ 124 w 21600"/>
                  <a:gd name="T9" fmla="*/ 46 h 21600"/>
                  <a:gd name="T10" fmla="*/ 117 w 21600"/>
                  <a:gd name="T11" fmla="*/ 53 h 21600"/>
                  <a:gd name="T12" fmla="*/ 112 w 21600"/>
                  <a:gd name="T13" fmla="*/ 58 h 21600"/>
                  <a:gd name="T14" fmla="*/ 107 w 21600"/>
                  <a:gd name="T15" fmla="*/ 63 h 21600"/>
                  <a:gd name="T16" fmla="*/ 103 w 21600"/>
                  <a:gd name="T17" fmla="*/ 65 h 21600"/>
                  <a:gd name="T18" fmla="*/ 88 w 21600"/>
                  <a:gd name="T19" fmla="*/ 70 h 21600"/>
                  <a:gd name="T20" fmla="*/ 71 w 21600"/>
                  <a:gd name="T21" fmla="*/ 75 h 21600"/>
                  <a:gd name="T22" fmla="*/ 59 w 21600"/>
                  <a:gd name="T23" fmla="*/ 75 h 21600"/>
                  <a:gd name="T24" fmla="*/ 45 w 21600"/>
                  <a:gd name="T25" fmla="*/ 77 h 21600"/>
                  <a:gd name="T26" fmla="*/ 36 w 21600"/>
                  <a:gd name="T27" fmla="*/ 77 h 21600"/>
                  <a:gd name="T28" fmla="*/ 19 w 21600"/>
                  <a:gd name="T29" fmla="*/ 80 h 21600"/>
                  <a:gd name="T30" fmla="*/ 12 w 21600"/>
                  <a:gd name="T31" fmla="*/ 82 h 21600"/>
                  <a:gd name="T32" fmla="*/ 7 w 21600"/>
                  <a:gd name="T33" fmla="*/ 82 h 21600"/>
                  <a:gd name="T34" fmla="*/ 2 w 21600"/>
                  <a:gd name="T35" fmla="*/ 84 h 21600"/>
                  <a:gd name="T36" fmla="*/ 0 w 21600"/>
                  <a:gd name="T37" fmla="*/ 87 h 21600"/>
                  <a:gd name="T38" fmla="*/ 2 w 21600"/>
                  <a:gd name="T39" fmla="*/ 89 h 21600"/>
                  <a:gd name="T40" fmla="*/ 7 w 21600"/>
                  <a:gd name="T41" fmla="*/ 89 h 21600"/>
                  <a:gd name="T42" fmla="*/ 12 w 21600"/>
                  <a:gd name="T43" fmla="*/ 89 h 21600"/>
                  <a:gd name="T44" fmla="*/ 16 w 21600"/>
                  <a:gd name="T45" fmla="*/ 87 h 21600"/>
                  <a:gd name="T46" fmla="*/ 24 w 21600"/>
                  <a:gd name="T47" fmla="*/ 87 h 21600"/>
                  <a:gd name="T48" fmla="*/ 33 w 21600"/>
                  <a:gd name="T49" fmla="*/ 87 h 21600"/>
                  <a:gd name="T50" fmla="*/ 50 w 21600"/>
                  <a:gd name="T51" fmla="*/ 84 h 21600"/>
                  <a:gd name="T52" fmla="*/ 64 w 21600"/>
                  <a:gd name="T53" fmla="*/ 82 h 21600"/>
                  <a:gd name="T54" fmla="*/ 76 w 21600"/>
                  <a:gd name="T55" fmla="*/ 80 h 21600"/>
                  <a:gd name="T56" fmla="*/ 86 w 21600"/>
                  <a:gd name="T57" fmla="*/ 77 h 21600"/>
                  <a:gd name="T58" fmla="*/ 103 w 21600"/>
                  <a:gd name="T59" fmla="*/ 72 h 21600"/>
                  <a:gd name="T60" fmla="*/ 122 w 21600"/>
                  <a:gd name="T61" fmla="*/ 63 h 21600"/>
                  <a:gd name="T62" fmla="*/ 131 w 21600"/>
                  <a:gd name="T63" fmla="*/ 56 h 21600"/>
                  <a:gd name="T64" fmla="*/ 138 w 21600"/>
                  <a:gd name="T65" fmla="*/ 48 h 21600"/>
                  <a:gd name="T66" fmla="*/ 146 w 21600"/>
                  <a:gd name="T67" fmla="*/ 44 h 21600"/>
                  <a:gd name="T68" fmla="*/ 150 w 21600"/>
                  <a:gd name="T69" fmla="*/ 36 h 21600"/>
                  <a:gd name="T70" fmla="*/ 158 w 21600"/>
                  <a:gd name="T71" fmla="*/ 24 h 21600"/>
                  <a:gd name="T72" fmla="*/ 172 w 21600"/>
                  <a:gd name="T73" fmla="*/ 12 h 21600"/>
                  <a:gd name="T74" fmla="*/ 184 w 21600"/>
                  <a:gd name="T75" fmla="*/ 0 h 21600"/>
                  <a:gd name="T76" fmla="*/ 158 w 21600"/>
                  <a:gd name="T77" fmla="*/ 8 h 2160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1600"/>
                  <a:gd name="T118" fmla="*/ 0 h 21600"/>
                  <a:gd name="T119" fmla="*/ 21600 w 21600"/>
                  <a:gd name="T120" fmla="*/ 21600 h 2160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1600" h="21600">
                    <a:moveTo>
                      <a:pt x="18548" y="1942"/>
                    </a:moveTo>
                    <a:lnTo>
                      <a:pt x="17374" y="4854"/>
                    </a:lnTo>
                    <a:lnTo>
                      <a:pt x="16552" y="7766"/>
                    </a:lnTo>
                    <a:lnTo>
                      <a:pt x="15378" y="9465"/>
                    </a:lnTo>
                    <a:lnTo>
                      <a:pt x="14557" y="11164"/>
                    </a:lnTo>
                    <a:lnTo>
                      <a:pt x="13735" y="12863"/>
                    </a:lnTo>
                    <a:lnTo>
                      <a:pt x="13148" y="14076"/>
                    </a:lnTo>
                    <a:lnTo>
                      <a:pt x="12561" y="15290"/>
                    </a:lnTo>
                    <a:lnTo>
                      <a:pt x="12091" y="15775"/>
                    </a:lnTo>
                    <a:lnTo>
                      <a:pt x="10330" y="16989"/>
                    </a:lnTo>
                    <a:lnTo>
                      <a:pt x="8335" y="18202"/>
                    </a:lnTo>
                    <a:lnTo>
                      <a:pt x="6926" y="18202"/>
                    </a:lnTo>
                    <a:lnTo>
                      <a:pt x="5283" y="18688"/>
                    </a:lnTo>
                    <a:lnTo>
                      <a:pt x="4226" y="18688"/>
                    </a:lnTo>
                    <a:lnTo>
                      <a:pt x="2230" y="19416"/>
                    </a:lnTo>
                    <a:lnTo>
                      <a:pt x="1409" y="19901"/>
                    </a:lnTo>
                    <a:lnTo>
                      <a:pt x="822" y="19901"/>
                    </a:lnTo>
                    <a:lnTo>
                      <a:pt x="235" y="20387"/>
                    </a:lnTo>
                    <a:lnTo>
                      <a:pt x="0" y="21115"/>
                    </a:lnTo>
                    <a:lnTo>
                      <a:pt x="235" y="21600"/>
                    </a:lnTo>
                    <a:lnTo>
                      <a:pt x="822" y="21600"/>
                    </a:lnTo>
                    <a:lnTo>
                      <a:pt x="1409" y="21600"/>
                    </a:lnTo>
                    <a:lnTo>
                      <a:pt x="1878" y="21115"/>
                    </a:lnTo>
                    <a:lnTo>
                      <a:pt x="2817" y="21115"/>
                    </a:lnTo>
                    <a:lnTo>
                      <a:pt x="3874" y="21115"/>
                    </a:lnTo>
                    <a:lnTo>
                      <a:pt x="5870" y="20387"/>
                    </a:lnTo>
                    <a:lnTo>
                      <a:pt x="7513" y="19901"/>
                    </a:lnTo>
                    <a:lnTo>
                      <a:pt x="8922" y="19416"/>
                    </a:lnTo>
                    <a:lnTo>
                      <a:pt x="10096" y="18688"/>
                    </a:lnTo>
                    <a:lnTo>
                      <a:pt x="12091" y="17474"/>
                    </a:lnTo>
                    <a:lnTo>
                      <a:pt x="14322" y="15290"/>
                    </a:lnTo>
                    <a:lnTo>
                      <a:pt x="15378" y="13591"/>
                    </a:lnTo>
                    <a:lnTo>
                      <a:pt x="16200" y="11649"/>
                    </a:lnTo>
                    <a:lnTo>
                      <a:pt x="17139" y="10679"/>
                    </a:lnTo>
                    <a:lnTo>
                      <a:pt x="17609" y="8737"/>
                    </a:lnTo>
                    <a:lnTo>
                      <a:pt x="18548" y="5825"/>
                    </a:lnTo>
                    <a:lnTo>
                      <a:pt x="20191" y="2912"/>
                    </a:lnTo>
                    <a:lnTo>
                      <a:pt x="21600" y="0"/>
                    </a:lnTo>
                    <a:lnTo>
                      <a:pt x="18548" y="1942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8" name="Freeform 74"/>
              <p:cNvSpPr>
                <a:spLocks/>
              </p:cNvSpPr>
              <p:nvPr/>
            </p:nvSpPr>
            <p:spPr bwMode="auto">
              <a:xfrm>
                <a:off x="745129" y="1545240"/>
                <a:ext cx="53471" cy="156993"/>
              </a:xfrm>
              <a:custGeom>
                <a:avLst/>
                <a:gdLst>
                  <a:gd name="T0" fmla="*/ 31 w 21600"/>
                  <a:gd name="T1" fmla="*/ 0 h 21600"/>
                  <a:gd name="T2" fmla="*/ 7 w 21600"/>
                  <a:gd name="T3" fmla="*/ 41 h 21600"/>
                  <a:gd name="T4" fmla="*/ 0 w 21600"/>
                  <a:gd name="T5" fmla="*/ 58 h 21600"/>
                  <a:gd name="T6" fmla="*/ 0 w 21600"/>
                  <a:gd name="T7" fmla="*/ 82 h 21600"/>
                  <a:gd name="T8" fmla="*/ 0 w 21600"/>
                  <a:gd name="T9" fmla="*/ 91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00"/>
                  <a:gd name="T16" fmla="*/ 0 h 21600"/>
                  <a:gd name="T17" fmla="*/ 21600 w 21600"/>
                  <a:gd name="T18" fmla="*/ 21600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21600" y="0"/>
                    </a:moveTo>
                    <a:lnTo>
                      <a:pt x="4877" y="9732"/>
                    </a:lnTo>
                    <a:lnTo>
                      <a:pt x="0" y="13767"/>
                    </a:lnTo>
                    <a:lnTo>
                      <a:pt x="0" y="19464"/>
                    </a:lnTo>
                    <a:lnTo>
                      <a:pt x="0" y="2160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9" name="Freeform 75"/>
              <p:cNvSpPr>
                <a:spLocks/>
              </p:cNvSpPr>
              <p:nvPr/>
            </p:nvSpPr>
            <p:spPr bwMode="auto">
              <a:xfrm>
                <a:off x="745129" y="1545240"/>
                <a:ext cx="53471" cy="156993"/>
              </a:xfrm>
              <a:custGeom>
                <a:avLst/>
                <a:gdLst>
                  <a:gd name="T0" fmla="*/ 31 w 21600"/>
                  <a:gd name="T1" fmla="*/ 0 h 21600"/>
                  <a:gd name="T2" fmla="*/ 21 w 21600"/>
                  <a:gd name="T3" fmla="*/ 19 h 21600"/>
                  <a:gd name="T4" fmla="*/ 12 w 21600"/>
                  <a:gd name="T5" fmla="*/ 34 h 21600"/>
                  <a:gd name="T6" fmla="*/ 7 w 21600"/>
                  <a:gd name="T7" fmla="*/ 43 h 21600"/>
                  <a:gd name="T8" fmla="*/ 4 w 21600"/>
                  <a:gd name="T9" fmla="*/ 51 h 21600"/>
                  <a:gd name="T10" fmla="*/ 0 w 21600"/>
                  <a:gd name="T11" fmla="*/ 58 h 21600"/>
                  <a:gd name="T12" fmla="*/ 0 w 21600"/>
                  <a:gd name="T13" fmla="*/ 70 h 21600"/>
                  <a:gd name="T14" fmla="*/ 0 w 21600"/>
                  <a:gd name="T15" fmla="*/ 82 h 21600"/>
                  <a:gd name="T16" fmla="*/ 0 w 21600"/>
                  <a:gd name="T17" fmla="*/ 87 h 21600"/>
                  <a:gd name="T18" fmla="*/ 0 w 21600"/>
                  <a:gd name="T19" fmla="*/ 91 h 216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600"/>
                  <a:gd name="T31" fmla="*/ 0 h 21600"/>
                  <a:gd name="T32" fmla="*/ 21600 w 21600"/>
                  <a:gd name="T33" fmla="*/ 21600 h 216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600" h="21600">
                    <a:moveTo>
                      <a:pt x="21600" y="0"/>
                    </a:moveTo>
                    <a:lnTo>
                      <a:pt x="14632" y="4510"/>
                    </a:lnTo>
                    <a:lnTo>
                      <a:pt x="8361" y="8070"/>
                    </a:lnTo>
                    <a:lnTo>
                      <a:pt x="4877" y="10207"/>
                    </a:lnTo>
                    <a:lnTo>
                      <a:pt x="2787" y="12105"/>
                    </a:lnTo>
                    <a:lnTo>
                      <a:pt x="0" y="13767"/>
                    </a:lnTo>
                    <a:lnTo>
                      <a:pt x="0" y="16615"/>
                    </a:lnTo>
                    <a:lnTo>
                      <a:pt x="0" y="19464"/>
                    </a:lnTo>
                    <a:lnTo>
                      <a:pt x="0" y="20651"/>
                    </a:lnTo>
                    <a:lnTo>
                      <a:pt x="0" y="2160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0" name="Freeform 76"/>
              <p:cNvSpPr>
                <a:spLocks/>
              </p:cNvSpPr>
              <p:nvPr/>
            </p:nvSpPr>
            <p:spPr bwMode="auto">
              <a:xfrm>
                <a:off x="1095281" y="1669455"/>
                <a:ext cx="227685" cy="224276"/>
              </a:xfrm>
              <a:custGeom>
                <a:avLst/>
                <a:gdLst>
                  <a:gd name="T0" fmla="*/ 0 w 21600"/>
                  <a:gd name="T1" fmla="*/ 3 h 21600"/>
                  <a:gd name="T2" fmla="*/ 5 w 21600"/>
                  <a:gd name="T3" fmla="*/ 5 h 21600"/>
                  <a:gd name="T4" fmla="*/ 12 w 21600"/>
                  <a:gd name="T5" fmla="*/ 12 h 21600"/>
                  <a:gd name="T6" fmla="*/ 22 w 21600"/>
                  <a:gd name="T7" fmla="*/ 24 h 21600"/>
                  <a:gd name="T8" fmla="*/ 31 w 21600"/>
                  <a:gd name="T9" fmla="*/ 39 h 21600"/>
                  <a:gd name="T10" fmla="*/ 45 w 21600"/>
                  <a:gd name="T11" fmla="*/ 58 h 21600"/>
                  <a:gd name="T12" fmla="*/ 57 w 21600"/>
                  <a:gd name="T13" fmla="*/ 72 h 21600"/>
                  <a:gd name="T14" fmla="*/ 69 w 21600"/>
                  <a:gd name="T15" fmla="*/ 87 h 21600"/>
                  <a:gd name="T16" fmla="*/ 81 w 21600"/>
                  <a:gd name="T17" fmla="*/ 101 h 21600"/>
                  <a:gd name="T18" fmla="*/ 93 w 21600"/>
                  <a:gd name="T19" fmla="*/ 111 h 21600"/>
                  <a:gd name="T20" fmla="*/ 103 w 21600"/>
                  <a:gd name="T21" fmla="*/ 120 h 21600"/>
                  <a:gd name="T22" fmla="*/ 112 w 21600"/>
                  <a:gd name="T23" fmla="*/ 125 h 21600"/>
                  <a:gd name="T24" fmla="*/ 122 w 21600"/>
                  <a:gd name="T25" fmla="*/ 130 h 21600"/>
                  <a:gd name="T26" fmla="*/ 127 w 21600"/>
                  <a:gd name="T27" fmla="*/ 130 h 21600"/>
                  <a:gd name="T28" fmla="*/ 132 w 21600"/>
                  <a:gd name="T29" fmla="*/ 130 h 21600"/>
                  <a:gd name="T30" fmla="*/ 129 w 21600"/>
                  <a:gd name="T31" fmla="*/ 127 h 21600"/>
                  <a:gd name="T32" fmla="*/ 127 w 21600"/>
                  <a:gd name="T33" fmla="*/ 125 h 21600"/>
                  <a:gd name="T34" fmla="*/ 112 w 21600"/>
                  <a:gd name="T35" fmla="*/ 115 h 21600"/>
                  <a:gd name="T36" fmla="*/ 96 w 21600"/>
                  <a:gd name="T37" fmla="*/ 103 h 21600"/>
                  <a:gd name="T38" fmla="*/ 86 w 21600"/>
                  <a:gd name="T39" fmla="*/ 96 h 21600"/>
                  <a:gd name="T40" fmla="*/ 81 w 21600"/>
                  <a:gd name="T41" fmla="*/ 91 h 21600"/>
                  <a:gd name="T42" fmla="*/ 74 w 21600"/>
                  <a:gd name="T43" fmla="*/ 84 h 21600"/>
                  <a:gd name="T44" fmla="*/ 72 w 21600"/>
                  <a:gd name="T45" fmla="*/ 79 h 21600"/>
                  <a:gd name="T46" fmla="*/ 65 w 21600"/>
                  <a:gd name="T47" fmla="*/ 67 h 21600"/>
                  <a:gd name="T48" fmla="*/ 57 w 21600"/>
                  <a:gd name="T49" fmla="*/ 53 h 21600"/>
                  <a:gd name="T50" fmla="*/ 48 w 21600"/>
                  <a:gd name="T51" fmla="*/ 41 h 21600"/>
                  <a:gd name="T52" fmla="*/ 41 w 21600"/>
                  <a:gd name="T53" fmla="*/ 29 h 21600"/>
                  <a:gd name="T54" fmla="*/ 31 w 21600"/>
                  <a:gd name="T55" fmla="*/ 19 h 21600"/>
                  <a:gd name="T56" fmla="*/ 19 w 21600"/>
                  <a:gd name="T57" fmla="*/ 7 h 21600"/>
                  <a:gd name="T58" fmla="*/ 12 w 21600"/>
                  <a:gd name="T59" fmla="*/ 3 h 21600"/>
                  <a:gd name="T60" fmla="*/ 10 w 21600"/>
                  <a:gd name="T61" fmla="*/ 0 h 21600"/>
                  <a:gd name="T62" fmla="*/ 7 w 21600"/>
                  <a:gd name="T63" fmla="*/ 0 h 21600"/>
                  <a:gd name="T64" fmla="*/ 7 w 21600"/>
                  <a:gd name="T65" fmla="*/ 3 h 21600"/>
                  <a:gd name="T66" fmla="*/ 0 w 21600"/>
                  <a:gd name="T67" fmla="*/ 3 h 2160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600"/>
                  <a:gd name="T103" fmla="*/ 0 h 21600"/>
                  <a:gd name="T104" fmla="*/ 21600 w 21600"/>
                  <a:gd name="T105" fmla="*/ 21600 h 2160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600" h="21600">
                    <a:moveTo>
                      <a:pt x="0" y="498"/>
                    </a:moveTo>
                    <a:lnTo>
                      <a:pt x="818" y="831"/>
                    </a:lnTo>
                    <a:lnTo>
                      <a:pt x="1964" y="1994"/>
                    </a:lnTo>
                    <a:lnTo>
                      <a:pt x="3600" y="3988"/>
                    </a:lnTo>
                    <a:lnTo>
                      <a:pt x="5073" y="6480"/>
                    </a:lnTo>
                    <a:lnTo>
                      <a:pt x="7364" y="9637"/>
                    </a:lnTo>
                    <a:lnTo>
                      <a:pt x="9327" y="11963"/>
                    </a:lnTo>
                    <a:lnTo>
                      <a:pt x="11291" y="14455"/>
                    </a:lnTo>
                    <a:lnTo>
                      <a:pt x="13255" y="16782"/>
                    </a:lnTo>
                    <a:lnTo>
                      <a:pt x="15218" y="18443"/>
                    </a:lnTo>
                    <a:lnTo>
                      <a:pt x="16855" y="19938"/>
                    </a:lnTo>
                    <a:lnTo>
                      <a:pt x="18327" y="20769"/>
                    </a:lnTo>
                    <a:lnTo>
                      <a:pt x="19964" y="21600"/>
                    </a:lnTo>
                    <a:lnTo>
                      <a:pt x="20782" y="21600"/>
                    </a:lnTo>
                    <a:lnTo>
                      <a:pt x="21600" y="21600"/>
                    </a:lnTo>
                    <a:lnTo>
                      <a:pt x="21109" y="21102"/>
                    </a:lnTo>
                    <a:lnTo>
                      <a:pt x="20782" y="20769"/>
                    </a:lnTo>
                    <a:lnTo>
                      <a:pt x="18327" y="19108"/>
                    </a:lnTo>
                    <a:lnTo>
                      <a:pt x="15709" y="17114"/>
                    </a:lnTo>
                    <a:lnTo>
                      <a:pt x="14073" y="15951"/>
                    </a:lnTo>
                    <a:lnTo>
                      <a:pt x="13255" y="15120"/>
                    </a:lnTo>
                    <a:lnTo>
                      <a:pt x="12109" y="13957"/>
                    </a:lnTo>
                    <a:lnTo>
                      <a:pt x="11782" y="13126"/>
                    </a:lnTo>
                    <a:lnTo>
                      <a:pt x="10636" y="11132"/>
                    </a:lnTo>
                    <a:lnTo>
                      <a:pt x="9327" y="8806"/>
                    </a:lnTo>
                    <a:lnTo>
                      <a:pt x="7855" y="6812"/>
                    </a:lnTo>
                    <a:lnTo>
                      <a:pt x="6709" y="4818"/>
                    </a:lnTo>
                    <a:lnTo>
                      <a:pt x="5073" y="3157"/>
                    </a:lnTo>
                    <a:lnTo>
                      <a:pt x="3109" y="1163"/>
                    </a:lnTo>
                    <a:lnTo>
                      <a:pt x="1964" y="498"/>
                    </a:lnTo>
                    <a:lnTo>
                      <a:pt x="1636" y="0"/>
                    </a:lnTo>
                    <a:lnTo>
                      <a:pt x="1145" y="0"/>
                    </a:lnTo>
                    <a:lnTo>
                      <a:pt x="1145" y="498"/>
                    </a:lnTo>
                    <a:lnTo>
                      <a:pt x="0" y="49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1" name="Freeform 77"/>
              <p:cNvSpPr>
                <a:spLocks/>
              </p:cNvSpPr>
              <p:nvPr/>
            </p:nvSpPr>
            <p:spPr bwMode="auto">
              <a:xfrm>
                <a:off x="938316" y="1562492"/>
                <a:ext cx="70720" cy="153543"/>
              </a:xfrm>
              <a:custGeom>
                <a:avLst/>
                <a:gdLst>
                  <a:gd name="T0" fmla="*/ 29 w 21600"/>
                  <a:gd name="T1" fmla="*/ 5 h 21600"/>
                  <a:gd name="T2" fmla="*/ 0 w 21600"/>
                  <a:gd name="T3" fmla="*/ 17 h 21600"/>
                  <a:gd name="T4" fmla="*/ 0 w 21600"/>
                  <a:gd name="T5" fmla="*/ 65 h 21600"/>
                  <a:gd name="T6" fmla="*/ 34 w 21600"/>
                  <a:gd name="T7" fmla="*/ 89 h 21600"/>
                  <a:gd name="T8" fmla="*/ 34 w 21600"/>
                  <a:gd name="T9" fmla="*/ 57 h 21600"/>
                  <a:gd name="T10" fmla="*/ 41 w 21600"/>
                  <a:gd name="T11" fmla="*/ 24 h 21600"/>
                  <a:gd name="T12" fmla="*/ 41 w 21600"/>
                  <a:gd name="T13" fmla="*/ 7 h 21600"/>
                  <a:gd name="T14" fmla="*/ 34 w 21600"/>
                  <a:gd name="T15" fmla="*/ 0 h 21600"/>
                  <a:gd name="T16" fmla="*/ 17 w 21600"/>
                  <a:gd name="T17" fmla="*/ 7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600"/>
                  <a:gd name="T28" fmla="*/ 0 h 21600"/>
                  <a:gd name="T29" fmla="*/ 21600 w 21600"/>
                  <a:gd name="T30" fmla="*/ 21600 h 216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600" h="21600">
                    <a:moveTo>
                      <a:pt x="15278" y="1213"/>
                    </a:moveTo>
                    <a:lnTo>
                      <a:pt x="0" y="4126"/>
                    </a:lnTo>
                    <a:lnTo>
                      <a:pt x="0" y="15775"/>
                    </a:lnTo>
                    <a:lnTo>
                      <a:pt x="17912" y="21600"/>
                    </a:lnTo>
                    <a:lnTo>
                      <a:pt x="17912" y="13834"/>
                    </a:lnTo>
                    <a:lnTo>
                      <a:pt x="21600" y="5825"/>
                    </a:lnTo>
                    <a:lnTo>
                      <a:pt x="21600" y="1699"/>
                    </a:lnTo>
                    <a:lnTo>
                      <a:pt x="17912" y="0"/>
                    </a:lnTo>
                    <a:lnTo>
                      <a:pt x="8956" y="169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2" name="Freeform 78"/>
              <p:cNvSpPr>
                <a:spLocks/>
              </p:cNvSpPr>
              <p:nvPr/>
            </p:nvSpPr>
            <p:spPr bwMode="auto">
              <a:xfrm>
                <a:off x="938316" y="1565943"/>
                <a:ext cx="70720" cy="136291"/>
              </a:xfrm>
              <a:custGeom>
                <a:avLst/>
                <a:gdLst>
                  <a:gd name="T0" fmla="*/ 29 w 21600"/>
                  <a:gd name="T1" fmla="*/ 3 h 21600"/>
                  <a:gd name="T2" fmla="*/ 17 w 21600"/>
                  <a:gd name="T3" fmla="*/ 7 h 21600"/>
                  <a:gd name="T4" fmla="*/ 7 w 21600"/>
                  <a:gd name="T5" fmla="*/ 17 h 21600"/>
                  <a:gd name="T6" fmla="*/ 2 w 21600"/>
                  <a:gd name="T7" fmla="*/ 27 h 21600"/>
                  <a:gd name="T8" fmla="*/ 0 w 21600"/>
                  <a:gd name="T9" fmla="*/ 39 h 21600"/>
                  <a:gd name="T10" fmla="*/ 2 w 21600"/>
                  <a:gd name="T11" fmla="*/ 51 h 21600"/>
                  <a:gd name="T12" fmla="*/ 5 w 21600"/>
                  <a:gd name="T13" fmla="*/ 60 h 21600"/>
                  <a:gd name="T14" fmla="*/ 10 w 21600"/>
                  <a:gd name="T15" fmla="*/ 67 h 21600"/>
                  <a:gd name="T16" fmla="*/ 17 w 21600"/>
                  <a:gd name="T17" fmla="*/ 75 h 21600"/>
                  <a:gd name="T18" fmla="*/ 24 w 21600"/>
                  <a:gd name="T19" fmla="*/ 79 h 21600"/>
                  <a:gd name="T20" fmla="*/ 29 w 21600"/>
                  <a:gd name="T21" fmla="*/ 79 h 21600"/>
                  <a:gd name="T22" fmla="*/ 34 w 21600"/>
                  <a:gd name="T23" fmla="*/ 77 h 21600"/>
                  <a:gd name="T24" fmla="*/ 34 w 21600"/>
                  <a:gd name="T25" fmla="*/ 70 h 21600"/>
                  <a:gd name="T26" fmla="*/ 34 w 21600"/>
                  <a:gd name="T27" fmla="*/ 55 h 21600"/>
                  <a:gd name="T28" fmla="*/ 38 w 21600"/>
                  <a:gd name="T29" fmla="*/ 39 h 21600"/>
                  <a:gd name="T30" fmla="*/ 41 w 21600"/>
                  <a:gd name="T31" fmla="*/ 24 h 21600"/>
                  <a:gd name="T32" fmla="*/ 41 w 21600"/>
                  <a:gd name="T33" fmla="*/ 15 h 21600"/>
                  <a:gd name="T34" fmla="*/ 41 w 21600"/>
                  <a:gd name="T35" fmla="*/ 5 h 21600"/>
                  <a:gd name="T36" fmla="*/ 38 w 21600"/>
                  <a:gd name="T37" fmla="*/ 3 h 21600"/>
                  <a:gd name="T38" fmla="*/ 34 w 21600"/>
                  <a:gd name="T39" fmla="*/ 0 h 21600"/>
                  <a:gd name="T40" fmla="*/ 26 w 21600"/>
                  <a:gd name="T41" fmla="*/ 3 h 21600"/>
                  <a:gd name="T42" fmla="*/ 17 w 21600"/>
                  <a:gd name="T43" fmla="*/ 5 h 216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1600"/>
                  <a:gd name="T67" fmla="*/ 0 h 21600"/>
                  <a:gd name="T68" fmla="*/ 21600 w 21600"/>
                  <a:gd name="T69" fmla="*/ 21600 h 2160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1600" h="21600">
                    <a:moveTo>
                      <a:pt x="15278" y="820"/>
                    </a:moveTo>
                    <a:lnTo>
                      <a:pt x="8956" y="1914"/>
                    </a:lnTo>
                    <a:lnTo>
                      <a:pt x="3688" y="4648"/>
                    </a:lnTo>
                    <a:lnTo>
                      <a:pt x="1054" y="7382"/>
                    </a:lnTo>
                    <a:lnTo>
                      <a:pt x="0" y="10663"/>
                    </a:lnTo>
                    <a:lnTo>
                      <a:pt x="1054" y="13944"/>
                    </a:lnTo>
                    <a:lnTo>
                      <a:pt x="2634" y="16405"/>
                    </a:lnTo>
                    <a:lnTo>
                      <a:pt x="5268" y="18319"/>
                    </a:lnTo>
                    <a:lnTo>
                      <a:pt x="8956" y="20506"/>
                    </a:lnTo>
                    <a:lnTo>
                      <a:pt x="12644" y="21600"/>
                    </a:lnTo>
                    <a:lnTo>
                      <a:pt x="15278" y="21600"/>
                    </a:lnTo>
                    <a:lnTo>
                      <a:pt x="17912" y="21053"/>
                    </a:lnTo>
                    <a:lnTo>
                      <a:pt x="17912" y="19139"/>
                    </a:lnTo>
                    <a:lnTo>
                      <a:pt x="17912" y="15038"/>
                    </a:lnTo>
                    <a:lnTo>
                      <a:pt x="20020" y="10663"/>
                    </a:lnTo>
                    <a:lnTo>
                      <a:pt x="21600" y="6562"/>
                    </a:lnTo>
                    <a:lnTo>
                      <a:pt x="21600" y="4101"/>
                    </a:lnTo>
                    <a:lnTo>
                      <a:pt x="21600" y="1367"/>
                    </a:lnTo>
                    <a:lnTo>
                      <a:pt x="20020" y="820"/>
                    </a:lnTo>
                    <a:lnTo>
                      <a:pt x="17912" y="0"/>
                    </a:lnTo>
                    <a:lnTo>
                      <a:pt x="13698" y="820"/>
                    </a:lnTo>
                    <a:lnTo>
                      <a:pt x="8956" y="1367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3" name="Freeform 79"/>
              <p:cNvSpPr>
                <a:spLocks/>
              </p:cNvSpPr>
              <p:nvPr/>
            </p:nvSpPr>
            <p:spPr bwMode="auto">
              <a:xfrm>
                <a:off x="983163" y="1686707"/>
                <a:ext cx="112118" cy="29328"/>
              </a:xfrm>
              <a:custGeom>
                <a:avLst/>
                <a:gdLst>
                  <a:gd name="T0" fmla="*/ 55 w 21600"/>
                  <a:gd name="T1" fmla="*/ 9 h 21600"/>
                  <a:gd name="T2" fmla="*/ 0 w 21600"/>
                  <a:gd name="T3" fmla="*/ 0 h 21600"/>
                  <a:gd name="T4" fmla="*/ 0 w 21600"/>
                  <a:gd name="T5" fmla="*/ 17 h 21600"/>
                  <a:gd name="T6" fmla="*/ 32 w 21600"/>
                  <a:gd name="T7" fmla="*/ 17 h 21600"/>
                  <a:gd name="T8" fmla="*/ 65 w 21600"/>
                  <a:gd name="T9" fmla="*/ 9 h 21600"/>
                  <a:gd name="T10" fmla="*/ 48 w 21600"/>
                  <a:gd name="T11" fmla="*/ 9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8277" y="11435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10634" y="21600"/>
                    </a:lnTo>
                    <a:lnTo>
                      <a:pt x="21600" y="11435"/>
                    </a:lnTo>
                    <a:lnTo>
                      <a:pt x="15951" y="11435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4" name="Freeform 80"/>
              <p:cNvSpPr>
                <a:spLocks/>
              </p:cNvSpPr>
              <p:nvPr/>
            </p:nvSpPr>
            <p:spPr bwMode="auto">
              <a:xfrm>
                <a:off x="983163" y="1695333"/>
                <a:ext cx="100043" cy="20702"/>
              </a:xfrm>
              <a:custGeom>
                <a:avLst/>
                <a:gdLst>
                  <a:gd name="T0" fmla="*/ 55 w 21600"/>
                  <a:gd name="T1" fmla="*/ 4 h 21600"/>
                  <a:gd name="T2" fmla="*/ 43 w 21600"/>
                  <a:gd name="T3" fmla="*/ 2 h 21600"/>
                  <a:gd name="T4" fmla="*/ 32 w 21600"/>
                  <a:gd name="T5" fmla="*/ 2 h 21600"/>
                  <a:gd name="T6" fmla="*/ 22 w 21600"/>
                  <a:gd name="T7" fmla="*/ 0 h 21600"/>
                  <a:gd name="T8" fmla="*/ 15 w 21600"/>
                  <a:gd name="T9" fmla="*/ 0 h 21600"/>
                  <a:gd name="T10" fmla="*/ 8 w 21600"/>
                  <a:gd name="T11" fmla="*/ 0 h 21600"/>
                  <a:gd name="T12" fmla="*/ 3 w 21600"/>
                  <a:gd name="T13" fmla="*/ 2 h 21600"/>
                  <a:gd name="T14" fmla="*/ 0 w 21600"/>
                  <a:gd name="T15" fmla="*/ 2 h 21600"/>
                  <a:gd name="T16" fmla="*/ 0 w 21600"/>
                  <a:gd name="T17" fmla="*/ 4 h 21600"/>
                  <a:gd name="T18" fmla="*/ 0 w 21600"/>
                  <a:gd name="T19" fmla="*/ 7 h 21600"/>
                  <a:gd name="T20" fmla="*/ 3 w 21600"/>
                  <a:gd name="T21" fmla="*/ 9 h 21600"/>
                  <a:gd name="T22" fmla="*/ 8 w 21600"/>
                  <a:gd name="T23" fmla="*/ 12 h 21600"/>
                  <a:gd name="T24" fmla="*/ 15 w 21600"/>
                  <a:gd name="T25" fmla="*/ 12 h 21600"/>
                  <a:gd name="T26" fmla="*/ 32 w 21600"/>
                  <a:gd name="T27" fmla="*/ 12 h 21600"/>
                  <a:gd name="T28" fmla="*/ 48 w 21600"/>
                  <a:gd name="T29" fmla="*/ 9 h 21600"/>
                  <a:gd name="T30" fmla="*/ 55 w 21600"/>
                  <a:gd name="T31" fmla="*/ 7 h 21600"/>
                  <a:gd name="T32" fmla="*/ 58 w 21600"/>
                  <a:gd name="T33" fmla="*/ 4 h 21600"/>
                  <a:gd name="T34" fmla="*/ 55 w 21600"/>
                  <a:gd name="T35" fmla="*/ 4 h 21600"/>
                  <a:gd name="T36" fmla="*/ 48 w 21600"/>
                  <a:gd name="T37" fmla="*/ 4 h 2160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600"/>
                  <a:gd name="T58" fmla="*/ 0 h 21600"/>
                  <a:gd name="T59" fmla="*/ 21600 w 21600"/>
                  <a:gd name="T60" fmla="*/ 21600 h 2160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600" h="21600">
                    <a:moveTo>
                      <a:pt x="20483" y="7200"/>
                    </a:moveTo>
                    <a:lnTo>
                      <a:pt x="16014" y="3600"/>
                    </a:lnTo>
                    <a:lnTo>
                      <a:pt x="11917" y="3600"/>
                    </a:lnTo>
                    <a:lnTo>
                      <a:pt x="8193" y="0"/>
                    </a:lnTo>
                    <a:lnTo>
                      <a:pt x="5586" y="0"/>
                    </a:lnTo>
                    <a:lnTo>
                      <a:pt x="2979" y="0"/>
                    </a:lnTo>
                    <a:lnTo>
                      <a:pt x="1117" y="3600"/>
                    </a:lnTo>
                    <a:lnTo>
                      <a:pt x="0" y="3600"/>
                    </a:lnTo>
                    <a:lnTo>
                      <a:pt x="0" y="7200"/>
                    </a:lnTo>
                    <a:lnTo>
                      <a:pt x="0" y="12600"/>
                    </a:lnTo>
                    <a:lnTo>
                      <a:pt x="1117" y="16200"/>
                    </a:lnTo>
                    <a:lnTo>
                      <a:pt x="2979" y="21600"/>
                    </a:lnTo>
                    <a:lnTo>
                      <a:pt x="5586" y="21600"/>
                    </a:lnTo>
                    <a:lnTo>
                      <a:pt x="11917" y="21600"/>
                    </a:lnTo>
                    <a:lnTo>
                      <a:pt x="17876" y="16200"/>
                    </a:lnTo>
                    <a:lnTo>
                      <a:pt x="20483" y="12600"/>
                    </a:lnTo>
                    <a:lnTo>
                      <a:pt x="21600" y="7200"/>
                    </a:lnTo>
                    <a:lnTo>
                      <a:pt x="20483" y="7200"/>
                    </a:lnTo>
                    <a:lnTo>
                      <a:pt x="17876" y="720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5" name="Freeform 81"/>
              <p:cNvSpPr>
                <a:spLocks/>
              </p:cNvSpPr>
              <p:nvPr/>
            </p:nvSpPr>
            <p:spPr bwMode="auto">
              <a:xfrm>
                <a:off x="1065958" y="1686707"/>
                <a:ext cx="127642" cy="156993"/>
              </a:xfrm>
              <a:custGeom>
                <a:avLst/>
                <a:gdLst>
                  <a:gd name="T0" fmla="*/ 0 w 21600"/>
                  <a:gd name="T1" fmla="*/ 26 h 21600"/>
                  <a:gd name="T2" fmla="*/ 10 w 21600"/>
                  <a:gd name="T3" fmla="*/ 53 h 21600"/>
                  <a:gd name="T4" fmla="*/ 41 w 21600"/>
                  <a:gd name="T5" fmla="*/ 91 h 21600"/>
                  <a:gd name="T6" fmla="*/ 74 w 21600"/>
                  <a:gd name="T7" fmla="*/ 81 h 21600"/>
                  <a:gd name="T8" fmla="*/ 48 w 21600"/>
                  <a:gd name="T9" fmla="*/ 79 h 21600"/>
                  <a:gd name="T10" fmla="*/ 24 w 21600"/>
                  <a:gd name="T11" fmla="*/ 67 h 21600"/>
                  <a:gd name="T12" fmla="*/ 7 w 21600"/>
                  <a:gd name="T13" fmla="*/ 17 h 21600"/>
                  <a:gd name="T14" fmla="*/ 7 w 21600"/>
                  <a:gd name="T15" fmla="*/ 9 h 21600"/>
                  <a:gd name="T16" fmla="*/ 0 w 21600"/>
                  <a:gd name="T17" fmla="*/ 0 h 21600"/>
                  <a:gd name="T18" fmla="*/ 0 w 21600"/>
                  <a:gd name="T19" fmla="*/ 9 h 21600"/>
                  <a:gd name="T20" fmla="*/ 0 w 21600"/>
                  <a:gd name="T21" fmla="*/ 17 h 21600"/>
                  <a:gd name="T22" fmla="*/ 0 w 21600"/>
                  <a:gd name="T23" fmla="*/ 26 h 216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600"/>
                  <a:gd name="T37" fmla="*/ 0 h 21600"/>
                  <a:gd name="T38" fmla="*/ 21600 w 21600"/>
                  <a:gd name="T39" fmla="*/ 21600 h 216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600" h="21600">
                    <a:moveTo>
                      <a:pt x="0" y="6171"/>
                    </a:moveTo>
                    <a:lnTo>
                      <a:pt x="2919" y="12580"/>
                    </a:lnTo>
                    <a:lnTo>
                      <a:pt x="11968" y="21600"/>
                    </a:lnTo>
                    <a:lnTo>
                      <a:pt x="21600" y="19226"/>
                    </a:lnTo>
                    <a:lnTo>
                      <a:pt x="14011" y="18752"/>
                    </a:lnTo>
                    <a:lnTo>
                      <a:pt x="7005" y="15903"/>
                    </a:lnTo>
                    <a:lnTo>
                      <a:pt x="2043" y="4035"/>
                    </a:lnTo>
                    <a:lnTo>
                      <a:pt x="2043" y="2136"/>
                    </a:lnTo>
                    <a:lnTo>
                      <a:pt x="0" y="0"/>
                    </a:lnTo>
                    <a:lnTo>
                      <a:pt x="0" y="2136"/>
                    </a:lnTo>
                    <a:lnTo>
                      <a:pt x="0" y="4035"/>
                    </a:lnTo>
                    <a:lnTo>
                      <a:pt x="0" y="6171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6" name="Freeform 82"/>
              <p:cNvSpPr>
                <a:spLocks/>
              </p:cNvSpPr>
              <p:nvPr/>
            </p:nvSpPr>
            <p:spPr bwMode="auto">
              <a:xfrm>
                <a:off x="1065958" y="1690157"/>
                <a:ext cx="115567" cy="144917"/>
              </a:xfrm>
              <a:custGeom>
                <a:avLst/>
                <a:gdLst>
                  <a:gd name="T0" fmla="*/ 0 w 21600"/>
                  <a:gd name="T1" fmla="*/ 19 h 21600"/>
                  <a:gd name="T2" fmla="*/ 3 w 21600"/>
                  <a:gd name="T3" fmla="*/ 27 h 21600"/>
                  <a:gd name="T4" fmla="*/ 5 w 21600"/>
                  <a:gd name="T5" fmla="*/ 36 h 21600"/>
                  <a:gd name="T6" fmla="*/ 10 w 21600"/>
                  <a:gd name="T7" fmla="*/ 43 h 21600"/>
                  <a:gd name="T8" fmla="*/ 12 w 21600"/>
                  <a:gd name="T9" fmla="*/ 51 h 21600"/>
                  <a:gd name="T10" fmla="*/ 19 w 21600"/>
                  <a:gd name="T11" fmla="*/ 60 h 21600"/>
                  <a:gd name="T12" fmla="*/ 27 w 21600"/>
                  <a:gd name="T13" fmla="*/ 70 h 21600"/>
                  <a:gd name="T14" fmla="*/ 34 w 21600"/>
                  <a:gd name="T15" fmla="*/ 77 h 21600"/>
                  <a:gd name="T16" fmla="*/ 41 w 21600"/>
                  <a:gd name="T17" fmla="*/ 82 h 21600"/>
                  <a:gd name="T18" fmla="*/ 48 w 21600"/>
                  <a:gd name="T19" fmla="*/ 84 h 21600"/>
                  <a:gd name="T20" fmla="*/ 58 w 21600"/>
                  <a:gd name="T21" fmla="*/ 84 h 21600"/>
                  <a:gd name="T22" fmla="*/ 62 w 21600"/>
                  <a:gd name="T23" fmla="*/ 82 h 21600"/>
                  <a:gd name="T24" fmla="*/ 67 w 21600"/>
                  <a:gd name="T25" fmla="*/ 82 h 21600"/>
                  <a:gd name="T26" fmla="*/ 65 w 21600"/>
                  <a:gd name="T27" fmla="*/ 79 h 21600"/>
                  <a:gd name="T28" fmla="*/ 62 w 21600"/>
                  <a:gd name="T29" fmla="*/ 79 h 21600"/>
                  <a:gd name="T30" fmla="*/ 48 w 21600"/>
                  <a:gd name="T31" fmla="*/ 75 h 21600"/>
                  <a:gd name="T32" fmla="*/ 36 w 21600"/>
                  <a:gd name="T33" fmla="*/ 70 h 21600"/>
                  <a:gd name="T34" fmla="*/ 31 w 21600"/>
                  <a:gd name="T35" fmla="*/ 65 h 21600"/>
                  <a:gd name="T36" fmla="*/ 27 w 21600"/>
                  <a:gd name="T37" fmla="*/ 60 h 21600"/>
                  <a:gd name="T38" fmla="*/ 22 w 21600"/>
                  <a:gd name="T39" fmla="*/ 51 h 21600"/>
                  <a:gd name="T40" fmla="*/ 17 w 21600"/>
                  <a:gd name="T41" fmla="*/ 39 h 21600"/>
                  <a:gd name="T42" fmla="*/ 12 w 21600"/>
                  <a:gd name="T43" fmla="*/ 29 h 21600"/>
                  <a:gd name="T44" fmla="*/ 10 w 21600"/>
                  <a:gd name="T45" fmla="*/ 19 h 21600"/>
                  <a:gd name="T46" fmla="*/ 10 w 21600"/>
                  <a:gd name="T47" fmla="*/ 15 h 21600"/>
                  <a:gd name="T48" fmla="*/ 7 w 21600"/>
                  <a:gd name="T49" fmla="*/ 12 h 21600"/>
                  <a:gd name="T50" fmla="*/ 7 w 21600"/>
                  <a:gd name="T51" fmla="*/ 7 h 21600"/>
                  <a:gd name="T52" fmla="*/ 5 w 21600"/>
                  <a:gd name="T53" fmla="*/ 3 h 21600"/>
                  <a:gd name="T54" fmla="*/ 0 w 21600"/>
                  <a:gd name="T55" fmla="*/ 0 h 21600"/>
                  <a:gd name="T56" fmla="*/ 0 w 21600"/>
                  <a:gd name="T57" fmla="*/ 3 h 21600"/>
                  <a:gd name="T58" fmla="*/ 0 w 21600"/>
                  <a:gd name="T59" fmla="*/ 7 h 21600"/>
                  <a:gd name="T60" fmla="*/ 0 w 21600"/>
                  <a:gd name="T61" fmla="*/ 12 h 21600"/>
                  <a:gd name="T62" fmla="*/ 0 w 21600"/>
                  <a:gd name="T63" fmla="*/ 15 h 21600"/>
                  <a:gd name="T64" fmla="*/ 0 w 21600"/>
                  <a:gd name="T65" fmla="*/ 19 h 216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1600"/>
                  <a:gd name="T100" fmla="*/ 0 h 21600"/>
                  <a:gd name="T101" fmla="*/ 21600 w 21600"/>
                  <a:gd name="T102" fmla="*/ 21600 h 216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1600" h="21600">
                    <a:moveTo>
                      <a:pt x="0" y="4886"/>
                    </a:moveTo>
                    <a:lnTo>
                      <a:pt x="967" y="6943"/>
                    </a:lnTo>
                    <a:lnTo>
                      <a:pt x="1612" y="9257"/>
                    </a:lnTo>
                    <a:lnTo>
                      <a:pt x="3224" y="11057"/>
                    </a:lnTo>
                    <a:lnTo>
                      <a:pt x="3869" y="13114"/>
                    </a:lnTo>
                    <a:lnTo>
                      <a:pt x="6125" y="15429"/>
                    </a:lnTo>
                    <a:lnTo>
                      <a:pt x="8704" y="18000"/>
                    </a:lnTo>
                    <a:lnTo>
                      <a:pt x="10961" y="19800"/>
                    </a:lnTo>
                    <a:lnTo>
                      <a:pt x="13218" y="21086"/>
                    </a:lnTo>
                    <a:lnTo>
                      <a:pt x="15475" y="21600"/>
                    </a:lnTo>
                    <a:lnTo>
                      <a:pt x="18699" y="21600"/>
                    </a:lnTo>
                    <a:lnTo>
                      <a:pt x="19988" y="21086"/>
                    </a:lnTo>
                    <a:lnTo>
                      <a:pt x="21600" y="21086"/>
                    </a:lnTo>
                    <a:lnTo>
                      <a:pt x="20955" y="20314"/>
                    </a:lnTo>
                    <a:lnTo>
                      <a:pt x="19988" y="20314"/>
                    </a:lnTo>
                    <a:lnTo>
                      <a:pt x="15475" y="19286"/>
                    </a:lnTo>
                    <a:lnTo>
                      <a:pt x="11606" y="18000"/>
                    </a:lnTo>
                    <a:lnTo>
                      <a:pt x="9994" y="16714"/>
                    </a:lnTo>
                    <a:lnTo>
                      <a:pt x="8704" y="15429"/>
                    </a:lnTo>
                    <a:lnTo>
                      <a:pt x="7093" y="13114"/>
                    </a:lnTo>
                    <a:lnTo>
                      <a:pt x="5481" y="10029"/>
                    </a:lnTo>
                    <a:lnTo>
                      <a:pt x="3869" y="7457"/>
                    </a:lnTo>
                    <a:lnTo>
                      <a:pt x="3224" y="4886"/>
                    </a:lnTo>
                    <a:lnTo>
                      <a:pt x="3224" y="3857"/>
                    </a:lnTo>
                    <a:lnTo>
                      <a:pt x="2257" y="3086"/>
                    </a:lnTo>
                    <a:lnTo>
                      <a:pt x="2257" y="1800"/>
                    </a:lnTo>
                    <a:lnTo>
                      <a:pt x="1612" y="771"/>
                    </a:lnTo>
                    <a:lnTo>
                      <a:pt x="0" y="0"/>
                    </a:lnTo>
                    <a:lnTo>
                      <a:pt x="0" y="771"/>
                    </a:lnTo>
                    <a:lnTo>
                      <a:pt x="0" y="1800"/>
                    </a:lnTo>
                    <a:lnTo>
                      <a:pt x="0" y="3086"/>
                    </a:lnTo>
                    <a:lnTo>
                      <a:pt x="0" y="3857"/>
                    </a:lnTo>
                    <a:lnTo>
                      <a:pt x="0" y="4886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7" name="Freeform 83"/>
              <p:cNvSpPr>
                <a:spLocks/>
              </p:cNvSpPr>
              <p:nvPr/>
            </p:nvSpPr>
            <p:spPr bwMode="auto">
              <a:xfrm>
                <a:off x="1166001" y="1421026"/>
                <a:ext cx="379475" cy="82810"/>
              </a:xfrm>
              <a:custGeom>
                <a:avLst/>
                <a:gdLst>
                  <a:gd name="T0" fmla="*/ 0 w 21600"/>
                  <a:gd name="T1" fmla="*/ 48 h 21600"/>
                  <a:gd name="T2" fmla="*/ 40 w 21600"/>
                  <a:gd name="T3" fmla="*/ 41 h 21600"/>
                  <a:gd name="T4" fmla="*/ 138 w 21600"/>
                  <a:gd name="T5" fmla="*/ 17 h 21600"/>
                  <a:gd name="T6" fmla="*/ 22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21600"/>
                    </a:moveTo>
                    <a:lnTo>
                      <a:pt x="3927" y="18450"/>
                    </a:lnTo>
                    <a:lnTo>
                      <a:pt x="13549" y="765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8" name="Freeform 84"/>
              <p:cNvSpPr>
                <a:spLocks/>
              </p:cNvSpPr>
              <p:nvPr/>
            </p:nvSpPr>
            <p:spPr bwMode="auto">
              <a:xfrm>
                <a:off x="1166001" y="1421026"/>
                <a:ext cx="379475" cy="82810"/>
              </a:xfrm>
              <a:custGeom>
                <a:avLst/>
                <a:gdLst>
                  <a:gd name="T0" fmla="*/ 0 w 21600"/>
                  <a:gd name="T1" fmla="*/ 48 h 21600"/>
                  <a:gd name="T2" fmla="*/ 43 w 21600"/>
                  <a:gd name="T3" fmla="*/ 39 h 21600"/>
                  <a:gd name="T4" fmla="*/ 88 w 21600"/>
                  <a:gd name="T5" fmla="*/ 29 h 21600"/>
                  <a:gd name="T6" fmla="*/ 114 w 21600"/>
                  <a:gd name="T7" fmla="*/ 22 h 21600"/>
                  <a:gd name="T8" fmla="*/ 146 w 21600"/>
                  <a:gd name="T9" fmla="*/ 15 h 21600"/>
                  <a:gd name="T10" fmla="*/ 179 w 21600"/>
                  <a:gd name="T11" fmla="*/ 7 h 21600"/>
                  <a:gd name="T12" fmla="*/ 220 w 21600"/>
                  <a:gd name="T13" fmla="*/ 0 h 216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600"/>
                  <a:gd name="T22" fmla="*/ 0 h 21600"/>
                  <a:gd name="T23" fmla="*/ 21600 w 21600"/>
                  <a:gd name="T24" fmla="*/ 21600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0" y="21600"/>
                    </a:moveTo>
                    <a:lnTo>
                      <a:pt x="4222" y="17550"/>
                    </a:lnTo>
                    <a:lnTo>
                      <a:pt x="8640" y="13050"/>
                    </a:lnTo>
                    <a:lnTo>
                      <a:pt x="11193" y="9900"/>
                    </a:lnTo>
                    <a:lnTo>
                      <a:pt x="14335" y="6750"/>
                    </a:lnTo>
                    <a:lnTo>
                      <a:pt x="17575" y="315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9" name="Freeform 85"/>
              <p:cNvSpPr>
                <a:spLocks/>
              </p:cNvSpPr>
              <p:nvPr/>
            </p:nvSpPr>
            <p:spPr bwMode="auto">
              <a:xfrm>
                <a:off x="182816" y="1462431"/>
                <a:ext cx="1003883" cy="212199"/>
              </a:xfrm>
              <a:custGeom>
                <a:avLst/>
                <a:gdLst>
                  <a:gd name="T0" fmla="*/ 582 w 21600"/>
                  <a:gd name="T1" fmla="*/ 0 h 21600"/>
                  <a:gd name="T2" fmla="*/ 505 w 21600"/>
                  <a:gd name="T3" fmla="*/ 17 h 21600"/>
                  <a:gd name="T4" fmla="*/ 407 w 21600"/>
                  <a:gd name="T5" fmla="*/ 24 h 21600"/>
                  <a:gd name="T6" fmla="*/ 366 w 21600"/>
                  <a:gd name="T7" fmla="*/ 24 h 21600"/>
                  <a:gd name="T8" fmla="*/ 285 w 21600"/>
                  <a:gd name="T9" fmla="*/ 34 h 21600"/>
                  <a:gd name="T10" fmla="*/ 252 w 21600"/>
                  <a:gd name="T11" fmla="*/ 48 h 21600"/>
                  <a:gd name="T12" fmla="*/ 211 w 21600"/>
                  <a:gd name="T13" fmla="*/ 58 h 21600"/>
                  <a:gd name="T14" fmla="*/ 146 w 21600"/>
                  <a:gd name="T15" fmla="*/ 82 h 21600"/>
                  <a:gd name="T16" fmla="*/ 113 w 21600"/>
                  <a:gd name="T17" fmla="*/ 89 h 21600"/>
                  <a:gd name="T18" fmla="*/ 89 w 21600"/>
                  <a:gd name="T19" fmla="*/ 89 h 21600"/>
                  <a:gd name="T20" fmla="*/ 65 w 21600"/>
                  <a:gd name="T21" fmla="*/ 106 h 21600"/>
                  <a:gd name="T22" fmla="*/ 32 w 21600"/>
                  <a:gd name="T23" fmla="*/ 123 h 21600"/>
                  <a:gd name="T24" fmla="*/ 0 w 21600"/>
                  <a:gd name="T25" fmla="*/ 106 h 216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00"/>
                  <a:gd name="T40" fmla="*/ 0 h 21600"/>
                  <a:gd name="T41" fmla="*/ 21600 w 21600"/>
                  <a:gd name="T42" fmla="*/ 21600 h 2160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00" h="21600">
                    <a:moveTo>
                      <a:pt x="21600" y="0"/>
                    </a:moveTo>
                    <a:lnTo>
                      <a:pt x="18742" y="2985"/>
                    </a:lnTo>
                    <a:lnTo>
                      <a:pt x="15105" y="4215"/>
                    </a:lnTo>
                    <a:lnTo>
                      <a:pt x="13584" y="4215"/>
                    </a:lnTo>
                    <a:lnTo>
                      <a:pt x="10577" y="5971"/>
                    </a:lnTo>
                    <a:lnTo>
                      <a:pt x="9353" y="8429"/>
                    </a:lnTo>
                    <a:lnTo>
                      <a:pt x="7831" y="10185"/>
                    </a:lnTo>
                    <a:lnTo>
                      <a:pt x="5419" y="14400"/>
                    </a:lnTo>
                    <a:lnTo>
                      <a:pt x="4194" y="15629"/>
                    </a:lnTo>
                    <a:lnTo>
                      <a:pt x="3303" y="15629"/>
                    </a:lnTo>
                    <a:lnTo>
                      <a:pt x="2412" y="18615"/>
                    </a:lnTo>
                    <a:lnTo>
                      <a:pt x="1188" y="21600"/>
                    </a:lnTo>
                    <a:lnTo>
                      <a:pt x="0" y="18615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0" name="Freeform 86"/>
              <p:cNvSpPr>
                <a:spLocks/>
              </p:cNvSpPr>
              <p:nvPr/>
            </p:nvSpPr>
            <p:spPr bwMode="auto">
              <a:xfrm>
                <a:off x="182816" y="1462431"/>
                <a:ext cx="1003883" cy="203573"/>
              </a:xfrm>
              <a:custGeom>
                <a:avLst/>
                <a:gdLst>
                  <a:gd name="T0" fmla="*/ 582 w 21600"/>
                  <a:gd name="T1" fmla="*/ 0 h 21600"/>
                  <a:gd name="T2" fmla="*/ 546 w 21600"/>
                  <a:gd name="T3" fmla="*/ 7 h 21600"/>
                  <a:gd name="T4" fmla="*/ 512 w 21600"/>
                  <a:gd name="T5" fmla="*/ 15 h 21600"/>
                  <a:gd name="T6" fmla="*/ 481 w 21600"/>
                  <a:gd name="T7" fmla="*/ 17 h 21600"/>
                  <a:gd name="T8" fmla="*/ 455 w 21600"/>
                  <a:gd name="T9" fmla="*/ 22 h 21600"/>
                  <a:gd name="T10" fmla="*/ 433 w 21600"/>
                  <a:gd name="T11" fmla="*/ 22 h 21600"/>
                  <a:gd name="T12" fmla="*/ 414 w 21600"/>
                  <a:gd name="T13" fmla="*/ 24 h 21600"/>
                  <a:gd name="T14" fmla="*/ 397 w 21600"/>
                  <a:gd name="T15" fmla="*/ 24 h 21600"/>
                  <a:gd name="T16" fmla="*/ 385 w 21600"/>
                  <a:gd name="T17" fmla="*/ 24 h 21600"/>
                  <a:gd name="T18" fmla="*/ 376 w 21600"/>
                  <a:gd name="T19" fmla="*/ 24 h 21600"/>
                  <a:gd name="T20" fmla="*/ 362 w 21600"/>
                  <a:gd name="T21" fmla="*/ 27 h 21600"/>
                  <a:gd name="T22" fmla="*/ 345 w 21600"/>
                  <a:gd name="T23" fmla="*/ 27 h 21600"/>
                  <a:gd name="T24" fmla="*/ 326 w 21600"/>
                  <a:gd name="T25" fmla="*/ 29 h 21600"/>
                  <a:gd name="T26" fmla="*/ 307 w 21600"/>
                  <a:gd name="T27" fmla="*/ 31 h 21600"/>
                  <a:gd name="T28" fmla="*/ 290 w 21600"/>
                  <a:gd name="T29" fmla="*/ 34 h 21600"/>
                  <a:gd name="T30" fmla="*/ 278 w 21600"/>
                  <a:gd name="T31" fmla="*/ 36 h 21600"/>
                  <a:gd name="T32" fmla="*/ 268 w 21600"/>
                  <a:gd name="T33" fmla="*/ 41 h 21600"/>
                  <a:gd name="T34" fmla="*/ 252 w 21600"/>
                  <a:gd name="T35" fmla="*/ 48 h 21600"/>
                  <a:gd name="T36" fmla="*/ 232 w 21600"/>
                  <a:gd name="T37" fmla="*/ 53 h 21600"/>
                  <a:gd name="T38" fmla="*/ 220 w 21600"/>
                  <a:gd name="T39" fmla="*/ 55 h 21600"/>
                  <a:gd name="T40" fmla="*/ 209 w 21600"/>
                  <a:gd name="T41" fmla="*/ 60 h 21600"/>
                  <a:gd name="T42" fmla="*/ 194 w 21600"/>
                  <a:gd name="T43" fmla="*/ 65 h 21600"/>
                  <a:gd name="T44" fmla="*/ 180 w 21600"/>
                  <a:gd name="T45" fmla="*/ 70 h 21600"/>
                  <a:gd name="T46" fmla="*/ 163 w 21600"/>
                  <a:gd name="T47" fmla="*/ 75 h 21600"/>
                  <a:gd name="T48" fmla="*/ 151 w 21600"/>
                  <a:gd name="T49" fmla="*/ 79 h 21600"/>
                  <a:gd name="T50" fmla="*/ 139 w 21600"/>
                  <a:gd name="T51" fmla="*/ 84 h 21600"/>
                  <a:gd name="T52" fmla="*/ 130 w 21600"/>
                  <a:gd name="T53" fmla="*/ 87 h 21600"/>
                  <a:gd name="T54" fmla="*/ 113 w 21600"/>
                  <a:gd name="T55" fmla="*/ 89 h 21600"/>
                  <a:gd name="T56" fmla="*/ 101 w 21600"/>
                  <a:gd name="T57" fmla="*/ 89 h 21600"/>
                  <a:gd name="T58" fmla="*/ 89 w 21600"/>
                  <a:gd name="T59" fmla="*/ 91 h 21600"/>
                  <a:gd name="T60" fmla="*/ 77 w 21600"/>
                  <a:gd name="T61" fmla="*/ 99 h 21600"/>
                  <a:gd name="T62" fmla="*/ 65 w 21600"/>
                  <a:gd name="T63" fmla="*/ 106 h 21600"/>
                  <a:gd name="T64" fmla="*/ 48 w 21600"/>
                  <a:gd name="T65" fmla="*/ 115 h 21600"/>
                  <a:gd name="T66" fmla="*/ 41 w 21600"/>
                  <a:gd name="T67" fmla="*/ 118 h 21600"/>
                  <a:gd name="T68" fmla="*/ 32 w 21600"/>
                  <a:gd name="T69" fmla="*/ 118 h 21600"/>
                  <a:gd name="T70" fmla="*/ 24 w 21600"/>
                  <a:gd name="T71" fmla="*/ 118 h 21600"/>
                  <a:gd name="T72" fmla="*/ 17 w 21600"/>
                  <a:gd name="T73" fmla="*/ 115 h 21600"/>
                  <a:gd name="T74" fmla="*/ 0 w 21600"/>
                  <a:gd name="T75" fmla="*/ 106 h 2160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1600"/>
                  <a:gd name="T115" fmla="*/ 0 h 21600"/>
                  <a:gd name="T116" fmla="*/ 21600 w 21600"/>
                  <a:gd name="T117" fmla="*/ 21600 h 2160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1600" h="21600">
                    <a:moveTo>
                      <a:pt x="21600" y="0"/>
                    </a:moveTo>
                    <a:lnTo>
                      <a:pt x="20264" y="1281"/>
                    </a:lnTo>
                    <a:lnTo>
                      <a:pt x="19002" y="2746"/>
                    </a:lnTo>
                    <a:lnTo>
                      <a:pt x="17852" y="3112"/>
                    </a:lnTo>
                    <a:lnTo>
                      <a:pt x="16887" y="4027"/>
                    </a:lnTo>
                    <a:lnTo>
                      <a:pt x="16070" y="4027"/>
                    </a:lnTo>
                    <a:lnTo>
                      <a:pt x="15365" y="4393"/>
                    </a:lnTo>
                    <a:lnTo>
                      <a:pt x="14734" y="4393"/>
                    </a:lnTo>
                    <a:lnTo>
                      <a:pt x="14289" y="4393"/>
                    </a:lnTo>
                    <a:lnTo>
                      <a:pt x="13955" y="4393"/>
                    </a:lnTo>
                    <a:lnTo>
                      <a:pt x="13435" y="4942"/>
                    </a:lnTo>
                    <a:lnTo>
                      <a:pt x="12804" y="4942"/>
                    </a:lnTo>
                    <a:lnTo>
                      <a:pt x="12099" y="5308"/>
                    </a:lnTo>
                    <a:lnTo>
                      <a:pt x="11394" y="5675"/>
                    </a:lnTo>
                    <a:lnTo>
                      <a:pt x="10763" y="6224"/>
                    </a:lnTo>
                    <a:lnTo>
                      <a:pt x="10318" y="6590"/>
                    </a:lnTo>
                    <a:lnTo>
                      <a:pt x="9946" y="7505"/>
                    </a:lnTo>
                    <a:lnTo>
                      <a:pt x="9353" y="8786"/>
                    </a:lnTo>
                    <a:lnTo>
                      <a:pt x="8610" y="9702"/>
                    </a:lnTo>
                    <a:lnTo>
                      <a:pt x="8165" y="10068"/>
                    </a:lnTo>
                    <a:lnTo>
                      <a:pt x="7757" y="10983"/>
                    </a:lnTo>
                    <a:lnTo>
                      <a:pt x="7200" y="11898"/>
                    </a:lnTo>
                    <a:lnTo>
                      <a:pt x="6680" y="12814"/>
                    </a:lnTo>
                    <a:lnTo>
                      <a:pt x="6049" y="13729"/>
                    </a:lnTo>
                    <a:lnTo>
                      <a:pt x="5604" y="14461"/>
                    </a:lnTo>
                    <a:lnTo>
                      <a:pt x="5159" y="15376"/>
                    </a:lnTo>
                    <a:lnTo>
                      <a:pt x="4825" y="15925"/>
                    </a:lnTo>
                    <a:lnTo>
                      <a:pt x="4194" y="16292"/>
                    </a:lnTo>
                    <a:lnTo>
                      <a:pt x="3748" y="16292"/>
                    </a:lnTo>
                    <a:lnTo>
                      <a:pt x="3303" y="16658"/>
                    </a:lnTo>
                    <a:lnTo>
                      <a:pt x="2858" y="18122"/>
                    </a:lnTo>
                    <a:lnTo>
                      <a:pt x="2412" y="19403"/>
                    </a:lnTo>
                    <a:lnTo>
                      <a:pt x="1781" y="21051"/>
                    </a:lnTo>
                    <a:lnTo>
                      <a:pt x="1522" y="21600"/>
                    </a:lnTo>
                    <a:lnTo>
                      <a:pt x="1188" y="21600"/>
                    </a:lnTo>
                    <a:lnTo>
                      <a:pt x="891" y="21600"/>
                    </a:lnTo>
                    <a:lnTo>
                      <a:pt x="631" y="21051"/>
                    </a:lnTo>
                    <a:lnTo>
                      <a:pt x="0" y="19403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1" name="Freeform 87"/>
              <p:cNvSpPr>
                <a:spLocks/>
              </p:cNvSpPr>
              <p:nvPr/>
            </p:nvSpPr>
            <p:spPr bwMode="auto">
              <a:xfrm>
                <a:off x="1017661" y="1615973"/>
                <a:ext cx="89694" cy="70733"/>
              </a:xfrm>
              <a:custGeom>
                <a:avLst/>
                <a:gdLst>
                  <a:gd name="T0" fmla="*/ 52 w 21600"/>
                  <a:gd name="T1" fmla="*/ 34 h 21600"/>
                  <a:gd name="T2" fmla="*/ 38 w 21600"/>
                  <a:gd name="T3" fmla="*/ 19 h 21600"/>
                  <a:gd name="T4" fmla="*/ 26 w 21600"/>
                  <a:gd name="T5" fmla="*/ 10 h 21600"/>
                  <a:gd name="T6" fmla="*/ 16 w 21600"/>
                  <a:gd name="T7" fmla="*/ 2 h 21600"/>
                  <a:gd name="T8" fmla="*/ 9 w 21600"/>
                  <a:gd name="T9" fmla="*/ 0 h 21600"/>
                  <a:gd name="T10" fmla="*/ 4 w 21600"/>
                  <a:gd name="T11" fmla="*/ 0 h 21600"/>
                  <a:gd name="T12" fmla="*/ 2 w 21600"/>
                  <a:gd name="T13" fmla="*/ 0 h 21600"/>
                  <a:gd name="T14" fmla="*/ 0 w 21600"/>
                  <a:gd name="T15" fmla="*/ 2 h 21600"/>
                  <a:gd name="T16" fmla="*/ 2 w 21600"/>
                  <a:gd name="T17" fmla="*/ 5 h 21600"/>
                  <a:gd name="T18" fmla="*/ 4 w 21600"/>
                  <a:gd name="T19" fmla="*/ 10 h 21600"/>
                  <a:gd name="T20" fmla="*/ 12 w 21600"/>
                  <a:gd name="T21" fmla="*/ 22 h 21600"/>
                  <a:gd name="T22" fmla="*/ 19 w 21600"/>
                  <a:gd name="T23" fmla="*/ 26 h 21600"/>
                  <a:gd name="T24" fmla="*/ 26 w 21600"/>
                  <a:gd name="T25" fmla="*/ 34 h 21600"/>
                  <a:gd name="T26" fmla="*/ 38 w 21600"/>
                  <a:gd name="T27" fmla="*/ 38 h 21600"/>
                  <a:gd name="T28" fmla="*/ 52 w 21600"/>
                  <a:gd name="T29" fmla="*/ 41 h 21600"/>
                  <a:gd name="T30" fmla="*/ 52 w 21600"/>
                  <a:gd name="T31" fmla="*/ 34 h 2160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1600"/>
                  <a:gd name="T49" fmla="*/ 0 h 21600"/>
                  <a:gd name="T50" fmla="*/ 21600 w 21600"/>
                  <a:gd name="T51" fmla="*/ 21600 h 2160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1600" h="21600">
                    <a:moveTo>
                      <a:pt x="21600" y="17912"/>
                    </a:moveTo>
                    <a:lnTo>
                      <a:pt x="15785" y="10010"/>
                    </a:lnTo>
                    <a:lnTo>
                      <a:pt x="10800" y="5268"/>
                    </a:lnTo>
                    <a:lnTo>
                      <a:pt x="6646" y="1054"/>
                    </a:lnTo>
                    <a:lnTo>
                      <a:pt x="3738" y="0"/>
                    </a:lnTo>
                    <a:lnTo>
                      <a:pt x="1662" y="0"/>
                    </a:lnTo>
                    <a:lnTo>
                      <a:pt x="831" y="0"/>
                    </a:lnTo>
                    <a:lnTo>
                      <a:pt x="0" y="1054"/>
                    </a:lnTo>
                    <a:lnTo>
                      <a:pt x="831" y="2634"/>
                    </a:lnTo>
                    <a:lnTo>
                      <a:pt x="1662" y="5268"/>
                    </a:lnTo>
                    <a:lnTo>
                      <a:pt x="4985" y="11590"/>
                    </a:lnTo>
                    <a:lnTo>
                      <a:pt x="7892" y="13698"/>
                    </a:lnTo>
                    <a:lnTo>
                      <a:pt x="10800" y="17912"/>
                    </a:lnTo>
                    <a:lnTo>
                      <a:pt x="15785" y="20020"/>
                    </a:lnTo>
                    <a:lnTo>
                      <a:pt x="21600" y="21600"/>
                    </a:lnTo>
                    <a:lnTo>
                      <a:pt x="21600" y="17912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2" name="Freeform 88"/>
              <p:cNvSpPr>
                <a:spLocks/>
              </p:cNvSpPr>
              <p:nvPr/>
            </p:nvSpPr>
            <p:spPr bwMode="auto">
              <a:xfrm>
                <a:off x="1017661" y="1615973"/>
                <a:ext cx="89694" cy="70733"/>
              </a:xfrm>
              <a:custGeom>
                <a:avLst/>
                <a:gdLst>
                  <a:gd name="T0" fmla="*/ 52 w 21600"/>
                  <a:gd name="T1" fmla="*/ 34 h 21600"/>
                  <a:gd name="T2" fmla="*/ 38 w 21600"/>
                  <a:gd name="T3" fmla="*/ 19 h 21600"/>
                  <a:gd name="T4" fmla="*/ 26 w 21600"/>
                  <a:gd name="T5" fmla="*/ 10 h 21600"/>
                  <a:gd name="T6" fmla="*/ 16 w 21600"/>
                  <a:gd name="T7" fmla="*/ 2 h 21600"/>
                  <a:gd name="T8" fmla="*/ 9 w 21600"/>
                  <a:gd name="T9" fmla="*/ 0 h 21600"/>
                  <a:gd name="T10" fmla="*/ 4 w 21600"/>
                  <a:gd name="T11" fmla="*/ 0 h 21600"/>
                  <a:gd name="T12" fmla="*/ 2 w 21600"/>
                  <a:gd name="T13" fmla="*/ 0 h 21600"/>
                  <a:gd name="T14" fmla="*/ 0 w 21600"/>
                  <a:gd name="T15" fmla="*/ 2 h 21600"/>
                  <a:gd name="T16" fmla="*/ 2 w 21600"/>
                  <a:gd name="T17" fmla="*/ 5 h 21600"/>
                  <a:gd name="T18" fmla="*/ 4 w 21600"/>
                  <a:gd name="T19" fmla="*/ 10 h 21600"/>
                  <a:gd name="T20" fmla="*/ 12 w 21600"/>
                  <a:gd name="T21" fmla="*/ 22 h 21600"/>
                  <a:gd name="T22" fmla="*/ 19 w 21600"/>
                  <a:gd name="T23" fmla="*/ 26 h 21600"/>
                  <a:gd name="T24" fmla="*/ 26 w 21600"/>
                  <a:gd name="T25" fmla="*/ 34 h 21600"/>
                  <a:gd name="T26" fmla="*/ 38 w 21600"/>
                  <a:gd name="T27" fmla="*/ 38 h 21600"/>
                  <a:gd name="T28" fmla="*/ 52 w 21600"/>
                  <a:gd name="T29" fmla="*/ 41 h 2160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1600"/>
                  <a:gd name="T46" fmla="*/ 0 h 21600"/>
                  <a:gd name="T47" fmla="*/ 21600 w 21600"/>
                  <a:gd name="T48" fmla="*/ 21600 h 2160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1600" h="21600">
                    <a:moveTo>
                      <a:pt x="21600" y="17912"/>
                    </a:moveTo>
                    <a:lnTo>
                      <a:pt x="15785" y="10010"/>
                    </a:lnTo>
                    <a:lnTo>
                      <a:pt x="10800" y="5268"/>
                    </a:lnTo>
                    <a:lnTo>
                      <a:pt x="6646" y="1054"/>
                    </a:lnTo>
                    <a:lnTo>
                      <a:pt x="3738" y="0"/>
                    </a:lnTo>
                    <a:lnTo>
                      <a:pt x="1662" y="0"/>
                    </a:lnTo>
                    <a:lnTo>
                      <a:pt x="831" y="0"/>
                    </a:lnTo>
                    <a:lnTo>
                      <a:pt x="0" y="1054"/>
                    </a:lnTo>
                    <a:lnTo>
                      <a:pt x="831" y="2634"/>
                    </a:lnTo>
                    <a:lnTo>
                      <a:pt x="1662" y="5268"/>
                    </a:lnTo>
                    <a:lnTo>
                      <a:pt x="4985" y="11590"/>
                    </a:lnTo>
                    <a:lnTo>
                      <a:pt x="7892" y="13698"/>
                    </a:lnTo>
                    <a:lnTo>
                      <a:pt x="10800" y="17912"/>
                    </a:lnTo>
                    <a:lnTo>
                      <a:pt x="15785" y="2002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3" name="Freeform 89"/>
              <p:cNvSpPr>
                <a:spLocks/>
              </p:cNvSpPr>
              <p:nvPr/>
            </p:nvSpPr>
            <p:spPr bwMode="auto">
              <a:xfrm>
                <a:off x="819299" y="1574569"/>
                <a:ext cx="36223" cy="74184"/>
              </a:xfrm>
              <a:custGeom>
                <a:avLst/>
                <a:gdLst>
                  <a:gd name="T0" fmla="*/ 21 w 21600"/>
                  <a:gd name="T1" fmla="*/ 0 h 21600"/>
                  <a:gd name="T2" fmla="*/ 19 w 21600"/>
                  <a:gd name="T3" fmla="*/ 19 h 21600"/>
                  <a:gd name="T4" fmla="*/ 16 w 21600"/>
                  <a:gd name="T5" fmla="*/ 31 h 21600"/>
                  <a:gd name="T6" fmla="*/ 9 w 21600"/>
                  <a:gd name="T7" fmla="*/ 41 h 21600"/>
                  <a:gd name="T8" fmla="*/ 0 w 21600"/>
                  <a:gd name="T9" fmla="*/ 43 h 21600"/>
                  <a:gd name="T10" fmla="*/ 21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21600" y="0"/>
                    </a:moveTo>
                    <a:lnTo>
                      <a:pt x="19543" y="9544"/>
                    </a:lnTo>
                    <a:lnTo>
                      <a:pt x="16457" y="15572"/>
                    </a:lnTo>
                    <a:lnTo>
                      <a:pt x="9257" y="20595"/>
                    </a:lnTo>
                    <a:lnTo>
                      <a:pt x="0" y="21600"/>
                    </a:lnTo>
                    <a:lnTo>
                      <a:pt x="21600" y="0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4" name="Line 90"/>
              <p:cNvSpPr>
                <a:spLocks noChangeShapeType="1"/>
              </p:cNvSpPr>
              <p:nvPr/>
            </p:nvSpPr>
            <p:spPr bwMode="auto">
              <a:xfrm>
                <a:off x="724430" y="1633225"/>
                <a:ext cx="20699" cy="6901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5" name="Line 91"/>
              <p:cNvSpPr>
                <a:spLocks noChangeShapeType="1"/>
              </p:cNvSpPr>
              <p:nvPr/>
            </p:nvSpPr>
            <p:spPr bwMode="auto">
              <a:xfrm>
                <a:off x="724430" y="1633225"/>
                <a:ext cx="20699" cy="6901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6" name="Line 92"/>
              <p:cNvSpPr>
                <a:spLocks noChangeShapeType="1"/>
              </p:cNvSpPr>
              <p:nvPr/>
            </p:nvSpPr>
            <p:spPr bwMode="auto">
              <a:xfrm rot="10800000" flipH="1">
                <a:off x="862421" y="1622874"/>
                <a:ext cx="58646" cy="172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7" name="Line 93"/>
              <p:cNvSpPr>
                <a:spLocks noChangeShapeType="1"/>
              </p:cNvSpPr>
              <p:nvPr/>
            </p:nvSpPr>
            <p:spPr bwMode="auto">
              <a:xfrm rot="10800000" flipH="1">
                <a:off x="862421" y="1622874"/>
                <a:ext cx="58646" cy="172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8" name="Freeform 94"/>
              <p:cNvSpPr>
                <a:spLocks/>
              </p:cNvSpPr>
              <p:nvPr/>
            </p:nvSpPr>
            <p:spPr bwMode="auto">
              <a:xfrm>
                <a:off x="1009036" y="1603897"/>
                <a:ext cx="62096" cy="29328"/>
              </a:xfrm>
              <a:custGeom>
                <a:avLst/>
                <a:gdLst>
                  <a:gd name="T0" fmla="*/ 0 w 21600"/>
                  <a:gd name="T1" fmla="*/ 0 h 21600"/>
                  <a:gd name="T2" fmla="*/ 26 w 21600"/>
                  <a:gd name="T3" fmla="*/ 17 h 21600"/>
                  <a:gd name="T4" fmla="*/ 36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>
                    <a:moveTo>
                      <a:pt x="0" y="0"/>
                    </a:moveTo>
                    <a:lnTo>
                      <a:pt x="15600" y="2160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9" name="Line 95"/>
              <p:cNvSpPr>
                <a:spLocks noChangeShapeType="1"/>
              </p:cNvSpPr>
              <p:nvPr/>
            </p:nvSpPr>
            <p:spPr bwMode="auto">
              <a:xfrm>
                <a:off x="1009036" y="1603897"/>
                <a:ext cx="62096" cy="10351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20" name="Freeform 96"/>
              <p:cNvSpPr>
                <a:spLocks/>
              </p:cNvSpPr>
              <p:nvPr/>
            </p:nvSpPr>
            <p:spPr bwMode="auto">
              <a:xfrm>
                <a:off x="707181" y="1636676"/>
                <a:ext cx="110393" cy="210474"/>
              </a:xfrm>
              <a:custGeom>
                <a:avLst/>
                <a:gdLst>
                  <a:gd name="T0" fmla="*/ 13 w 21600"/>
                  <a:gd name="T1" fmla="*/ 99 h 21600"/>
                  <a:gd name="T2" fmla="*/ 15 w 21600"/>
                  <a:gd name="T3" fmla="*/ 90 h 21600"/>
                  <a:gd name="T4" fmla="*/ 17 w 21600"/>
                  <a:gd name="T5" fmla="*/ 81 h 21600"/>
                  <a:gd name="T6" fmla="*/ 20 w 21600"/>
                  <a:gd name="T7" fmla="*/ 72 h 21600"/>
                  <a:gd name="T8" fmla="*/ 23 w 21600"/>
                  <a:gd name="T9" fmla="*/ 61 h 21600"/>
                  <a:gd name="T10" fmla="*/ 36 w 21600"/>
                  <a:gd name="T11" fmla="*/ 40 h 21600"/>
                  <a:gd name="T12" fmla="*/ 49 w 21600"/>
                  <a:gd name="T13" fmla="*/ 23 h 21600"/>
                  <a:gd name="T14" fmla="*/ 55 w 21600"/>
                  <a:gd name="T15" fmla="*/ 16 h 21600"/>
                  <a:gd name="T16" fmla="*/ 60 w 21600"/>
                  <a:gd name="T17" fmla="*/ 9 h 21600"/>
                  <a:gd name="T18" fmla="*/ 64 w 21600"/>
                  <a:gd name="T19" fmla="*/ 7 h 21600"/>
                  <a:gd name="T20" fmla="*/ 64 w 21600"/>
                  <a:gd name="T21" fmla="*/ 2 h 21600"/>
                  <a:gd name="T22" fmla="*/ 64 w 21600"/>
                  <a:gd name="T23" fmla="*/ 0 h 21600"/>
                  <a:gd name="T24" fmla="*/ 53 w 21600"/>
                  <a:gd name="T25" fmla="*/ 0 h 21600"/>
                  <a:gd name="T26" fmla="*/ 47 w 21600"/>
                  <a:gd name="T27" fmla="*/ 2 h 21600"/>
                  <a:gd name="T28" fmla="*/ 41 w 21600"/>
                  <a:gd name="T29" fmla="*/ 7 h 21600"/>
                  <a:gd name="T30" fmla="*/ 32 w 21600"/>
                  <a:gd name="T31" fmla="*/ 16 h 21600"/>
                  <a:gd name="T32" fmla="*/ 21 w 21600"/>
                  <a:gd name="T33" fmla="*/ 29 h 21600"/>
                  <a:gd name="T34" fmla="*/ 11 w 21600"/>
                  <a:gd name="T35" fmla="*/ 45 h 21600"/>
                  <a:gd name="T36" fmla="*/ 4 w 21600"/>
                  <a:gd name="T37" fmla="*/ 58 h 21600"/>
                  <a:gd name="T38" fmla="*/ 0 w 21600"/>
                  <a:gd name="T39" fmla="*/ 72 h 21600"/>
                  <a:gd name="T40" fmla="*/ 0 w 21600"/>
                  <a:gd name="T41" fmla="*/ 84 h 21600"/>
                  <a:gd name="T42" fmla="*/ 0 w 21600"/>
                  <a:gd name="T43" fmla="*/ 95 h 21600"/>
                  <a:gd name="T44" fmla="*/ 0 w 21600"/>
                  <a:gd name="T45" fmla="*/ 103 h 21600"/>
                  <a:gd name="T46" fmla="*/ 0 w 21600"/>
                  <a:gd name="T47" fmla="*/ 111 h 21600"/>
                  <a:gd name="T48" fmla="*/ 0 w 21600"/>
                  <a:gd name="T49" fmla="*/ 114 h 21600"/>
                  <a:gd name="T50" fmla="*/ 0 w 21600"/>
                  <a:gd name="T51" fmla="*/ 119 h 21600"/>
                  <a:gd name="T52" fmla="*/ 3 w 21600"/>
                  <a:gd name="T53" fmla="*/ 122 h 21600"/>
                  <a:gd name="T54" fmla="*/ 6 w 21600"/>
                  <a:gd name="T55" fmla="*/ 122 h 21600"/>
                  <a:gd name="T56" fmla="*/ 13 w 21600"/>
                  <a:gd name="T57" fmla="*/ 92 h 21600"/>
                  <a:gd name="T58" fmla="*/ 13 w 21600"/>
                  <a:gd name="T59" fmla="*/ 99 h 2160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1600"/>
                  <a:gd name="T91" fmla="*/ 0 h 21600"/>
                  <a:gd name="T92" fmla="*/ 21600 w 21600"/>
                  <a:gd name="T93" fmla="*/ 21600 h 2160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1600" h="21600">
                    <a:moveTo>
                      <a:pt x="4388" y="17528"/>
                    </a:moveTo>
                    <a:lnTo>
                      <a:pt x="5063" y="15934"/>
                    </a:lnTo>
                    <a:lnTo>
                      <a:pt x="5738" y="14341"/>
                    </a:lnTo>
                    <a:lnTo>
                      <a:pt x="6750" y="12748"/>
                    </a:lnTo>
                    <a:lnTo>
                      <a:pt x="7763" y="10800"/>
                    </a:lnTo>
                    <a:lnTo>
                      <a:pt x="12150" y="7082"/>
                    </a:lnTo>
                    <a:lnTo>
                      <a:pt x="16538" y="4072"/>
                    </a:lnTo>
                    <a:lnTo>
                      <a:pt x="18563" y="2833"/>
                    </a:lnTo>
                    <a:lnTo>
                      <a:pt x="20250" y="1593"/>
                    </a:lnTo>
                    <a:lnTo>
                      <a:pt x="21600" y="1239"/>
                    </a:lnTo>
                    <a:lnTo>
                      <a:pt x="21600" y="354"/>
                    </a:lnTo>
                    <a:lnTo>
                      <a:pt x="21600" y="0"/>
                    </a:lnTo>
                    <a:lnTo>
                      <a:pt x="17888" y="0"/>
                    </a:lnTo>
                    <a:lnTo>
                      <a:pt x="15863" y="354"/>
                    </a:lnTo>
                    <a:lnTo>
                      <a:pt x="13838" y="1239"/>
                    </a:lnTo>
                    <a:lnTo>
                      <a:pt x="10800" y="2833"/>
                    </a:lnTo>
                    <a:lnTo>
                      <a:pt x="7088" y="5134"/>
                    </a:lnTo>
                    <a:lnTo>
                      <a:pt x="3713" y="7967"/>
                    </a:lnTo>
                    <a:lnTo>
                      <a:pt x="1350" y="10269"/>
                    </a:lnTo>
                    <a:lnTo>
                      <a:pt x="0" y="12748"/>
                    </a:lnTo>
                    <a:lnTo>
                      <a:pt x="0" y="14872"/>
                    </a:lnTo>
                    <a:lnTo>
                      <a:pt x="0" y="16820"/>
                    </a:lnTo>
                    <a:lnTo>
                      <a:pt x="0" y="18236"/>
                    </a:lnTo>
                    <a:lnTo>
                      <a:pt x="0" y="19652"/>
                    </a:lnTo>
                    <a:lnTo>
                      <a:pt x="0" y="20184"/>
                    </a:lnTo>
                    <a:lnTo>
                      <a:pt x="0" y="21069"/>
                    </a:lnTo>
                    <a:lnTo>
                      <a:pt x="1013" y="21600"/>
                    </a:lnTo>
                    <a:lnTo>
                      <a:pt x="2025" y="21600"/>
                    </a:lnTo>
                    <a:lnTo>
                      <a:pt x="4388" y="16289"/>
                    </a:lnTo>
                    <a:lnTo>
                      <a:pt x="4388" y="1752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21" name="Freeform 97"/>
              <p:cNvSpPr>
                <a:spLocks/>
              </p:cNvSpPr>
              <p:nvPr/>
            </p:nvSpPr>
            <p:spPr bwMode="auto">
              <a:xfrm>
                <a:off x="703732" y="1633225"/>
                <a:ext cx="124192" cy="222551"/>
              </a:xfrm>
              <a:custGeom>
                <a:avLst/>
                <a:gdLst>
                  <a:gd name="T0" fmla="*/ 14 w 21600"/>
                  <a:gd name="T1" fmla="*/ 105 h 21600"/>
                  <a:gd name="T2" fmla="*/ 17 w 21600"/>
                  <a:gd name="T3" fmla="*/ 96 h 21600"/>
                  <a:gd name="T4" fmla="*/ 19 w 21600"/>
                  <a:gd name="T5" fmla="*/ 86 h 21600"/>
                  <a:gd name="T6" fmla="*/ 21 w 21600"/>
                  <a:gd name="T7" fmla="*/ 76 h 21600"/>
                  <a:gd name="T8" fmla="*/ 28 w 21600"/>
                  <a:gd name="T9" fmla="*/ 64 h 21600"/>
                  <a:gd name="T10" fmla="*/ 40 w 21600"/>
                  <a:gd name="T11" fmla="*/ 43 h 21600"/>
                  <a:gd name="T12" fmla="*/ 55 w 21600"/>
                  <a:gd name="T13" fmla="*/ 24 h 21600"/>
                  <a:gd name="T14" fmla="*/ 62 w 21600"/>
                  <a:gd name="T15" fmla="*/ 16 h 21600"/>
                  <a:gd name="T16" fmla="*/ 69 w 21600"/>
                  <a:gd name="T17" fmla="*/ 9 h 21600"/>
                  <a:gd name="T18" fmla="*/ 72 w 21600"/>
                  <a:gd name="T19" fmla="*/ 7 h 21600"/>
                  <a:gd name="T20" fmla="*/ 72 w 21600"/>
                  <a:gd name="T21" fmla="*/ 4 h 21600"/>
                  <a:gd name="T22" fmla="*/ 72 w 21600"/>
                  <a:gd name="T23" fmla="*/ 0 h 21600"/>
                  <a:gd name="T24" fmla="*/ 60 w 21600"/>
                  <a:gd name="T25" fmla="*/ 0 h 21600"/>
                  <a:gd name="T26" fmla="*/ 52 w 21600"/>
                  <a:gd name="T27" fmla="*/ 2 h 21600"/>
                  <a:gd name="T28" fmla="*/ 45 w 21600"/>
                  <a:gd name="T29" fmla="*/ 7 h 21600"/>
                  <a:gd name="T30" fmla="*/ 36 w 21600"/>
                  <a:gd name="T31" fmla="*/ 16 h 21600"/>
                  <a:gd name="T32" fmla="*/ 24 w 21600"/>
                  <a:gd name="T33" fmla="*/ 31 h 21600"/>
                  <a:gd name="T34" fmla="*/ 12 w 21600"/>
                  <a:gd name="T35" fmla="*/ 48 h 21600"/>
                  <a:gd name="T36" fmla="*/ 5 w 21600"/>
                  <a:gd name="T37" fmla="*/ 62 h 21600"/>
                  <a:gd name="T38" fmla="*/ 0 w 21600"/>
                  <a:gd name="T39" fmla="*/ 76 h 21600"/>
                  <a:gd name="T40" fmla="*/ 0 w 21600"/>
                  <a:gd name="T41" fmla="*/ 88 h 21600"/>
                  <a:gd name="T42" fmla="*/ 0 w 21600"/>
                  <a:gd name="T43" fmla="*/ 100 h 21600"/>
                  <a:gd name="T44" fmla="*/ 0 w 21600"/>
                  <a:gd name="T45" fmla="*/ 110 h 21600"/>
                  <a:gd name="T46" fmla="*/ 0 w 21600"/>
                  <a:gd name="T47" fmla="*/ 117 h 21600"/>
                  <a:gd name="T48" fmla="*/ 0 w 21600"/>
                  <a:gd name="T49" fmla="*/ 122 h 21600"/>
                  <a:gd name="T50" fmla="*/ 0 w 21600"/>
                  <a:gd name="T51" fmla="*/ 127 h 21600"/>
                  <a:gd name="T52" fmla="*/ 2 w 21600"/>
                  <a:gd name="T53" fmla="*/ 129 h 21600"/>
                  <a:gd name="T54" fmla="*/ 7 w 21600"/>
                  <a:gd name="T55" fmla="*/ 129 h 21600"/>
                  <a:gd name="T56" fmla="*/ 14 w 21600"/>
                  <a:gd name="T57" fmla="*/ 98 h 21600"/>
                  <a:gd name="T58" fmla="*/ 14 w 21600"/>
                  <a:gd name="T59" fmla="*/ 105 h 2160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1600"/>
                  <a:gd name="T91" fmla="*/ 0 h 21600"/>
                  <a:gd name="T92" fmla="*/ 21600 w 21600"/>
                  <a:gd name="T93" fmla="*/ 21600 h 2160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1600" h="21600">
                    <a:moveTo>
                      <a:pt x="4200" y="17581"/>
                    </a:moveTo>
                    <a:lnTo>
                      <a:pt x="5100" y="16074"/>
                    </a:lnTo>
                    <a:lnTo>
                      <a:pt x="5700" y="14400"/>
                    </a:lnTo>
                    <a:lnTo>
                      <a:pt x="6300" y="12726"/>
                    </a:lnTo>
                    <a:lnTo>
                      <a:pt x="8400" y="10716"/>
                    </a:lnTo>
                    <a:lnTo>
                      <a:pt x="12000" y="7200"/>
                    </a:lnTo>
                    <a:lnTo>
                      <a:pt x="16500" y="4019"/>
                    </a:lnTo>
                    <a:lnTo>
                      <a:pt x="18600" y="2679"/>
                    </a:lnTo>
                    <a:lnTo>
                      <a:pt x="20700" y="1507"/>
                    </a:lnTo>
                    <a:lnTo>
                      <a:pt x="21600" y="1172"/>
                    </a:lnTo>
                    <a:lnTo>
                      <a:pt x="21600" y="670"/>
                    </a:lnTo>
                    <a:lnTo>
                      <a:pt x="21600" y="0"/>
                    </a:lnTo>
                    <a:lnTo>
                      <a:pt x="18000" y="0"/>
                    </a:lnTo>
                    <a:lnTo>
                      <a:pt x="15600" y="335"/>
                    </a:lnTo>
                    <a:lnTo>
                      <a:pt x="13500" y="1172"/>
                    </a:lnTo>
                    <a:lnTo>
                      <a:pt x="10800" y="2679"/>
                    </a:lnTo>
                    <a:lnTo>
                      <a:pt x="7200" y="5191"/>
                    </a:lnTo>
                    <a:lnTo>
                      <a:pt x="3600" y="8037"/>
                    </a:lnTo>
                    <a:lnTo>
                      <a:pt x="1500" y="10381"/>
                    </a:lnTo>
                    <a:lnTo>
                      <a:pt x="0" y="12726"/>
                    </a:lnTo>
                    <a:lnTo>
                      <a:pt x="0" y="14735"/>
                    </a:lnTo>
                    <a:lnTo>
                      <a:pt x="0" y="16744"/>
                    </a:lnTo>
                    <a:lnTo>
                      <a:pt x="0" y="18419"/>
                    </a:lnTo>
                    <a:lnTo>
                      <a:pt x="0" y="19591"/>
                    </a:lnTo>
                    <a:lnTo>
                      <a:pt x="0" y="20428"/>
                    </a:lnTo>
                    <a:lnTo>
                      <a:pt x="0" y="21265"/>
                    </a:lnTo>
                    <a:lnTo>
                      <a:pt x="600" y="21600"/>
                    </a:lnTo>
                    <a:lnTo>
                      <a:pt x="2100" y="21600"/>
                    </a:lnTo>
                    <a:lnTo>
                      <a:pt x="4200" y="16409"/>
                    </a:lnTo>
                    <a:lnTo>
                      <a:pt x="4200" y="17581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22" name="Freeform 98"/>
              <p:cNvSpPr>
                <a:spLocks/>
              </p:cNvSpPr>
              <p:nvPr/>
            </p:nvSpPr>
            <p:spPr bwMode="auto">
              <a:xfrm>
                <a:off x="703732" y="1633225"/>
                <a:ext cx="124192" cy="222551"/>
              </a:xfrm>
              <a:custGeom>
                <a:avLst/>
                <a:gdLst>
                  <a:gd name="T0" fmla="*/ 14 w 21600"/>
                  <a:gd name="T1" fmla="*/ 105 h 21600"/>
                  <a:gd name="T2" fmla="*/ 17 w 21600"/>
                  <a:gd name="T3" fmla="*/ 96 h 21600"/>
                  <a:gd name="T4" fmla="*/ 19 w 21600"/>
                  <a:gd name="T5" fmla="*/ 86 h 21600"/>
                  <a:gd name="T6" fmla="*/ 21 w 21600"/>
                  <a:gd name="T7" fmla="*/ 76 h 21600"/>
                  <a:gd name="T8" fmla="*/ 28 w 21600"/>
                  <a:gd name="T9" fmla="*/ 64 h 21600"/>
                  <a:gd name="T10" fmla="*/ 40 w 21600"/>
                  <a:gd name="T11" fmla="*/ 43 h 21600"/>
                  <a:gd name="T12" fmla="*/ 55 w 21600"/>
                  <a:gd name="T13" fmla="*/ 24 h 21600"/>
                  <a:gd name="T14" fmla="*/ 62 w 21600"/>
                  <a:gd name="T15" fmla="*/ 16 h 21600"/>
                  <a:gd name="T16" fmla="*/ 69 w 21600"/>
                  <a:gd name="T17" fmla="*/ 9 h 21600"/>
                  <a:gd name="T18" fmla="*/ 72 w 21600"/>
                  <a:gd name="T19" fmla="*/ 7 h 21600"/>
                  <a:gd name="T20" fmla="*/ 72 w 21600"/>
                  <a:gd name="T21" fmla="*/ 4 h 21600"/>
                  <a:gd name="T22" fmla="*/ 72 w 21600"/>
                  <a:gd name="T23" fmla="*/ 0 h 21600"/>
                  <a:gd name="T24" fmla="*/ 60 w 21600"/>
                  <a:gd name="T25" fmla="*/ 0 h 21600"/>
                  <a:gd name="T26" fmla="*/ 52 w 21600"/>
                  <a:gd name="T27" fmla="*/ 2 h 21600"/>
                  <a:gd name="T28" fmla="*/ 45 w 21600"/>
                  <a:gd name="T29" fmla="*/ 7 h 21600"/>
                  <a:gd name="T30" fmla="*/ 36 w 21600"/>
                  <a:gd name="T31" fmla="*/ 16 h 21600"/>
                  <a:gd name="T32" fmla="*/ 24 w 21600"/>
                  <a:gd name="T33" fmla="*/ 31 h 21600"/>
                  <a:gd name="T34" fmla="*/ 12 w 21600"/>
                  <a:gd name="T35" fmla="*/ 48 h 21600"/>
                  <a:gd name="T36" fmla="*/ 5 w 21600"/>
                  <a:gd name="T37" fmla="*/ 62 h 21600"/>
                  <a:gd name="T38" fmla="*/ 0 w 21600"/>
                  <a:gd name="T39" fmla="*/ 76 h 21600"/>
                  <a:gd name="T40" fmla="*/ 0 w 21600"/>
                  <a:gd name="T41" fmla="*/ 88 h 21600"/>
                  <a:gd name="T42" fmla="*/ 0 w 21600"/>
                  <a:gd name="T43" fmla="*/ 100 h 21600"/>
                  <a:gd name="T44" fmla="*/ 0 w 21600"/>
                  <a:gd name="T45" fmla="*/ 110 h 21600"/>
                  <a:gd name="T46" fmla="*/ 0 w 21600"/>
                  <a:gd name="T47" fmla="*/ 117 h 21600"/>
                  <a:gd name="T48" fmla="*/ 0 w 21600"/>
                  <a:gd name="T49" fmla="*/ 122 h 21600"/>
                  <a:gd name="T50" fmla="*/ 0 w 21600"/>
                  <a:gd name="T51" fmla="*/ 127 h 21600"/>
                  <a:gd name="T52" fmla="*/ 2 w 21600"/>
                  <a:gd name="T53" fmla="*/ 129 h 21600"/>
                  <a:gd name="T54" fmla="*/ 7 w 21600"/>
                  <a:gd name="T55" fmla="*/ 129 h 21600"/>
                  <a:gd name="T56" fmla="*/ 14 w 21600"/>
                  <a:gd name="T57" fmla="*/ 98 h 2160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1600"/>
                  <a:gd name="T88" fmla="*/ 0 h 21600"/>
                  <a:gd name="T89" fmla="*/ 21600 w 21600"/>
                  <a:gd name="T90" fmla="*/ 21600 h 2160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1600" h="21600">
                    <a:moveTo>
                      <a:pt x="4200" y="17581"/>
                    </a:moveTo>
                    <a:lnTo>
                      <a:pt x="5100" y="16074"/>
                    </a:lnTo>
                    <a:lnTo>
                      <a:pt x="5700" y="14400"/>
                    </a:lnTo>
                    <a:lnTo>
                      <a:pt x="6300" y="12726"/>
                    </a:lnTo>
                    <a:lnTo>
                      <a:pt x="8400" y="10716"/>
                    </a:lnTo>
                    <a:lnTo>
                      <a:pt x="12000" y="7200"/>
                    </a:lnTo>
                    <a:lnTo>
                      <a:pt x="16500" y="4019"/>
                    </a:lnTo>
                    <a:lnTo>
                      <a:pt x="18600" y="2679"/>
                    </a:lnTo>
                    <a:lnTo>
                      <a:pt x="20700" y="1507"/>
                    </a:lnTo>
                    <a:lnTo>
                      <a:pt x="21600" y="1172"/>
                    </a:lnTo>
                    <a:lnTo>
                      <a:pt x="21600" y="670"/>
                    </a:lnTo>
                    <a:lnTo>
                      <a:pt x="21600" y="0"/>
                    </a:lnTo>
                    <a:lnTo>
                      <a:pt x="18000" y="0"/>
                    </a:lnTo>
                    <a:lnTo>
                      <a:pt x="15600" y="335"/>
                    </a:lnTo>
                    <a:lnTo>
                      <a:pt x="13500" y="1172"/>
                    </a:lnTo>
                    <a:lnTo>
                      <a:pt x="10800" y="2679"/>
                    </a:lnTo>
                    <a:lnTo>
                      <a:pt x="7200" y="5191"/>
                    </a:lnTo>
                    <a:lnTo>
                      <a:pt x="3600" y="8037"/>
                    </a:lnTo>
                    <a:lnTo>
                      <a:pt x="1500" y="10381"/>
                    </a:lnTo>
                    <a:lnTo>
                      <a:pt x="0" y="12726"/>
                    </a:lnTo>
                    <a:lnTo>
                      <a:pt x="0" y="14735"/>
                    </a:lnTo>
                    <a:lnTo>
                      <a:pt x="0" y="16744"/>
                    </a:lnTo>
                    <a:lnTo>
                      <a:pt x="0" y="18419"/>
                    </a:lnTo>
                    <a:lnTo>
                      <a:pt x="0" y="19591"/>
                    </a:lnTo>
                    <a:lnTo>
                      <a:pt x="0" y="20428"/>
                    </a:lnTo>
                    <a:lnTo>
                      <a:pt x="0" y="21265"/>
                    </a:lnTo>
                    <a:lnTo>
                      <a:pt x="600" y="21600"/>
                    </a:lnTo>
                    <a:lnTo>
                      <a:pt x="2100" y="21600"/>
                    </a:lnTo>
                    <a:lnTo>
                      <a:pt x="4200" y="1640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23" name="Freeform 99"/>
              <p:cNvSpPr>
                <a:spLocks/>
              </p:cNvSpPr>
              <p:nvPr/>
            </p:nvSpPr>
            <p:spPr bwMode="auto">
              <a:xfrm>
                <a:off x="579540" y="1860952"/>
                <a:ext cx="125917" cy="39680"/>
              </a:xfrm>
              <a:custGeom>
                <a:avLst/>
                <a:gdLst>
                  <a:gd name="T0" fmla="*/ 67 w 21600"/>
                  <a:gd name="T1" fmla="*/ 0 h 21600"/>
                  <a:gd name="T2" fmla="*/ 50 w 21600"/>
                  <a:gd name="T3" fmla="*/ 5 h 21600"/>
                  <a:gd name="T4" fmla="*/ 34 w 21600"/>
                  <a:gd name="T5" fmla="*/ 10 h 21600"/>
                  <a:gd name="T6" fmla="*/ 22 w 21600"/>
                  <a:gd name="T7" fmla="*/ 14 h 21600"/>
                  <a:gd name="T8" fmla="*/ 11 w 21600"/>
                  <a:gd name="T9" fmla="*/ 18 h 21600"/>
                  <a:gd name="T10" fmla="*/ 5 w 21600"/>
                  <a:gd name="T11" fmla="*/ 21 h 21600"/>
                  <a:gd name="T12" fmla="*/ 0 w 21600"/>
                  <a:gd name="T13" fmla="*/ 21 h 21600"/>
                  <a:gd name="T14" fmla="*/ 0 w 21600"/>
                  <a:gd name="T15" fmla="*/ 23 h 21600"/>
                  <a:gd name="T16" fmla="*/ 5 w 21600"/>
                  <a:gd name="T17" fmla="*/ 21 h 21600"/>
                  <a:gd name="T18" fmla="*/ 15 w 21600"/>
                  <a:gd name="T19" fmla="*/ 18 h 21600"/>
                  <a:gd name="T20" fmla="*/ 22 w 21600"/>
                  <a:gd name="T21" fmla="*/ 18 h 21600"/>
                  <a:gd name="T22" fmla="*/ 31 w 21600"/>
                  <a:gd name="T23" fmla="*/ 18 h 21600"/>
                  <a:gd name="T24" fmla="*/ 37 w 21600"/>
                  <a:gd name="T25" fmla="*/ 16 h 21600"/>
                  <a:gd name="T26" fmla="*/ 43 w 21600"/>
                  <a:gd name="T27" fmla="*/ 12 h 21600"/>
                  <a:gd name="T28" fmla="*/ 54 w 21600"/>
                  <a:gd name="T29" fmla="*/ 9 h 21600"/>
                  <a:gd name="T30" fmla="*/ 65 w 21600"/>
                  <a:gd name="T31" fmla="*/ 7 h 21600"/>
                  <a:gd name="T32" fmla="*/ 69 w 21600"/>
                  <a:gd name="T33" fmla="*/ 3 h 21600"/>
                  <a:gd name="T34" fmla="*/ 73 w 21600"/>
                  <a:gd name="T35" fmla="*/ 0 h 21600"/>
                  <a:gd name="T36" fmla="*/ 67 w 21600"/>
                  <a:gd name="T37" fmla="*/ 0 h 2160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600"/>
                  <a:gd name="T58" fmla="*/ 0 h 21600"/>
                  <a:gd name="T59" fmla="*/ 21600 w 21600"/>
                  <a:gd name="T60" fmla="*/ 21600 h 2160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600" h="21600">
                    <a:moveTo>
                      <a:pt x="19825" y="0"/>
                    </a:moveTo>
                    <a:lnTo>
                      <a:pt x="14795" y="4696"/>
                    </a:lnTo>
                    <a:lnTo>
                      <a:pt x="10060" y="9391"/>
                    </a:lnTo>
                    <a:lnTo>
                      <a:pt x="6510" y="13148"/>
                    </a:lnTo>
                    <a:lnTo>
                      <a:pt x="3255" y="16904"/>
                    </a:lnTo>
                    <a:lnTo>
                      <a:pt x="1479" y="19722"/>
                    </a:lnTo>
                    <a:lnTo>
                      <a:pt x="0" y="19722"/>
                    </a:lnTo>
                    <a:lnTo>
                      <a:pt x="0" y="21600"/>
                    </a:lnTo>
                    <a:lnTo>
                      <a:pt x="1479" y="19722"/>
                    </a:lnTo>
                    <a:lnTo>
                      <a:pt x="4438" y="16904"/>
                    </a:lnTo>
                    <a:lnTo>
                      <a:pt x="6510" y="16904"/>
                    </a:lnTo>
                    <a:lnTo>
                      <a:pt x="9173" y="16904"/>
                    </a:lnTo>
                    <a:lnTo>
                      <a:pt x="10948" y="15026"/>
                    </a:lnTo>
                    <a:lnTo>
                      <a:pt x="12723" y="11270"/>
                    </a:lnTo>
                    <a:lnTo>
                      <a:pt x="15978" y="8452"/>
                    </a:lnTo>
                    <a:lnTo>
                      <a:pt x="19233" y="6574"/>
                    </a:lnTo>
                    <a:lnTo>
                      <a:pt x="20416" y="2817"/>
                    </a:lnTo>
                    <a:lnTo>
                      <a:pt x="21600" y="0"/>
                    </a:lnTo>
                    <a:lnTo>
                      <a:pt x="19825" y="0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24" name="Freeform 100"/>
              <p:cNvSpPr>
                <a:spLocks/>
              </p:cNvSpPr>
              <p:nvPr/>
            </p:nvSpPr>
            <p:spPr bwMode="auto">
              <a:xfrm>
                <a:off x="576090" y="1855776"/>
                <a:ext cx="139716" cy="53481"/>
              </a:xfrm>
              <a:custGeom>
                <a:avLst/>
                <a:gdLst>
                  <a:gd name="T0" fmla="*/ 74 w 21600"/>
                  <a:gd name="T1" fmla="*/ 0 h 21600"/>
                  <a:gd name="T2" fmla="*/ 55 w 21600"/>
                  <a:gd name="T3" fmla="*/ 7 h 21600"/>
                  <a:gd name="T4" fmla="*/ 38 w 21600"/>
                  <a:gd name="T5" fmla="*/ 15 h 21600"/>
                  <a:gd name="T6" fmla="*/ 24 w 21600"/>
                  <a:gd name="T7" fmla="*/ 19 h 21600"/>
                  <a:gd name="T8" fmla="*/ 12 w 21600"/>
                  <a:gd name="T9" fmla="*/ 24 h 21600"/>
                  <a:gd name="T10" fmla="*/ 4 w 21600"/>
                  <a:gd name="T11" fmla="*/ 29 h 21600"/>
                  <a:gd name="T12" fmla="*/ 0 w 21600"/>
                  <a:gd name="T13" fmla="*/ 31 h 21600"/>
                  <a:gd name="T14" fmla="*/ 4 w 21600"/>
                  <a:gd name="T15" fmla="*/ 31 h 21600"/>
                  <a:gd name="T16" fmla="*/ 16 w 21600"/>
                  <a:gd name="T17" fmla="*/ 31 h 21600"/>
                  <a:gd name="T18" fmla="*/ 24 w 21600"/>
                  <a:gd name="T19" fmla="*/ 29 h 21600"/>
                  <a:gd name="T20" fmla="*/ 33 w 21600"/>
                  <a:gd name="T21" fmla="*/ 24 h 21600"/>
                  <a:gd name="T22" fmla="*/ 40 w 21600"/>
                  <a:gd name="T23" fmla="*/ 22 h 21600"/>
                  <a:gd name="T24" fmla="*/ 47 w 21600"/>
                  <a:gd name="T25" fmla="*/ 17 h 21600"/>
                  <a:gd name="T26" fmla="*/ 62 w 21600"/>
                  <a:gd name="T27" fmla="*/ 12 h 21600"/>
                  <a:gd name="T28" fmla="*/ 71 w 21600"/>
                  <a:gd name="T29" fmla="*/ 10 h 21600"/>
                  <a:gd name="T30" fmla="*/ 76 w 21600"/>
                  <a:gd name="T31" fmla="*/ 5 h 21600"/>
                  <a:gd name="T32" fmla="*/ 81 w 21600"/>
                  <a:gd name="T33" fmla="*/ 0 h 21600"/>
                  <a:gd name="T34" fmla="*/ 74 w 21600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600"/>
                  <a:gd name="T55" fmla="*/ 0 h 21600"/>
                  <a:gd name="T56" fmla="*/ 21600 w 21600"/>
                  <a:gd name="T57" fmla="*/ 21600 h 2160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600" h="21600">
                    <a:moveTo>
                      <a:pt x="19733" y="0"/>
                    </a:moveTo>
                    <a:lnTo>
                      <a:pt x="14667" y="4877"/>
                    </a:lnTo>
                    <a:lnTo>
                      <a:pt x="10133" y="10452"/>
                    </a:lnTo>
                    <a:lnTo>
                      <a:pt x="6400" y="13239"/>
                    </a:lnTo>
                    <a:lnTo>
                      <a:pt x="3200" y="16723"/>
                    </a:lnTo>
                    <a:lnTo>
                      <a:pt x="1067" y="20206"/>
                    </a:lnTo>
                    <a:lnTo>
                      <a:pt x="0" y="21600"/>
                    </a:lnTo>
                    <a:lnTo>
                      <a:pt x="1067" y="21600"/>
                    </a:lnTo>
                    <a:lnTo>
                      <a:pt x="4267" y="21600"/>
                    </a:lnTo>
                    <a:lnTo>
                      <a:pt x="6400" y="20206"/>
                    </a:lnTo>
                    <a:lnTo>
                      <a:pt x="8800" y="16723"/>
                    </a:lnTo>
                    <a:lnTo>
                      <a:pt x="10667" y="15329"/>
                    </a:lnTo>
                    <a:lnTo>
                      <a:pt x="12533" y="11845"/>
                    </a:lnTo>
                    <a:lnTo>
                      <a:pt x="16533" y="8361"/>
                    </a:lnTo>
                    <a:lnTo>
                      <a:pt x="18933" y="6968"/>
                    </a:lnTo>
                    <a:lnTo>
                      <a:pt x="20267" y="3484"/>
                    </a:lnTo>
                    <a:lnTo>
                      <a:pt x="21600" y="0"/>
                    </a:lnTo>
                    <a:lnTo>
                      <a:pt x="19733" y="0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25" name="Freeform 101"/>
              <p:cNvSpPr>
                <a:spLocks/>
              </p:cNvSpPr>
              <p:nvPr/>
            </p:nvSpPr>
            <p:spPr bwMode="auto">
              <a:xfrm>
                <a:off x="576090" y="1855776"/>
                <a:ext cx="139716" cy="53481"/>
              </a:xfrm>
              <a:custGeom>
                <a:avLst/>
                <a:gdLst>
                  <a:gd name="T0" fmla="*/ 74 w 21600"/>
                  <a:gd name="T1" fmla="*/ 0 h 21600"/>
                  <a:gd name="T2" fmla="*/ 55 w 21600"/>
                  <a:gd name="T3" fmla="*/ 7 h 21600"/>
                  <a:gd name="T4" fmla="*/ 38 w 21600"/>
                  <a:gd name="T5" fmla="*/ 15 h 21600"/>
                  <a:gd name="T6" fmla="*/ 24 w 21600"/>
                  <a:gd name="T7" fmla="*/ 19 h 21600"/>
                  <a:gd name="T8" fmla="*/ 12 w 21600"/>
                  <a:gd name="T9" fmla="*/ 24 h 21600"/>
                  <a:gd name="T10" fmla="*/ 4 w 21600"/>
                  <a:gd name="T11" fmla="*/ 29 h 21600"/>
                  <a:gd name="T12" fmla="*/ 0 w 21600"/>
                  <a:gd name="T13" fmla="*/ 31 h 21600"/>
                  <a:gd name="T14" fmla="*/ 4 w 21600"/>
                  <a:gd name="T15" fmla="*/ 31 h 21600"/>
                  <a:gd name="T16" fmla="*/ 16 w 21600"/>
                  <a:gd name="T17" fmla="*/ 31 h 21600"/>
                  <a:gd name="T18" fmla="*/ 24 w 21600"/>
                  <a:gd name="T19" fmla="*/ 29 h 21600"/>
                  <a:gd name="T20" fmla="*/ 33 w 21600"/>
                  <a:gd name="T21" fmla="*/ 24 h 21600"/>
                  <a:gd name="T22" fmla="*/ 40 w 21600"/>
                  <a:gd name="T23" fmla="*/ 22 h 21600"/>
                  <a:gd name="T24" fmla="*/ 47 w 21600"/>
                  <a:gd name="T25" fmla="*/ 17 h 21600"/>
                  <a:gd name="T26" fmla="*/ 62 w 21600"/>
                  <a:gd name="T27" fmla="*/ 12 h 21600"/>
                  <a:gd name="T28" fmla="*/ 71 w 21600"/>
                  <a:gd name="T29" fmla="*/ 10 h 21600"/>
                  <a:gd name="T30" fmla="*/ 76 w 21600"/>
                  <a:gd name="T31" fmla="*/ 5 h 21600"/>
                  <a:gd name="T32" fmla="*/ 81 w 21600"/>
                  <a:gd name="T33" fmla="*/ 0 h 216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600"/>
                  <a:gd name="T52" fmla="*/ 0 h 21600"/>
                  <a:gd name="T53" fmla="*/ 21600 w 21600"/>
                  <a:gd name="T54" fmla="*/ 21600 h 2160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600" h="21600">
                    <a:moveTo>
                      <a:pt x="19733" y="0"/>
                    </a:moveTo>
                    <a:lnTo>
                      <a:pt x="14667" y="4877"/>
                    </a:lnTo>
                    <a:lnTo>
                      <a:pt x="10133" y="10452"/>
                    </a:lnTo>
                    <a:lnTo>
                      <a:pt x="6400" y="13239"/>
                    </a:lnTo>
                    <a:lnTo>
                      <a:pt x="3200" y="16723"/>
                    </a:lnTo>
                    <a:lnTo>
                      <a:pt x="1067" y="20206"/>
                    </a:lnTo>
                    <a:lnTo>
                      <a:pt x="0" y="21600"/>
                    </a:lnTo>
                    <a:lnTo>
                      <a:pt x="1067" y="21600"/>
                    </a:lnTo>
                    <a:lnTo>
                      <a:pt x="4267" y="21600"/>
                    </a:lnTo>
                    <a:lnTo>
                      <a:pt x="6400" y="20206"/>
                    </a:lnTo>
                    <a:lnTo>
                      <a:pt x="8800" y="16723"/>
                    </a:lnTo>
                    <a:lnTo>
                      <a:pt x="10667" y="15329"/>
                    </a:lnTo>
                    <a:lnTo>
                      <a:pt x="12533" y="11845"/>
                    </a:lnTo>
                    <a:lnTo>
                      <a:pt x="16533" y="8361"/>
                    </a:lnTo>
                    <a:lnTo>
                      <a:pt x="18933" y="6968"/>
                    </a:lnTo>
                    <a:lnTo>
                      <a:pt x="20267" y="3484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26" name="Freeform 102"/>
              <p:cNvSpPr>
                <a:spLocks/>
              </p:cNvSpPr>
              <p:nvPr/>
            </p:nvSpPr>
            <p:spPr bwMode="auto">
              <a:xfrm>
                <a:off x="745129" y="1545240"/>
                <a:ext cx="110393" cy="156993"/>
              </a:xfrm>
              <a:custGeom>
                <a:avLst/>
                <a:gdLst>
                  <a:gd name="T0" fmla="*/ 31 w 21600"/>
                  <a:gd name="T1" fmla="*/ 0 h 21600"/>
                  <a:gd name="T2" fmla="*/ 48 w 21600"/>
                  <a:gd name="T3" fmla="*/ 10 h 21600"/>
                  <a:gd name="T4" fmla="*/ 64 w 21600"/>
                  <a:gd name="T5" fmla="*/ 17 h 21600"/>
                  <a:gd name="T6" fmla="*/ 64 w 21600"/>
                  <a:gd name="T7" fmla="*/ 34 h 21600"/>
                  <a:gd name="T8" fmla="*/ 64 w 21600"/>
                  <a:gd name="T9" fmla="*/ 51 h 21600"/>
                  <a:gd name="T10" fmla="*/ 59 w 21600"/>
                  <a:gd name="T11" fmla="*/ 55 h 21600"/>
                  <a:gd name="T12" fmla="*/ 57 w 21600"/>
                  <a:gd name="T13" fmla="*/ 58 h 21600"/>
                  <a:gd name="T14" fmla="*/ 52 w 21600"/>
                  <a:gd name="T15" fmla="*/ 55 h 21600"/>
                  <a:gd name="T16" fmla="*/ 48 w 21600"/>
                  <a:gd name="T17" fmla="*/ 51 h 21600"/>
                  <a:gd name="T18" fmla="*/ 36 w 21600"/>
                  <a:gd name="T19" fmla="*/ 55 h 21600"/>
                  <a:gd name="T20" fmla="*/ 24 w 21600"/>
                  <a:gd name="T21" fmla="*/ 58 h 21600"/>
                  <a:gd name="T22" fmla="*/ 12 w 21600"/>
                  <a:gd name="T23" fmla="*/ 75 h 21600"/>
                  <a:gd name="T24" fmla="*/ 0 w 21600"/>
                  <a:gd name="T25" fmla="*/ 91 h 21600"/>
                  <a:gd name="T26" fmla="*/ 0 w 21600"/>
                  <a:gd name="T27" fmla="*/ 75 h 21600"/>
                  <a:gd name="T28" fmla="*/ 0 w 21600"/>
                  <a:gd name="T29" fmla="*/ 58 h 21600"/>
                  <a:gd name="T30" fmla="*/ 12 w 21600"/>
                  <a:gd name="T31" fmla="*/ 31 h 21600"/>
                  <a:gd name="T32" fmla="*/ 26 w 21600"/>
                  <a:gd name="T33" fmla="*/ 5 h 21600"/>
                  <a:gd name="T34" fmla="*/ 31 w 21600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600"/>
                  <a:gd name="T55" fmla="*/ 0 h 21600"/>
                  <a:gd name="T56" fmla="*/ 21600 w 21600"/>
                  <a:gd name="T57" fmla="*/ 21600 h 2160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600" h="21600">
                    <a:moveTo>
                      <a:pt x="10463" y="0"/>
                    </a:moveTo>
                    <a:lnTo>
                      <a:pt x="16200" y="2374"/>
                    </a:lnTo>
                    <a:lnTo>
                      <a:pt x="21600" y="4035"/>
                    </a:lnTo>
                    <a:lnTo>
                      <a:pt x="21600" y="8070"/>
                    </a:lnTo>
                    <a:lnTo>
                      <a:pt x="21600" y="12105"/>
                    </a:lnTo>
                    <a:lnTo>
                      <a:pt x="19913" y="13055"/>
                    </a:lnTo>
                    <a:lnTo>
                      <a:pt x="19238" y="13767"/>
                    </a:lnTo>
                    <a:lnTo>
                      <a:pt x="17550" y="13055"/>
                    </a:lnTo>
                    <a:lnTo>
                      <a:pt x="16200" y="12105"/>
                    </a:lnTo>
                    <a:lnTo>
                      <a:pt x="12150" y="13055"/>
                    </a:lnTo>
                    <a:lnTo>
                      <a:pt x="8100" y="13767"/>
                    </a:lnTo>
                    <a:lnTo>
                      <a:pt x="4050" y="17802"/>
                    </a:lnTo>
                    <a:lnTo>
                      <a:pt x="0" y="21600"/>
                    </a:lnTo>
                    <a:lnTo>
                      <a:pt x="0" y="17802"/>
                    </a:lnTo>
                    <a:lnTo>
                      <a:pt x="0" y="13767"/>
                    </a:lnTo>
                    <a:lnTo>
                      <a:pt x="4050" y="7358"/>
                    </a:lnTo>
                    <a:lnTo>
                      <a:pt x="8775" y="1187"/>
                    </a:lnTo>
                    <a:lnTo>
                      <a:pt x="10463" y="0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2" name="Rectangle 103"/>
            <p:cNvSpPr>
              <a:spLocks/>
            </p:cNvSpPr>
            <p:nvPr/>
          </p:nvSpPr>
          <p:spPr bwMode="auto">
            <a:xfrm>
              <a:off x="7218481" y="846892"/>
              <a:ext cx="87376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686" bIns="0">
              <a:spAutoFit/>
            </a:bodyPr>
            <a:lstStyle/>
            <a:p>
              <a:pPr marL="41275"/>
              <a:r>
                <a:rPr lang="en-US" sz="28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6</a:t>
              </a:r>
              <a:r>
                <a:rPr lang="en-US" sz="2800" dirty="0" smtClean="0">
                  <a:solidFill>
                    <a:schemeClr val="tx1"/>
                  </a:solidFill>
                  <a:latin typeface="Calibri"/>
                  <a:cs typeface="Calibri"/>
                </a:rPr>
                <a:t> legs</a:t>
              </a:r>
              <a:endParaRPr lang="en-US" sz="28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971800" y="1447800"/>
            <a:ext cx="2865035" cy="1414663"/>
            <a:chOff x="2971800" y="1447800"/>
            <a:chExt cx="2865035" cy="1414663"/>
          </a:xfrm>
        </p:grpSpPr>
        <p:sp>
          <p:nvSpPr>
            <p:cNvPr id="146" name="Oval 351"/>
            <p:cNvSpPr>
              <a:spLocks/>
            </p:cNvSpPr>
            <p:nvPr/>
          </p:nvSpPr>
          <p:spPr bwMode="auto">
            <a:xfrm>
              <a:off x="4972147" y="1630671"/>
              <a:ext cx="334829" cy="301910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7" name="Oval 352"/>
            <p:cNvSpPr>
              <a:spLocks/>
            </p:cNvSpPr>
            <p:nvPr/>
          </p:nvSpPr>
          <p:spPr bwMode="auto">
            <a:xfrm>
              <a:off x="3467140" y="1639297"/>
              <a:ext cx="334829" cy="300185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8" name="Oval 353"/>
            <p:cNvSpPr>
              <a:spLocks/>
            </p:cNvSpPr>
            <p:nvPr/>
          </p:nvSpPr>
          <p:spPr bwMode="auto">
            <a:xfrm>
              <a:off x="4192029" y="1747985"/>
              <a:ext cx="334829" cy="30191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49" name="Group 354"/>
            <p:cNvGrpSpPr>
              <a:grpSpLocks/>
            </p:cNvGrpSpPr>
            <p:nvPr/>
          </p:nvGrpSpPr>
          <p:grpSpPr bwMode="auto">
            <a:xfrm>
              <a:off x="2971800" y="2641638"/>
              <a:ext cx="2865035" cy="220825"/>
              <a:chOff x="0" y="0"/>
              <a:chExt cx="1660" cy="127"/>
            </a:xfrm>
          </p:grpSpPr>
          <p:grpSp>
            <p:nvGrpSpPr>
              <p:cNvPr id="199" name="Group 355"/>
              <p:cNvGrpSpPr>
                <a:grpSpLocks/>
              </p:cNvGrpSpPr>
              <p:nvPr/>
            </p:nvGrpSpPr>
            <p:grpSpPr bwMode="auto">
              <a:xfrm>
                <a:off x="0" y="0"/>
                <a:ext cx="1240" cy="127"/>
                <a:chOff x="0" y="0"/>
                <a:chExt cx="1240" cy="127"/>
              </a:xfrm>
            </p:grpSpPr>
            <p:pic>
              <p:nvPicPr>
                <p:cNvPr id="214" name="Picture 356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5" name="Picture 357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9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6" name="Picture 358"/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9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7" name="Picture 359"/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9"/>
                  <a:ext cx="1231" cy="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8" name="Picture 360"/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8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9" name="Picture 361"/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8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0" name="Picture 362"/>
                <p:cNvPicPr>
                  <a:picLocks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68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1" name="Picture 363"/>
                <p:cNvPicPr>
                  <a:picLocks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78"/>
                  <a:ext cx="1231" cy="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2" name="Picture 364"/>
                <p:cNvPicPr>
                  <a:picLocks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3" name="Picture 365"/>
                <p:cNvPicPr>
                  <a:picLocks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4" name="Picture 366"/>
                <p:cNvPicPr>
                  <a:picLocks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0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5" name="Picture 367"/>
                <p:cNvPicPr>
                  <a:picLocks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1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6" name="Rectangle 368"/>
                <p:cNvSpPr>
                  <a:spLocks/>
                </p:cNvSpPr>
                <p:nvPr/>
              </p:nvSpPr>
              <p:spPr bwMode="auto">
                <a:xfrm>
                  <a:off x="0" y="0"/>
                  <a:ext cx="1240" cy="1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grpSp>
            <p:nvGrpSpPr>
              <p:cNvPr id="200" name="Group 369"/>
              <p:cNvGrpSpPr>
                <a:grpSpLocks/>
              </p:cNvGrpSpPr>
              <p:nvPr/>
            </p:nvGrpSpPr>
            <p:grpSpPr bwMode="auto">
              <a:xfrm>
                <a:off x="420" y="0"/>
                <a:ext cx="1241" cy="127"/>
                <a:chOff x="0" y="0"/>
                <a:chExt cx="1240" cy="127"/>
              </a:xfrm>
            </p:grpSpPr>
            <p:pic>
              <p:nvPicPr>
                <p:cNvPr id="201" name="Picture 370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2" name="Picture 371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9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3" name="Picture 372"/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9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4" name="Picture 373"/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9"/>
                  <a:ext cx="1231" cy="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" name="Picture 374"/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8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6" name="Picture 375"/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8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7" name="Picture 376"/>
                <p:cNvPicPr>
                  <a:picLocks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68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8" name="Picture 377"/>
                <p:cNvPicPr>
                  <a:picLocks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78"/>
                  <a:ext cx="1231" cy="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9" name="Picture 378"/>
                <p:cNvPicPr>
                  <a:picLocks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0" name="Picture 379"/>
                <p:cNvPicPr>
                  <a:picLocks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1" name="Picture 380"/>
                <p:cNvPicPr>
                  <a:picLocks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0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2" name="Picture 381"/>
                <p:cNvPicPr>
                  <a:picLocks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17"/>
                  <a:ext cx="1231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13" name="Rectangle 382"/>
                <p:cNvSpPr>
                  <a:spLocks/>
                </p:cNvSpPr>
                <p:nvPr/>
              </p:nvSpPr>
              <p:spPr bwMode="auto">
                <a:xfrm>
                  <a:off x="0" y="0"/>
                  <a:ext cx="1240" cy="1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50" name="Group 383"/>
            <p:cNvGrpSpPr>
              <a:grpSpLocks/>
            </p:cNvGrpSpPr>
            <p:nvPr/>
          </p:nvGrpSpPr>
          <p:grpSpPr bwMode="auto">
            <a:xfrm>
              <a:off x="4269695" y="1889451"/>
              <a:ext cx="207111" cy="779790"/>
              <a:chOff x="0" y="0"/>
              <a:chExt cx="119" cy="452"/>
            </a:xfrm>
          </p:grpSpPr>
          <p:grpSp>
            <p:nvGrpSpPr>
              <p:cNvPr id="184" name="Group 384"/>
              <p:cNvGrpSpPr>
                <a:grpSpLocks/>
              </p:cNvGrpSpPr>
              <p:nvPr/>
            </p:nvGrpSpPr>
            <p:grpSpPr bwMode="auto">
              <a:xfrm>
                <a:off x="0" y="25"/>
                <a:ext cx="119" cy="427"/>
                <a:chOff x="0" y="0"/>
                <a:chExt cx="119" cy="426"/>
              </a:xfrm>
            </p:grpSpPr>
            <p:sp>
              <p:nvSpPr>
                <p:cNvPr id="186" name="Rectangle 385"/>
                <p:cNvSpPr>
                  <a:spLocks/>
                </p:cNvSpPr>
                <p:nvPr/>
              </p:nvSpPr>
              <p:spPr bwMode="auto">
                <a:xfrm>
                  <a:off x="50" y="0"/>
                  <a:ext cx="12" cy="106"/>
                </a:xfrm>
                <a:prstGeom prst="rect">
                  <a:avLst/>
                </a:prstGeom>
                <a:solidFill>
                  <a:srgbClr val="A50021"/>
                </a:solidFill>
                <a:ln w="12700">
                  <a:solidFill>
                    <a:srgbClr val="A5002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87" name="Freeform 386"/>
                <p:cNvSpPr>
                  <a:spLocks/>
                </p:cNvSpPr>
                <p:nvPr/>
              </p:nvSpPr>
              <p:spPr bwMode="auto">
                <a:xfrm>
                  <a:off x="50" y="100"/>
                  <a:ext cx="69" cy="37"/>
                </a:xfrm>
                <a:custGeom>
                  <a:avLst/>
                  <a:gdLst>
                    <a:gd name="T0" fmla="*/ 0 w 21600"/>
                    <a:gd name="T1" fmla="*/ 6 h 21600"/>
                    <a:gd name="T2" fmla="*/ 6 w 21600"/>
                    <a:gd name="T3" fmla="*/ 0 h 21600"/>
                    <a:gd name="T4" fmla="*/ 69 w 21600"/>
                    <a:gd name="T5" fmla="*/ 31 h 21600"/>
                    <a:gd name="T6" fmla="*/ 63 w 21600"/>
                    <a:gd name="T7" fmla="*/ 37 h 21600"/>
                    <a:gd name="T8" fmla="*/ 0 w 21600"/>
                    <a:gd name="T9" fmla="*/ 6 h 21600"/>
                    <a:gd name="T10" fmla="*/ 0 w 21600"/>
                    <a:gd name="T11" fmla="*/ 6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964" y="0"/>
                      </a:lnTo>
                      <a:lnTo>
                        <a:pt x="21600" y="18000"/>
                      </a:lnTo>
                      <a:lnTo>
                        <a:pt x="19636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88" name="Freeform 387"/>
                <p:cNvSpPr>
                  <a:spLocks/>
                </p:cNvSpPr>
                <p:nvPr/>
              </p:nvSpPr>
              <p:spPr bwMode="auto">
                <a:xfrm>
                  <a:off x="12" y="125"/>
                  <a:ext cx="101" cy="19"/>
                </a:xfrm>
                <a:custGeom>
                  <a:avLst/>
                  <a:gdLst>
                    <a:gd name="T0" fmla="*/ 0 w 21600"/>
                    <a:gd name="T1" fmla="*/ 19 h 21600"/>
                    <a:gd name="T2" fmla="*/ 0 w 21600"/>
                    <a:gd name="T3" fmla="*/ 13 h 21600"/>
                    <a:gd name="T4" fmla="*/ 101 w 21600"/>
                    <a:gd name="T5" fmla="*/ 0 h 21600"/>
                    <a:gd name="T6" fmla="*/ 101 w 21600"/>
                    <a:gd name="T7" fmla="*/ 13 h 21600"/>
                    <a:gd name="T8" fmla="*/ 0 w 21600"/>
                    <a:gd name="T9" fmla="*/ 19 h 21600"/>
                    <a:gd name="T10" fmla="*/ 0 w 21600"/>
                    <a:gd name="T11" fmla="*/ 1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4400"/>
                      </a:lnTo>
                      <a:lnTo>
                        <a:pt x="21600" y="0"/>
                      </a:lnTo>
                      <a:lnTo>
                        <a:pt x="21600" y="144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89" name="Freeform 388"/>
                <p:cNvSpPr>
                  <a:spLocks/>
                </p:cNvSpPr>
                <p:nvPr/>
              </p:nvSpPr>
              <p:spPr bwMode="auto">
                <a:xfrm>
                  <a:off x="12" y="144"/>
                  <a:ext cx="101" cy="19"/>
                </a:xfrm>
                <a:custGeom>
                  <a:avLst/>
                  <a:gdLst>
                    <a:gd name="T0" fmla="*/ 0 w 21600"/>
                    <a:gd name="T1" fmla="*/ 6 h 21600"/>
                    <a:gd name="T2" fmla="*/ 0 w 21600"/>
                    <a:gd name="T3" fmla="*/ 0 h 21600"/>
                    <a:gd name="T4" fmla="*/ 101 w 21600"/>
                    <a:gd name="T5" fmla="*/ 6 h 21600"/>
                    <a:gd name="T6" fmla="*/ 101 w 21600"/>
                    <a:gd name="T7" fmla="*/ 19 h 21600"/>
                    <a:gd name="T8" fmla="*/ 0 w 21600"/>
                    <a:gd name="T9" fmla="*/ 6 h 21600"/>
                    <a:gd name="T10" fmla="*/ 0 w 21600"/>
                    <a:gd name="T11" fmla="*/ 6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7200"/>
                      </a:moveTo>
                      <a:lnTo>
                        <a:pt x="0" y="0"/>
                      </a:lnTo>
                      <a:lnTo>
                        <a:pt x="21600" y="7200"/>
                      </a:lnTo>
                      <a:lnTo>
                        <a:pt x="21600" y="21600"/>
                      </a:lnTo>
                      <a:lnTo>
                        <a:pt x="0" y="7200"/>
                      </a:lnTo>
                      <a:close/>
                      <a:moveTo>
                        <a:pt x="0" y="72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90" name="Freeform 389"/>
                <p:cNvSpPr>
                  <a:spLocks/>
                </p:cNvSpPr>
                <p:nvPr/>
              </p:nvSpPr>
              <p:spPr bwMode="auto">
                <a:xfrm>
                  <a:off x="12" y="156"/>
                  <a:ext cx="101" cy="25"/>
                </a:xfrm>
                <a:custGeom>
                  <a:avLst/>
                  <a:gdLst>
                    <a:gd name="T0" fmla="*/ 0 w 21600"/>
                    <a:gd name="T1" fmla="*/ 25 h 21600"/>
                    <a:gd name="T2" fmla="*/ 0 w 21600"/>
                    <a:gd name="T3" fmla="*/ 13 h 21600"/>
                    <a:gd name="T4" fmla="*/ 101 w 21600"/>
                    <a:gd name="T5" fmla="*/ 0 h 21600"/>
                    <a:gd name="T6" fmla="*/ 101 w 21600"/>
                    <a:gd name="T7" fmla="*/ 13 h 21600"/>
                    <a:gd name="T8" fmla="*/ 0 w 21600"/>
                    <a:gd name="T9" fmla="*/ 25 h 21600"/>
                    <a:gd name="T10" fmla="*/ 0 w 21600"/>
                    <a:gd name="T11" fmla="*/ 25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91" name="Freeform 390"/>
                <p:cNvSpPr>
                  <a:spLocks/>
                </p:cNvSpPr>
                <p:nvPr/>
              </p:nvSpPr>
              <p:spPr bwMode="auto">
                <a:xfrm>
                  <a:off x="12" y="194"/>
                  <a:ext cx="101" cy="25"/>
                </a:xfrm>
                <a:custGeom>
                  <a:avLst/>
                  <a:gdLst>
                    <a:gd name="T0" fmla="*/ 0 w 21600"/>
                    <a:gd name="T1" fmla="*/ 25 h 21600"/>
                    <a:gd name="T2" fmla="*/ 0 w 21600"/>
                    <a:gd name="T3" fmla="*/ 13 h 21600"/>
                    <a:gd name="T4" fmla="*/ 101 w 21600"/>
                    <a:gd name="T5" fmla="*/ 0 h 21600"/>
                    <a:gd name="T6" fmla="*/ 101 w 21600"/>
                    <a:gd name="T7" fmla="*/ 13 h 21600"/>
                    <a:gd name="T8" fmla="*/ 0 w 21600"/>
                    <a:gd name="T9" fmla="*/ 25 h 21600"/>
                    <a:gd name="T10" fmla="*/ 0 w 21600"/>
                    <a:gd name="T11" fmla="*/ 25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92" name="Freeform 391"/>
                <p:cNvSpPr>
                  <a:spLocks/>
                </p:cNvSpPr>
                <p:nvPr/>
              </p:nvSpPr>
              <p:spPr bwMode="auto">
                <a:xfrm>
                  <a:off x="12" y="175"/>
                  <a:ext cx="101" cy="25"/>
                </a:xfrm>
                <a:custGeom>
                  <a:avLst/>
                  <a:gdLst>
                    <a:gd name="T0" fmla="*/ 0 w 21600"/>
                    <a:gd name="T1" fmla="*/ 13 h 21600"/>
                    <a:gd name="T2" fmla="*/ 0 w 21600"/>
                    <a:gd name="T3" fmla="*/ 0 h 21600"/>
                    <a:gd name="T4" fmla="*/ 101 w 21600"/>
                    <a:gd name="T5" fmla="*/ 13 h 21600"/>
                    <a:gd name="T6" fmla="*/ 101 w 21600"/>
                    <a:gd name="T7" fmla="*/ 25 h 21600"/>
                    <a:gd name="T8" fmla="*/ 0 w 21600"/>
                    <a:gd name="T9" fmla="*/ 13 h 21600"/>
                    <a:gd name="T10" fmla="*/ 0 w 21600"/>
                    <a:gd name="T11" fmla="*/ 13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93" name="Freeform 392"/>
                <p:cNvSpPr>
                  <a:spLocks/>
                </p:cNvSpPr>
                <p:nvPr/>
              </p:nvSpPr>
              <p:spPr bwMode="auto">
                <a:xfrm>
                  <a:off x="12" y="213"/>
                  <a:ext cx="101" cy="25"/>
                </a:xfrm>
                <a:custGeom>
                  <a:avLst/>
                  <a:gdLst>
                    <a:gd name="T0" fmla="*/ 0 w 21600"/>
                    <a:gd name="T1" fmla="*/ 13 h 21600"/>
                    <a:gd name="T2" fmla="*/ 0 w 21600"/>
                    <a:gd name="T3" fmla="*/ 0 h 21600"/>
                    <a:gd name="T4" fmla="*/ 101 w 21600"/>
                    <a:gd name="T5" fmla="*/ 13 h 21600"/>
                    <a:gd name="T6" fmla="*/ 101 w 21600"/>
                    <a:gd name="T7" fmla="*/ 25 h 21600"/>
                    <a:gd name="T8" fmla="*/ 0 w 21600"/>
                    <a:gd name="T9" fmla="*/ 13 h 21600"/>
                    <a:gd name="T10" fmla="*/ 0 w 21600"/>
                    <a:gd name="T11" fmla="*/ 13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94" name="Freeform 393"/>
                <p:cNvSpPr>
                  <a:spLocks/>
                </p:cNvSpPr>
                <p:nvPr/>
              </p:nvSpPr>
              <p:spPr bwMode="auto">
                <a:xfrm>
                  <a:off x="12" y="232"/>
                  <a:ext cx="101" cy="25"/>
                </a:xfrm>
                <a:custGeom>
                  <a:avLst/>
                  <a:gdLst>
                    <a:gd name="T0" fmla="*/ 0 w 21600"/>
                    <a:gd name="T1" fmla="*/ 25 h 21600"/>
                    <a:gd name="T2" fmla="*/ 0 w 21600"/>
                    <a:gd name="T3" fmla="*/ 13 h 21600"/>
                    <a:gd name="T4" fmla="*/ 101 w 21600"/>
                    <a:gd name="T5" fmla="*/ 0 h 21600"/>
                    <a:gd name="T6" fmla="*/ 101 w 21600"/>
                    <a:gd name="T7" fmla="*/ 13 h 21600"/>
                    <a:gd name="T8" fmla="*/ 0 w 21600"/>
                    <a:gd name="T9" fmla="*/ 25 h 21600"/>
                    <a:gd name="T10" fmla="*/ 0 w 21600"/>
                    <a:gd name="T11" fmla="*/ 25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95" name="Freeform 394"/>
                <p:cNvSpPr>
                  <a:spLocks/>
                </p:cNvSpPr>
                <p:nvPr/>
              </p:nvSpPr>
              <p:spPr bwMode="auto">
                <a:xfrm>
                  <a:off x="12" y="244"/>
                  <a:ext cx="107" cy="31"/>
                </a:xfrm>
                <a:custGeom>
                  <a:avLst/>
                  <a:gdLst>
                    <a:gd name="T0" fmla="*/ 0 w 21600"/>
                    <a:gd name="T1" fmla="*/ 12 h 21600"/>
                    <a:gd name="T2" fmla="*/ 0 w 21600"/>
                    <a:gd name="T3" fmla="*/ 0 h 21600"/>
                    <a:gd name="T4" fmla="*/ 107 w 21600"/>
                    <a:gd name="T5" fmla="*/ 19 h 21600"/>
                    <a:gd name="T6" fmla="*/ 101 w 21600"/>
                    <a:gd name="T7" fmla="*/ 31 h 21600"/>
                    <a:gd name="T8" fmla="*/ 0 w 21600"/>
                    <a:gd name="T9" fmla="*/ 12 h 21600"/>
                    <a:gd name="T10" fmla="*/ 0 w 21600"/>
                    <a:gd name="T11" fmla="*/ 12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8640"/>
                      </a:moveTo>
                      <a:lnTo>
                        <a:pt x="0" y="0"/>
                      </a:lnTo>
                      <a:lnTo>
                        <a:pt x="21600" y="12960"/>
                      </a:lnTo>
                      <a:lnTo>
                        <a:pt x="20329" y="21600"/>
                      </a:lnTo>
                      <a:lnTo>
                        <a:pt x="0" y="8640"/>
                      </a:lnTo>
                      <a:close/>
                      <a:moveTo>
                        <a:pt x="0" y="864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96" name="Freeform 395"/>
                <p:cNvSpPr>
                  <a:spLocks/>
                </p:cNvSpPr>
                <p:nvPr/>
              </p:nvSpPr>
              <p:spPr bwMode="auto">
                <a:xfrm>
                  <a:off x="6" y="263"/>
                  <a:ext cx="107" cy="25"/>
                </a:xfrm>
                <a:custGeom>
                  <a:avLst/>
                  <a:gdLst>
                    <a:gd name="T0" fmla="*/ 0 w 21600"/>
                    <a:gd name="T1" fmla="*/ 25 h 21600"/>
                    <a:gd name="T2" fmla="*/ 0 w 21600"/>
                    <a:gd name="T3" fmla="*/ 19 h 21600"/>
                    <a:gd name="T4" fmla="*/ 107 w 21600"/>
                    <a:gd name="T5" fmla="*/ 0 h 21600"/>
                    <a:gd name="T6" fmla="*/ 107 w 21600"/>
                    <a:gd name="T7" fmla="*/ 13 h 21600"/>
                    <a:gd name="T8" fmla="*/ 0 w 21600"/>
                    <a:gd name="T9" fmla="*/ 25 h 21600"/>
                    <a:gd name="T10" fmla="*/ 0 w 21600"/>
                    <a:gd name="T11" fmla="*/ 25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62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97" name="Freeform 396"/>
                <p:cNvSpPr>
                  <a:spLocks/>
                </p:cNvSpPr>
                <p:nvPr/>
              </p:nvSpPr>
              <p:spPr bwMode="auto">
                <a:xfrm>
                  <a:off x="0" y="282"/>
                  <a:ext cx="75" cy="37"/>
                </a:xfrm>
                <a:custGeom>
                  <a:avLst/>
                  <a:gdLst>
                    <a:gd name="T0" fmla="*/ 0 w 21600"/>
                    <a:gd name="T1" fmla="*/ 6 h 21600"/>
                    <a:gd name="T2" fmla="*/ 6 w 21600"/>
                    <a:gd name="T3" fmla="*/ 0 h 21600"/>
                    <a:gd name="T4" fmla="*/ 75 w 21600"/>
                    <a:gd name="T5" fmla="*/ 31 h 21600"/>
                    <a:gd name="T6" fmla="*/ 69 w 21600"/>
                    <a:gd name="T7" fmla="*/ 37 h 21600"/>
                    <a:gd name="T8" fmla="*/ 0 w 21600"/>
                    <a:gd name="T9" fmla="*/ 6 h 21600"/>
                    <a:gd name="T10" fmla="*/ 0 w 21600"/>
                    <a:gd name="T11" fmla="*/ 6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800" y="0"/>
                      </a:lnTo>
                      <a:lnTo>
                        <a:pt x="21600" y="18000"/>
                      </a:lnTo>
                      <a:lnTo>
                        <a:pt x="19800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98" name="Rectangle 397"/>
                <p:cNvSpPr>
                  <a:spLocks/>
                </p:cNvSpPr>
                <p:nvPr/>
              </p:nvSpPr>
              <p:spPr bwMode="auto">
                <a:xfrm>
                  <a:off x="62" y="313"/>
                  <a:ext cx="13" cy="113"/>
                </a:xfrm>
                <a:prstGeom prst="rect">
                  <a:avLst/>
                </a:prstGeom>
                <a:solidFill>
                  <a:srgbClr val="A50021"/>
                </a:solidFill>
                <a:ln w="12700">
                  <a:solidFill>
                    <a:srgbClr val="A5002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185" name="Oval 398"/>
              <p:cNvSpPr>
                <a:spLocks/>
              </p:cNvSpPr>
              <p:nvPr/>
            </p:nvSpPr>
            <p:spPr bwMode="auto">
              <a:xfrm>
                <a:off x="31" y="0"/>
                <a:ext cx="49" cy="48"/>
              </a:xfrm>
              <a:prstGeom prst="ellipse">
                <a:avLst/>
              </a:prstGeom>
              <a:solidFill>
                <a:srgbClr val="A50021"/>
              </a:solidFill>
              <a:ln w="12700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151" name="Group 399"/>
            <p:cNvGrpSpPr>
              <a:grpSpLocks/>
            </p:cNvGrpSpPr>
            <p:nvPr/>
          </p:nvGrpSpPr>
          <p:grpSpPr bwMode="auto">
            <a:xfrm>
              <a:off x="3553437" y="1706580"/>
              <a:ext cx="907836" cy="1014417"/>
              <a:chOff x="0" y="0"/>
              <a:chExt cx="525" cy="587"/>
            </a:xfrm>
          </p:grpSpPr>
          <p:grpSp>
            <p:nvGrpSpPr>
              <p:cNvPr id="169" name="Group 400"/>
              <p:cNvGrpSpPr>
                <a:grpSpLocks/>
              </p:cNvGrpSpPr>
              <p:nvPr/>
            </p:nvGrpSpPr>
            <p:grpSpPr bwMode="auto">
              <a:xfrm rot="-2460000">
                <a:off x="205" y="-28"/>
                <a:ext cx="119" cy="657"/>
                <a:chOff x="0" y="0"/>
                <a:chExt cx="119" cy="657"/>
              </a:xfrm>
            </p:grpSpPr>
            <p:sp>
              <p:nvSpPr>
                <p:cNvPr id="171" name="Rectangle 401"/>
                <p:cNvSpPr>
                  <a:spLocks/>
                </p:cNvSpPr>
                <p:nvPr/>
              </p:nvSpPr>
              <p:spPr bwMode="auto">
                <a:xfrm>
                  <a:off x="49" y="0"/>
                  <a:ext cx="12" cy="164"/>
                </a:xfrm>
                <a:prstGeom prst="rect">
                  <a:avLst/>
                </a:prstGeom>
                <a:solidFill>
                  <a:srgbClr val="B2B2B2"/>
                </a:solidFill>
                <a:ln w="12700">
                  <a:solidFill>
                    <a:srgbClr val="B2B2B2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72" name="Freeform 402"/>
                <p:cNvSpPr>
                  <a:spLocks/>
                </p:cNvSpPr>
                <p:nvPr/>
              </p:nvSpPr>
              <p:spPr bwMode="auto">
                <a:xfrm>
                  <a:off x="49" y="154"/>
                  <a:ext cx="70" cy="58"/>
                </a:xfrm>
                <a:custGeom>
                  <a:avLst/>
                  <a:gdLst>
                    <a:gd name="T0" fmla="*/ 0 w 21600"/>
                    <a:gd name="T1" fmla="*/ 10 h 21600"/>
                    <a:gd name="T2" fmla="*/ 6 w 21600"/>
                    <a:gd name="T3" fmla="*/ 0 h 21600"/>
                    <a:gd name="T4" fmla="*/ 70 w 21600"/>
                    <a:gd name="T5" fmla="*/ 48 h 21600"/>
                    <a:gd name="T6" fmla="*/ 64 w 21600"/>
                    <a:gd name="T7" fmla="*/ 58 h 21600"/>
                    <a:gd name="T8" fmla="*/ 0 w 21600"/>
                    <a:gd name="T9" fmla="*/ 10 h 21600"/>
                    <a:gd name="T10" fmla="*/ 0 w 21600"/>
                    <a:gd name="T11" fmla="*/ 1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964" y="0"/>
                      </a:lnTo>
                      <a:lnTo>
                        <a:pt x="21600" y="18000"/>
                      </a:lnTo>
                      <a:lnTo>
                        <a:pt x="19636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73" name="Freeform 403"/>
                <p:cNvSpPr>
                  <a:spLocks/>
                </p:cNvSpPr>
                <p:nvPr/>
              </p:nvSpPr>
              <p:spPr bwMode="auto">
                <a:xfrm>
                  <a:off x="12" y="193"/>
                  <a:ext cx="100" cy="29"/>
                </a:xfrm>
                <a:custGeom>
                  <a:avLst/>
                  <a:gdLst>
                    <a:gd name="T0" fmla="*/ 0 w 21600"/>
                    <a:gd name="T1" fmla="*/ 29 h 21600"/>
                    <a:gd name="T2" fmla="*/ 0 w 21600"/>
                    <a:gd name="T3" fmla="*/ 19 h 21600"/>
                    <a:gd name="T4" fmla="*/ 100 w 21600"/>
                    <a:gd name="T5" fmla="*/ 0 h 21600"/>
                    <a:gd name="T6" fmla="*/ 100 w 21600"/>
                    <a:gd name="T7" fmla="*/ 19 h 21600"/>
                    <a:gd name="T8" fmla="*/ 0 w 21600"/>
                    <a:gd name="T9" fmla="*/ 29 h 21600"/>
                    <a:gd name="T10" fmla="*/ 0 w 21600"/>
                    <a:gd name="T11" fmla="*/ 2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4400"/>
                      </a:lnTo>
                      <a:lnTo>
                        <a:pt x="21600" y="0"/>
                      </a:lnTo>
                      <a:lnTo>
                        <a:pt x="21600" y="144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74" name="Freeform 404"/>
                <p:cNvSpPr>
                  <a:spLocks/>
                </p:cNvSpPr>
                <p:nvPr/>
              </p:nvSpPr>
              <p:spPr bwMode="auto">
                <a:xfrm>
                  <a:off x="12" y="222"/>
                  <a:ext cx="100" cy="29"/>
                </a:xfrm>
                <a:custGeom>
                  <a:avLst/>
                  <a:gdLst>
                    <a:gd name="T0" fmla="*/ 0 w 21600"/>
                    <a:gd name="T1" fmla="*/ 10 h 21600"/>
                    <a:gd name="T2" fmla="*/ 0 w 21600"/>
                    <a:gd name="T3" fmla="*/ 0 h 21600"/>
                    <a:gd name="T4" fmla="*/ 100 w 21600"/>
                    <a:gd name="T5" fmla="*/ 10 h 21600"/>
                    <a:gd name="T6" fmla="*/ 100 w 21600"/>
                    <a:gd name="T7" fmla="*/ 29 h 21600"/>
                    <a:gd name="T8" fmla="*/ 0 w 21600"/>
                    <a:gd name="T9" fmla="*/ 10 h 21600"/>
                    <a:gd name="T10" fmla="*/ 0 w 21600"/>
                    <a:gd name="T11" fmla="*/ 1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7200"/>
                      </a:moveTo>
                      <a:lnTo>
                        <a:pt x="0" y="0"/>
                      </a:lnTo>
                      <a:lnTo>
                        <a:pt x="21600" y="7200"/>
                      </a:lnTo>
                      <a:lnTo>
                        <a:pt x="21600" y="21600"/>
                      </a:lnTo>
                      <a:lnTo>
                        <a:pt x="0" y="7200"/>
                      </a:lnTo>
                      <a:close/>
                      <a:moveTo>
                        <a:pt x="0" y="72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75" name="Freeform 405"/>
                <p:cNvSpPr>
                  <a:spLocks/>
                </p:cNvSpPr>
                <p:nvPr/>
              </p:nvSpPr>
              <p:spPr bwMode="auto">
                <a:xfrm>
                  <a:off x="12" y="241"/>
                  <a:ext cx="100" cy="39"/>
                </a:xfrm>
                <a:custGeom>
                  <a:avLst/>
                  <a:gdLst>
                    <a:gd name="T0" fmla="*/ 0 w 21600"/>
                    <a:gd name="T1" fmla="*/ 39 h 21600"/>
                    <a:gd name="T2" fmla="*/ 0 w 21600"/>
                    <a:gd name="T3" fmla="*/ 20 h 21600"/>
                    <a:gd name="T4" fmla="*/ 100 w 21600"/>
                    <a:gd name="T5" fmla="*/ 0 h 21600"/>
                    <a:gd name="T6" fmla="*/ 100 w 21600"/>
                    <a:gd name="T7" fmla="*/ 20 h 21600"/>
                    <a:gd name="T8" fmla="*/ 0 w 21600"/>
                    <a:gd name="T9" fmla="*/ 39 h 21600"/>
                    <a:gd name="T10" fmla="*/ 0 w 21600"/>
                    <a:gd name="T11" fmla="*/ 3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76" name="Freeform 406"/>
                <p:cNvSpPr>
                  <a:spLocks/>
                </p:cNvSpPr>
                <p:nvPr/>
              </p:nvSpPr>
              <p:spPr bwMode="auto">
                <a:xfrm>
                  <a:off x="12" y="299"/>
                  <a:ext cx="101" cy="39"/>
                </a:xfrm>
                <a:custGeom>
                  <a:avLst/>
                  <a:gdLst>
                    <a:gd name="T0" fmla="*/ 0 w 21600"/>
                    <a:gd name="T1" fmla="*/ 39 h 21600"/>
                    <a:gd name="T2" fmla="*/ 0 w 21600"/>
                    <a:gd name="T3" fmla="*/ 20 h 21600"/>
                    <a:gd name="T4" fmla="*/ 101 w 21600"/>
                    <a:gd name="T5" fmla="*/ 0 h 21600"/>
                    <a:gd name="T6" fmla="*/ 101 w 21600"/>
                    <a:gd name="T7" fmla="*/ 20 h 21600"/>
                    <a:gd name="T8" fmla="*/ 0 w 21600"/>
                    <a:gd name="T9" fmla="*/ 39 h 21600"/>
                    <a:gd name="T10" fmla="*/ 0 w 21600"/>
                    <a:gd name="T11" fmla="*/ 3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77" name="Freeform 407"/>
                <p:cNvSpPr>
                  <a:spLocks/>
                </p:cNvSpPr>
                <p:nvPr/>
              </p:nvSpPr>
              <p:spPr bwMode="auto">
                <a:xfrm>
                  <a:off x="12" y="270"/>
                  <a:ext cx="101" cy="39"/>
                </a:xfrm>
                <a:custGeom>
                  <a:avLst/>
                  <a:gdLst>
                    <a:gd name="T0" fmla="*/ 0 w 21600"/>
                    <a:gd name="T1" fmla="*/ 20 h 21600"/>
                    <a:gd name="T2" fmla="*/ 0 w 21600"/>
                    <a:gd name="T3" fmla="*/ 0 h 21600"/>
                    <a:gd name="T4" fmla="*/ 101 w 21600"/>
                    <a:gd name="T5" fmla="*/ 20 h 21600"/>
                    <a:gd name="T6" fmla="*/ 101 w 21600"/>
                    <a:gd name="T7" fmla="*/ 39 h 21600"/>
                    <a:gd name="T8" fmla="*/ 0 w 21600"/>
                    <a:gd name="T9" fmla="*/ 20 h 21600"/>
                    <a:gd name="T10" fmla="*/ 0 w 21600"/>
                    <a:gd name="T11" fmla="*/ 2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78" name="Freeform 408"/>
                <p:cNvSpPr>
                  <a:spLocks/>
                </p:cNvSpPr>
                <p:nvPr/>
              </p:nvSpPr>
              <p:spPr bwMode="auto">
                <a:xfrm>
                  <a:off x="12" y="328"/>
                  <a:ext cx="101" cy="39"/>
                </a:xfrm>
                <a:custGeom>
                  <a:avLst/>
                  <a:gdLst>
                    <a:gd name="T0" fmla="*/ 0 w 21600"/>
                    <a:gd name="T1" fmla="*/ 20 h 21600"/>
                    <a:gd name="T2" fmla="*/ 0 w 21600"/>
                    <a:gd name="T3" fmla="*/ 0 h 21600"/>
                    <a:gd name="T4" fmla="*/ 101 w 21600"/>
                    <a:gd name="T5" fmla="*/ 20 h 21600"/>
                    <a:gd name="T6" fmla="*/ 101 w 21600"/>
                    <a:gd name="T7" fmla="*/ 39 h 21600"/>
                    <a:gd name="T8" fmla="*/ 0 w 21600"/>
                    <a:gd name="T9" fmla="*/ 20 h 21600"/>
                    <a:gd name="T10" fmla="*/ 0 w 21600"/>
                    <a:gd name="T11" fmla="*/ 2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79" name="Freeform 409"/>
                <p:cNvSpPr>
                  <a:spLocks/>
                </p:cNvSpPr>
                <p:nvPr/>
              </p:nvSpPr>
              <p:spPr bwMode="auto">
                <a:xfrm>
                  <a:off x="12" y="357"/>
                  <a:ext cx="101" cy="39"/>
                </a:xfrm>
                <a:custGeom>
                  <a:avLst/>
                  <a:gdLst>
                    <a:gd name="T0" fmla="*/ 0 w 21600"/>
                    <a:gd name="T1" fmla="*/ 39 h 21600"/>
                    <a:gd name="T2" fmla="*/ 0 w 21600"/>
                    <a:gd name="T3" fmla="*/ 20 h 21600"/>
                    <a:gd name="T4" fmla="*/ 101 w 21600"/>
                    <a:gd name="T5" fmla="*/ 0 h 21600"/>
                    <a:gd name="T6" fmla="*/ 101 w 21600"/>
                    <a:gd name="T7" fmla="*/ 20 h 21600"/>
                    <a:gd name="T8" fmla="*/ 0 w 21600"/>
                    <a:gd name="T9" fmla="*/ 39 h 21600"/>
                    <a:gd name="T10" fmla="*/ 0 w 21600"/>
                    <a:gd name="T11" fmla="*/ 3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80" name="Freeform 410"/>
                <p:cNvSpPr>
                  <a:spLocks/>
                </p:cNvSpPr>
                <p:nvPr/>
              </p:nvSpPr>
              <p:spPr bwMode="auto">
                <a:xfrm>
                  <a:off x="12" y="377"/>
                  <a:ext cx="107" cy="48"/>
                </a:xfrm>
                <a:custGeom>
                  <a:avLst/>
                  <a:gdLst>
                    <a:gd name="T0" fmla="*/ 0 w 21600"/>
                    <a:gd name="T1" fmla="*/ 19 h 21600"/>
                    <a:gd name="T2" fmla="*/ 0 w 21600"/>
                    <a:gd name="T3" fmla="*/ 0 h 21600"/>
                    <a:gd name="T4" fmla="*/ 107 w 21600"/>
                    <a:gd name="T5" fmla="*/ 29 h 21600"/>
                    <a:gd name="T6" fmla="*/ 101 w 21600"/>
                    <a:gd name="T7" fmla="*/ 48 h 21600"/>
                    <a:gd name="T8" fmla="*/ 0 w 21600"/>
                    <a:gd name="T9" fmla="*/ 19 h 21600"/>
                    <a:gd name="T10" fmla="*/ 0 w 21600"/>
                    <a:gd name="T11" fmla="*/ 1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8640"/>
                      </a:moveTo>
                      <a:lnTo>
                        <a:pt x="0" y="0"/>
                      </a:lnTo>
                      <a:lnTo>
                        <a:pt x="21600" y="12960"/>
                      </a:lnTo>
                      <a:lnTo>
                        <a:pt x="20329" y="21600"/>
                      </a:lnTo>
                      <a:lnTo>
                        <a:pt x="0" y="8640"/>
                      </a:lnTo>
                      <a:close/>
                      <a:moveTo>
                        <a:pt x="0" y="864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81" name="Freeform 411"/>
                <p:cNvSpPr>
                  <a:spLocks/>
                </p:cNvSpPr>
                <p:nvPr/>
              </p:nvSpPr>
              <p:spPr bwMode="auto">
                <a:xfrm>
                  <a:off x="6" y="406"/>
                  <a:ext cx="107" cy="38"/>
                </a:xfrm>
                <a:custGeom>
                  <a:avLst/>
                  <a:gdLst>
                    <a:gd name="T0" fmla="*/ 0 w 21600"/>
                    <a:gd name="T1" fmla="*/ 38 h 21600"/>
                    <a:gd name="T2" fmla="*/ 0 w 21600"/>
                    <a:gd name="T3" fmla="*/ 28 h 21600"/>
                    <a:gd name="T4" fmla="*/ 107 w 21600"/>
                    <a:gd name="T5" fmla="*/ 0 h 21600"/>
                    <a:gd name="T6" fmla="*/ 107 w 21600"/>
                    <a:gd name="T7" fmla="*/ 19 h 21600"/>
                    <a:gd name="T8" fmla="*/ 0 w 21600"/>
                    <a:gd name="T9" fmla="*/ 38 h 21600"/>
                    <a:gd name="T10" fmla="*/ 0 w 21600"/>
                    <a:gd name="T11" fmla="*/ 38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62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82" name="Freeform 412"/>
                <p:cNvSpPr>
                  <a:spLocks/>
                </p:cNvSpPr>
                <p:nvPr/>
              </p:nvSpPr>
              <p:spPr bwMode="auto">
                <a:xfrm>
                  <a:off x="0" y="435"/>
                  <a:ext cx="75" cy="58"/>
                </a:xfrm>
                <a:custGeom>
                  <a:avLst/>
                  <a:gdLst>
                    <a:gd name="T0" fmla="*/ 0 w 21600"/>
                    <a:gd name="T1" fmla="*/ 10 h 21600"/>
                    <a:gd name="T2" fmla="*/ 6 w 21600"/>
                    <a:gd name="T3" fmla="*/ 0 h 21600"/>
                    <a:gd name="T4" fmla="*/ 75 w 21600"/>
                    <a:gd name="T5" fmla="*/ 48 h 21600"/>
                    <a:gd name="T6" fmla="*/ 69 w 21600"/>
                    <a:gd name="T7" fmla="*/ 58 h 21600"/>
                    <a:gd name="T8" fmla="*/ 0 w 21600"/>
                    <a:gd name="T9" fmla="*/ 10 h 21600"/>
                    <a:gd name="T10" fmla="*/ 0 w 21600"/>
                    <a:gd name="T11" fmla="*/ 1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800" y="0"/>
                      </a:lnTo>
                      <a:lnTo>
                        <a:pt x="21600" y="18000"/>
                      </a:lnTo>
                      <a:lnTo>
                        <a:pt x="19800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83" name="Rectangle 413"/>
                <p:cNvSpPr>
                  <a:spLocks/>
                </p:cNvSpPr>
                <p:nvPr/>
              </p:nvSpPr>
              <p:spPr bwMode="auto">
                <a:xfrm>
                  <a:off x="63" y="483"/>
                  <a:ext cx="12" cy="174"/>
                </a:xfrm>
                <a:prstGeom prst="rect">
                  <a:avLst/>
                </a:prstGeom>
                <a:solidFill>
                  <a:srgbClr val="B2B2B2"/>
                </a:solidFill>
                <a:ln w="12700">
                  <a:solidFill>
                    <a:srgbClr val="B2B2B2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170" name="Oval 414"/>
              <p:cNvSpPr>
                <a:spLocks/>
              </p:cNvSpPr>
              <p:nvPr/>
            </p:nvSpPr>
            <p:spPr bwMode="auto">
              <a:xfrm rot="-2460000">
                <a:off x="10" y="12"/>
                <a:ext cx="58" cy="54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152" name="Group 415"/>
            <p:cNvGrpSpPr>
              <a:grpSpLocks/>
            </p:cNvGrpSpPr>
            <p:nvPr/>
          </p:nvGrpSpPr>
          <p:grpSpPr bwMode="auto">
            <a:xfrm flipH="1">
              <a:off x="4333555" y="1715206"/>
              <a:ext cx="906110" cy="1014417"/>
              <a:chOff x="0" y="0"/>
              <a:chExt cx="525" cy="587"/>
            </a:xfrm>
          </p:grpSpPr>
          <p:grpSp>
            <p:nvGrpSpPr>
              <p:cNvPr id="154" name="Group 416"/>
              <p:cNvGrpSpPr>
                <a:grpSpLocks/>
              </p:cNvGrpSpPr>
              <p:nvPr/>
            </p:nvGrpSpPr>
            <p:grpSpPr bwMode="auto">
              <a:xfrm rot="-2460000">
                <a:off x="205" y="-28"/>
                <a:ext cx="119" cy="657"/>
                <a:chOff x="0" y="0"/>
                <a:chExt cx="119" cy="657"/>
              </a:xfrm>
            </p:grpSpPr>
            <p:sp>
              <p:nvSpPr>
                <p:cNvPr id="156" name="Rectangle 417"/>
                <p:cNvSpPr>
                  <a:spLocks/>
                </p:cNvSpPr>
                <p:nvPr/>
              </p:nvSpPr>
              <p:spPr bwMode="auto">
                <a:xfrm>
                  <a:off x="49" y="0"/>
                  <a:ext cx="13" cy="164"/>
                </a:xfrm>
                <a:prstGeom prst="rect">
                  <a:avLst/>
                </a:prstGeom>
                <a:solidFill>
                  <a:srgbClr val="B2B2B2"/>
                </a:solidFill>
                <a:ln w="12700">
                  <a:solidFill>
                    <a:srgbClr val="B2B2B2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57" name="Freeform 418"/>
                <p:cNvSpPr>
                  <a:spLocks/>
                </p:cNvSpPr>
                <p:nvPr/>
              </p:nvSpPr>
              <p:spPr bwMode="auto">
                <a:xfrm>
                  <a:off x="49" y="154"/>
                  <a:ext cx="70" cy="58"/>
                </a:xfrm>
                <a:custGeom>
                  <a:avLst/>
                  <a:gdLst>
                    <a:gd name="T0" fmla="*/ 0 w 21600"/>
                    <a:gd name="T1" fmla="*/ 10 h 21600"/>
                    <a:gd name="T2" fmla="*/ 6 w 21600"/>
                    <a:gd name="T3" fmla="*/ 0 h 21600"/>
                    <a:gd name="T4" fmla="*/ 70 w 21600"/>
                    <a:gd name="T5" fmla="*/ 48 h 21600"/>
                    <a:gd name="T6" fmla="*/ 64 w 21600"/>
                    <a:gd name="T7" fmla="*/ 58 h 21600"/>
                    <a:gd name="T8" fmla="*/ 0 w 21600"/>
                    <a:gd name="T9" fmla="*/ 10 h 21600"/>
                    <a:gd name="T10" fmla="*/ 0 w 21600"/>
                    <a:gd name="T11" fmla="*/ 1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964" y="0"/>
                      </a:lnTo>
                      <a:lnTo>
                        <a:pt x="21600" y="18000"/>
                      </a:lnTo>
                      <a:lnTo>
                        <a:pt x="19636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58" name="Freeform 419"/>
                <p:cNvSpPr>
                  <a:spLocks/>
                </p:cNvSpPr>
                <p:nvPr/>
              </p:nvSpPr>
              <p:spPr bwMode="auto">
                <a:xfrm>
                  <a:off x="12" y="193"/>
                  <a:ext cx="100" cy="29"/>
                </a:xfrm>
                <a:custGeom>
                  <a:avLst/>
                  <a:gdLst>
                    <a:gd name="T0" fmla="*/ 0 w 21600"/>
                    <a:gd name="T1" fmla="*/ 29 h 21600"/>
                    <a:gd name="T2" fmla="*/ 0 w 21600"/>
                    <a:gd name="T3" fmla="*/ 19 h 21600"/>
                    <a:gd name="T4" fmla="*/ 100 w 21600"/>
                    <a:gd name="T5" fmla="*/ 0 h 21600"/>
                    <a:gd name="T6" fmla="*/ 100 w 21600"/>
                    <a:gd name="T7" fmla="*/ 19 h 21600"/>
                    <a:gd name="T8" fmla="*/ 0 w 21600"/>
                    <a:gd name="T9" fmla="*/ 29 h 21600"/>
                    <a:gd name="T10" fmla="*/ 0 w 21600"/>
                    <a:gd name="T11" fmla="*/ 2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4400"/>
                      </a:lnTo>
                      <a:lnTo>
                        <a:pt x="21600" y="0"/>
                      </a:lnTo>
                      <a:lnTo>
                        <a:pt x="21600" y="144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59" name="Freeform 420"/>
                <p:cNvSpPr>
                  <a:spLocks/>
                </p:cNvSpPr>
                <p:nvPr/>
              </p:nvSpPr>
              <p:spPr bwMode="auto">
                <a:xfrm>
                  <a:off x="12" y="222"/>
                  <a:ext cx="100" cy="29"/>
                </a:xfrm>
                <a:custGeom>
                  <a:avLst/>
                  <a:gdLst>
                    <a:gd name="T0" fmla="*/ 0 w 21600"/>
                    <a:gd name="T1" fmla="*/ 10 h 21600"/>
                    <a:gd name="T2" fmla="*/ 0 w 21600"/>
                    <a:gd name="T3" fmla="*/ 0 h 21600"/>
                    <a:gd name="T4" fmla="*/ 100 w 21600"/>
                    <a:gd name="T5" fmla="*/ 10 h 21600"/>
                    <a:gd name="T6" fmla="*/ 100 w 21600"/>
                    <a:gd name="T7" fmla="*/ 29 h 21600"/>
                    <a:gd name="T8" fmla="*/ 0 w 21600"/>
                    <a:gd name="T9" fmla="*/ 10 h 21600"/>
                    <a:gd name="T10" fmla="*/ 0 w 21600"/>
                    <a:gd name="T11" fmla="*/ 1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7200"/>
                      </a:moveTo>
                      <a:lnTo>
                        <a:pt x="0" y="0"/>
                      </a:lnTo>
                      <a:lnTo>
                        <a:pt x="21600" y="7200"/>
                      </a:lnTo>
                      <a:lnTo>
                        <a:pt x="21600" y="21600"/>
                      </a:lnTo>
                      <a:lnTo>
                        <a:pt x="0" y="7200"/>
                      </a:lnTo>
                      <a:close/>
                      <a:moveTo>
                        <a:pt x="0" y="72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0" name="Freeform 421"/>
                <p:cNvSpPr>
                  <a:spLocks/>
                </p:cNvSpPr>
                <p:nvPr/>
              </p:nvSpPr>
              <p:spPr bwMode="auto">
                <a:xfrm>
                  <a:off x="12" y="241"/>
                  <a:ext cx="100" cy="39"/>
                </a:xfrm>
                <a:custGeom>
                  <a:avLst/>
                  <a:gdLst>
                    <a:gd name="T0" fmla="*/ 0 w 21600"/>
                    <a:gd name="T1" fmla="*/ 39 h 21600"/>
                    <a:gd name="T2" fmla="*/ 0 w 21600"/>
                    <a:gd name="T3" fmla="*/ 20 h 21600"/>
                    <a:gd name="T4" fmla="*/ 100 w 21600"/>
                    <a:gd name="T5" fmla="*/ 0 h 21600"/>
                    <a:gd name="T6" fmla="*/ 100 w 21600"/>
                    <a:gd name="T7" fmla="*/ 20 h 21600"/>
                    <a:gd name="T8" fmla="*/ 0 w 21600"/>
                    <a:gd name="T9" fmla="*/ 39 h 21600"/>
                    <a:gd name="T10" fmla="*/ 0 w 21600"/>
                    <a:gd name="T11" fmla="*/ 3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1" name="Freeform 422"/>
                <p:cNvSpPr>
                  <a:spLocks/>
                </p:cNvSpPr>
                <p:nvPr/>
              </p:nvSpPr>
              <p:spPr bwMode="auto">
                <a:xfrm>
                  <a:off x="12" y="299"/>
                  <a:ext cx="101" cy="39"/>
                </a:xfrm>
                <a:custGeom>
                  <a:avLst/>
                  <a:gdLst>
                    <a:gd name="T0" fmla="*/ 0 w 21600"/>
                    <a:gd name="T1" fmla="*/ 39 h 21600"/>
                    <a:gd name="T2" fmla="*/ 0 w 21600"/>
                    <a:gd name="T3" fmla="*/ 20 h 21600"/>
                    <a:gd name="T4" fmla="*/ 101 w 21600"/>
                    <a:gd name="T5" fmla="*/ 0 h 21600"/>
                    <a:gd name="T6" fmla="*/ 101 w 21600"/>
                    <a:gd name="T7" fmla="*/ 20 h 21600"/>
                    <a:gd name="T8" fmla="*/ 0 w 21600"/>
                    <a:gd name="T9" fmla="*/ 39 h 21600"/>
                    <a:gd name="T10" fmla="*/ 0 w 21600"/>
                    <a:gd name="T11" fmla="*/ 3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2" name="Freeform 423"/>
                <p:cNvSpPr>
                  <a:spLocks/>
                </p:cNvSpPr>
                <p:nvPr/>
              </p:nvSpPr>
              <p:spPr bwMode="auto">
                <a:xfrm>
                  <a:off x="12" y="270"/>
                  <a:ext cx="100" cy="39"/>
                </a:xfrm>
                <a:custGeom>
                  <a:avLst/>
                  <a:gdLst>
                    <a:gd name="T0" fmla="*/ 0 w 21600"/>
                    <a:gd name="T1" fmla="*/ 20 h 21600"/>
                    <a:gd name="T2" fmla="*/ 0 w 21600"/>
                    <a:gd name="T3" fmla="*/ 0 h 21600"/>
                    <a:gd name="T4" fmla="*/ 100 w 21600"/>
                    <a:gd name="T5" fmla="*/ 20 h 21600"/>
                    <a:gd name="T6" fmla="*/ 100 w 21600"/>
                    <a:gd name="T7" fmla="*/ 39 h 21600"/>
                    <a:gd name="T8" fmla="*/ 0 w 21600"/>
                    <a:gd name="T9" fmla="*/ 20 h 21600"/>
                    <a:gd name="T10" fmla="*/ 0 w 21600"/>
                    <a:gd name="T11" fmla="*/ 2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3" name="Freeform 424"/>
                <p:cNvSpPr>
                  <a:spLocks/>
                </p:cNvSpPr>
                <p:nvPr/>
              </p:nvSpPr>
              <p:spPr bwMode="auto">
                <a:xfrm>
                  <a:off x="12" y="328"/>
                  <a:ext cx="101" cy="39"/>
                </a:xfrm>
                <a:custGeom>
                  <a:avLst/>
                  <a:gdLst>
                    <a:gd name="T0" fmla="*/ 0 w 21600"/>
                    <a:gd name="T1" fmla="*/ 20 h 21600"/>
                    <a:gd name="T2" fmla="*/ 0 w 21600"/>
                    <a:gd name="T3" fmla="*/ 0 h 21600"/>
                    <a:gd name="T4" fmla="*/ 101 w 21600"/>
                    <a:gd name="T5" fmla="*/ 20 h 21600"/>
                    <a:gd name="T6" fmla="*/ 101 w 21600"/>
                    <a:gd name="T7" fmla="*/ 39 h 21600"/>
                    <a:gd name="T8" fmla="*/ 0 w 21600"/>
                    <a:gd name="T9" fmla="*/ 20 h 21600"/>
                    <a:gd name="T10" fmla="*/ 0 w 21600"/>
                    <a:gd name="T11" fmla="*/ 2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10800"/>
                      </a:moveTo>
                      <a:lnTo>
                        <a:pt x="0" y="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4" name="Freeform 425"/>
                <p:cNvSpPr>
                  <a:spLocks/>
                </p:cNvSpPr>
                <p:nvPr/>
              </p:nvSpPr>
              <p:spPr bwMode="auto">
                <a:xfrm>
                  <a:off x="12" y="357"/>
                  <a:ext cx="101" cy="39"/>
                </a:xfrm>
                <a:custGeom>
                  <a:avLst/>
                  <a:gdLst>
                    <a:gd name="T0" fmla="*/ 0 w 21600"/>
                    <a:gd name="T1" fmla="*/ 39 h 21600"/>
                    <a:gd name="T2" fmla="*/ 0 w 21600"/>
                    <a:gd name="T3" fmla="*/ 20 h 21600"/>
                    <a:gd name="T4" fmla="*/ 101 w 21600"/>
                    <a:gd name="T5" fmla="*/ 0 h 21600"/>
                    <a:gd name="T6" fmla="*/ 101 w 21600"/>
                    <a:gd name="T7" fmla="*/ 20 h 21600"/>
                    <a:gd name="T8" fmla="*/ 0 w 21600"/>
                    <a:gd name="T9" fmla="*/ 39 h 21600"/>
                    <a:gd name="T10" fmla="*/ 0 w 21600"/>
                    <a:gd name="T11" fmla="*/ 3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5" name="Freeform 426"/>
                <p:cNvSpPr>
                  <a:spLocks/>
                </p:cNvSpPr>
                <p:nvPr/>
              </p:nvSpPr>
              <p:spPr bwMode="auto">
                <a:xfrm>
                  <a:off x="12" y="376"/>
                  <a:ext cx="107" cy="49"/>
                </a:xfrm>
                <a:custGeom>
                  <a:avLst/>
                  <a:gdLst>
                    <a:gd name="T0" fmla="*/ 0 w 21600"/>
                    <a:gd name="T1" fmla="*/ 20 h 21600"/>
                    <a:gd name="T2" fmla="*/ 0 w 21600"/>
                    <a:gd name="T3" fmla="*/ 0 h 21600"/>
                    <a:gd name="T4" fmla="*/ 107 w 21600"/>
                    <a:gd name="T5" fmla="*/ 29 h 21600"/>
                    <a:gd name="T6" fmla="*/ 101 w 21600"/>
                    <a:gd name="T7" fmla="*/ 49 h 21600"/>
                    <a:gd name="T8" fmla="*/ 0 w 21600"/>
                    <a:gd name="T9" fmla="*/ 20 h 21600"/>
                    <a:gd name="T10" fmla="*/ 0 w 21600"/>
                    <a:gd name="T11" fmla="*/ 2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8640"/>
                      </a:moveTo>
                      <a:lnTo>
                        <a:pt x="0" y="0"/>
                      </a:lnTo>
                      <a:lnTo>
                        <a:pt x="21600" y="12960"/>
                      </a:lnTo>
                      <a:lnTo>
                        <a:pt x="20329" y="21600"/>
                      </a:lnTo>
                      <a:lnTo>
                        <a:pt x="0" y="8640"/>
                      </a:lnTo>
                      <a:close/>
                      <a:moveTo>
                        <a:pt x="0" y="864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6" name="Freeform 427"/>
                <p:cNvSpPr>
                  <a:spLocks/>
                </p:cNvSpPr>
                <p:nvPr/>
              </p:nvSpPr>
              <p:spPr bwMode="auto">
                <a:xfrm>
                  <a:off x="6" y="405"/>
                  <a:ext cx="107" cy="39"/>
                </a:xfrm>
                <a:custGeom>
                  <a:avLst/>
                  <a:gdLst>
                    <a:gd name="T0" fmla="*/ 0 w 21600"/>
                    <a:gd name="T1" fmla="*/ 39 h 21600"/>
                    <a:gd name="T2" fmla="*/ 0 w 21600"/>
                    <a:gd name="T3" fmla="*/ 29 h 21600"/>
                    <a:gd name="T4" fmla="*/ 107 w 21600"/>
                    <a:gd name="T5" fmla="*/ 0 h 21600"/>
                    <a:gd name="T6" fmla="*/ 107 w 21600"/>
                    <a:gd name="T7" fmla="*/ 20 h 21600"/>
                    <a:gd name="T8" fmla="*/ 0 w 21600"/>
                    <a:gd name="T9" fmla="*/ 39 h 21600"/>
                    <a:gd name="T10" fmla="*/ 0 w 21600"/>
                    <a:gd name="T11" fmla="*/ 39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21600"/>
                      </a:moveTo>
                      <a:lnTo>
                        <a:pt x="0" y="16200"/>
                      </a:lnTo>
                      <a:lnTo>
                        <a:pt x="21600" y="0"/>
                      </a:lnTo>
                      <a:lnTo>
                        <a:pt x="21600" y="10800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7" name="Freeform 428"/>
                <p:cNvSpPr>
                  <a:spLocks/>
                </p:cNvSpPr>
                <p:nvPr/>
              </p:nvSpPr>
              <p:spPr bwMode="auto">
                <a:xfrm>
                  <a:off x="0" y="434"/>
                  <a:ext cx="75" cy="58"/>
                </a:xfrm>
                <a:custGeom>
                  <a:avLst/>
                  <a:gdLst>
                    <a:gd name="T0" fmla="*/ 0 w 21600"/>
                    <a:gd name="T1" fmla="*/ 10 h 21600"/>
                    <a:gd name="T2" fmla="*/ 6 w 21600"/>
                    <a:gd name="T3" fmla="*/ 0 h 21600"/>
                    <a:gd name="T4" fmla="*/ 75 w 21600"/>
                    <a:gd name="T5" fmla="*/ 48 h 21600"/>
                    <a:gd name="T6" fmla="*/ 69 w 21600"/>
                    <a:gd name="T7" fmla="*/ 58 h 21600"/>
                    <a:gd name="T8" fmla="*/ 0 w 21600"/>
                    <a:gd name="T9" fmla="*/ 10 h 21600"/>
                    <a:gd name="T10" fmla="*/ 0 w 21600"/>
                    <a:gd name="T11" fmla="*/ 1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600"/>
                    <a:gd name="T19" fmla="*/ 0 h 21600"/>
                    <a:gd name="T20" fmla="*/ 21600 w 21600"/>
                    <a:gd name="T21" fmla="*/ 2160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0" y="3600"/>
                      </a:moveTo>
                      <a:lnTo>
                        <a:pt x="1800" y="0"/>
                      </a:lnTo>
                      <a:lnTo>
                        <a:pt x="21600" y="18000"/>
                      </a:lnTo>
                      <a:lnTo>
                        <a:pt x="19800" y="21600"/>
                      </a:lnTo>
                      <a:lnTo>
                        <a:pt x="0" y="3600"/>
                      </a:lnTo>
                      <a:close/>
                      <a:moveTo>
                        <a:pt x="0" y="3600"/>
                      </a:move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168" name="Rectangle 429"/>
                <p:cNvSpPr>
                  <a:spLocks/>
                </p:cNvSpPr>
                <p:nvPr/>
              </p:nvSpPr>
              <p:spPr bwMode="auto">
                <a:xfrm>
                  <a:off x="63" y="483"/>
                  <a:ext cx="12" cy="174"/>
                </a:xfrm>
                <a:prstGeom prst="rect">
                  <a:avLst/>
                </a:prstGeom>
                <a:solidFill>
                  <a:srgbClr val="B2B2B2"/>
                </a:solidFill>
                <a:ln w="12700">
                  <a:solidFill>
                    <a:srgbClr val="B2B2B2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155" name="Oval 430"/>
              <p:cNvSpPr>
                <a:spLocks/>
              </p:cNvSpPr>
              <p:nvPr/>
            </p:nvSpPr>
            <p:spPr bwMode="auto">
              <a:xfrm rot="-2460000">
                <a:off x="10" y="12"/>
                <a:ext cx="58" cy="54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53" name="Freeform 431"/>
            <p:cNvSpPr>
              <a:spLocks/>
            </p:cNvSpPr>
            <p:nvPr/>
          </p:nvSpPr>
          <p:spPr bwMode="auto">
            <a:xfrm>
              <a:off x="3108148" y="1447800"/>
              <a:ext cx="2630309" cy="488231"/>
            </a:xfrm>
            <a:custGeom>
              <a:avLst/>
              <a:gdLst>
                <a:gd name="T0" fmla="*/ 0 w 21600"/>
                <a:gd name="T1" fmla="*/ 0 h 21600"/>
                <a:gd name="T2" fmla="*/ 317 w 21600"/>
                <a:gd name="T3" fmla="*/ 189 h 21600"/>
                <a:gd name="T4" fmla="*/ 731 w 21600"/>
                <a:gd name="T5" fmla="*/ 283 h 21600"/>
                <a:gd name="T6" fmla="*/ 1200 w 21600"/>
                <a:gd name="T7" fmla="*/ 189 h 21600"/>
                <a:gd name="T8" fmla="*/ 1475 w 21600"/>
                <a:gd name="T9" fmla="*/ 31 h 21600"/>
                <a:gd name="T10" fmla="*/ 1524 w 21600"/>
                <a:gd name="T11" fmla="*/ 6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0"/>
                  </a:moveTo>
                  <a:cubicBezTo>
                    <a:pt x="1368" y="5400"/>
                    <a:pt x="2760" y="10800"/>
                    <a:pt x="4494" y="14400"/>
                  </a:cubicBezTo>
                  <a:cubicBezTo>
                    <a:pt x="6204" y="18000"/>
                    <a:pt x="8256" y="21600"/>
                    <a:pt x="10357" y="21600"/>
                  </a:cubicBezTo>
                  <a:cubicBezTo>
                    <a:pt x="12433" y="21600"/>
                    <a:pt x="15242" y="17400"/>
                    <a:pt x="17001" y="14400"/>
                  </a:cubicBezTo>
                  <a:cubicBezTo>
                    <a:pt x="18759" y="11100"/>
                    <a:pt x="20249" y="4200"/>
                    <a:pt x="20909" y="2400"/>
                  </a:cubicBezTo>
                  <a:lnTo>
                    <a:pt x="21600" y="456"/>
                  </a:lnTo>
                </a:path>
              </a:pathLst>
            </a:custGeom>
            <a:noFill/>
            <a:ln w="25400">
              <a:solidFill>
                <a:srgbClr val="A5002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443" name="Group 442"/>
          <p:cNvGrpSpPr/>
          <p:nvPr/>
        </p:nvGrpSpPr>
        <p:grpSpPr>
          <a:xfrm>
            <a:off x="463035" y="786754"/>
            <a:ext cx="1797331" cy="2875154"/>
            <a:chOff x="413951" y="3760113"/>
            <a:chExt cx="1797331" cy="2875154"/>
          </a:xfrm>
        </p:grpSpPr>
        <p:sp>
          <p:nvSpPr>
            <p:cNvPr id="12" name="Rectangle 15"/>
            <p:cNvSpPr>
              <a:spLocks/>
            </p:cNvSpPr>
            <p:nvPr/>
          </p:nvSpPr>
          <p:spPr bwMode="auto">
            <a:xfrm>
              <a:off x="874495" y="6327490"/>
              <a:ext cx="79711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686" bIns="0">
              <a:spAutoFit/>
            </a:bodyPr>
            <a:lstStyle/>
            <a:p>
              <a:pPr marL="41275"/>
              <a:r>
                <a:rPr lang="en-US" sz="2000" dirty="0">
                  <a:solidFill>
                    <a:schemeClr val="tx1"/>
                  </a:solidFill>
                  <a:latin typeface="Calibri"/>
                  <a:cs typeface="Calibri"/>
                </a:rPr>
                <a:t>Human</a:t>
              </a:r>
            </a:p>
          </p:txBody>
        </p:sp>
        <p:grpSp>
          <p:nvGrpSpPr>
            <p:cNvPr id="430" name="Group 429"/>
            <p:cNvGrpSpPr/>
            <p:nvPr/>
          </p:nvGrpSpPr>
          <p:grpSpPr>
            <a:xfrm>
              <a:off x="838200" y="4302107"/>
              <a:ext cx="915915" cy="1354281"/>
              <a:chOff x="177641" y="4302107"/>
              <a:chExt cx="915915" cy="1354281"/>
            </a:xfrm>
          </p:grpSpPr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15762" y="4745483"/>
                <a:ext cx="305305" cy="902279"/>
              </a:xfrm>
              <a:custGeom>
                <a:avLst/>
                <a:gdLst>
                  <a:gd name="T0" fmla="*/ 19 w 21600"/>
                  <a:gd name="T1" fmla="*/ 223 h 21600"/>
                  <a:gd name="T2" fmla="*/ 48 w 21600"/>
                  <a:gd name="T3" fmla="*/ 271 h 21600"/>
                  <a:gd name="T4" fmla="*/ 69 w 21600"/>
                  <a:gd name="T5" fmla="*/ 305 h 21600"/>
                  <a:gd name="T6" fmla="*/ 74 w 21600"/>
                  <a:gd name="T7" fmla="*/ 329 h 21600"/>
                  <a:gd name="T8" fmla="*/ 65 w 21600"/>
                  <a:gd name="T9" fmla="*/ 355 h 21600"/>
                  <a:gd name="T10" fmla="*/ 48 w 21600"/>
                  <a:gd name="T11" fmla="*/ 379 h 21600"/>
                  <a:gd name="T12" fmla="*/ 45 w 21600"/>
                  <a:gd name="T13" fmla="*/ 401 h 21600"/>
                  <a:gd name="T14" fmla="*/ 55 w 21600"/>
                  <a:gd name="T15" fmla="*/ 437 h 21600"/>
                  <a:gd name="T16" fmla="*/ 55 w 21600"/>
                  <a:gd name="T17" fmla="*/ 478 h 21600"/>
                  <a:gd name="T18" fmla="*/ 57 w 21600"/>
                  <a:gd name="T19" fmla="*/ 509 h 21600"/>
                  <a:gd name="T20" fmla="*/ 62 w 21600"/>
                  <a:gd name="T21" fmla="*/ 516 h 21600"/>
                  <a:gd name="T22" fmla="*/ 74 w 21600"/>
                  <a:gd name="T23" fmla="*/ 521 h 21600"/>
                  <a:gd name="T24" fmla="*/ 93 w 21600"/>
                  <a:gd name="T25" fmla="*/ 523 h 21600"/>
                  <a:gd name="T26" fmla="*/ 117 w 21600"/>
                  <a:gd name="T27" fmla="*/ 521 h 21600"/>
                  <a:gd name="T28" fmla="*/ 134 w 21600"/>
                  <a:gd name="T29" fmla="*/ 518 h 21600"/>
                  <a:gd name="T30" fmla="*/ 143 w 21600"/>
                  <a:gd name="T31" fmla="*/ 514 h 21600"/>
                  <a:gd name="T32" fmla="*/ 146 w 21600"/>
                  <a:gd name="T33" fmla="*/ 506 h 21600"/>
                  <a:gd name="T34" fmla="*/ 141 w 21600"/>
                  <a:gd name="T35" fmla="*/ 494 h 21600"/>
                  <a:gd name="T36" fmla="*/ 127 w 21600"/>
                  <a:gd name="T37" fmla="*/ 487 h 21600"/>
                  <a:gd name="T38" fmla="*/ 112 w 21600"/>
                  <a:gd name="T39" fmla="*/ 485 h 21600"/>
                  <a:gd name="T40" fmla="*/ 105 w 21600"/>
                  <a:gd name="T41" fmla="*/ 480 h 21600"/>
                  <a:gd name="T42" fmla="*/ 100 w 21600"/>
                  <a:gd name="T43" fmla="*/ 466 h 21600"/>
                  <a:gd name="T44" fmla="*/ 100 w 21600"/>
                  <a:gd name="T45" fmla="*/ 449 h 21600"/>
                  <a:gd name="T46" fmla="*/ 103 w 21600"/>
                  <a:gd name="T47" fmla="*/ 410 h 21600"/>
                  <a:gd name="T48" fmla="*/ 115 w 21600"/>
                  <a:gd name="T49" fmla="*/ 358 h 21600"/>
                  <a:gd name="T50" fmla="*/ 124 w 21600"/>
                  <a:gd name="T51" fmla="*/ 312 h 21600"/>
                  <a:gd name="T52" fmla="*/ 127 w 21600"/>
                  <a:gd name="T53" fmla="*/ 281 h 21600"/>
                  <a:gd name="T54" fmla="*/ 124 w 21600"/>
                  <a:gd name="T55" fmla="*/ 254 h 21600"/>
                  <a:gd name="T56" fmla="*/ 117 w 21600"/>
                  <a:gd name="T57" fmla="*/ 226 h 21600"/>
                  <a:gd name="T58" fmla="*/ 103 w 21600"/>
                  <a:gd name="T59" fmla="*/ 187 h 21600"/>
                  <a:gd name="T60" fmla="*/ 93 w 21600"/>
                  <a:gd name="T61" fmla="*/ 149 h 21600"/>
                  <a:gd name="T62" fmla="*/ 96 w 21600"/>
                  <a:gd name="T63" fmla="*/ 127 h 21600"/>
                  <a:gd name="T64" fmla="*/ 105 w 21600"/>
                  <a:gd name="T65" fmla="*/ 103 h 21600"/>
                  <a:gd name="T66" fmla="*/ 127 w 21600"/>
                  <a:gd name="T67" fmla="*/ 69 h 21600"/>
                  <a:gd name="T68" fmla="*/ 158 w 21600"/>
                  <a:gd name="T69" fmla="*/ 26 h 21600"/>
                  <a:gd name="T70" fmla="*/ 0 w 21600"/>
                  <a:gd name="T71" fmla="*/ 192 h 216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600"/>
                  <a:gd name="T109" fmla="*/ 0 h 21600"/>
                  <a:gd name="T110" fmla="*/ 21600 w 21600"/>
                  <a:gd name="T111" fmla="*/ 21600 h 2160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600" h="21600">
                    <a:moveTo>
                      <a:pt x="0" y="7930"/>
                    </a:moveTo>
                    <a:lnTo>
                      <a:pt x="2319" y="9210"/>
                    </a:lnTo>
                    <a:lnTo>
                      <a:pt x="4149" y="10325"/>
                    </a:lnTo>
                    <a:lnTo>
                      <a:pt x="5858" y="11192"/>
                    </a:lnTo>
                    <a:lnTo>
                      <a:pt x="7322" y="11977"/>
                    </a:lnTo>
                    <a:lnTo>
                      <a:pt x="8420" y="12597"/>
                    </a:lnTo>
                    <a:lnTo>
                      <a:pt x="9031" y="13175"/>
                    </a:lnTo>
                    <a:lnTo>
                      <a:pt x="9031" y="13588"/>
                    </a:lnTo>
                    <a:lnTo>
                      <a:pt x="8786" y="13959"/>
                    </a:lnTo>
                    <a:lnTo>
                      <a:pt x="7932" y="14662"/>
                    </a:lnTo>
                    <a:lnTo>
                      <a:pt x="6468" y="15364"/>
                    </a:lnTo>
                    <a:lnTo>
                      <a:pt x="5858" y="15653"/>
                    </a:lnTo>
                    <a:lnTo>
                      <a:pt x="5492" y="16066"/>
                    </a:lnTo>
                    <a:lnTo>
                      <a:pt x="5492" y="16561"/>
                    </a:lnTo>
                    <a:lnTo>
                      <a:pt x="5858" y="17057"/>
                    </a:lnTo>
                    <a:lnTo>
                      <a:pt x="6712" y="18048"/>
                    </a:lnTo>
                    <a:lnTo>
                      <a:pt x="6712" y="18915"/>
                    </a:lnTo>
                    <a:lnTo>
                      <a:pt x="6712" y="19741"/>
                    </a:lnTo>
                    <a:lnTo>
                      <a:pt x="6712" y="20733"/>
                    </a:lnTo>
                    <a:lnTo>
                      <a:pt x="6956" y="21022"/>
                    </a:lnTo>
                    <a:lnTo>
                      <a:pt x="7322" y="21228"/>
                    </a:lnTo>
                    <a:lnTo>
                      <a:pt x="7566" y="21311"/>
                    </a:lnTo>
                    <a:lnTo>
                      <a:pt x="8420" y="21393"/>
                    </a:lnTo>
                    <a:lnTo>
                      <a:pt x="9031" y="21517"/>
                    </a:lnTo>
                    <a:lnTo>
                      <a:pt x="10251" y="21600"/>
                    </a:lnTo>
                    <a:lnTo>
                      <a:pt x="11349" y="21600"/>
                    </a:lnTo>
                    <a:lnTo>
                      <a:pt x="12814" y="21600"/>
                    </a:lnTo>
                    <a:lnTo>
                      <a:pt x="14278" y="21517"/>
                    </a:lnTo>
                    <a:lnTo>
                      <a:pt x="15498" y="21517"/>
                    </a:lnTo>
                    <a:lnTo>
                      <a:pt x="16353" y="21393"/>
                    </a:lnTo>
                    <a:lnTo>
                      <a:pt x="16841" y="21311"/>
                    </a:lnTo>
                    <a:lnTo>
                      <a:pt x="17451" y="21228"/>
                    </a:lnTo>
                    <a:lnTo>
                      <a:pt x="17817" y="21022"/>
                    </a:lnTo>
                    <a:lnTo>
                      <a:pt x="17817" y="20898"/>
                    </a:lnTo>
                    <a:lnTo>
                      <a:pt x="17817" y="20733"/>
                    </a:lnTo>
                    <a:lnTo>
                      <a:pt x="17207" y="20402"/>
                    </a:lnTo>
                    <a:lnTo>
                      <a:pt x="16353" y="20237"/>
                    </a:lnTo>
                    <a:lnTo>
                      <a:pt x="15498" y="20113"/>
                    </a:lnTo>
                    <a:lnTo>
                      <a:pt x="14278" y="20031"/>
                    </a:lnTo>
                    <a:lnTo>
                      <a:pt x="13668" y="20031"/>
                    </a:lnTo>
                    <a:lnTo>
                      <a:pt x="13058" y="19907"/>
                    </a:lnTo>
                    <a:lnTo>
                      <a:pt x="12814" y="19824"/>
                    </a:lnTo>
                    <a:lnTo>
                      <a:pt x="12569" y="19535"/>
                    </a:lnTo>
                    <a:lnTo>
                      <a:pt x="12203" y="19246"/>
                    </a:lnTo>
                    <a:lnTo>
                      <a:pt x="12203" y="18915"/>
                    </a:lnTo>
                    <a:lnTo>
                      <a:pt x="12203" y="18544"/>
                    </a:lnTo>
                    <a:lnTo>
                      <a:pt x="12203" y="18048"/>
                    </a:lnTo>
                    <a:lnTo>
                      <a:pt x="12569" y="16933"/>
                    </a:lnTo>
                    <a:lnTo>
                      <a:pt x="13058" y="15859"/>
                    </a:lnTo>
                    <a:lnTo>
                      <a:pt x="14034" y="14785"/>
                    </a:lnTo>
                    <a:lnTo>
                      <a:pt x="14888" y="13464"/>
                    </a:lnTo>
                    <a:lnTo>
                      <a:pt x="15132" y="12886"/>
                    </a:lnTo>
                    <a:lnTo>
                      <a:pt x="15498" y="12307"/>
                    </a:lnTo>
                    <a:lnTo>
                      <a:pt x="15498" y="11605"/>
                    </a:lnTo>
                    <a:lnTo>
                      <a:pt x="15498" y="10986"/>
                    </a:lnTo>
                    <a:lnTo>
                      <a:pt x="15132" y="10490"/>
                    </a:lnTo>
                    <a:lnTo>
                      <a:pt x="14888" y="9912"/>
                    </a:lnTo>
                    <a:lnTo>
                      <a:pt x="14278" y="9334"/>
                    </a:lnTo>
                    <a:lnTo>
                      <a:pt x="13668" y="8838"/>
                    </a:lnTo>
                    <a:lnTo>
                      <a:pt x="12569" y="7723"/>
                    </a:lnTo>
                    <a:lnTo>
                      <a:pt x="11715" y="6815"/>
                    </a:lnTo>
                    <a:lnTo>
                      <a:pt x="11349" y="6154"/>
                    </a:lnTo>
                    <a:lnTo>
                      <a:pt x="11349" y="5534"/>
                    </a:lnTo>
                    <a:lnTo>
                      <a:pt x="11715" y="5245"/>
                    </a:lnTo>
                    <a:lnTo>
                      <a:pt x="12203" y="4832"/>
                    </a:lnTo>
                    <a:lnTo>
                      <a:pt x="12814" y="4254"/>
                    </a:lnTo>
                    <a:lnTo>
                      <a:pt x="14034" y="3676"/>
                    </a:lnTo>
                    <a:lnTo>
                      <a:pt x="15498" y="2850"/>
                    </a:lnTo>
                    <a:lnTo>
                      <a:pt x="17207" y="2065"/>
                    </a:lnTo>
                    <a:lnTo>
                      <a:pt x="19281" y="1074"/>
                    </a:lnTo>
                    <a:lnTo>
                      <a:pt x="21600" y="0"/>
                    </a:lnTo>
                    <a:lnTo>
                      <a:pt x="0" y="7930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" name="Freeform 11"/>
              <p:cNvSpPr>
                <a:spLocks/>
              </p:cNvSpPr>
              <p:nvPr/>
            </p:nvSpPr>
            <p:spPr bwMode="auto">
              <a:xfrm>
                <a:off x="250087" y="4795514"/>
                <a:ext cx="436396" cy="624522"/>
              </a:xfrm>
              <a:custGeom>
                <a:avLst/>
                <a:gdLst>
                  <a:gd name="T0" fmla="*/ 222 w 21600"/>
                  <a:gd name="T1" fmla="*/ 0 h 21600"/>
                  <a:gd name="T2" fmla="*/ 195 w 21600"/>
                  <a:gd name="T3" fmla="*/ 50 h 21600"/>
                  <a:gd name="T4" fmla="*/ 186 w 21600"/>
                  <a:gd name="T5" fmla="*/ 129 h 21600"/>
                  <a:gd name="T6" fmla="*/ 186 w 21600"/>
                  <a:gd name="T7" fmla="*/ 156 h 21600"/>
                  <a:gd name="T8" fmla="*/ 179 w 21600"/>
                  <a:gd name="T9" fmla="*/ 197 h 21600"/>
                  <a:gd name="T10" fmla="*/ 179 w 21600"/>
                  <a:gd name="T11" fmla="*/ 228 h 21600"/>
                  <a:gd name="T12" fmla="*/ 176 w 21600"/>
                  <a:gd name="T13" fmla="*/ 261 h 21600"/>
                  <a:gd name="T14" fmla="*/ 122 w 21600"/>
                  <a:gd name="T15" fmla="*/ 245 h 21600"/>
                  <a:gd name="T16" fmla="*/ 74 w 21600"/>
                  <a:gd name="T17" fmla="*/ 261 h 21600"/>
                  <a:gd name="T18" fmla="*/ 40 w 21600"/>
                  <a:gd name="T19" fmla="*/ 261 h 21600"/>
                  <a:gd name="T20" fmla="*/ 9 w 21600"/>
                  <a:gd name="T21" fmla="*/ 269 h 21600"/>
                  <a:gd name="T22" fmla="*/ 9 w 21600"/>
                  <a:gd name="T23" fmla="*/ 309 h 21600"/>
                  <a:gd name="T24" fmla="*/ 0 w 21600"/>
                  <a:gd name="T25" fmla="*/ 350 h 21600"/>
                  <a:gd name="T26" fmla="*/ 24 w 21600"/>
                  <a:gd name="T27" fmla="*/ 360 h 21600"/>
                  <a:gd name="T28" fmla="*/ 40 w 21600"/>
                  <a:gd name="T29" fmla="*/ 362 h 21600"/>
                  <a:gd name="T30" fmla="*/ 50 w 21600"/>
                  <a:gd name="T31" fmla="*/ 333 h 21600"/>
                  <a:gd name="T32" fmla="*/ 50 w 21600"/>
                  <a:gd name="T33" fmla="*/ 309 h 21600"/>
                  <a:gd name="T34" fmla="*/ 131 w 21600"/>
                  <a:gd name="T35" fmla="*/ 309 h 21600"/>
                  <a:gd name="T36" fmla="*/ 226 w 21600"/>
                  <a:gd name="T37" fmla="*/ 309 h 21600"/>
                  <a:gd name="T38" fmla="*/ 253 w 21600"/>
                  <a:gd name="T39" fmla="*/ 237 h 216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1600"/>
                  <a:gd name="T61" fmla="*/ 0 h 21600"/>
                  <a:gd name="T62" fmla="*/ 21600 w 21600"/>
                  <a:gd name="T63" fmla="*/ 21600 h 2160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1600" h="21600">
                    <a:moveTo>
                      <a:pt x="18953" y="0"/>
                    </a:moveTo>
                    <a:lnTo>
                      <a:pt x="16648" y="2983"/>
                    </a:lnTo>
                    <a:lnTo>
                      <a:pt x="15880" y="7697"/>
                    </a:lnTo>
                    <a:lnTo>
                      <a:pt x="15880" y="9308"/>
                    </a:lnTo>
                    <a:lnTo>
                      <a:pt x="15282" y="11755"/>
                    </a:lnTo>
                    <a:lnTo>
                      <a:pt x="15282" y="13604"/>
                    </a:lnTo>
                    <a:lnTo>
                      <a:pt x="15026" y="15573"/>
                    </a:lnTo>
                    <a:lnTo>
                      <a:pt x="10416" y="14619"/>
                    </a:lnTo>
                    <a:lnTo>
                      <a:pt x="6318" y="15573"/>
                    </a:lnTo>
                    <a:lnTo>
                      <a:pt x="3415" y="15573"/>
                    </a:lnTo>
                    <a:lnTo>
                      <a:pt x="768" y="16051"/>
                    </a:lnTo>
                    <a:lnTo>
                      <a:pt x="768" y="18438"/>
                    </a:lnTo>
                    <a:lnTo>
                      <a:pt x="0" y="20884"/>
                    </a:lnTo>
                    <a:lnTo>
                      <a:pt x="2049" y="21481"/>
                    </a:lnTo>
                    <a:lnTo>
                      <a:pt x="3415" y="21600"/>
                    </a:lnTo>
                    <a:lnTo>
                      <a:pt x="4269" y="19870"/>
                    </a:lnTo>
                    <a:lnTo>
                      <a:pt x="4269" y="18438"/>
                    </a:lnTo>
                    <a:lnTo>
                      <a:pt x="11184" y="18438"/>
                    </a:lnTo>
                    <a:lnTo>
                      <a:pt x="19295" y="18438"/>
                    </a:lnTo>
                    <a:lnTo>
                      <a:pt x="21600" y="14141"/>
                    </a:lnTo>
                  </a:path>
                </a:pathLst>
              </a:custGeom>
              <a:noFill/>
              <a:ln w="12700" cap="rnd">
                <a:solidFill>
                  <a:srgbClr val="FF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" name="Freeform 12"/>
              <p:cNvSpPr>
                <a:spLocks/>
              </p:cNvSpPr>
              <p:nvPr/>
            </p:nvSpPr>
            <p:spPr bwMode="auto">
              <a:xfrm>
                <a:off x="253536" y="4795514"/>
                <a:ext cx="432946" cy="621071"/>
              </a:xfrm>
              <a:custGeom>
                <a:avLst/>
                <a:gdLst>
                  <a:gd name="T0" fmla="*/ 220 w 21600"/>
                  <a:gd name="T1" fmla="*/ 0 h 21600"/>
                  <a:gd name="T2" fmla="*/ 208 w 21600"/>
                  <a:gd name="T3" fmla="*/ 24 h 21600"/>
                  <a:gd name="T4" fmla="*/ 201 w 21600"/>
                  <a:gd name="T5" fmla="*/ 48 h 21600"/>
                  <a:gd name="T6" fmla="*/ 193 w 21600"/>
                  <a:gd name="T7" fmla="*/ 69 h 21600"/>
                  <a:gd name="T8" fmla="*/ 189 w 21600"/>
                  <a:gd name="T9" fmla="*/ 91 h 21600"/>
                  <a:gd name="T10" fmla="*/ 189 w 21600"/>
                  <a:gd name="T11" fmla="*/ 108 h 21600"/>
                  <a:gd name="T12" fmla="*/ 186 w 21600"/>
                  <a:gd name="T13" fmla="*/ 124 h 21600"/>
                  <a:gd name="T14" fmla="*/ 186 w 21600"/>
                  <a:gd name="T15" fmla="*/ 134 h 21600"/>
                  <a:gd name="T16" fmla="*/ 184 w 21600"/>
                  <a:gd name="T17" fmla="*/ 144 h 21600"/>
                  <a:gd name="T18" fmla="*/ 184 w 21600"/>
                  <a:gd name="T19" fmla="*/ 156 h 21600"/>
                  <a:gd name="T20" fmla="*/ 182 w 21600"/>
                  <a:gd name="T21" fmla="*/ 175 h 21600"/>
                  <a:gd name="T22" fmla="*/ 177 w 21600"/>
                  <a:gd name="T23" fmla="*/ 194 h 21600"/>
                  <a:gd name="T24" fmla="*/ 177 w 21600"/>
                  <a:gd name="T25" fmla="*/ 211 h 21600"/>
                  <a:gd name="T26" fmla="*/ 177 w 21600"/>
                  <a:gd name="T27" fmla="*/ 228 h 21600"/>
                  <a:gd name="T28" fmla="*/ 177 w 21600"/>
                  <a:gd name="T29" fmla="*/ 245 h 21600"/>
                  <a:gd name="T30" fmla="*/ 174 w 21600"/>
                  <a:gd name="T31" fmla="*/ 252 h 21600"/>
                  <a:gd name="T32" fmla="*/ 167 w 21600"/>
                  <a:gd name="T33" fmla="*/ 254 h 21600"/>
                  <a:gd name="T34" fmla="*/ 160 w 21600"/>
                  <a:gd name="T35" fmla="*/ 254 h 21600"/>
                  <a:gd name="T36" fmla="*/ 148 w 21600"/>
                  <a:gd name="T37" fmla="*/ 252 h 21600"/>
                  <a:gd name="T38" fmla="*/ 134 w 21600"/>
                  <a:gd name="T39" fmla="*/ 249 h 21600"/>
                  <a:gd name="T40" fmla="*/ 122 w 21600"/>
                  <a:gd name="T41" fmla="*/ 249 h 21600"/>
                  <a:gd name="T42" fmla="*/ 108 w 21600"/>
                  <a:gd name="T43" fmla="*/ 249 h 21600"/>
                  <a:gd name="T44" fmla="*/ 96 w 21600"/>
                  <a:gd name="T45" fmla="*/ 252 h 21600"/>
                  <a:gd name="T46" fmla="*/ 74 w 21600"/>
                  <a:gd name="T47" fmla="*/ 259 h 21600"/>
                  <a:gd name="T48" fmla="*/ 55 w 21600"/>
                  <a:gd name="T49" fmla="*/ 261 h 21600"/>
                  <a:gd name="T50" fmla="*/ 38 w 21600"/>
                  <a:gd name="T51" fmla="*/ 261 h 21600"/>
                  <a:gd name="T52" fmla="*/ 22 w 21600"/>
                  <a:gd name="T53" fmla="*/ 266 h 21600"/>
                  <a:gd name="T54" fmla="*/ 15 w 21600"/>
                  <a:gd name="T55" fmla="*/ 269 h 21600"/>
                  <a:gd name="T56" fmla="*/ 10 w 21600"/>
                  <a:gd name="T57" fmla="*/ 273 h 21600"/>
                  <a:gd name="T58" fmla="*/ 7 w 21600"/>
                  <a:gd name="T59" fmla="*/ 281 h 21600"/>
                  <a:gd name="T60" fmla="*/ 7 w 21600"/>
                  <a:gd name="T61" fmla="*/ 290 h 21600"/>
                  <a:gd name="T62" fmla="*/ 7 w 21600"/>
                  <a:gd name="T63" fmla="*/ 309 h 21600"/>
                  <a:gd name="T64" fmla="*/ 3 w 21600"/>
                  <a:gd name="T65" fmla="*/ 331 h 21600"/>
                  <a:gd name="T66" fmla="*/ 0 w 21600"/>
                  <a:gd name="T67" fmla="*/ 341 h 21600"/>
                  <a:gd name="T68" fmla="*/ 3 w 21600"/>
                  <a:gd name="T69" fmla="*/ 348 h 21600"/>
                  <a:gd name="T70" fmla="*/ 5 w 21600"/>
                  <a:gd name="T71" fmla="*/ 353 h 21600"/>
                  <a:gd name="T72" fmla="*/ 10 w 21600"/>
                  <a:gd name="T73" fmla="*/ 355 h 21600"/>
                  <a:gd name="T74" fmla="*/ 22 w 21600"/>
                  <a:gd name="T75" fmla="*/ 360 h 21600"/>
                  <a:gd name="T76" fmla="*/ 31 w 21600"/>
                  <a:gd name="T77" fmla="*/ 360 h 21600"/>
                  <a:gd name="T78" fmla="*/ 34 w 21600"/>
                  <a:gd name="T79" fmla="*/ 360 h 21600"/>
                  <a:gd name="T80" fmla="*/ 38 w 21600"/>
                  <a:gd name="T81" fmla="*/ 360 h 21600"/>
                  <a:gd name="T82" fmla="*/ 41 w 21600"/>
                  <a:gd name="T83" fmla="*/ 355 h 21600"/>
                  <a:gd name="T84" fmla="*/ 43 w 21600"/>
                  <a:gd name="T85" fmla="*/ 348 h 21600"/>
                  <a:gd name="T86" fmla="*/ 48 w 21600"/>
                  <a:gd name="T87" fmla="*/ 333 h 21600"/>
                  <a:gd name="T88" fmla="*/ 48 w 21600"/>
                  <a:gd name="T89" fmla="*/ 321 h 21600"/>
                  <a:gd name="T90" fmla="*/ 48 w 21600"/>
                  <a:gd name="T91" fmla="*/ 319 h 21600"/>
                  <a:gd name="T92" fmla="*/ 50 w 21600"/>
                  <a:gd name="T93" fmla="*/ 317 h 21600"/>
                  <a:gd name="T94" fmla="*/ 53 w 21600"/>
                  <a:gd name="T95" fmla="*/ 314 h 21600"/>
                  <a:gd name="T96" fmla="*/ 58 w 21600"/>
                  <a:gd name="T97" fmla="*/ 312 h 21600"/>
                  <a:gd name="T98" fmla="*/ 62 w 21600"/>
                  <a:gd name="T99" fmla="*/ 312 h 21600"/>
                  <a:gd name="T100" fmla="*/ 69 w 21600"/>
                  <a:gd name="T101" fmla="*/ 312 h 21600"/>
                  <a:gd name="T102" fmla="*/ 79 w 21600"/>
                  <a:gd name="T103" fmla="*/ 309 h 21600"/>
                  <a:gd name="T104" fmla="*/ 89 w 21600"/>
                  <a:gd name="T105" fmla="*/ 309 h 21600"/>
                  <a:gd name="T106" fmla="*/ 129 w 21600"/>
                  <a:gd name="T107" fmla="*/ 309 h 21600"/>
                  <a:gd name="T108" fmla="*/ 177 w 21600"/>
                  <a:gd name="T109" fmla="*/ 309 h 21600"/>
                  <a:gd name="T110" fmla="*/ 189 w 21600"/>
                  <a:gd name="T111" fmla="*/ 309 h 21600"/>
                  <a:gd name="T112" fmla="*/ 201 w 21600"/>
                  <a:gd name="T113" fmla="*/ 305 h 21600"/>
                  <a:gd name="T114" fmla="*/ 210 w 21600"/>
                  <a:gd name="T115" fmla="*/ 300 h 21600"/>
                  <a:gd name="T116" fmla="*/ 220 w 21600"/>
                  <a:gd name="T117" fmla="*/ 293 h 21600"/>
                  <a:gd name="T118" fmla="*/ 229 w 21600"/>
                  <a:gd name="T119" fmla="*/ 281 h 21600"/>
                  <a:gd name="T120" fmla="*/ 236 w 21600"/>
                  <a:gd name="T121" fmla="*/ 269 h 21600"/>
                  <a:gd name="T122" fmla="*/ 244 w 21600"/>
                  <a:gd name="T123" fmla="*/ 254 h 21600"/>
                  <a:gd name="T124" fmla="*/ 251 w 21600"/>
                  <a:gd name="T125" fmla="*/ 237 h 2160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1600"/>
                  <a:gd name="T190" fmla="*/ 0 h 21600"/>
                  <a:gd name="T191" fmla="*/ 21600 w 21600"/>
                  <a:gd name="T192" fmla="*/ 21600 h 2160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1600" h="21600">
                    <a:moveTo>
                      <a:pt x="18932" y="0"/>
                    </a:moveTo>
                    <a:lnTo>
                      <a:pt x="17900" y="1440"/>
                    </a:lnTo>
                    <a:lnTo>
                      <a:pt x="17297" y="2880"/>
                    </a:lnTo>
                    <a:lnTo>
                      <a:pt x="16609" y="4140"/>
                    </a:lnTo>
                    <a:lnTo>
                      <a:pt x="16265" y="5460"/>
                    </a:lnTo>
                    <a:lnTo>
                      <a:pt x="16265" y="6480"/>
                    </a:lnTo>
                    <a:lnTo>
                      <a:pt x="16006" y="7440"/>
                    </a:lnTo>
                    <a:lnTo>
                      <a:pt x="16006" y="8040"/>
                    </a:lnTo>
                    <a:lnTo>
                      <a:pt x="15834" y="8640"/>
                    </a:lnTo>
                    <a:lnTo>
                      <a:pt x="15834" y="9360"/>
                    </a:lnTo>
                    <a:lnTo>
                      <a:pt x="15662" y="10500"/>
                    </a:lnTo>
                    <a:lnTo>
                      <a:pt x="15232" y="11640"/>
                    </a:lnTo>
                    <a:lnTo>
                      <a:pt x="15232" y="12660"/>
                    </a:lnTo>
                    <a:lnTo>
                      <a:pt x="15232" y="13680"/>
                    </a:lnTo>
                    <a:lnTo>
                      <a:pt x="15232" y="14700"/>
                    </a:lnTo>
                    <a:lnTo>
                      <a:pt x="14974" y="15120"/>
                    </a:lnTo>
                    <a:lnTo>
                      <a:pt x="14371" y="15240"/>
                    </a:lnTo>
                    <a:lnTo>
                      <a:pt x="13769" y="15240"/>
                    </a:lnTo>
                    <a:lnTo>
                      <a:pt x="12736" y="15120"/>
                    </a:lnTo>
                    <a:lnTo>
                      <a:pt x="11531" y="14940"/>
                    </a:lnTo>
                    <a:lnTo>
                      <a:pt x="10499" y="14940"/>
                    </a:lnTo>
                    <a:lnTo>
                      <a:pt x="9294" y="14940"/>
                    </a:lnTo>
                    <a:lnTo>
                      <a:pt x="8261" y="15120"/>
                    </a:lnTo>
                    <a:lnTo>
                      <a:pt x="6368" y="15540"/>
                    </a:lnTo>
                    <a:lnTo>
                      <a:pt x="4733" y="15660"/>
                    </a:lnTo>
                    <a:lnTo>
                      <a:pt x="3270" y="15660"/>
                    </a:lnTo>
                    <a:lnTo>
                      <a:pt x="1893" y="15960"/>
                    </a:lnTo>
                    <a:lnTo>
                      <a:pt x="1291" y="16140"/>
                    </a:lnTo>
                    <a:lnTo>
                      <a:pt x="861" y="16380"/>
                    </a:lnTo>
                    <a:lnTo>
                      <a:pt x="602" y="16860"/>
                    </a:lnTo>
                    <a:lnTo>
                      <a:pt x="602" y="17400"/>
                    </a:lnTo>
                    <a:lnTo>
                      <a:pt x="602" y="18540"/>
                    </a:lnTo>
                    <a:lnTo>
                      <a:pt x="258" y="19860"/>
                    </a:lnTo>
                    <a:lnTo>
                      <a:pt x="0" y="20460"/>
                    </a:lnTo>
                    <a:lnTo>
                      <a:pt x="258" y="20880"/>
                    </a:lnTo>
                    <a:lnTo>
                      <a:pt x="430" y="21180"/>
                    </a:lnTo>
                    <a:lnTo>
                      <a:pt x="861" y="21300"/>
                    </a:lnTo>
                    <a:lnTo>
                      <a:pt x="1893" y="21600"/>
                    </a:lnTo>
                    <a:lnTo>
                      <a:pt x="2668" y="21600"/>
                    </a:lnTo>
                    <a:lnTo>
                      <a:pt x="2926" y="21600"/>
                    </a:lnTo>
                    <a:lnTo>
                      <a:pt x="3270" y="21600"/>
                    </a:lnTo>
                    <a:lnTo>
                      <a:pt x="3528" y="21300"/>
                    </a:lnTo>
                    <a:lnTo>
                      <a:pt x="3700" y="20880"/>
                    </a:lnTo>
                    <a:lnTo>
                      <a:pt x="4131" y="19980"/>
                    </a:lnTo>
                    <a:lnTo>
                      <a:pt x="4131" y="19260"/>
                    </a:lnTo>
                    <a:lnTo>
                      <a:pt x="4131" y="19140"/>
                    </a:lnTo>
                    <a:lnTo>
                      <a:pt x="4303" y="19020"/>
                    </a:lnTo>
                    <a:lnTo>
                      <a:pt x="4561" y="18840"/>
                    </a:lnTo>
                    <a:lnTo>
                      <a:pt x="4991" y="18720"/>
                    </a:lnTo>
                    <a:lnTo>
                      <a:pt x="5335" y="18720"/>
                    </a:lnTo>
                    <a:lnTo>
                      <a:pt x="5938" y="18720"/>
                    </a:lnTo>
                    <a:lnTo>
                      <a:pt x="6798" y="18540"/>
                    </a:lnTo>
                    <a:lnTo>
                      <a:pt x="7659" y="18540"/>
                    </a:lnTo>
                    <a:lnTo>
                      <a:pt x="11101" y="18540"/>
                    </a:lnTo>
                    <a:lnTo>
                      <a:pt x="15232" y="18540"/>
                    </a:lnTo>
                    <a:lnTo>
                      <a:pt x="16265" y="18540"/>
                    </a:lnTo>
                    <a:lnTo>
                      <a:pt x="17297" y="18300"/>
                    </a:lnTo>
                    <a:lnTo>
                      <a:pt x="18072" y="18000"/>
                    </a:lnTo>
                    <a:lnTo>
                      <a:pt x="18932" y="17580"/>
                    </a:lnTo>
                    <a:lnTo>
                      <a:pt x="19707" y="16860"/>
                    </a:lnTo>
                    <a:lnTo>
                      <a:pt x="20309" y="16140"/>
                    </a:lnTo>
                    <a:lnTo>
                      <a:pt x="20998" y="15240"/>
                    </a:lnTo>
                    <a:lnTo>
                      <a:pt x="21600" y="1422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0" name="Freeform 13"/>
              <p:cNvSpPr>
                <a:spLocks/>
              </p:cNvSpPr>
              <p:nvPr/>
            </p:nvSpPr>
            <p:spPr bwMode="auto">
              <a:xfrm>
                <a:off x="912443" y="4512581"/>
                <a:ext cx="181113" cy="324337"/>
              </a:xfrm>
              <a:custGeom>
                <a:avLst/>
                <a:gdLst>
                  <a:gd name="T0" fmla="*/ 2 w 21600"/>
                  <a:gd name="T1" fmla="*/ 0 h 21600"/>
                  <a:gd name="T2" fmla="*/ 14 w 21600"/>
                  <a:gd name="T3" fmla="*/ 48 h 21600"/>
                  <a:gd name="T4" fmla="*/ 21 w 21600"/>
                  <a:gd name="T5" fmla="*/ 82 h 21600"/>
                  <a:gd name="T6" fmla="*/ 21 w 21600"/>
                  <a:gd name="T7" fmla="*/ 116 h 21600"/>
                  <a:gd name="T8" fmla="*/ 62 w 21600"/>
                  <a:gd name="T9" fmla="*/ 140 h 21600"/>
                  <a:gd name="T10" fmla="*/ 102 w 21600"/>
                  <a:gd name="T11" fmla="*/ 147 h 21600"/>
                  <a:gd name="T12" fmla="*/ 105 w 21600"/>
                  <a:gd name="T13" fmla="*/ 173 h 21600"/>
                  <a:gd name="T14" fmla="*/ 86 w 21600"/>
                  <a:gd name="T15" fmla="*/ 188 h 21600"/>
                  <a:gd name="T16" fmla="*/ 62 w 21600"/>
                  <a:gd name="T17" fmla="*/ 180 h 21600"/>
                  <a:gd name="T18" fmla="*/ 38 w 21600"/>
                  <a:gd name="T19" fmla="*/ 156 h 21600"/>
                  <a:gd name="T20" fmla="*/ 0 w 21600"/>
                  <a:gd name="T21" fmla="*/ 132 h 216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600"/>
                  <a:gd name="T34" fmla="*/ 0 h 21600"/>
                  <a:gd name="T35" fmla="*/ 21600 w 21600"/>
                  <a:gd name="T36" fmla="*/ 21600 h 216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600" h="21600">
                    <a:moveTo>
                      <a:pt x="411" y="0"/>
                    </a:moveTo>
                    <a:lnTo>
                      <a:pt x="2880" y="5515"/>
                    </a:lnTo>
                    <a:lnTo>
                      <a:pt x="4320" y="9421"/>
                    </a:lnTo>
                    <a:lnTo>
                      <a:pt x="4320" y="13328"/>
                    </a:lnTo>
                    <a:lnTo>
                      <a:pt x="12754" y="16085"/>
                    </a:lnTo>
                    <a:lnTo>
                      <a:pt x="20983" y="16889"/>
                    </a:lnTo>
                    <a:lnTo>
                      <a:pt x="21600" y="19877"/>
                    </a:lnTo>
                    <a:lnTo>
                      <a:pt x="17691" y="21600"/>
                    </a:lnTo>
                    <a:lnTo>
                      <a:pt x="12754" y="20681"/>
                    </a:lnTo>
                    <a:lnTo>
                      <a:pt x="7817" y="17923"/>
                    </a:lnTo>
                    <a:lnTo>
                      <a:pt x="0" y="15166"/>
                    </a:lnTo>
                  </a:path>
                </a:pathLst>
              </a:custGeom>
              <a:noFill/>
              <a:ln w="12700" cap="rnd">
                <a:solidFill>
                  <a:srgbClr val="FF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/>
            </p:nvSpPr>
            <p:spPr bwMode="auto">
              <a:xfrm>
                <a:off x="912443" y="4512581"/>
                <a:ext cx="181113" cy="319162"/>
              </a:xfrm>
              <a:custGeom>
                <a:avLst/>
                <a:gdLst>
                  <a:gd name="T0" fmla="*/ 2 w 21600"/>
                  <a:gd name="T1" fmla="*/ 0 h 21600"/>
                  <a:gd name="T2" fmla="*/ 7 w 21600"/>
                  <a:gd name="T3" fmla="*/ 24 h 21600"/>
                  <a:gd name="T4" fmla="*/ 12 w 21600"/>
                  <a:gd name="T5" fmla="*/ 41 h 21600"/>
                  <a:gd name="T6" fmla="*/ 14 w 21600"/>
                  <a:gd name="T7" fmla="*/ 56 h 21600"/>
                  <a:gd name="T8" fmla="*/ 19 w 21600"/>
                  <a:gd name="T9" fmla="*/ 65 h 21600"/>
                  <a:gd name="T10" fmla="*/ 21 w 21600"/>
                  <a:gd name="T11" fmla="*/ 82 h 21600"/>
                  <a:gd name="T12" fmla="*/ 21 w 21600"/>
                  <a:gd name="T13" fmla="*/ 99 h 21600"/>
                  <a:gd name="T14" fmla="*/ 24 w 21600"/>
                  <a:gd name="T15" fmla="*/ 106 h 21600"/>
                  <a:gd name="T16" fmla="*/ 26 w 21600"/>
                  <a:gd name="T17" fmla="*/ 113 h 21600"/>
                  <a:gd name="T18" fmla="*/ 33 w 21600"/>
                  <a:gd name="T19" fmla="*/ 120 h 21600"/>
                  <a:gd name="T20" fmla="*/ 43 w 21600"/>
                  <a:gd name="T21" fmla="*/ 128 h 21600"/>
                  <a:gd name="T22" fmla="*/ 62 w 21600"/>
                  <a:gd name="T23" fmla="*/ 140 h 21600"/>
                  <a:gd name="T24" fmla="*/ 83 w 21600"/>
                  <a:gd name="T25" fmla="*/ 144 h 21600"/>
                  <a:gd name="T26" fmla="*/ 90 w 21600"/>
                  <a:gd name="T27" fmla="*/ 147 h 21600"/>
                  <a:gd name="T28" fmla="*/ 98 w 21600"/>
                  <a:gd name="T29" fmla="*/ 149 h 21600"/>
                  <a:gd name="T30" fmla="*/ 102 w 21600"/>
                  <a:gd name="T31" fmla="*/ 154 h 21600"/>
                  <a:gd name="T32" fmla="*/ 105 w 21600"/>
                  <a:gd name="T33" fmla="*/ 161 h 21600"/>
                  <a:gd name="T34" fmla="*/ 105 w 21600"/>
                  <a:gd name="T35" fmla="*/ 173 h 21600"/>
                  <a:gd name="T36" fmla="*/ 95 w 21600"/>
                  <a:gd name="T37" fmla="*/ 180 h 21600"/>
                  <a:gd name="T38" fmla="*/ 90 w 21600"/>
                  <a:gd name="T39" fmla="*/ 183 h 21600"/>
                  <a:gd name="T40" fmla="*/ 86 w 21600"/>
                  <a:gd name="T41" fmla="*/ 185 h 21600"/>
                  <a:gd name="T42" fmla="*/ 81 w 21600"/>
                  <a:gd name="T43" fmla="*/ 185 h 21600"/>
                  <a:gd name="T44" fmla="*/ 74 w 21600"/>
                  <a:gd name="T45" fmla="*/ 185 h 21600"/>
                  <a:gd name="T46" fmla="*/ 62 w 21600"/>
                  <a:gd name="T47" fmla="*/ 180 h 21600"/>
                  <a:gd name="T48" fmla="*/ 50 w 21600"/>
                  <a:gd name="T49" fmla="*/ 168 h 21600"/>
                  <a:gd name="T50" fmla="*/ 36 w 21600"/>
                  <a:gd name="T51" fmla="*/ 156 h 21600"/>
                  <a:gd name="T52" fmla="*/ 19 w 21600"/>
                  <a:gd name="T53" fmla="*/ 144 h 21600"/>
                  <a:gd name="T54" fmla="*/ 0 w 21600"/>
                  <a:gd name="T55" fmla="*/ 132 h 2160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1600"/>
                  <a:gd name="T85" fmla="*/ 0 h 21600"/>
                  <a:gd name="T86" fmla="*/ 21600 w 21600"/>
                  <a:gd name="T87" fmla="*/ 21600 h 2160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1600" h="21600">
                    <a:moveTo>
                      <a:pt x="411" y="0"/>
                    </a:moveTo>
                    <a:lnTo>
                      <a:pt x="1440" y="2802"/>
                    </a:lnTo>
                    <a:lnTo>
                      <a:pt x="2469" y="4787"/>
                    </a:lnTo>
                    <a:lnTo>
                      <a:pt x="2880" y="6538"/>
                    </a:lnTo>
                    <a:lnTo>
                      <a:pt x="3909" y="7589"/>
                    </a:lnTo>
                    <a:lnTo>
                      <a:pt x="4320" y="9574"/>
                    </a:lnTo>
                    <a:lnTo>
                      <a:pt x="4320" y="11559"/>
                    </a:lnTo>
                    <a:lnTo>
                      <a:pt x="4937" y="12376"/>
                    </a:lnTo>
                    <a:lnTo>
                      <a:pt x="5349" y="13194"/>
                    </a:lnTo>
                    <a:lnTo>
                      <a:pt x="6789" y="14011"/>
                    </a:lnTo>
                    <a:lnTo>
                      <a:pt x="8846" y="14945"/>
                    </a:lnTo>
                    <a:lnTo>
                      <a:pt x="12754" y="16346"/>
                    </a:lnTo>
                    <a:lnTo>
                      <a:pt x="17074" y="16813"/>
                    </a:lnTo>
                    <a:lnTo>
                      <a:pt x="18514" y="17163"/>
                    </a:lnTo>
                    <a:lnTo>
                      <a:pt x="20160" y="17397"/>
                    </a:lnTo>
                    <a:lnTo>
                      <a:pt x="20983" y="17981"/>
                    </a:lnTo>
                    <a:lnTo>
                      <a:pt x="21600" y="18798"/>
                    </a:lnTo>
                    <a:lnTo>
                      <a:pt x="21600" y="20199"/>
                    </a:lnTo>
                    <a:lnTo>
                      <a:pt x="19543" y="21016"/>
                    </a:lnTo>
                    <a:lnTo>
                      <a:pt x="18514" y="21366"/>
                    </a:lnTo>
                    <a:lnTo>
                      <a:pt x="17691" y="21600"/>
                    </a:lnTo>
                    <a:lnTo>
                      <a:pt x="16663" y="21600"/>
                    </a:lnTo>
                    <a:lnTo>
                      <a:pt x="15223" y="21600"/>
                    </a:lnTo>
                    <a:lnTo>
                      <a:pt x="12754" y="21016"/>
                    </a:lnTo>
                    <a:lnTo>
                      <a:pt x="10286" y="19615"/>
                    </a:lnTo>
                    <a:lnTo>
                      <a:pt x="7406" y="18214"/>
                    </a:lnTo>
                    <a:lnTo>
                      <a:pt x="3909" y="16813"/>
                    </a:lnTo>
                    <a:lnTo>
                      <a:pt x="0" y="15412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5"/>
              <p:cNvSpPr>
                <a:spLocks noChangeShapeType="1"/>
              </p:cNvSpPr>
              <p:nvPr/>
            </p:nvSpPr>
            <p:spPr bwMode="auto">
              <a:xfrm flipH="1">
                <a:off x="177641" y="5654663"/>
                <a:ext cx="819321" cy="1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Freeform 26"/>
              <p:cNvSpPr>
                <a:spLocks/>
              </p:cNvSpPr>
              <p:nvPr/>
            </p:nvSpPr>
            <p:spPr bwMode="auto">
              <a:xfrm>
                <a:off x="558841" y="4878324"/>
                <a:ext cx="56921" cy="198398"/>
              </a:xfrm>
              <a:custGeom>
                <a:avLst/>
                <a:gdLst>
                  <a:gd name="T0" fmla="*/ 33 w 21600"/>
                  <a:gd name="T1" fmla="*/ 115 h 21600"/>
                  <a:gd name="T2" fmla="*/ 0 w 21600"/>
                  <a:gd name="T3" fmla="*/ 40 h 21600"/>
                  <a:gd name="T4" fmla="*/ 24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>
                    <a:moveTo>
                      <a:pt x="21600" y="21600"/>
                    </a:moveTo>
                    <a:lnTo>
                      <a:pt x="0" y="7513"/>
                    </a:lnTo>
                    <a:lnTo>
                      <a:pt x="15709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Freeform 27"/>
              <p:cNvSpPr>
                <a:spLocks/>
              </p:cNvSpPr>
              <p:nvPr/>
            </p:nvSpPr>
            <p:spPr bwMode="auto">
              <a:xfrm>
                <a:off x="582989" y="4878324"/>
                <a:ext cx="32773" cy="198398"/>
              </a:xfrm>
              <a:custGeom>
                <a:avLst/>
                <a:gdLst>
                  <a:gd name="T0" fmla="*/ 19 w 21600"/>
                  <a:gd name="T1" fmla="*/ 115 h 21600"/>
                  <a:gd name="T2" fmla="*/ 12 w 21600"/>
                  <a:gd name="T3" fmla="*/ 98 h 21600"/>
                  <a:gd name="T4" fmla="*/ 5 w 21600"/>
                  <a:gd name="T5" fmla="*/ 81 h 21600"/>
                  <a:gd name="T6" fmla="*/ 2 w 21600"/>
                  <a:gd name="T7" fmla="*/ 64 h 21600"/>
                  <a:gd name="T8" fmla="*/ 0 w 21600"/>
                  <a:gd name="T9" fmla="*/ 50 h 21600"/>
                  <a:gd name="T10" fmla="*/ 0 w 21600"/>
                  <a:gd name="T11" fmla="*/ 36 h 21600"/>
                  <a:gd name="T12" fmla="*/ 2 w 21600"/>
                  <a:gd name="T13" fmla="*/ 24 h 21600"/>
                  <a:gd name="T14" fmla="*/ 5 w 21600"/>
                  <a:gd name="T15" fmla="*/ 12 h 21600"/>
                  <a:gd name="T16" fmla="*/ 10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600"/>
                  <a:gd name="T28" fmla="*/ 0 h 21600"/>
                  <a:gd name="T29" fmla="*/ 21600 w 21600"/>
                  <a:gd name="T30" fmla="*/ 21600 h 216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600" h="21600">
                    <a:moveTo>
                      <a:pt x="21600" y="21600"/>
                    </a:moveTo>
                    <a:lnTo>
                      <a:pt x="13642" y="18407"/>
                    </a:lnTo>
                    <a:lnTo>
                      <a:pt x="5684" y="15214"/>
                    </a:lnTo>
                    <a:lnTo>
                      <a:pt x="2274" y="12021"/>
                    </a:lnTo>
                    <a:lnTo>
                      <a:pt x="0" y="9391"/>
                    </a:lnTo>
                    <a:lnTo>
                      <a:pt x="0" y="6762"/>
                    </a:lnTo>
                    <a:lnTo>
                      <a:pt x="2274" y="4508"/>
                    </a:lnTo>
                    <a:lnTo>
                      <a:pt x="5684" y="2254"/>
                    </a:lnTo>
                    <a:lnTo>
                      <a:pt x="11368" y="0"/>
                    </a:lnTo>
                  </a:path>
                </a:pathLst>
              </a:custGeom>
              <a:noFill/>
              <a:ln w="12700" cap="rnd">
                <a:solidFill>
                  <a:srgbClr val="FF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3" name="Freeform 28"/>
              <p:cNvSpPr>
                <a:spLocks/>
              </p:cNvSpPr>
              <p:nvPr/>
            </p:nvSpPr>
            <p:spPr bwMode="auto">
              <a:xfrm>
                <a:off x="570915" y="4302107"/>
                <a:ext cx="407073" cy="493407"/>
              </a:xfrm>
              <a:custGeom>
                <a:avLst/>
                <a:gdLst>
                  <a:gd name="T0" fmla="*/ 203 w 21600"/>
                  <a:gd name="T1" fmla="*/ 122 h 21600"/>
                  <a:gd name="T2" fmla="*/ 236 w 21600"/>
                  <a:gd name="T3" fmla="*/ 98 h 21600"/>
                  <a:gd name="T4" fmla="*/ 236 w 21600"/>
                  <a:gd name="T5" fmla="*/ 48 h 21600"/>
                  <a:gd name="T6" fmla="*/ 212 w 21600"/>
                  <a:gd name="T7" fmla="*/ 0 h 21600"/>
                  <a:gd name="T8" fmla="*/ 138 w 21600"/>
                  <a:gd name="T9" fmla="*/ 17 h 21600"/>
                  <a:gd name="T10" fmla="*/ 131 w 21600"/>
                  <a:gd name="T11" fmla="*/ 74 h 21600"/>
                  <a:gd name="T12" fmla="*/ 155 w 21600"/>
                  <a:gd name="T13" fmla="*/ 122 h 21600"/>
                  <a:gd name="T14" fmla="*/ 114 w 21600"/>
                  <a:gd name="T15" fmla="*/ 122 h 21600"/>
                  <a:gd name="T16" fmla="*/ 81 w 21600"/>
                  <a:gd name="T17" fmla="*/ 139 h 21600"/>
                  <a:gd name="T18" fmla="*/ 40 w 21600"/>
                  <a:gd name="T19" fmla="*/ 170 h 21600"/>
                  <a:gd name="T20" fmla="*/ 0 w 21600"/>
                  <a:gd name="T21" fmla="*/ 221 h 21600"/>
                  <a:gd name="T22" fmla="*/ 0 w 21600"/>
                  <a:gd name="T23" fmla="*/ 252 h 21600"/>
                  <a:gd name="T24" fmla="*/ 0 w 21600"/>
                  <a:gd name="T25" fmla="*/ 286 h 21600"/>
                  <a:gd name="T26" fmla="*/ 98 w 21600"/>
                  <a:gd name="T27" fmla="*/ 286 h 21600"/>
                  <a:gd name="T28" fmla="*/ 138 w 21600"/>
                  <a:gd name="T29" fmla="*/ 286 h 21600"/>
                  <a:gd name="T30" fmla="*/ 138 w 21600"/>
                  <a:gd name="T31" fmla="*/ 245 h 21600"/>
                  <a:gd name="T32" fmla="*/ 91 w 21600"/>
                  <a:gd name="T33" fmla="*/ 245 h 21600"/>
                  <a:gd name="T34" fmla="*/ 33 w 21600"/>
                  <a:gd name="T35" fmla="*/ 252 h 21600"/>
                  <a:gd name="T36" fmla="*/ 57 w 21600"/>
                  <a:gd name="T37" fmla="*/ 228 h 21600"/>
                  <a:gd name="T38" fmla="*/ 81 w 21600"/>
                  <a:gd name="T39" fmla="*/ 204 h 21600"/>
                  <a:gd name="T40" fmla="*/ 98 w 21600"/>
                  <a:gd name="T41" fmla="*/ 180 h 2160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1600"/>
                  <a:gd name="T64" fmla="*/ 0 h 21600"/>
                  <a:gd name="T65" fmla="*/ 21600 w 21600"/>
                  <a:gd name="T66" fmla="*/ 21600 h 2160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1600" h="21600">
                    <a:moveTo>
                      <a:pt x="18580" y="9214"/>
                    </a:moveTo>
                    <a:lnTo>
                      <a:pt x="21600" y="7401"/>
                    </a:lnTo>
                    <a:lnTo>
                      <a:pt x="21600" y="3625"/>
                    </a:lnTo>
                    <a:lnTo>
                      <a:pt x="19403" y="0"/>
                    </a:lnTo>
                    <a:lnTo>
                      <a:pt x="12631" y="1284"/>
                    </a:lnTo>
                    <a:lnTo>
                      <a:pt x="11990" y="5589"/>
                    </a:lnTo>
                    <a:lnTo>
                      <a:pt x="14186" y="9214"/>
                    </a:lnTo>
                    <a:lnTo>
                      <a:pt x="10434" y="9214"/>
                    </a:lnTo>
                    <a:lnTo>
                      <a:pt x="7414" y="10498"/>
                    </a:lnTo>
                    <a:lnTo>
                      <a:pt x="3661" y="12839"/>
                    </a:lnTo>
                    <a:lnTo>
                      <a:pt x="0" y="16691"/>
                    </a:lnTo>
                    <a:lnTo>
                      <a:pt x="0" y="19032"/>
                    </a:lnTo>
                    <a:lnTo>
                      <a:pt x="0" y="21600"/>
                    </a:lnTo>
                    <a:lnTo>
                      <a:pt x="8969" y="21600"/>
                    </a:lnTo>
                    <a:lnTo>
                      <a:pt x="12631" y="21600"/>
                    </a:lnTo>
                    <a:lnTo>
                      <a:pt x="12631" y="18503"/>
                    </a:lnTo>
                    <a:lnTo>
                      <a:pt x="8329" y="18503"/>
                    </a:lnTo>
                    <a:lnTo>
                      <a:pt x="3020" y="19032"/>
                    </a:lnTo>
                    <a:lnTo>
                      <a:pt x="5217" y="17220"/>
                    </a:lnTo>
                    <a:lnTo>
                      <a:pt x="7414" y="15407"/>
                    </a:lnTo>
                    <a:lnTo>
                      <a:pt x="8969" y="13594"/>
                    </a:lnTo>
                  </a:path>
                </a:pathLst>
              </a:custGeom>
              <a:noFill/>
              <a:ln w="12700" cap="rnd">
                <a:solidFill>
                  <a:srgbClr val="FF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Freeform 29"/>
              <p:cNvSpPr>
                <a:spLocks/>
              </p:cNvSpPr>
              <p:nvPr/>
            </p:nvSpPr>
            <p:spPr bwMode="auto">
              <a:xfrm>
                <a:off x="570915" y="4314184"/>
                <a:ext cx="407073" cy="481330"/>
              </a:xfrm>
              <a:custGeom>
                <a:avLst/>
                <a:gdLst>
                  <a:gd name="T0" fmla="*/ 217 w 21600"/>
                  <a:gd name="T1" fmla="*/ 103 h 21600"/>
                  <a:gd name="T2" fmla="*/ 234 w 21600"/>
                  <a:gd name="T3" fmla="*/ 79 h 21600"/>
                  <a:gd name="T4" fmla="*/ 236 w 21600"/>
                  <a:gd name="T5" fmla="*/ 55 h 21600"/>
                  <a:gd name="T6" fmla="*/ 229 w 21600"/>
                  <a:gd name="T7" fmla="*/ 29 h 21600"/>
                  <a:gd name="T8" fmla="*/ 217 w 21600"/>
                  <a:gd name="T9" fmla="*/ 7 h 21600"/>
                  <a:gd name="T10" fmla="*/ 193 w 21600"/>
                  <a:gd name="T11" fmla="*/ 0 h 21600"/>
                  <a:gd name="T12" fmla="*/ 160 w 21600"/>
                  <a:gd name="T13" fmla="*/ 7 h 21600"/>
                  <a:gd name="T14" fmla="*/ 138 w 21600"/>
                  <a:gd name="T15" fmla="*/ 24 h 21600"/>
                  <a:gd name="T16" fmla="*/ 133 w 21600"/>
                  <a:gd name="T17" fmla="*/ 53 h 21600"/>
                  <a:gd name="T18" fmla="*/ 138 w 21600"/>
                  <a:gd name="T19" fmla="*/ 79 h 21600"/>
                  <a:gd name="T20" fmla="*/ 148 w 21600"/>
                  <a:gd name="T21" fmla="*/ 101 h 21600"/>
                  <a:gd name="T22" fmla="*/ 143 w 21600"/>
                  <a:gd name="T23" fmla="*/ 113 h 21600"/>
                  <a:gd name="T24" fmla="*/ 114 w 21600"/>
                  <a:gd name="T25" fmla="*/ 115 h 21600"/>
                  <a:gd name="T26" fmla="*/ 81 w 21600"/>
                  <a:gd name="T27" fmla="*/ 135 h 21600"/>
                  <a:gd name="T28" fmla="*/ 40 w 21600"/>
                  <a:gd name="T29" fmla="*/ 163 h 21600"/>
                  <a:gd name="T30" fmla="*/ 12 w 21600"/>
                  <a:gd name="T31" fmla="*/ 199 h 21600"/>
                  <a:gd name="T32" fmla="*/ 2 w 21600"/>
                  <a:gd name="T33" fmla="*/ 221 h 21600"/>
                  <a:gd name="T34" fmla="*/ 0 w 21600"/>
                  <a:gd name="T35" fmla="*/ 245 h 21600"/>
                  <a:gd name="T36" fmla="*/ 2 w 21600"/>
                  <a:gd name="T37" fmla="*/ 267 h 21600"/>
                  <a:gd name="T38" fmla="*/ 7 w 21600"/>
                  <a:gd name="T39" fmla="*/ 271 h 21600"/>
                  <a:gd name="T40" fmla="*/ 19 w 21600"/>
                  <a:gd name="T41" fmla="*/ 276 h 21600"/>
                  <a:gd name="T42" fmla="*/ 38 w 21600"/>
                  <a:gd name="T43" fmla="*/ 279 h 21600"/>
                  <a:gd name="T44" fmla="*/ 71 w 21600"/>
                  <a:gd name="T45" fmla="*/ 279 h 21600"/>
                  <a:gd name="T46" fmla="*/ 107 w 21600"/>
                  <a:gd name="T47" fmla="*/ 279 h 21600"/>
                  <a:gd name="T48" fmla="*/ 126 w 21600"/>
                  <a:gd name="T49" fmla="*/ 276 h 21600"/>
                  <a:gd name="T50" fmla="*/ 138 w 21600"/>
                  <a:gd name="T51" fmla="*/ 267 h 21600"/>
                  <a:gd name="T52" fmla="*/ 138 w 21600"/>
                  <a:gd name="T53" fmla="*/ 250 h 21600"/>
                  <a:gd name="T54" fmla="*/ 124 w 21600"/>
                  <a:gd name="T55" fmla="*/ 240 h 21600"/>
                  <a:gd name="T56" fmla="*/ 91 w 21600"/>
                  <a:gd name="T57" fmla="*/ 238 h 21600"/>
                  <a:gd name="T58" fmla="*/ 55 w 21600"/>
                  <a:gd name="T59" fmla="*/ 243 h 21600"/>
                  <a:gd name="T60" fmla="*/ 45 w 21600"/>
                  <a:gd name="T61" fmla="*/ 243 h 21600"/>
                  <a:gd name="T62" fmla="*/ 43 w 21600"/>
                  <a:gd name="T63" fmla="*/ 240 h 21600"/>
                  <a:gd name="T64" fmla="*/ 43 w 21600"/>
                  <a:gd name="T65" fmla="*/ 235 h 21600"/>
                  <a:gd name="T66" fmla="*/ 57 w 21600"/>
                  <a:gd name="T67" fmla="*/ 221 h 21600"/>
                  <a:gd name="T68" fmla="*/ 76 w 21600"/>
                  <a:gd name="T69" fmla="*/ 202 h 21600"/>
                  <a:gd name="T70" fmla="*/ 91 w 21600"/>
                  <a:gd name="T71" fmla="*/ 185 h 216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600"/>
                  <a:gd name="T109" fmla="*/ 0 h 21600"/>
                  <a:gd name="T110" fmla="*/ 21600 w 21600"/>
                  <a:gd name="T111" fmla="*/ 21600 h 2160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600" h="21600">
                    <a:moveTo>
                      <a:pt x="18580" y="8903"/>
                    </a:moveTo>
                    <a:lnTo>
                      <a:pt x="19861" y="7974"/>
                    </a:lnTo>
                    <a:lnTo>
                      <a:pt x="20959" y="7045"/>
                    </a:lnTo>
                    <a:lnTo>
                      <a:pt x="21417" y="6116"/>
                    </a:lnTo>
                    <a:lnTo>
                      <a:pt x="21600" y="5187"/>
                    </a:lnTo>
                    <a:lnTo>
                      <a:pt x="21600" y="4258"/>
                    </a:lnTo>
                    <a:lnTo>
                      <a:pt x="21417" y="3174"/>
                    </a:lnTo>
                    <a:lnTo>
                      <a:pt x="20959" y="2245"/>
                    </a:lnTo>
                    <a:lnTo>
                      <a:pt x="20502" y="1316"/>
                    </a:lnTo>
                    <a:lnTo>
                      <a:pt x="19861" y="542"/>
                    </a:lnTo>
                    <a:lnTo>
                      <a:pt x="18763" y="0"/>
                    </a:lnTo>
                    <a:lnTo>
                      <a:pt x="17664" y="0"/>
                    </a:lnTo>
                    <a:lnTo>
                      <a:pt x="16108" y="0"/>
                    </a:lnTo>
                    <a:lnTo>
                      <a:pt x="14644" y="542"/>
                    </a:lnTo>
                    <a:lnTo>
                      <a:pt x="13546" y="1161"/>
                    </a:lnTo>
                    <a:lnTo>
                      <a:pt x="12631" y="1858"/>
                    </a:lnTo>
                    <a:lnTo>
                      <a:pt x="12447" y="3019"/>
                    </a:lnTo>
                    <a:lnTo>
                      <a:pt x="12173" y="4103"/>
                    </a:lnTo>
                    <a:lnTo>
                      <a:pt x="12447" y="5032"/>
                    </a:lnTo>
                    <a:lnTo>
                      <a:pt x="12631" y="6116"/>
                    </a:lnTo>
                    <a:lnTo>
                      <a:pt x="13088" y="7045"/>
                    </a:lnTo>
                    <a:lnTo>
                      <a:pt x="13546" y="7819"/>
                    </a:lnTo>
                    <a:lnTo>
                      <a:pt x="13546" y="8361"/>
                    </a:lnTo>
                    <a:lnTo>
                      <a:pt x="13088" y="8748"/>
                    </a:lnTo>
                    <a:lnTo>
                      <a:pt x="12447" y="8903"/>
                    </a:lnTo>
                    <a:lnTo>
                      <a:pt x="10434" y="8903"/>
                    </a:lnTo>
                    <a:lnTo>
                      <a:pt x="8969" y="9523"/>
                    </a:lnTo>
                    <a:lnTo>
                      <a:pt x="7414" y="10452"/>
                    </a:lnTo>
                    <a:lnTo>
                      <a:pt x="5675" y="11535"/>
                    </a:lnTo>
                    <a:lnTo>
                      <a:pt x="3661" y="12619"/>
                    </a:lnTo>
                    <a:lnTo>
                      <a:pt x="1922" y="14710"/>
                    </a:lnTo>
                    <a:lnTo>
                      <a:pt x="1098" y="15406"/>
                    </a:lnTo>
                    <a:lnTo>
                      <a:pt x="641" y="16335"/>
                    </a:lnTo>
                    <a:lnTo>
                      <a:pt x="183" y="17110"/>
                    </a:lnTo>
                    <a:lnTo>
                      <a:pt x="0" y="17884"/>
                    </a:lnTo>
                    <a:lnTo>
                      <a:pt x="0" y="18968"/>
                    </a:lnTo>
                    <a:lnTo>
                      <a:pt x="0" y="20284"/>
                    </a:lnTo>
                    <a:lnTo>
                      <a:pt x="183" y="20671"/>
                    </a:lnTo>
                    <a:lnTo>
                      <a:pt x="458" y="20826"/>
                    </a:lnTo>
                    <a:lnTo>
                      <a:pt x="641" y="20981"/>
                    </a:lnTo>
                    <a:lnTo>
                      <a:pt x="1281" y="21213"/>
                    </a:lnTo>
                    <a:lnTo>
                      <a:pt x="1739" y="21368"/>
                    </a:lnTo>
                    <a:lnTo>
                      <a:pt x="2654" y="21600"/>
                    </a:lnTo>
                    <a:lnTo>
                      <a:pt x="3478" y="21600"/>
                    </a:lnTo>
                    <a:lnTo>
                      <a:pt x="4576" y="21600"/>
                    </a:lnTo>
                    <a:lnTo>
                      <a:pt x="6498" y="21600"/>
                    </a:lnTo>
                    <a:lnTo>
                      <a:pt x="8329" y="21600"/>
                    </a:lnTo>
                    <a:lnTo>
                      <a:pt x="9793" y="21600"/>
                    </a:lnTo>
                    <a:lnTo>
                      <a:pt x="10892" y="21600"/>
                    </a:lnTo>
                    <a:lnTo>
                      <a:pt x="11532" y="21368"/>
                    </a:lnTo>
                    <a:lnTo>
                      <a:pt x="12173" y="21213"/>
                    </a:lnTo>
                    <a:lnTo>
                      <a:pt x="12631" y="20671"/>
                    </a:lnTo>
                    <a:lnTo>
                      <a:pt x="12631" y="20052"/>
                    </a:lnTo>
                    <a:lnTo>
                      <a:pt x="12631" y="19355"/>
                    </a:lnTo>
                    <a:lnTo>
                      <a:pt x="12173" y="18813"/>
                    </a:lnTo>
                    <a:lnTo>
                      <a:pt x="11349" y="18581"/>
                    </a:lnTo>
                    <a:lnTo>
                      <a:pt x="10434" y="18426"/>
                    </a:lnTo>
                    <a:lnTo>
                      <a:pt x="8329" y="18426"/>
                    </a:lnTo>
                    <a:lnTo>
                      <a:pt x="5675" y="18813"/>
                    </a:lnTo>
                    <a:lnTo>
                      <a:pt x="5034" y="18813"/>
                    </a:lnTo>
                    <a:lnTo>
                      <a:pt x="4576" y="18813"/>
                    </a:lnTo>
                    <a:lnTo>
                      <a:pt x="4119" y="18813"/>
                    </a:lnTo>
                    <a:lnTo>
                      <a:pt x="3936" y="18813"/>
                    </a:lnTo>
                    <a:lnTo>
                      <a:pt x="3936" y="18581"/>
                    </a:lnTo>
                    <a:lnTo>
                      <a:pt x="3936" y="18426"/>
                    </a:lnTo>
                    <a:lnTo>
                      <a:pt x="3936" y="18194"/>
                    </a:lnTo>
                    <a:lnTo>
                      <a:pt x="4119" y="18039"/>
                    </a:lnTo>
                    <a:lnTo>
                      <a:pt x="5217" y="17110"/>
                    </a:lnTo>
                    <a:lnTo>
                      <a:pt x="6315" y="16181"/>
                    </a:lnTo>
                    <a:lnTo>
                      <a:pt x="6956" y="15639"/>
                    </a:lnTo>
                    <a:lnTo>
                      <a:pt x="7597" y="15097"/>
                    </a:lnTo>
                    <a:lnTo>
                      <a:pt x="8329" y="14323"/>
                    </a:lnTo>
                    <a:lnTo>
                      <a:pt x="8969" y="13394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Freeform 30"/>
              <p:cNvSpPr>
                <a:spLocks/>
              </p:cNvSpPr>
              <p:nvPr/>
            </p:nvSpPr>
            <p:spPr bwMode="auto">
              <a:xfrm>
                <a:off x="607138" y="4766186"/>
                <a:ext cx="282881" cy="329513"/>
              </a:xfrm>
              <a:custGeom>
                <a:avLst/>
                <a:gdLst>
                  <a:gd name="T0" fmla="*/ 16 w 21600"/>
                  <a:gd name="T1" fmla="*/ 191 h 21600"/>
                  <a:gd name="T2" fmla="*/ 96 w 21600"/>
                  <a:gd name="T3" fmla="*/ 161 h 21600"/>
                  <a:gd name="T4" fmla="*/ 89 w 21600"/>
                  <a:gd name="T5" fmla="*/ 120 h 21600"/>
                  <a:gd name="T6" fmla="*/ 123 w 21600"/>
                  <a:gd name="T7" fmla="*/ 58 h 21600"/>
                  <a:gd name="T8" fmla="*/ 164 w 21600"/>
                  <a:gd name="T9" fmla="*/ 0 h 21600"/>
                  <a:gd name="T10" fmla="*/ 37 w 21600"/>
                  <a:gd name="T11" fmla="*/ 104 h 21600"/>
                  <a:gd name="T12" fmla="*/ 0 w 21600"/>
                  <a:gd name="T13" fmla="*/ 155 h 21600"/>
                  <a:gd name="T14" fmla="*/ 16 w 21600"/>
                  <a:gd name="T15" fmla="*/ 191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2107" y="21600"/>
                    </a:moveTo>
                    <a:lnTo>
                      <a:pt x="12644" y="18207"/>
                    </a:lnTo>
                    <a:lnTo>
                      <a:pt x="11722" y="13571"/>
                    </a:lnTo>
                    <a:lnTo>
                      <a:pt x="16200" y="6559"/>
                    </a:lnTo>
                    <a:lnTo>
                      <a:pt x="21600" y="0"/>
                    </a:lnTo>
                    <a:lnTo>
                      <a:pt x="4873" y="11761"/>
                    </a:lnTo>
                    <a:lnTo>
                      <a:pt x="0" y="17529"/>
                    </a:lnTo>
                    <a:lnTo>
                      <a:pt x="2107" y="21600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431" name="Group 430"/>
            <p:cNvGrpSpPr/>
            <p:nvPr/>
          </p:nvGrpSpPr>
          <p:grpSpPr>
            <a:xfrm>
              <a:off x="413951" y="5704694"/>
              <a:ext cx="1797331" cy="646949"/>
              <a:chOff x="413951" y="5704694"/>
              <a:chExt cx="1797331" cy="646949"/>
            </a:xfrm>
          </p:grpSpPr>
          <p:sp>
            <p:nvSpPr>
              <p:cNvPr id="13" name="Oval 16"/>
              <p:cNvSpPr>
                <a:spLocks/>
              </p:cNvSpPr>
              <p:nvPr/>
            </p:nvSpPr>
            <p:spPr bwMode="auto">
              <a:xfrm>
                <a:off x="1795584" y="6239505"/>
                <a:ext cx="112118" cy="11213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" name="Line 17"/>
              <p:cNvSpPr>
                <a:spLocks noChangeShapeType="1"/>
              </p:cNvSpPr>
              <p:nvPr/>
            </p:nvSpPr>
            <p:spPr bwMode="auto">
              <a:xfrm rot="10800000" flipH="1">
                <a:off x="1857680" y="5816832"/>
                <a:ext cx="1725" cy="4226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5" name="Oval 18"/>
              <p:cNvSpPr>
                <a:spLocks/>
              </p:cNvSpPr>
              <p:nvPr/>
            </p:nvSpPr>
            <p:spPr bwMode="auto">
              <a:xfrm>
                <a:off x="1795584" y="5704694"/>
                <a:ext cx="112118" cy="113863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grpSp>
            <p:nvGrpSpPr>
              <p:cNvPr id="16" name="Group 19"/>
              <p:cNvGrpSpPr>
                <a:grpSpLocks/>
              </p:cNvGrpSpPr>
              <p:nvPr/>
            </p:nvGrpSpPr>
            <p:grpSpPr bwMode="auto">
              <a:xfrm>
                <a:off x="413951" y="5979000"/>
                <a:ext cx="607160" cy="81084"/>
                <a:chOff x="0" y="0"/>
                <a:chExt cx="352" cy="47"/>
              </a:xfrm>
            </p:grpSpPr>
            <p:sp>
              <p:nvSpPr>
                <p:cNvPr id="427" name="Freeform 20"/>
                <p:cNvSpPr>
                  <a:spLocks/>
                </p:cNvSpPr>
                <p:nvPr/>
              </p:nvSpPr>
              <p:spPr bwMode="auto">
                <a:xfrm>
                  <a:off x="246" y="0"/>
                  <a:ext cx="106" cy="47"/>
                </a:xfrm>
                <a:custGeom>
                  <a:avLst/>
                  <a:gdLst>
                    <a:gd name="T0" fmla="*/ 106 w 21600"/>
                    <a:gd name="T1" fmla="*/ 26 h 21600"/>
                    <a:gd name="T2" fmla="*/ 0 w 21600"/>
                    <a:gd name="T3" fmla="*/ 47 h 21600"/>
                    <a:gd name="T4" fmla="*/ 0 w 21600"/>
                    <a:gd name="T5" fmla="*/ 26 h 21600"/>
                    <a:gd name="T6" fmla="*/ 0 w 21600"/>
                    <a:gd name="T7" fmla="*/ 0 h 21600"/>
                    <a:gd name="T8" fmla="*/ 106 w 21600"/>
                    <a:gd name="T9" fmla="*/ 26 h 216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600"/>
                    <a:gd name="T16" fmla="*/ 0 h 21600"/>
                    <a:gd name="T17" fmla="*/ 21600 w 21600"/>
                    <a:gd name="T18" fmla="*/ 21600 h 216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600" h="21600">
                      <a:moveTo>
                        <a:pt x="21600" y="11949"/>
                      </a:moveTo>
                      <a:lnTo>
                        <a:pt x="0" y="21600"/>
                      </a:lnTo>
                      <a:lnTo>
                        <a:pt x="0" y="11949"/>
                      </a:lnTo>
                      <a:lnTo>
                        <a:pt x="0" y="0"/>
                      </a:lnTo>
                      <a:lnTo>
                        <a:pt x="21600" y="11949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428" name="Line 21"/>
                <p:cNvSpPr>
                  <a:spLocks noChangeShapeType="1"/>
                </p:cNvSpPr>
                <p:nvPr/>
              </p:nvSpPr>
              <p:spPr bwMode="auto">
                <a:xfrm>
                  <a:off x="0" y="35"/>
                  <a:ext cx="24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17" name="Oval 22"/>
              <p:cNvSpPr>
                <a:spLocks/>
              </p:cNvSpPr>
              <p:nvPr/>
            </p:nvSpPr>
            <p:spPr bwMode="auto">
              <a:xfrm>
                <a:off x="607138" y="5704694"/>
                <a:ext cx="112118" cy="11386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8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669234" y="5828908"/>
                <a:ext cx="1725" cy="4105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9" name="Oval 24"/>
              <p:cNvSpPr>
                <a:spLocks/>
              </p:cNvSpPr>
              <p:nvPr/>
            </p:nvSpPr>
            <p:spPr bwMode="auto">
              <a:xfrm>
                <a:off x="607138" y="6239505"/>
                <a:ext cx="112118" cy="112138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Freeform 31"/>
              <p:cNvSpPr>
                <a:spLocks/>
              </p:cNvSpPr>
              <p:nvPr/>
            </p:nvSpPr>
            <p:spPr bwMode="auto">
              <a:xfrm>
                <a:off x="2026719" y="5963473"/>
                <a:ext cx="184563" cy="84535"/>
              </a:xfrm>
              <a:custGeom>
                <a:avLst/>
                <a:gdLst>
                  <a:gd name="T0" fmla="*/ 107 w 21600"/>
                  <a:gd name="T1" fmla="*/ 28 h 21600"/>
                  <a:gd name="T2" fmla="*/ 0 w 21600"/>
                  <a:gd name="T3" fmla="*/ 49 h 21600"/>
                  <a:gd name="T4" fmla="*/ 0 w 21600"/>
                  <a:gd name="T5" fmla="*/ 28 h 21600"/>
                  <a:gd name="T6" fmla="*/ 0 w 21600"/>
                  <a:gd name="T7" fmla="*/ 0 h 21600"/>
                  <a:gd name="T8" fmla="*/ 107 w 21600"/>
                  <a:gd name="T9" fmla="*/ 28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00"/>
                  <a:gd name="T16" fmla="*/ 0 h 21600"/>
                  <a:gd name="T17" fmla="*/ 21600 w 21600"/>
                  <a:gd name="T18" fmla="*/ 21600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21600" y="12343"/>
                    </a:moveTo>
                    <a:lnTo>
                      <a:pt x="0" y="21600"/>
                    </a:lnTo>
                    <a:lnTo>
                      <a:pt x="0" y="12343"/>
                    </a:lnTo>
                    <a:lnTo>
                      <a:pt x="0" y="0"/>
                    </a:lnTo>
                    <a:lnTo>
                      <a:pt x="21600" y="12343"/>
                    </a:lnTo>
                  </a:path>
                </a:pathLst>
              </a:custGeom>
              <a:solidFill>
                <a:srgbClr val="FFFFFF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7" name="Line 32"/>
              <p:cNvSpPr>
                <a:spLocks noChangeShapeType="1"/>
              </p:cNvSpPr>
              <p:nvPr/>
            </p:nvSpPr>
            <p:spPr bwMode="auto">
              <a:xfrm>
                <a:off x="1602397" y="6027306"/>
                <a:ext cx="415697" cy="1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439" name="Rectangle 103"/>
            <p:cNvSpPr>
              <a:spLocks/>
            </p:cNvSpPr>
            <p:nvPr/>
          </p:nvSpPr>
          <p:spPr bwMode="auto">
            <a:xfrm>
              <a:off x="838200" y="3760113"/>
              <a:ext cx="87376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686" bIns="0">
              <a:spAutoFit/>
            </a:bodyPr>
            <a:lstStyle/>
            <a:p>
              <a:pPr marL="41275"/>
              <a:r>
                <a:rPr lang="en-US" sz="28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2</a:t>
              </a:r>
              <a:r>
                <a:rPr lang="en-US" sz="2800" dirty="0" smtClean="0">
                  <a:solidFill>
                    <a:schemeClr val="tx1"/>
                  </a:solidFill>
                  <a:latin typeface="Calibri"/>
                  <a:cs typeface="Calibri"/>
                </a:rPr>
                <a:t> legs</a:t>
              </a:r>
              <a:endParaRPr lang="en-US" sz="28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81000" y="4069076"/>
            <a:ext cx="1087373" cy="1586159"/>
            <a:chOff x="381000" y="4069076"/>
            <a:chExt cx="1087373" cy="1586159"/>
          </a:xfrm>
        </p:grpSpPr>
        <p:grpSp>
          <p:nvGrpSpPr>
            <p:cNvPr id="28" name="Group 27"/>
            <p:cNvGrpSpPr/>
            <p:nvPr/>
          </p:nvGrpSpPr>
          <p:grpSpPr>
            <a:xfrm>
              <a:off x="381000" y="4069076"/>
              <a:ext cx="591735" cy="1586159"/>
              <a:chOff x="264124" y="4077870"/>
              <a:chExt cx="756422" cy="2027605"/>
            </a:xfrm>
          </p:grpSpPr>
          <p:sp>
            <p:nvSpPr>
              <p:cNvPr id="298" name="Oval 353"/>
              <p:cNvSpPr>
                <a:spLocks/>
              </p:cNvSpPr>
              <p:nvPr/>
            </p:nvSpPr>
            <p:spPr bwMode="auto">
              <a:xfrm>
                <a:off x="264124" y="4077870"/>
                <a:ext cx="756422" cy="682054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grpSp>
            <p:nvGrpSpPr>
              <p:cNvPr id="299" name="Group 383"/>
              <p:cNvGrpSpPr>
                <a:grpSpLocks/>
              </p:cNvGrpSpPr>
              <p:nvPr/>
            </p:nvGrpSpPr>
            <p:grpSpPr bwMode="auto">
              <a:xfrm>
                <a:off x="429090" y="4343828"/>
                <a:ext cx="467891" cy="1761647"/>
                <a:chOff x="0" y="0"/>
                <a:chExt cx="119" cy="452"/>
              </a:xfrm>
            </p:grpSpPr>
            <p:grpSp>
              <p:nvGrpSpPr>
                <p:cNvPr id="300" name="Group 384"/>
                <p:cNvGrpSpPr>
                  <a:grpSpLocks/>
                </p:cNvGrpSpPr>
                <p:nvPr/>
              </p:nvGrpSpPr>
              <p:grpSpPr bwMode="auto">
                <a:xfrm>
                  <a:off x="0" y="25"/>
                  <a:ext cx="119" cy="427"/>
                  <a:chOff x="0" y="0"/>
                  <a:chExt cx="119" cy="426"/>
                </a:xfrm>
              </p:grpSpPr>
              <p:sp>
                <p:nvSpPr>
                  <p:cNvPr id="302" name="Rectangle 385"/>
                  <p:cNvSpPr>
                    <a:spLocks/>
                  </p:cNvSpPr>
                  <p:nvPr/>
                </p:nvSpPr>
                <p:spPr bwMode="auto">
                  <a:xfrm>
                    <a:off x="50" y="0"/>
                    <a:ext cx="12" cy="106"/>
                  </a:xfrm>
                  <a:prstGeom prst="rect">
                    <a:avLst/>
                  </a:prstGeom>
                  <a:solidFill>
                    <a:srgbClr val="A50021"/>
                  </a:solidFill>
                  <a:ln w="12700">
                    <a:solidFill>
                      <a:srgbClr val="A5002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303" name="Freeform 386"/>
                  <p:cNvSpPr>
                    <a:spLocks/>
                  </p:cNvSpPr>
                  <p:nvPr/>
                </p:nvSpPr>
                <p:spPr bwMode="auto">
                  <a:xfrm>
                    <a:off x="50" y="100"/>
                    <a:ext cx="69" cy="37"/>
                  </a:xfrm>
                  <a:custGeom>
                    <a:avLst/>
                    <a:gdLst>
                      <a:gd name="T0" fmla="*/ 0 w 21600"/>
                      <a:gd name="T1" fmla="*/ 6 h 21600"/>
                      <a:gd name="T2" fmla="*/ 6 w 21600"/>
                      <a:gd name="T3" fmla="*/ 0 h 21600"/>
                      <a:gd name="T4" fmla="*/ 69 w 21600"/>
                      <a:gd name="T5" fmla="*/ 31 h 21600"/>
                      <a:gd name="T6" fmla="*/ 63 w 21600"/>
                      <a:gd name="T7" fmla="*/ 37 h 21600"/>
                      <a:gd name="T8" fmla="*/ 0 w 21600"/>
                      <a:gd name="T9" fmla="*/ 6 h 21600"/>
                      <a:gd name="T10" fmla="*/ 0 w 21600"/>
                      <a:gd name="T11" fmla="*/ 6 h 216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1600"/>
                      <a:gd name="T19" fmla="*/ 0 h 21600"/>
                      <a:gd name="T20" fmla="*/ 21600 w 21600"/>
                      <a:gd name="T21" fmla="*/ 21600 h 216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1600" h="21600">
                        <a:moveTo>
                          <a:pt x="0" y="3600"/>
                        </a:moveTo>
                        <a:lnTo>
                          <a:pt x="1964" y="0"/>
                        </a:lnTo>
                        <a:lnTo>
                          <a:pt x="21600" y="18000"/>
                        </a:lnTo>
                        <a:lnTo>
                          <a:pt x="19636" y="21600"/>
                        </a:lnTo>
                        <a:lnTo>
                          <a:pt x="0" y="3600"/>
                        </a:lnTo>
                        <a:close/>
                        <a:moveTo>
                          <a:pt x="0" y="3600"/>
                        </a:moveTo>
                      </a:path>
                    </a:pathLst>
                  </a:custGeom>
                  <a:solidFill>
                    <a:srgbClr val="A50021"/>
                  </a:solidFill>
                  <a:ln w="12700">
                    <a:solidFill>
                      <a:srgbClr val="A5002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304" name="Freeform 387"/>
                  <p:cNvSpPr>
                    <a:spLocks/>
                  </p:cNvSpPr>
                  <p:nvPr/>
                </p:nvSpPr>
                <p:spPr bwMode="auto">
                  <a:xfrm>
                    <a:off x="12" y="125"/>
                    <a:ext cx="101" cy="19"/>
                  </a:xfrm>
                  <a:custGeom>
                    <a:avLst/>
                    <a:gdLst>
                      <a:gd name="T0" fmla="*/ 0 w 21600"/>
                      <a:gd name="T1" fmla="*/ 19 h 21600"/>
                      <a:gd name="T2" fmla="*/ 0 w 21600"/>
                      <a:gd name="T3" fmla="*/ 13 h 21600"/>
                      <a:gd name="T4" fmla="*/ 101 w 21600"/>
                      <a:gd name="T5" fmla="*/ 0 h 21600"/>
                      <a:gd name="T6" fmla="*/ 101 w 21600"/>
                      <a:gd name="T7" fmla="*/ 13 h 21600"/>
                      <a:gd name="T8" fmla="*/ 0 w 21600"/>
                      <a:gd name="T9" fmla="*/ 19 h 21600"/>
                      <a:gd name="T10" fmla="*/ 0 w 21600"/>
                      <a:gd name="T11" fmla="*/ 19 h 216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1600"/>
                      <a:gd name="T19" fmla="*/ 0 h 21600"/>
                      <a:gd name="T20" fmla="*/ 21600 w 21600"/>
                      <a:gd name="T21" fmla="*/ 21600 h 216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1600" h="21600">
                        <a:moveTo>
                          <a:pt x="0" y="21600"/>
                        </a:moveTo>
                        <a:lnTo>
                          <a:pt x="0" y="14400"/>
                        </a:lnTo>
                        <a:lnTo>
                          <a:pt x="21600" y="0"/>
                        </a:lnTo>
                        <a:lnTo>
                          <a:pt x="21600" y="14400"/>
                        </a:lnTo>
                        <a:lnTo>
                          <a:pt x="0" y="21600"/>
                        </a:lnTo>
                        <a:close/>
                        <a:moveTo>
                          <a:pt x="0" y="21600"/>
                        </a:moveTo>
                      </a:path>
                    </a:pathLst>
                  </a:custGeom>
                  <a:solidFill>
                    <a:srgbClr val="A50021"/>
                  </a:solidFill>
                  <a:ln w="12700">
                    <a:solidFill>
                      <a:srgbClr val="A5002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305" name="Freeform 388"/>
                  <p:cNvSpPr>
                    <a:spLocks/>
                  </p:cNvSpPr>
                  <p:nvPr/>
                </p:nvSpPr>
                <p:spPr bwMode="auto">
                  <a:xfrm>
                    <a:off x="12" y="144"/>
                    <a:ext cx="101" cy="19"/>
                  </a:xfrm>
                  <a:custGeom>
                    <a:avLst/>
                    <a:gdLst>
                      <a:gd name="T0" fmla="*/ 0 w 21600"/>
                      <a:gd name="T1" fmla="*/ 6 h 21600"/>
                      <a:gd name="T2" fmla="*/ 0 w 21600"/>
                      <a:gd name="T3" fmla="*/ 0 h 21600"/>
                      <a:gd name="T4" fmla="*/ 101 w 21600"/>
                      <a:gd name="T5" fmla="*/ 6 h 21600"/>
                      <a:gd name="T6" fmla="*/ 101 w 21600"/>
                      <a:gd name="T7" fmla="*/ 19 h 21600"/>
                      <a:gd name="T8" fmla="*/ 0 w 21600"/>
                      <a:gd name="T9" fmla="*/ 6 h 21600"/>
                      <a:gd name="T10" fmla="*/ 0 w 21600"/>
                      <a:gd name="T11" fmla="*/ 6 h 216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1600"/>
                      <a:gd name="T19" fmla="*/ 0 h 21600"/>
                      <a:gd name="T20" fmla="*/ 21600 w 21600"/>
                      <a:gd name="T21" fmla="*/ 21600 h 216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1600" h="21600">
                        <a:moveTo>
                          <a:pt x="0" y="7200"/>
                        </a:moveTo>
                        <a:lnTo>
                          <a:pt x="0" y="0"/>
                        </a:lnTo>
                        <a:lnTo>
                          <a:pt x="21600" y="7200"/>
                        </a:lnTo>
                        <a:lnTo>
                          <a:pt x="21600" y="21600"/>
                        </a:lnTo>
                        <a:lnTo>
                          <a:pt x="0" y="7200"/>
                        </a:lnTo>
                        <a:close/>
                        <a:moveTo>
                          <a:pt x="0" y="7200"/>
                        </a:moveTo>
                      </a:path>
                    </a:pathLst>
                  </a:custGeom>
                  <a:solidFill>
                    <a:srgbClr val="A50021"/>
                  </a:solidFill>
                  <a:ln w="12700">
                    <a:solidFill>
                      <a:srgbClr val="A5002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306" name="Freeform 389"/>
                  <p:cNvSpPr>
                    <a:spLocks/>
                  </p:cNvSpPr>
                  <p:nvPr/>
                </p:nvSpPr>
                <p:spPr bwMode="auto">
                  <a:xfrm>
                    <a:off x="12" y="156"/>
                    <a:ext cx="101" cy="25"/>
                  </a:xfrm>
                  <a:custGeom>
                    <a:avLst/>
                    <a:gdLst>
                      <a:gd name="T0" fmla="*/ 0 w 21600"/>
                      <a:gd name="T1" fmla="*/ 25 h 21600"/>
                      <a:gd name="T2" fmla="*/ 0 w 21600"/>
                      <a:gd name="T3" fmla="*/ 13 h 21600"/>
                      <a:gd name="T4" fmla="*/ 101 w 21600"/>
                      <a:gd name="T5" fmla="*/ 0 h 21600"/>
                      <a:gd name="T6" fmla="*/ 101 w 21600"/>
                      <a:gd name="T7" fmla="*/ 13 h 21600"/>
                      <a:gd name="T8" fmla="*/ 0 w 21600"/>
                      <a:gd name="T9" fmla="*/ 25 h 21600"/>
                      <a:gd name="T10" fmla="*/ 0 w 21600"/>
                      <a:gd name="T11" fmla="*/ 25 h 216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1600"/>
                      <a:gd name="T19" fmla="*/ 0 h 21600"/>
                      <a:gd name="T20" fmla="*/ 21600 w 21600"/>
                      <a:gd name="T21" fmla="*/ 21600 h 216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1600" h="21600">
                        <a:moveTo>
                          <a:pt x="0" y="21600"/>
                        </a:moveTo>
                        <a:lnTo>
                          <a:pt x="0" y="10800"/>
                        </a:lnTo>
                        <a:lnTo>
                          <a:pt x="21600" y="0"/>
                        </a:lnTo>
                        <a:lnTo>
                          <a:pt x="21600" y="10800"/>
                        </a:lnTo>
                        <a:lnTo>
                          <a:pt x="0" y="21600"/>
                        </a:lnTo>
                        <a:close/>
                        <a:moveTo>
                          <a:pt x="0" y="21600"/>
                        </a:moveTo>
                      </a:path>
                    </a:pathLst>
                  </a:custGeom>
                  <a:solidFill>
                    <a:srgbClr val="A50021"/>
                  </a:solidFill>
                  <a:ln w="12700">
                    <a:solidFill>
                      <a:srgbClr val="A5002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307" name="Freeform 390"/>
                  <p:cNvSpPr>
                    <a:spLocks/>
                  </p:cNvSpPr>
                  <p:nvPr/>
                </p:nvSpPr>
                <p:spPr bwMode="auto">
                  <a:xfrm>
                    <a:off x="12" y="194"/>
                    <a:ext cx="101" cy="25"/>
                  </a:xfrm>
                  <a:custGeom>
                    <a:avLst/>
                    <a:gdLst>
                      <a:gd name="T0" fmla="*/ 0 w 21600"/>
                      <a:gd name="T1" fmla="*/ 25 h 21600"/>
                      <a:gd name="T2" fmla="*/ 0 w 21600"/>
                      <a:gd name="T3" fmla="*/ 13 h 21600"/>
                      <a:gd name="T4" fmla="*/ 101 w 21600"/>
                      <a:gd name="T5" fmla="*/ 0 h 21600"/>
                      <a:gd name="T6" fmla="*/ 101 w 21600"/>
                      <a:gd name="T7" fmla="*/ 13 h 21600"/>
                      <a:gd name="T8" fmla="*/ 0 w 21600"/>
                      <a:gd name="T9" fmla="*/ 25 h 21600"/>
                      <a:gd name="T10" fmla="*/ 0 w 21600"/>
                      <a:gd name="T11" fmla="*/ 25 h 216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1600"/>
                      <a:gd name="T19" fmla="*/ 0 h 21600"/>
                      <a:gd name="T20" fmla="*/ 21600 w 21600"/>
                      <a:gd name="T21" fmla="*/ 21600 h 216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1600" h="21600">
                        <a:moveTo>
                          <a:pt x="0" y="21600"/>
                        </a:moveTo>
                        <a:lnTo>
                          <a:pt x="0" y="10800"/>
                        </a:lnTo>
                        <a:lnTo>
                          <a:pt x="21600" y="0"/>
                        </a:lnTo>
                        <a:lnTo>
                          <a:pt x="21600" y="10800"/>
                        </a:lnTo>
                        <a:lnTo>
                          <a:pt x="0" y="21600"/>
                        </a:lnTo>
                        <a:close/>
                        <a:moveTo>
                          <a:pt x="0" y="21600"/>
                        </a:moveTo>
                      </a:path>
                    </a:pathLst>
                  </a:custGeom>
                  <a:solidFill>
                    <a:srgbClr val="A50021"/>
                  </a:solidFill>
                  <a:ln w="12700">
                    <a:solidFill>
                      <a:srgbClr val="A5002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308" name="Freeform 391"/>
                  <p:cNvSpPr>
                    <a:spLocks/>
                  </p:cNvSpPr>
                  <p:nvPr/>
                </p:nvSpPr>
                <p:spPr bwMode="auto">
                  <a:xfrm>
                    <a:off x="12" y="175"/>
                    <a:ext cx="101" cy="25"/>
                  </a:xfrm>
                  <a:custGeom>
                    <a:avLst/>
                    <a:gdLst>
                      <a:gd name="T0" fmla="*/ 0 w 21600"/>
                      <a:gd name="T1" fmla="*/ 13 h 21600"/>
                      <a:gd name="T2" fmla="*/ 0 w 21600"/>
                      <a:gd name="T3" fmla="*/ 0 h 21600"/>
                      <a:gd name="T4" fmla="*/ 101 w 21600"/>
                      <a:gd name="T5" fmla="*/ 13 h 21600"/>
                      <a:gd name="T6" fmla="*/ 101 w 21600"/>
                      <a:gd name="T7" fmla="*/ 25 h 21600"/>
                      <a:gd name="T8" fmla="*/ 0 w 21600"/>
                      <a:gd name="T9" fmla="*/ 13 h 21600"/>
                      <a:gd name="T10" fmla="*/ 0 w 21600"/>
                      <a:gd name="T11" fmla="*/ 13 h 216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1600"/>
                      <a:gd name="T19" fmla="*/ 0 h 21600"/>
                      <a:gd name="T20" fmla="*/ 21600 w 21600"/>
                      <a:gd name="T21" fmla="*/ 21600 h 216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1600" h="21600">
                        <a:moveTo>
                          <a:pt x="0" y="10800"/>
                        </a:moveTo>
                        <a:lnTo>
                          <a:pt x="0" y="0"/>
                        </a:lnTo>
                        <a:lnTo>
                          <a:pt x="21600" y="10800"/>
                        </a:lnTo>
                        <a:lnTo>
                          <a:pt x="21600" y="21600"/>
                        </a:lnTo>
                        <a:lnTo>
                          <a:pt x="0" y="10800"/>
                        </a:lnTo>
                        <a:close/>
                        <a:moveTo>
                          <a:pt x="0" y="10800"/>
                        </a:moveTo>
                      </a:path>
                    </a:pathLst>
                  </a:custGeom>
                  <a:solidFill>
                    <a:srgbClr val="A50021"/>
                  </a:solidFill>
                  <a:ln w="12700">
                    <a:solidFill>
                      <a:srgbClr val="A5002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309" name="Freeform 392"/>
                  <p:cNvSpPr>
                    <a:spLocks/>
                  </p:cNvSpPr>
                  <p:nvPr/>
                </p:nvSpPr>
                <p:spPr bwMode="auto">
                  <a:xfrm>
                    <a:off x="12" y="213"/>
                    <a:ext cx="101" cy="25"/>
                  </a:xfrm>
                  <a:custGeom>
                    <a:avLst/>
                    <a:gdLst>
                      <a:gd name="T0" fmla="*/ 0 w 21600"/>
                      <a:gd name="T1" fmla="*/ 13 h 21600"/>
                      <a:gd name="T2" fmla="*/ 0 w 21600"/>
                      <a:gd name="T3" fmla="*/ 0 h 21600"/>
                      <a:gd name="T4" fmla="*/ 101 w 21600"/>
                      <a:gd name="T5" fmla="*/ 13 h 21600"/>
                      <a:gd name="T6" fmla="*/ 101 w 21600"/>
                      <a:gd name="T7" fmla="*/ 25 h 21600"/>
                      <a:gd name="T8" fmla="*/ 0 w 21600"/>
                      <a:gd name="T9" fmla="*/ 13 h 21600"/>
                      <a:gd name="T10" fmla="*/ 0 w 21600"/>
                      <a:gd name="T11" fmla="*/ 13 h 216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1600"/>
                      <a:gd name="T19" fmla="*/ 0 h 21600"/>
                      <a:gd name="T20" fmla="*/ 21600 w 21600"/>
                      <a:gd name="T21" fmla="*/ 21600 h 216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1600" h="21600">
                        <a:moveTo>
                          <a:pt x="0" y="10800"/>
                        </a:moveTo>
                        <a:lnTo>
                          <a:pt x="0" y="0"/>
                        </a:lnTo>
                        <a:lnTo>
                          <a:pt x="21600" y="10800"/>
                        </a:lnTo>
                        <a:lnTo>
                          <a:pt x="21600" y="21600"/>
                        </a:lnTo>
                        <a:lnTo>
                          <a:pt x="0" y="10800"/>
                        </a:lnTo>
                        <a:close/>
                        <a:moveTo>
                          <a:pt x="0" y="10800"/>
                        </a:moveTo>
                      </a:path>
                    </a:pathLst>
                  </a:custGeom>
                  <a:solidFill>
                    <a:srgbClr val="A50021"/>
                  </a:solidFill>
                  <a:ln w="12700">
                    <a:solidFill>
                      <a:srgbClr val="A5002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310" name="Freeform 393"/>
                  <p:cNvSpPr>
                    <a:spLocks/>
                  </p:cNvSpPr>
                  <p:nvPr/>
                </p:nvSpPr>
                <p:spPr bwMode="auto">
                  <a:xfrm>
                    <a:off x="12" y="232"/>
                    <a:ext cx="101" cy="25"/>
                  </a:xfrm>
                  <a:custGeom>
                    <a:avLst/>
                    <a:gdLst>
                      <a:gd name="T0" fmla="*/ 0 w 21600"/>
                      <a:gd name="T1" fmla="*/ 25 h 21600"/>
                      <a:gd name="T2" fmla="*/ 0 w 21600"/>
                      <a:gd name="T3" fmla="*/ 13 h 21600"/>
                      <a:gd name="T4" fmla="*/ 101 w 21600"/>
                      <a:gd name="T5" fmla="*/ 0 h 21600"/>
                      <a:gd name="T6" fmla="*/ 101 w 21600"/>
                      <a:gd name="T7" fmla="*/ 13 h 21600"/>
                      <a:gd name="T8" fmla="*/ 0 w 21600"/>
                      <a:gd name="T9" fmla="*/ 25 h 21600"/>
                      <a:gd name="T10" fmla="*/ 0 w 21600"/>
                      <a:gd name="T11" fmla="*/ 25 h 216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1600"/>
                      <a:gd name="T19" fmla="*/ 0 h 21600"/>
                      <a:gd name="T20" fmla="*/ 21600 w 21600"/>
                      <a:gd name="T21" fmla="*/ 21600 h 216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1600" h="21600">
                        <a:moveTo>
                          <a:pt x="0" y="21600"/>
                        </a:moveTo>
                        <a:lnTo>
                          <a:pt x="0" y="10800"/>
                        </a:lnTo>
                        <a:lnTo>
                          <a:pt x="21600" y="0"/>
                        </a:lnTo>
                        <a:lnTo>
                          <a:pt x="21600" y="10800"/>
                        </a:lnTo>
                        <a:lnTo>
                          <a:pt x="0" y="21600"/>
                        </a:lnTo>
                        <a:close/>
                        <a:moveTo>
                          <a:pt x="0" y="21600"/>
                        </a:moveTo>
                      </a:path>
                    </a:pathLst>
                  </a:custGeom>
                  <a:solidFill>
                    <a:srgbClr val="A50021"/>
                  </a:solidFill>
                  <a:ln w="12700">
                    <a:solidFill>
                      <a:srgbClr val="A5002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311" name="Freeform 394"/>
                  <p:cNvSpPr>
                    <a:spLocks/>
                  </p:cNvSpPr>
                  <p:nvPr/>
                </p:nvSpPr>
                <p:spPr bwMode="auto">
                  <a:xfrm>
                    <a:off x="12" y="244"/>
                    <a:ext cx="107" cy="31"/>
                  </a:xfrm>
                  <a:custGeom>
                    <a:avLst/>
                    <a:gdLst>
                      <a:gd name="T0" fmla="*/ 0 w 21600"/>
                      <a:gd name="T1" fmla="*/ 12 h 21600"/>
                      <a:gd name="T2" fmla="*/ 0 w 21600"/>
                      <a:gd name="T3" fmla="*/ 0 h 21600"/>
                      <a:gd name="T4" fmla="*/ 107 w 21600"/>
                      <a:gd name="T5" fmla="*/ 19 h 21600"/>
                      <a:gd name="T6" fmla="*/ 101 w 21600"/>
                      <a:gd name="T7" fmla="*/ 31 h 21600"/>
                      <a:gd name="T8" fmla="*/ 0 w 21600"/>
                      <a:gd name="T9" fmla="*/ 12 h 21600"/>
                      <a:gd name="T10" fmla="*/ 0 w 21600"/>
                      <a:gd name="T11" fmla="*/ 12 h 216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1600"/>
                      <a:gd name="T19" fmla="*/ 0 h 21600"/>
                      <a:gd name="T20" fmla="*/ 21600 w 21600"/>
                      <a:gd name="T21" fmla="*/ 21600 h 216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1600" h="21600">
                        <a:moveTo>
                          <a:pt x="0" y="8640"/>
                        </a:moveTo>
                        <a:lnTo>
                          <a:pt x="0" y="0"/>
                        </a:lnTo>
                        <a:lnTo>
                          <a:pt x="21600" y="12960"/>
                        </a:lnTo>
                        <a:lnTo>
                          <a:pt x="20329" y="21600"/>
                        </a:lnTo>
                        <a:lnTo>
                          <a:pt x="0" y="8640"/>
                        </a:lnTo>
                        <a:close/>
                        <a:moveTo>
                          <a:pt x="0" y="8640"/>
                        </a:moveTo>
                      </a:path>
                    </a:pathLst>
                  </a:custGeom>
                  <a:solidFill>
                    <a:srgbClr val="A50021"/>
                  </a:solidFill>
                  <a:ln w="12700">
                    <a:solidFill>
                      <a:srgbClr val="A5002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312" name="Freeform 395"/>
                  <p:cNvSpPr>
                    <a:spLocks/>
                  </p:cNvSpPr>
                  <p:nvPr/>
                </p:nvSpPr>
                <p:spPr bwMode="auto">
                  <a:xfrm>
                    <a:off x="6" y="263"/>
                    <a:ext cx="107" cy="25"/>
                  </a:xfrm>
                  <a:custGeom>
                    <a:avLst/>
                    <a:gdLst>
                      <a:gd name="T0" fmla="*/ 0 w 21600"/>
                      <a:gd name="T1" fmla="*/ 25 h 21600"/>
                      <a:gd name="T2" fmla="*/ 0 w 21600"/>
                      <a:gd name="T3" fmla="*/ 19 h 21600"/>
                      <a:gd name="T4" fmla="*/ 107 w 21600"/>
                      <a:gd name="T5" fmla="*/ 0 h 21600"/>
                      <a:gd name="T6" fmla="*/ 107 w 21600"/>
                      <a:gd name="T7" fmla="*/ 13 h 21600"/>
                      <a:gd name="T8" fmla="*/ 0 w 21600"/>
                      <a:gd name="T9" fmla="*/ 25 h 21600"/>
                      <a:gd name="T10" fmla="*/ 0 w 21600"/>
                      <a:gd name="T11" fmla="*/ 25 h 216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1600"/>
                      <a:gd name="T19" fmla="*/ 0 h 21600"/>
                      <a:gd name="T20" fmla="*/ 21600 w 21600"/>
                      <a:gd name="T21" fmla="*/ 21600 h 216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1600" h="21600">
                        <a:moveTo>
                          <a:pt x="0" y="21600"/>
                        </a:moveTo>
                        <a:lnTo>
                          <a:pt x="0" y="16200"/>
                        </a:lnTo>
                        <a:lnTo>
                          <a:pt x="21600" y="0"/>
                        </a:lnTo>
                        <a:lnTo>
                          <a:pt x="21600" y="10800"/>
                        </a:lnTo>
                        <a:lnTo>
                          <a:pt x="0" y="21600"/>
                        </a:lnTo>
                        <a:close/>
                        <a:moveTo>
                          <a:pt x="0" y="21600"/>
                        </a:moveTo>
                      </a:path>
                    </a:pathLst>
                  </a:custGeom>
                  <a:solidFill>
                    <a:srgbClr val="A50021"/>
                  </a:solidFill>
                  <a:ln w="12700">
                    <a:solidFill>
                      <a:srgbClr val="A5002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313" name="Freeform 396"/>
                  <p:cNvSpPr>
                    <a:spLocks/>
                  </p:cNvSpPr>
                  <p:nvPr/>
                </p:nvSpPr>
                <p:spPr bwMode="auto">
                  <a:xfrm>
                    <a:off x="0" y="282"/>
                    <a:ext cx="75" cy="37"/>
                  </a:xfrm>
                  <a:custGeom>
                    <a:avLst/>
                    <a:gdLst>
                      <a:gd name="T0" fmla="*/ 0 w 21600"/>
                      <a:gd name="T1" fmla="*/ 6 h 21600"/>
                      <a:gd name="T2" fmla="*/ 6 w 21600"/>
                      <a:gd name="T3" fmla="*/ 0 h 21600"/>
                      <a:gd name="T4" fmla="*/ 75 w 21600"/>
                      <a:gd name="T5" fmla="*/ 31 h 21600"/>
                      <a:gd name="T6" fmla="*/ 69 w 21600"/>
                      <a:gd name="T7" fmla="*/ 37 h 21600"/>
                      <a:gd name="T8" fmla="*/ 0 w 21600"/>
                      <a:gd name="T9" fmla="*/ 6 h 21600"/>
                      <a:gd name="T10" fmla="*/ 0 w 21600"/>
                      <a:gd name="T11" fmla="*/ 6 h 216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1600"/>
                      <a:gd name="T19" fmla="*/ 0 h 21600"/>
                      <a:gd name="T20" fmla="*/ 21600 w 21600"/>
                      <a:gd name="T21" fmla="*/ 21600 h 216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1600" h="21600">
                        <a:moveTo>
                          <a:pt x="0" y="3600"/>
                        </a:moveTo>
                        <a:lnTo>
                          <a:pt x="1800" y="0"/>
                        </a:lnTo>
                        <a:lnTo>
                          <a:pt x="21600" y="18000"/>
                        </a:lnTo>
                        <a:lnTo>
                          <a:pt x="19800" y="21600"/>
                        </a:lnTo>
                        <a:lnTo>
                          <a:pt x="0" y="3600"/>
                        </a:lnTo>
                        <a:close/>
                        <a:moveTo>
                          <a:pt x="0" y="3600"/>
                        </a:moveTo>
                      </a:path>
                    </a:pathLst>
                  </a:custGeom>
                  <a:solidFill>
                    <a:srgbClr val="A50021"/>
                  </a:solidFill>
                  <a:ln w="12700">
                    <a:solidFill>
                      <a:srgbClr val="A5002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314" name="Rectangle 397"/>
                  <p:cNvSpPr>
                    <a:spLocks/>
                  </p:cNvSpPr>
                  <p:nvPr/>
                </p:nvSpPr>
                <p:spPr bwMode="auto">
                  <a:xfrm>
                    <a:off x="62" y="313"/>
                    <a:ext cx="13" cy="113"/>
                  </a:xfrm>
                  <a:prstGeom prst="rect">
                    <a:avLst/>
                  </a:prstGeom>
                  <a:solidFill>
                    <a:srgbClr val="A50021"/>
                  </a:solidFill>
                  <a:ln w="12700">
                    <a:solidFill>
                      <a:srgbClr val="A5002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</p:grpSp>
            <p:sp>
              <p:nvSpPr>
                <p:cNvPr id="301" name="Oval 398"/>
                <p:cNvSpPr>
                  <a:spLocks/>
                </p:cNvSpPr>
                <p:nvPr/>
              </p:nvSpPr>
              <p:spPr bwMode="auto">
                <a:xfrm>
                  <a:off x="31" y="0"/>
                  <a:ext cx="49" cy="48"/>
                </a:xfrm>
                <a:prstGeom prst="ellipse">
                  <a:avLst/>
                </a:prstGeom>
                <a:solidFill>
                  <a:srgbClr val="A50021"/>
                </a:solidFill>
                <a:ln w="1270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</p:grpSp>
        <p:sp>
          <p:nvSpPr>
            <p:cNvPr id="318" name="Rectangle 15"/>
            <p:cNvSpPr>
              <a:spLocks/>
            </p:cNvSpPr>
            <p:nvPr/>
          </p:nvSpPr>
          <p:spPr bwMode="auto">
            <a:xfrm>
              <a:off x="1066800" y="4179229"/>
              <a:ext cx="33072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686" bIns="0">
              <a:spAutoFit/>
            </a:bodyPr>
            <a:lstStyle/>
            <a:p>
              <a:pPr marL="41275"/>
              <a:r>
                <a:rPr lang="en-US" sz="2000" i="1" dirty="0" smtClean="0">
                  <a:solidFill>
                    <a:srgbClr val="0000FF"/>
                  </a:solidFill>
                  <a:latin typeface="Georgia"/>
                  <a:cs typeface="Georgia"/>
                </a:rPr>
                <a:t>m</a:t>
              </a:r>
              <a:endParaRPr lang="en-US" sz="2000" i="1" dirty="0">
                <a:solidFill>
                  <a:srgbClr val="0000FF"/>
                </a:solidFill>
                <a:latin typeface="Georgia"/>
                <a:cs typeface="Georgia"/>
              </a:endParaRPr>
            </a:p>
          </p:txBody>
        </p:sp>
        <p:sp>
          <p:nvSpPr>
            <p:cNvPr id="319" name="Rectangle 15"/>
            <p:cNvSpPr>
              <a:spLocks/>
            </p:cNvSpPr>
            <p:nvPr/>
          </p:nvSpPr>
          <p:spPr bwMode="auto">
            <a:xfrm>
              <a:off x="941043" y="4791806"/>
              <a:ext cx="52733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686" bIns="0">
              <a:spAutoFit/>
            </a:bodyPr>
            <a:lstStyle/>
            <a:p>
              <a:pPr marL="41275"/>
              <a:r>
                <a:rPr lang="en-US" sz="2000" i="1" dirty="0">
                  <a:solidFill>
                    <a:srgbClr val="0000FF"/>
                  </a:solidFill>
                  <a:latin typeface="Georgia"/>
                  <a:cs typeface="Georgia"/>
                </a:rPr>
                <a:t>L</a:t>
              </a:r>
              <a:r>
                <a:rPr lang="en-US" sz="2000" i="1" dirty="0" smtClean="0">
                  <a:latin typeface="Georgia"/>
                  <a:cs typeface="Georgia"/>
                </a:rPr>
                <a:t>, </a:t>
              </a:r>
              <a:r>
                <a:rPr lang="en-US" sz="2000" i="1" dirty="0" smtClean="0">
                  <a:solidFill>
                    <a:srgbClr val="0000FF"/>
                  </a:solidFill>
                  <a:latin typeface="Georgia"/>
                  <a:cs typeface="Georgia"/>
                </a:rPr>
                <a:t>k</a:t>
              </a:r>
              <a:endParaRPr lang="en-US" sz="2000" i="1" dirty="0">
                <a:solidFill>
                  <a:srgbClr val="0000FF"/>
                </a:solidFill>
                <a:latin typeface="Georgia"/>
                <a:cs typeface="Georgia"/>
              </a:endParaRPr>
            </a:p>
          </p:txBody>
        </p:sp>
      </p:grpSp>
      <p:sp>
        <p:nvSpPr>
          <p:cNvPr id="320" name="Content Placeholder 2"/>
          <p:cNvSpPr>
            <a:spLocks noGrp="1"/>
          </p:cNvSpPr>
          <p:nvPr>
            <p:ph idx="1"/>
          </p:nvPr>
        </p:nvSpPr>
        <p:spPr>
          <a:xfrm>
            <a:off x="1638300" y="3810000"/>
            <a:ext cx="7543800" cy="2303621"/>
          </a:xfrm>
        </p:spPr>
        <p:txBody>
          <a:bodyPr/>
          <a:lstStyle/>
          <a:p>
            <a:r>
              <a:rPr lang="en-US" sz="2800" dirty="0" smtClean="0"/>
              <a:t>Model parameters not known</a:t>
            </a:r>
            <a:r>
              <a:rPr lang="en-US" sz="2800" i="1" dirty="0" smtClean="0"/>
              <a:t> a priori</a:t>
            </a:r>
            <a:endParaRPr lang="en-US" sz="2800" dirty="0" smtClean="0"/>
          </a:p>
          <a:p>
            <a:pPr lvl="1"/>
            <a:r>
              <a:rPr lang="en-US" sz="2400" dirty="0" smtClean="0"/>
              <a:t>leg length </a:t>
            </a:r>
            <a:r>
              <a:rPr lang="en-US" sz="2400" i="1" dirty="0">
                <a:solidFill>
                  <a:srgbClr val="0000FF"/>
                </a:solidFill>
                <a:latin typeface="Georgia"/>
                <a:cs typeface="Georgia"/>
              </a:rPr>
              <a:t>L</a:t>
            </a:r>
            <a:r>
              <a:rPr lang="en-US" sz="2400" i="1" dirty="0"/>
              <a:t> </a:t>
            </a:r>
            <a:r>
              <a:rPr lang="en-US" sz="2400" dirty="0" smtClean="0"/>
              <a:t>and stiffness</a:t>
            </a:r>
            <a:r>
              <a:rPr lang="en-US" sz="2400" i="1" dirty="0" smtClean="0"/>
              <a:t> </a:t>
            </a:r>
            <a:r>
              <a:rPr lang="en-US" sz="2400" i="1" dirty="0" smtClean="0">
                <a:solidFill>
                  <a:srgbClr val="0000FF"/>
                </a:solidFill>
                <a:latin typeface="Georgia"/>
                <a:cs typeface="Georgia"/>
              </a:rPr>
              <a:t>k</a:t>
            </a:r>
            <a:r>
              <a:rPr lang="en-US" sz="2400" dirty="0" smtClean="0"/>
              <a:t>; body mass </a:t>
            </a:r>
            <a:r>
              <a:rPr lang="en-US" sz="2400" i="1" dirty="0" smtClean="0">
                <a:solidFill>
                  <a:srgbClr val="0000FF"/>
                </a:solidFill>
                <a:latin typeface="Georgia"/>
                <a:cs typeface="Georgia"/>
              </a:rPr>
              <a:t>m</a:t>
            </a:r>
            <a:endParaRPr lang="en-US" sz="2400" dirty="0" smtClean="0">
              <a:solidFill>
                <a:srgbClr val="0000FF"/>
              </a:solidFill>
              <a:latin typeface="Georgia"/>
              <a:cs typeface="Georgia"/>
            </a:endParaRPr>
          </a:p>
          <a:p>
            <a:r>
              <a:rPr lang="en-US" sz="2800" dirty="0" smtClean="0"/>
              <a:t>Model validity depends on parameter values</a:t>
            </a:r>
          </a:p>
          <a:p>
            <a:pPr lvl="1"/>
            <a:r>
              <a:rPr lang="en-US" sz="2400" dirty="0" smtClean="0"/>
              <a:t>gait stability, parameter sensitivity, etc. </a:t>
            </a:r>
          </a:p>
        </p:txBody>
      </p:sp>
      <p:sp>
        <p:nvSpPr>
          <p:cNvPr id="429" name="Rectangle 347"/>
          <p:cNvSpPr>
            <a:spLocks/>
          </p:cNvSpPr>
          <p:nvPr/>
        </p:nvSpPr>
        <p:spPr bwMode="auto">
          <a:xfrm>
            <a:off x="2260366" y="5732620"/>
            <a:ext cx="68707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 anchor="ctr">
            <a:spAutoFit/>
          </a:bodyPr>
          <a:lstStyle/>
          <a:p>
            <a:pPr marL="42863"/>
            <a:r>
              <a:rPr lang="en-US" sz="1600" dirty="0" smtClean="0">
                <a:solidFill>
                  <a:srgbClr val="7F7F7F"/>
                </a:solidFill>
                <a:latin typeface="Calibri"/>
                <a:cs typeface="Calibri"/>
              </a:rPr>
              <a:t>Full</a:t>
            </a:r>
            <a:r>
              <a:rPr lang="en-US" sz="160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7F7F7F"/>
                </a:solidFill>
                <a:latin typeface="Calibri"/>
                <a:cs typeface="Calibri"/>
              </a:rPr>
              <a:t>Kubow</a:t>
            </a:r>
            <a:r>
              <a:rPr lang="en-US" sz="1600" dirty="0" smtClean="0">
                <a:solidFill>
                  <a:srgbClr val="7F7F7F"/>
                </a:solidFill>
                <a:latin typeface="Calibri"/>
                <a:cs typeface="Calibri"/>
              </a:rPr>
              <a:t>, Schmitt, Holmes, &amp; </a:t>
            </a:r>
            <a:r>
              <a:rPr lang="en-US" sz="1600" dirty="0" err="1" smtClean="0">
                <a:solidFill>
                  <a:srgbClr val="7F7F7F"/>
                </a:solidFill>
                <a:latin typeface="Calibri"/>
                <a:cs typeface="Calibri"/>
              </a:rPr>
              <a:t>Koditschek</a:t>
            </a:r>
            <a:r>
              <a:rPr lang="en-US" sz="1600" dirty="0" smtClean="0">
                <a:solidFill>
                  <a:srgbClr val="7F7F7F"/>
                </a:solidFill>
                <a:latin typeface="Calibri"/>
                <a:cs typeface="Calibri"/>
              </a:rPr>
              <a:t> 2002; </a:t>
            </a:r>
            <a:r>
              <a:rPr lang="en-US" sz="1600" dirty="0" err="1" smtClean="0">
                <a:solidFill>
                  <a:srgbClr val="7F7F7F"/>
                </a:solidFill>
                <a:latin typeface="Calibri"/>
                <a:cs typeface="Calibri"/>
              </a:rPr>
              <a:t>Seipel</a:t>
            </a:r>
            <a:r>
              <a:rPr lang="en-US" sz="1600" dirty="0" smtClean="0">
                <a:solidFill>
                  <a:srgbClr val="7F7F7F"/>
                </a:solidFill>
                <a:latin typeface="Calibri"/>
                <a:cs typeface="Calibri"/>
              </a:rPr>
              <a:t> &amp; Holmes 2007; </a:t>
            </a:r>
            <a:r>
              <a:rPr lang="en-US" sz="1600" dirty="0" err="1" smtClean="0">
                <a:solidFill>
                  <a:srgbClr val="7F7F7F"/>
                </a:solidFill>
                <a:latin typeface="Calibri"/>
                <a:cs typeface="Calibri"/>
              </a:rPr>
              <a:t>Srinivasan</a:t>
            </a:r>
            <a:r>
              <a:rPr lang="en-US" sz="1600" dirty="0" smtClean="0">
                <a:solidFill>
                  <a:srgbClr val="7F7F7F"/>
                </a:solidFill>
                <a:latin typeface="Calibri"/>
                <a:cs typeface="Calibri"/>
              </a:rPr>
              <a:t> &amp; Holmes 2008</a:t>
            </a:r>
            <a:r>
              <a:rPr lang="en-US" sz="1600" dirty="0">
                <a:solidFill>
                  <a:srgbClr val="7F7F7F"/>
                </a:solidFill>
                <a:latin typeface="Calibri"/>
                <a:cs typeface="Calibri"/>
              </a:rPr>
              <a:t>;</a:t>
            </a:r>
            <a:r>
              <a:rPr lang="en-US" sz="1600" dirty="0" smtClean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F7F7F"/>
                </a:solidFill>
                <a:latin typeface="Calibri"/>
                <a:cs typeface="Calibri"/>
              </a:rPr>
              <a:t>Lipfert</a:t>
            </a:r>
            <a:r>
              <a:rPr lang="en-US" sz="1600" dirty="0" smtClean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7F7F7F"/>
                </a:solidFill>
                <a:latin typeface="Calibri"/>
                <a:cs typeface="Calibri"/>
              </a:rPr>
              <a:t>Günther</a:t>
            </a:r>
            <a:r>
              <a:rPr lang="en-US" sz="1600" dirty="0" smtClean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7F7F7F"/>
                </a:solidFill>
                <a:latin typeface="Calibri"/>
                <a:cs typeface="Calibri"/>
              </a:rPr>
              <a:t>Renjewski</a:t>
            </a:r>
            <a:r>
              <a:rPr lang="en-US" sz="1600" dirty="0" smtClean="0">
                <a:solidFill>
                  <a:srgbClr val="7F7F7F"/>
                </a:solidFill>
                <a:latin typeface="Calibri"/>
                <a:cs typeface="Calibri"/>
              </a:rPr>
              <a:t>, Grimmer, &amp; </a:t>
            </a:r>
            <a:r>
              <a:rPr lang="en-US" sz="1600" dirty="0" err="1" smtClean="0">
                <a:solidFill>
                  <a:srgbClr val="7F7F7F"/>
                </a:solidFill>
                <a:latin typeface="Calibri"/>
                <a:cs typeface="Calibri"/>
              </a:rPr>
              <a:t>Seyfarth</a:t>
            </a:r>
            <a:r>
              <a:rPr lang="en-US" sz="1600" dirty="0" smtClean="0">
                <a:solidFill>
                  <a:srgbClr val="7F7F7F"/>
                </a:solidFill>
                <a:latin typeface="Calibri"/>
                <a:cs typeface="Calibri"/>
              </a:rPr>
              <a:t> 2012</a:t>
            </a:r>
            <a:endParaRPr lang="en-US" sz="160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445" name="Content Placeholder 2"/>
          <p:cNvSpPr txBox="1">
            <a:spLocks/>
          </p:cNvSpPr>
          <p:nvPr/>
        </p:nvSpPr>
        <p:spPr bwMode="auto">
          <a:xfrm>
            <a:off x="228600" y="6248400"/>
            <a:ext cx="868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Need statistical tools to estimate unknown parameters from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039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" grpId="0" build="p"/>
      <p:bldP spid="429" grpId="0"/>
      <p:bldP spid="4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624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4400" dirty="0" smtClean="0"/>
              <a:t> Reduced order models possess unknown parameters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4400" dirty="0" smtClean="0"/>
              <a:t> Applying nonlinear regression to piecewise-defined dynamics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dirty="0" smtClean="0">
                <a:solidFill>
                  <a:srgbClr val="A6A6A6"/>
                </a:solidFill>
              </a:rPr>
              <a:t> Validating a dynamic model’s response to a perturbation – the Lateral Leg Spring</a:t>
            </a:r>
            <a:endParaRPr lang="en-US" sz="4400" dirty="0">
              <a:solidFill>
                <a:srgbClr val="A6A6A6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parameters and validating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123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32596</TotalTime>
  <Words>1299</Words>
  <Application>Microsoft Macintosh PowerPoint</Application>
  <PresentationFormat>On-screen Show (4:3)</PresentationFormat>
  <Paragraphs>277</Paragraphs>
  <Slides>29</Slides>
  <Notes>4</Notes>
  <HiddenSlides>0</HiddenSlides>
  <MMClips>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Equation</vt:lpstr>
      <vt:lpstr>Using reduced-order models  to study dynamic legged locomotion: Parameter identification and model validation</vt:lpstr>
      <vt:lpstr>Generating testable hypotheses is challenging</vt:lpstr>
      <vt:lpstr>Identifying parameters and validating models</vt:lpstr>
      <vt:lpstr>Identifying parameters and validating models</vt:lpstr>
      <vt:lpstr>Rhythmic motion is stereotyped &amp; low-dimensional</vt:lpstr>
      <vt:lpstr>Gait dynamics described by reduced-order model</vt:lpstr>
      <vt:lpstr>Relative leg stiffness shared across morphology, scale</vt:lpstr>
      <vt:lpstr>Parameter identification and model validation</vt:lpstr>
      <vt:lpstr>Identifying parameters and validating models</vt:lpstr>
      <vt:lpstr>Parameter identification from empirical data</vt:lpstr>
      <vt:lpstr>Proposed technique: nonlinear regression</vt:lpstr>
      <vt:lpstr>Problem: computationally prohibitive in general</vt:lpstr>
      <vt:lpstr>Solution: smooth piecewise-defined dynamics</vt:lpstr>
      <vt:lpstr>Identifying parameters and validating models</vt:lpstr>
      <vt:lpstr>Evidence for mechanical self-stabilization</vt:lpstr>
      <vt:lpstr>Lateral perturbation experimental setup</vt:lpstr>
      <vt:lpstr>Lateral perturbation experiment</vt:lpstr>
      <vt:lpstr>Lateral perturbation experimental setup</vt:lpstr>
      <vt:lpstr>Lateral perturbation experimental results</vt:lpstr>
      <vt:lpstr>Model for mechanical self-stabilization</vt:lpstr>
      <vt:lpstr>Models for mechanical self-stabilization</vt:lpstr>
      <vt:lpstr>Preliminary results identifying LLS and Disc</vt:lpstr>
      <vt:lpstr>Preliminary results identifying LLS and Disc</vt:lpstr>
      <vt:lpstr>Conclusions for modeling dynamic locomotion</vt:lpstr>
      <vt:lpstr>Applications in comparative biomechanics</vt:lpstr>
      <vt:lpstr>Acknowledgements</vt:lpstr>
      <vt:lpstr>Open problems and future directions</vt:lpstr>
      <vt:lpstr>Lateral perturbation experiment</vt:lpstr>
      <vt:lpstr>Lateral perturbation reference frames</vt:lpstr>
    </vt:vector>
  </TitlesOfParts>
  <Company>University of California at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Sam Burden</dc:creator>
  <cp:lastModifiedBy>Sam Burden</cp:lastModifiedBy>
  <cp:revision>804</cp:revision>
  <cp:lastPrinted>2011-03-30T03:43:59Z</cp:lastPrinted>
  <dcterms:created xsi:type="dcterms:W3CDTF">2011-03-30T16:31:43Z</dcterms:created>
  <dcterms:modified xsi:type="dcterms:W3CDTF">2013-01-08T16:25:59Z</dcterms:modified>
</cp:coreProperties>
</file>