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mp4" ContentType="video/unknown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2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34" r:id="rId2"/>
    <p:sldId id="307" r:id="rId3"/>
    <p:sldId id="347" r:id="rId4"/>
    <p:sldId id="348" r:id="rId5"/>
    <p:sldId id="349" r:id="rId6"/>
    <p:sldId id="387" r:id="rId7"/>
    <p:sldId id="340" r:id="rId8"/>
    <p:sldId id="366" r:id="rId9"/>
    <p:sldId id="364" r:id="rId10"/>
    <p:sldId id="365" r:id="rId11"/>
    <p:sldId id="368" r:id="rId12"/>
    <p:sldId id="379" r:id="rId13"/>
    <p:sldId id="380" r:id="rId14"/>
    <p:sldId id="351" r:id="rId15"/>
    <p:sldId id="361" r:id="rId16"/>
    <p:sldId id="372" r:id="rId17"/>
    <p:sldId id="382" r:id="rId18"/>
    <p:sldId id="383" r:id="rId19"/>
    <p:sldId id="384" r:id="rId20"/>
    <p:sldId id="381" r:id="rId21"/>
    <p:sldId id="386" r:id="rId22"/>
    <p:sldId id="356" r:id="rId23"/>
    <p:sldId id="346" r:id="rId24"/>
    <p:sldId id="371" r:id="rId25"/>
    <p:sldId id="385" r:id="rId26"/>
    <p:sldId id="339" r:id="rId27"/>
    <p:sldId id="367" r:id="rId28"/>
  </p:sldIdLst>
  <p:sldSz cx="9144000" cy="6858000" type="screen4x3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3FFF1"/>
    <a:srgbClr val="9C9D01"/>
    <a:srgbClr val="00C602"/>
    <a:srgbClr val="FFFBA5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6" autoAdjust="0"/>
    <p:restoredTop sz="99462" autoAdjust="0"/>
  </p:normalViewPr>
  <p:slideViewPr>
    <p:cSldViewPr snapToObjects="1">
      <p:cViewPr varScale="1">
        <p:scale>
          <a:sx n="96" d="100"/>
          <a:sy n="96" d="100"/>
        </p:scale>
        <p:origin x="-7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5" d="100"/>
        <a:sy n="185" d="100"/>
      </p:scale>
      <p:origin x="0" y="9488"/>
    </p:cViewPr>
  </p:sorterViewPr>
  <p:notesViewPr>
    <p:cSldViewPr snapToGrid="0" snapToObjects="1">
      <p:cViewPr varScale="1">
        <p:scale>
          <a:sx n="111" d="100"/>
          <a:sy n="111" d="100"/>
        </p:scale>
        <p:origin x="-3240" y="-128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34.emf"/><Relationship Id="rId1" Type="http://schemas.openxmlformats.org/officeDocument/2006/relationships/image" Target="../media/image2.emf"/><Relationship Id="rId2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0EEE89-A423-044B-8893-2DC57A193D91}" type="datetime1">
              <a:rPr lang="en-US"/>
              <a:pPr>
                <a:defRPr/>
              </a:pPr>
              <a:t>1/6/14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2C6958-4E47-254F-B9C9-FE880BD86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32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2115E9-BEB6-D24C-8C7C-61E8AC6F5154}" type="datetime1">
              <a:rPr lang="en-US"/>
              <a:pPr>
                <a:defRPr/>
              </a:pPr>
              <a:t>1/6/14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244D204-E328-DC4B-A8A7-9B56FFF63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099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44D204-E328-DC4B-A8A7-9B56FFF6378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6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44D204-E328-DC4B-A8A7-9B56FFF6378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6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40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52167BA5-B5EB-CC46-BA7D-52A3EEE03A6F}" type="datetime1">
              <a:rPr lang="en-US" smtClean="0"/>
              <a:pPr>
                <a:defRPr/>
              </a:pPr>
              <a:t>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553200"/>
            <a:ext cx="679831" cy="21707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480DF77C-8FD8-BE4E-97BB-60F9B6804A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26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762000"/>
            <a:ext cx="8686800" cy="59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770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A350F-26EC-7947-A807-84F75ECDE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0" kern="12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emf"/><Relationship Id="rId12" Type="http://schemas.openxmlformats.org/officeDocument/2006/relationships/oleObject" Target="../embeddings/oleObject13.bin"/><Relationship Id="rId13" Type="http://schemas.openxmlformats.org/officeDocument/2006/relationships/image" Target="../media/image3.emf"/><Relationship Id="rId14" Type="http://schemas.openxmlformats.org/officeDocument/2006/relationships/oleObject" Target="../embeddings/oleObject14.bin"/><Relationship Id="rId15" Type="http://schemas.openxmlformats.org/officeDocument/2006/relationships/image" Target="../media/image3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8" Type="http://schemas.openxmlformats.org/officeDocument/2006/relationships/oleObject" Target="../embeddings/oleObject11.bin"/><Relationship Id="rId9" Type="http://schemas.openxmlformats.org/officeDocument/2006/relationships/image" Target="../media/image2.emf"/><Relationship Id="rId10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36.emf"/><Relationship Id="rId7" Type="http://schemas.openxmlformats.org/officeDocument/2006/relationships/image" Target="../media/image29.emf"/><Relationship Id="rId8" Type="http://schemas.openxmlformats.org/officeDocument/2006/relationships/image" Target="../media/image32.emf"/><Relationship Id="rId9" Type="http://schemas.openxmlformats.org/officeDocument/2006/relationships/oleObject" Target="../embeddings/oleObject16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oleObject" Target="../embeddings/oleObject17.bin"/><Relationship Id="rId5" Type="http://schemas.openxmlformats.org/officeDocument/2006/relationships/image" Target="../media/image36.emf"/><Relationship Id="rId6" Type="http://schemas.openxmlformats.org/officeDocument/2006/relationships/image" Target="../media/image29.emf"/><Relationship Id="rId7" Type="http://schemas.openxmlformats.org/officeDocument/2006/relationships/image" Target="../media/image3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wmf"/><Relationship Id="rId20" Type="http://schemas.openxmlformats.org/officeDocument/2006/relationships/image" Target="../media/image21.emf"/><Relationship Id="rId21" Type="http://schemas.openxmlformats.org/officeDocument/2006/relationships/image" Target="../media/image22.emf"/><Relationship Id="rId22" Type="http://schemas.openxmlformats.org/officeDocument/2006/relationships/image" Target="../media/image23.png"/><Relationship Id="rId23" Type="http://schemas.openxmlformats.org/officeDocument/2006/relationships/oleObject" Target="../embeddings/oleObject1.bin"/><Relationship Id="rId24" Type="http://schemas.openxmlformats.org/officeDocument/2006/relationships/image" Target="../media/image2.emf"/><Relationship Id="rId25" Type="http://schemas.openxmlformats.org/officeDocument/2006/relationships/oleObject" Target="../embeddings/oleObject2.bin"/><Relationship Id="rId26" Type="http://schemas.openxmlformats.org/officeDocument/2006/relationships/image" Target="../media/image3.emf"/><Relationship Id="rId27" Type="http://schemas.openxmlformats.org/officeDocument/2006/relationships/oleObject" Target="../embeddings/oleObject3.bin"/><Relationship Id="rId28" Type="http://schemas.openxmlformats.org/officeDocument/2006/relationships/image" Target="../media/image4.emf"/><Relationship Id="rId10" Type="http://schemas.openxmlformats.org/officeDocument/2006/relationships/image" Target="../media/image11.wmf"/><Relationship Id="rId11" Type="http://schemas.openxmlformats.org/officeDocument/2006/relationships/image" Target="../media/image12.wmf"/><Relationship Id="rId12" Type="http://schemas.openxmlformats.org/officeDocument/2006/relationships/image" Target="../media/image13.wmf"/><Relationship Id="rId13" Type="http://schemas.openxmlformats.org/officeDocument/2006/relationships/image" Target="../media/image14.wmf"/><Relationship Id="rId14" Type="http://schemas.openxmlformats.org/officeDocument/2006/relationships/image" Target="../media/image15.wmf"/><Relationship Id="rId15" Type="http://schemas.openxmlformats.org/officeDocument/2006/relationships/image" Target="../media/image16.wmf"/><Relationship Id="rId16" Type="http://schemas.openxmlformats.org/officeDocument/2006/relationships/image" Target="../media/image17.wmf"/><Relationship Id="rId17" Type="http://schemas.openxmlformats.org/officeDocument/2006/relationships/image" Target="../media/image18.wmf"/><Relationship Id="rId18" Type="http://schemas.openxmlformats.org/officeDocument/2006/relationships/image" Target="../media/image19.wmf"/><Relationship Id="rId19" Type="http://schemas.openxmlformats.org/officeDocument/2006/relationships/image" Target="../media/image2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wmf"/><Relationship Id="rId8" Type="http://schemas.openxmlformats.org/officeDocument/2006/relationships/image" Target="../media/image9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32.emf"/><Relationship Id="rId5" Type="http://schemas.openxmlformats.org/officeDocument/2006/relationships/image" Target="../media/image47.e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48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6" Type="http://schemas.openxmlformats.org/officeDocument/2006/relationships/image" Target="../media/image53.emf"/><Relationship Id="rId7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55.png"/><Relationship Id="rId7" Type="http://schemas.openxmlformats.org/officeDocument/2006/relationships/image" Target="../media/image20.emf"/><Relationship Id="rId8" Type="http://schemas.openxmlformats.org/officeDocument/2006/relationships/image" Target="../media/image21.emf"/><Relationship Id="rId9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57.jpeg"/><Relationship Id="rId5" Type="http://schemas.openxmlformats.org/officeDocument/2006/relationships/image" Target="../media/image58.jpeg"/><Relationship Id="rId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8" Type="http://schemas.openxmlformats.org/officeDocument/2006/relationships/oleObject" Target="../embeddings/oleObject19.bin"/><Relationship Id="rId9" Type="http://schemas.openxmlformats.org/officeDocument/2006/relationships/image" Target="../media/image48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wmf"/><Relationship Id="rId12" Type="http://schemas.openxmlformats.org/officeDocument/2006/relationships/image" Target="../media/image14.wmf"/><Relationship Id="rId13" Type="http://schemas.openxmlformats.org/officeDocument/2006/relationships/image" Target="../media/image15.wmf"/><Relationship Id="rId14" Type="http://schemas.openxmlformats.org/officeDocument/2006/relationships/image" Target="../media/image16.wmf"/><Relationship Id="rId15" Type="http://schemas.openxmlformats.org/officeDocument/2006/relationships/image" Target="../media/image17.wmf"/><Relationship Id="rId16" Type="http://schemas.openxmlformats.org/officeDocument/2006/relationships/image" Target="../media/image18.wmf"/><Relationship Id="rId17" Type="http://schemas.openxmlformats.org/officeDocument/2006/relationships/image" Target="../media/image19.wmf"/><Relationship Id="rId18" Type="http://schemas.openxmlformats.org/officeDocument/2006/relationships/oleObject" Target="../embeddings/oleObject4.bin"/><Relationship Id="rId19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wmf"/><Relationship Id="rId7" Type="http://schemas.openxmlformats.org/officeDocument/2006/relationships/image" Target="../media/image9.wmf"/><Relationship Id="rId8" Type="http://schemas.openxmlformats.org/officeDocument/2006/relationships/image" Target="../media/image10.wmf"/><Relationship Id="rId9" Type="http://schemas.openxmlformats.org/officeDocument/2006/relationships/image" Target="../media/image11.wmf"/><Relationship Id="rId10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6" Type="http://schemas.openxmlformats.org/officeDocument/2006/relationships/image" Target="../media/image25.png"/><Relationship Id="rId7" Type="http://schemas.openxmlformats.org/officeDocument/2006/relationships/image" Target="../media/image26.e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24.emf"/><Relationship Id="rId10" Type="http://schemas.openxmlformats.org/officeDocument/2006/relationships/oleObject" Target="../embeddings/oleObject6.bin"/><Relationship Id="rId11" Type="http://schemas.openxmlformats.org/officeDocument/2006/relationships/image" Target="../media/image3.emf"/><Relationship Id="rId1" Type="http://schemas.openxmlformats.org/officeDocument/2006/relationships/vmlDrawing" Target="../drawings/vmlDrawing3.vml"/><Relationship Id="rId2" Type="http://schemas.microsoft.com/office/2007/relationships/media" Target="../media/media1.mp4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wmf"/><Relationship Id="rId20" Type="http://schemas.openxmlformats.org/officeDocument/2006/relationships/image" Target="../media/image4.emf"/><Relationship Id="rId10" Type="http://schemas.openxmlformats.org/officeDocument/2006/relationships/image" Target="../media/image13.wmf"/><Relationship Id="rId11" Type="http://schemas.openxmlformats.org/officeDocument/2006/relationships/image" Target="../media/image14.wmf"/><Relationship Id="rId12" Type="http://schemas.openxmlformats.org/officeDocument/2006/relationships/image" Target="../media/image15.wmf"/><Relationship Id="rId13" Type="http://schemas.openxmlformats.org/officeDocument/2006/relationships/image" Target="../media/image16.wmf"/><Relationship Id="rId14" Type="http://schemas.openxmlformats.org/officeDocument/2006/relationships/image" Target="../media/image17.wmf"/><Relationship Id="rId15" Type="http://schemas.openxmlformats.org/officeDocument/2006/relationships/image" Target="../media/image18.wmf"/><Relationship Id="rId16" Type="http://schemas.openxmlformats.org/officeDocument/2006/relationships/image" Target="../media/image19.wmf"/><Relationship Id="rId17" Type="http://schemas.openxmlformats.org/officeDocument/2006/relationships/image" Target="../media/image27.png"/><Relationship Id="rId18" Type="http://schemas.openxmlformats.org/officeDocument/2006/relationships/image" Target="../media/image21.emf"/><Relationship Id="rId19" Type="http://schemas.openxmlformats.org/officeDocument/2006/relationships/oleObject" Target="../embeddings/oleObject7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0.emf"/><Relationship Id="rId4" Type="http://schemas.openxmlformats.org/officeDocument/2006/relationships/image" Target="../media/image23.png"/><Relationship Id="rId5" Type="http://schemas.openxmlformats.org/officeDocument/2006/relationships/image" Target="../media/image8.wmf"/><Relationship Id="rId6" Type="http://schemas.openxmlformats.org/officeDocument/2006/relationships/image" Target="../media/image9.wmf"/><Relationship Id="rId7" Type="http://schemas.openxmlformats.org/officeDocument/2006/relationships/image" Target="../media/image10.wmf"/><Relationship Id="rId8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wmf"/><Relationship Id="rId20" Type="http://schemas.openxmlformats.org/officeDocument/2006/relationships/image" Target="../media/image21.emf"/><Relationship Id="rId21" Type="http://schemas.openxmlformats.org/officeDocument/2006/relationships/image" Target="../media/image22.emf"/><Relationship Id="rId22" Type="http://schemas.openxmlformats.org/officeDocument/2006/relationships/image" Target="../media/image23.png"/><Relationship Id="rId23" Type="http://schemas.openxmlformats.org/officeDocument/2006/relationships/oleObject" Target="../embeddings/oleObject8.bin"/><Relationship Id="rId24" Type="http://schemas.openxmlformats.org/officeDocument/2006/relationships/image" Target="../media/image2.emf"/><Relationship Id="rId25" Type="http://schemas.openxmlformats.org/officeDocument/2006/relationships/oleObject" Target="../embeddings/oleObject9.bin"/><Relationship Id="rId26" Type="http://schemas.openxmlformats.org/officeDocument/2006/relationships/image" Target="../media/image3.emf"/><Relationship Id="rId27" Type="http://schemas.openxmlformats.org/officeDocument/2006/relationships/oleObject" Target="../embeddings/oleObject10.bin"/><Relationship Id="rId28" Type="http://schemas.openxmlformats.org/officeDocument/2006/relationships/image" Target="../media/image4.emf"/><Relationship Id="rId10" Type="http://schemas.openxmlformats.org/officeDocument/2006/relationships/image" Target="../media/image11.wmf"/><Relationship Id="rId11" Type="http://schemas.openxmlformats.org/officeDocument/2006/relationships/image" Target="../media/image12.wmf"/><Relationship Id="rId12" Type="http://schemas.openxmlformats.org/officeDocument/2006/relationships/image" Target="../media/image13.wmf"/><Relationship Id="rId13" Type="http://schemas.openxmlformats.org/officeDocument/2006/relationships/image" Target="../media/image14.wmf"/><Relationship Id="rId14" Type="http://schemas.openxmlformats.org/officeDocument/2006/relationships/image" Target="../media/image15.wmf"/><Relationship Id="rId15" Type="http://schemas.openxmlformats.org/officeDocument/2006/relationships/image" Target="../media/image16.wmf"/><Relationship Id="rId16" Type="http://schemas.openxmlformats.org/officeDocument/2006/relationships/image" Target="../media/image17.wmf"/><Relationship Id="rId17" Type="http://schemas.openxmlformats.org/officeDocument/2006/relationships/image" Target="../media/image18.wmf"/><Relationship Id="rId18" Type="http://schemas.openxmlformats.org/officeDocument/2006/relationships/image" Target="../media/image19.wmf"/><Relationship Id="rId19" Type="http://schemas.openxmlformats.org/officeDocument/2006/relationships/image" Target="../media/image2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wmf"/><Relationship Id="rId8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295400"/>
            <a:ext cx="8991600" cy="1778731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Optimization for models of legged locomotion: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Parameter estimation, gait synthesis, and experiment design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314700"/>
            <a:ext cx="8686800" cy="8382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Sam Burden, Shankar </a:t>
            </a:r>
            <a:r>
              <a:rPr lang="en-US" sz="2800" dirty="0" err="1" smtClean="0">
                <a:solidFill>
                  <a:schemeClr val="tx1"/>
                </a:solidFill>
              </a:rPr>
              <a:t>Sastry</a:t>
            </a:r>
            <a:r>
              <a:rPr lang="en-US" sz="2800" dirty="0" smtClean="0">
                <a:solidFill>
                  <a:schemeClr val="tx1"/>
                </a:solidFill>
              </a:rPr>
              <a:t>, and Robert Full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ucb_colo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465" y="4497224"/>
            <a:ext cx="1751176" cy="175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12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h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415" y="3124200"/>
            <a:ext cx="3117385" cy="37592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019800" y="2654040"/>
            <a:ext cx="3124200" cy="4229359"/>
            <a:chOff x="5105400" y="1828800"/>
            <a:chExt cx="3733800" cy="5054600"/>
          </a:xfrm>
        </p:grpSpPr>
        <p:pic>
          <p:nvPicPr>
            <p:cNvPr id="9" name="Picture 8" descr="0_jump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5200" y="1828800"/>
              <a:ext cx="914400" cy="5054600"/>
            </a:xfrm>
            <a:prstGeom prst="rect">
              <a:avLst/>
            </a:prstGeom>
          </p:spPr>
        </p:pic>
        <p:pic>
          <p:nvPicPr>
            <p:cNvPr id="10" name="Picture 9" descr="1_jump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00" y="1828800"/>
              <a:ext cx="914400" cy="5054600"/>
            </a:xfrm>
            <a:prstGeom prst="rect">
              <a:avLst/>
            </a:prstGeom>
          </p:spPr>
        </p:pic>
        <p:pic>
          <p:nvPicPr>
            <p:cNvPr id="11" name="Picture 10" descr="9_jump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4800" y="1828800"/>
              <a:ext cx="914400" cy="5054600"/>
            </a:xfrm>
            <a:prstGeom prst="rect">
              <a:avLst/>
            </a:prstGeom>
          </p:spPr>
        </p:pic>
        <p:pic>
          <p:nvPicPr>
            <p:cNvPr id="12" name="Picture 11" descr="_jump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400" y="1828800"/>
              <a:ext cx="914400" cy="5054600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DF77C-8FD8-BE4E-97BB-60F9B6804AA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76200" y="1117618"/>
            <a:ext cx="8975977" cy="939782"/>
            <a:chOff x="-1447800" y="758080"/>
            <a:chExt cx="10301461" cy="1078560"/>
          </a:xfrm>
        </p:grpSpPr>
        <p:grpSp>
          <p:nvGrpSpPr>
            <p:cNvPr id="38" name="Group 37"/>
            <p:cNvGrpSpPr/>
            <p:nvPr/>
          </p:nvGrpSpPr>
          <p:grpSpPr>
            <a:xfrm>
              <a:off x="-1447800" y="758080"/>
              <a:ext cx="3655105" cy="1074640"/>
              <a:chOff x="146430" y="762000"/>
              <a:chExt cx="3655105" cy="1074640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146430" y="762000"/>
                <a:ext cx="3655105" cy="1074640"/>
              </a:xfrm>
              <a:prstGeom prst="roundRect">
                <a:avLst>
                  <a:gd name="adj" fmla="val 974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 cmpd="sng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8" name="Content Placeholder 2"/>
              <p:cNvSpPr txBox="1">
                <a:spLocks/>
              </p:cNvSpPr>
              <p:nvPr/>
            </p:nvSpPr>
            <p:spPr bwMode="auto">
              <a:xfrm>
                <a:off x="149905" y="762000"/>
                <a:ext cx="365163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2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Estimation</a:t>
                </a:r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2000" dirty="0" smtClean="0"/>
                  <a:t>of parameters </a:t>
                </a:r>
                <a:r>
                  <a:rPr lang="en-US" sz="2000" i="1" dirty="0" smtClean="0">
                    <a:latin typeface="Symbol" charset="2"/>
                    <a:cs typeface="Symbol" charset="2"/>
                  </a:rPr>
                  <a:t>r</a:t>
                </a:r>
                <a:r>
                  <a:rPr lang="en-US" sz="2000" dirty="0" smtClean="0"/>
                  <a:t> </a:t>
                </a:r>
              </a:p>
            </p:txBody>
          </p:sp>
          <p:graphicFrame>
            <p:nvGraphicFramePr>
              <p:cNvPr id="34" name="Object 3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66500747"/>
                  </p:ext>
                </p:extLst>
              </p:nvPr>
            </p:nvGraphicFramePr>
            <p:xfrm>
              <a:off x="667406" y="1219200"/>
              <a:ext cx="2627313" cy="5572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719" name="Equation" r:id="rId8" imgW="1016000" imgH="215900" progId="Equation.3">
                      <p:embed/>
                    </p:oleObj>
                  </mc:Choice>
                  <mc:Fallback>
                    <p:oleObj name="Equation" r:id="rId8" imgW="1016000" imgH="2159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667406" y="1219200"/>
                            <a:ext cx="2627313" cy="55721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0" name="Group 39"/>
            <p:cNvGrpSpPr/>
            <p:nvPr/>
          </p:nvGrpSpPr>
          <p:grpSpPr>
            <a:xfrm>
              <a:off x="5348461" y="758080"/>
              <a:ext cx="3505200" cy="1074640"/>
              <a:chOff x="146430" y="3192560"/>
              <a:chExt cx="3505200" cy="1074640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146431" y="3192560"/>
                <a:ext cx="3505199" cy="1074640"/>
              </a:xfrm>
              <a:prstGeom prst="roundRect">
                <a:avLst>
                  <a:gd name="adj" fmla="val 974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57150" cmpd="sng">
                <a:solidFill>
                  <a:srgbClr val="40315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graphicFrame>
            <p:nvGraphicFramePr>
              <p:cNvPr id="31" name="Object 3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69656200"/>
                  </p:ext>
                </p:extLst>
              </p:nvPr>
            </p:nvGraphicFramePr>
            <p:xfrm>
              <a:off x="238505" y="3676650"/>
              <a:ext cx="3413125" cy="5905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720" name="Equation" r:id="rId10" imgW="1320800" imgH="228600" progId="Equation.3">
                      <p:embed/>
                    </p:oleObj>
                  </mc:Choice>
                  <mc:Fallback>
                    <p:oleObj name="Equation" r:id="rId10" imgW="1320800" imgH="2286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238505" y="3676650"/>
                            <a:ext cx="3413125" cy="5905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" name="Content Placeholder 2"/>
              <p:cNvSpPr txBox="1">
                <a:spLocks/>
              </p:cNvSpPr>
              <p:nvPr/>
            </p:nvSpPr>
            <p:spPr bwMode="auto">
              <a:xfrm>
                <a:off x="146430" y="3219450"/>
                <a:ext cx="35052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2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000" b="1" dirty="0" smtClean="0">
                    <a:solidFill>
                      <a:srgbClr val="403152"/>
                    </a:solidFill>
                  </a:rPr>
                  <a:t>Design</a:t>
                </a:r>
                <a:r>
                  <a:rPr lang="en-US" sz="2000" b="1" dirty="0" smtClean="0"/>
                  <a:t> </a:t>
                </a:r>
                <a:r>
                  <a:rPr lang="en-US" sz="2000" dirty="0" smtClean="0"/>
                  <a:t>of treatments </a:t>
                </a:r>
                <a:r>
                  <a:rPr lang="en-US" sz="2000" i="1" dirty="0" smtClean="0">
                    <a:latin typeface="Symbol" charset="2"/>
                    <a:cs typeface="Symbol" charset="2"/>
                  </a:rPr>
                  <a:t>t</a:t>
                </a:r>
                <a:r>
                  <a:rPr lang="en-US" sz="2000" dirty="0" smtClean="0"/>
                  <a:t> </a:t>
                </a: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2362200" y="762000"/>
              <a:ext cx="2832100" cy="1074640"/>
              <a:chOff x="140460" y="1981200"/>
              <a:chExt cx="2832100" cy="1074640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146430" y="1981200"/>
                <a:ext cx="2826130" cy="1074640"/>
              </a:xfrm>
              <a:prstGeom prst="roundRect">
                <a:avLst>
                  <a:gd name="adj" fmla="val 974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mpd="sng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graphicFrame>
            <p:nvGraphicFramePr>
              <p:cNvPr id="29" name="Object 2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92540416"/>
                  </p:ext>
                </p:extLst>
              </p:nvPr>
            </p:nvGraphicFramePr>
            <p:xfrm>
              <a:off x="216660" y="2486819"/>
              <a:ext cx="2755900" cy="525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721" name="Equation" r:id="rId12" imgW="1066800" imgH="203200" progId="Equation.3">
                      <p:embed/>
                    </p:oleObj>
                  </mc:Choice>
                  <mc:Fallback>
                    <p:oleObj name="Equation" r:id="rId12" imgW="1066800" imgH="2032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216660" y="2486819"/>
                            <a:ext cx="2755900" cy="52546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0" name="Content Placeholder 2"/>
              <p:cNvSpPr txBox="1">
                <a:spLocks/>
              </p:cNvSpPr>
              <p:nvPr/>
            </p:nvSpPr>
            <p:spPr bwMode="auto">
              <a:xfrm>
                <a:off x="140460" y="1981200"/>
                <a:ext cx="28321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2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000" b="1" dirty="0">
                    <a:solidFill>
                      <a:schemeClr val="accent5">
                        <a:lumMod val="50000"/>
                      </a:schemeClr>
                    </a:solidFill>
                  </a:rPr>
                  <a:t>S</a:t>
                </a:r>
                <a:r>
                  <a:rPr lang="en-US" sz="2000" b="1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ynthesis</a:t>
                </a:r>
                <a:r>
                  <a:rPr lang="en-US" sz="2000" b="1" dirty="0" smtClean="0"/>
                  <a:t> </a:t>
                </a:r>
                <a:r>
                  <a:rPr lang="en-US" sz="2000" dirty="0" smtClean="0"/>
                  <a:t>of inputs </a:t>
                </a:r>
                <a:r>
                  <a:rPr lang="en-US" sz="2000" i="1" dirty="0" smtClean="0">
                    <a:latin typeface="Times"/>
                    <a:cs typeface="Times"/>
                  </a:rPr>
                  <a:t>u</a:t>
                </a:r>
                <a:r>
                  <a:rPr lang="en-US" sz="2000" dirty="0" smtClean="0"/>
                  <a:t> </a:t>
                </a:r>
              </a:p>
            </p:txBody>
          </p:sp>
        </p:grpSp>
      </p:grpSp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76200" y="609601"/>
            <a:ext cx="9061831" cy="50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Each of these optimization problems:</a:t>
            </a:r>
            <a:endParaRPr lang="en-US" i="1" dirty="0" smtClean="0">
              <a:latin typeface="Times"/>
              <a:cs typeface="Time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200" y="2039779"/>
            <a:ext cx="9061831" cy="1625661"/>
            <a:chOff x="76200" y="2039779"/>
            <a:chExt cx="9061831" cy="1625661"/>
          </a:xfrm>
        </p:grpSpPr>
        <p:sp>
          <p:nvSpPr>
            <p:cNvPr id="43" name="Content Placeholder 2"/>
            <p:cNvSpPr txBox="1">
              <a:spLocks/>
            </p:cNvSpPr>
            <p:nvPr/>
          </p:nvSpPr>
          <p:spPr bwMode="auto">
            <a:xfrm>
              <a:off x="76200" y="2039779"/>
              <a:ext cx="9061831" cy="1236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2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Is equivalent to </a:t>
              </a:r>
              <a:r>
                <a:rPr lang="en-US" dirty="0" err="1" smtClean="0"/>
                <a:t>extremizing</a:t>
              </a:r>
              <a:r>
                <a:rPr lang="en-US" dirty="0" smtClean="0"/>
                <a:t> </a:t>
              </a:r>
              <a:r>
                <a:rPr lang="en-US" i="1" dirty="0" smtClean="0"/>
                <a:t>final performance </a:t>
              </a:r>
              <a:r>
                <a:rPr lang="en-US" i="1" dirty="0" smtClean="0">
                  <a:latin typeface="Times"/>
                  <a:cs typeface="Times"/>
                </a:rPr>
                <a:t>J(x(</a:t>
              </a:r>
              <a:r>
                <a:rPr lang="en-US" i="1" dirty="0">
                  <a:latin typeface="Times"/>
                  <a:cs typeface="Times"/>
                </a:rPr>
                <a:t>T</a:t>
              </a:r>
              <a:r>
                <a:rPr lang="en-US" i="1" dirty="0" smtClean="0">
                  <a:latin typeface="Times"/>
                  <a:cs typeface="Times"/>
                </a:rPr>
                <a:t>))</a:t>
              </a:r>
              <a:r>
                <a:rPr lang="en-US" dirty="0" smtClean="0"/>
                <a:t> over </a:t>
              </a:r>
              <a:r>
                <a:rPr lang="en-US" i="1" dirty="0" smtClean="0"/>
                <a:t>initial conditions </a:t>
              </a:r>
              <a:r>
                <a:rPr lang="en-US" i="1" dirty="0">
                  <a:latin typeface="Times"/>
                  <a:cs typeface="Times"/>
                </a:rPr>
                <a:t>x(0</a:t>
              </a:r>
              <a:r>
                <a:rPr lang="en-US" i="1" dirty="0" smtClean="0">
                  <a:latin typeface="Times"/>
                  <a:cs typeface="Times"/>
                </a:rPr>
                <a:t>):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368170" y="2590800"/>
              <a:ext cx="4337430" cy="1074640"/>
              <a:chOff x="4806570" y="2362200"/>
              <a:chExt cx="4337430" cy="1074640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4806570" y="2362200"/>
                <a:ext cx="4337430" cy="1074640"/>
              </a:xfrm>
              <a:prstGeom prst="roundRect">
                <a:avLst>
                  <a:gd name="adj" fmla="val 9740"/>
                </a:avLst>
              </a:prstGeom>
              <a:solidFill>
                <a:srgbClr val="F3FFF1"/>
              </a:solidFill>
              <a:ln w="57150" cmpd="sng">
                <a:solidFill>
                  <a:srgbClr val="008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33" name="Object 3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36798406"/>
                  </p:ext>
                </p:extLst>
              </p:nvPr>
            </p:nvGraphicFramePr>
            <p:xfrm>
              <a:off x="5121275" y="2828925"/>
              <a:ext cx="3675063" cy="5238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722" name="Equation" r:id="rId14" imgW="1422400" imgH="203200" progId="Equation.3">
                      <p:embed/>
                    </p:oleObj>
                  </mc:Choice>
                  <mc:Fallback>
                    <p:oleObj name="Equation" r:id="rId14" imgW="1422400" imgH="2032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5121275" y="2828925"/>
                            <a:ext cx="3675063" cy="5238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7" name="Content Placeholder 2"/>
              <p:cNvSpPr txBox="1">
                <a:spLocks/>
              </p:cNvSpPr>
              <p:nvPr/>
            </p:nvSpPr>
            <p:spPr bwMode="auto">
              <a:xfrm>
                <a:off x="4806570" y="2362613"/>
                <a:ext cx="433743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2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b="1" dirty="0" smtClean="0">
                    <a:solidFill>
                      <a:srgbClr val="008000"/>
                    </a:solidFill>
                  </a:rPr>
                  <a:t>Optimization </a:t>
                </a:r>
                <a:r>
                  <a:rPr lang="en-US" dirty="0" smtClean="0"/>
                  <a:t>of initial state </a:t>
                </a:r>
                <a:r>
                  <a:rPr lang="en-US" i="1" dirty="0" smtClean="0">
                    <a:latin typeface="Times"/>
                    <a:cs typeface="Times"/>
                  </a:rPr>
                  <a:t>x(0)</a:t>
                </a:r>
                <a:r>
                  <a:rPr lang="en-US" dirty="0" smtClean="0"/>
                  <a:t> </a:t>
                </a:r>
              </a:p>
            </p:txBody>
          </p:sp>
        </p:grpSp>
      </p:grpSp>
      <p:sp>
        <p:nvSpPr>
          <p:cNvPr id="4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dirty="0" smtClean="0"/>
              <a:t>Translation to canonical optimization problem</a:t>
            </a:r>
            <a:endParaRPr lang="en-US" dirty="0"/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148925" y="3581400"/>
            <a:ext cx="4270675" cy="3124200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 smtClean="0">
                <a:solidFill>
                  <a:schemeClr val="accent6">
                    <a:lumMod val="50000"/>
                  </a:schemeClr>
                </a:solidFill>
              </a:rPr>
              <a:t>parameters </a:t>
            </a:r>
          </a:p>
          <a:p>
            <a:pPr marL="0" indent="0">
              <a:buNone/>
            </a:pPr>
            <a:r>
              <a:rPr lang="en-US" sz="2800" i="1" dirty="0" smtClean="0">
                <a:latin typeface="Symbol" charset="2"/>
                <a:cs typeface="Symbol" charset="2"/>
              </a:rPr>
              <a:t>  r</a:t>
            </a:r>
            <a:r>
              <a:rPr lang="en-US" sz="2800" i="1" dirty="0" smtClean="0">
                <a:latin typeface="Times"/>
                <a:cs typeface="Times"/>
              </a:rPr>
              <a:t> </a:t>
            </a:r>
            <a:r>
              <a:rPr lang="en-US" sz="2800" i="1" dirty="0">
                <a:latin typeface="Symbol" charset="2"/>
                <a:cs typeface="Symbol" charset="2"/>
              </a:rPr>
              <a:t>–</a:t>
            </a:r>
            <a:r>
              <a:rPr lang="en-US" sz="2800" i="1" dirty="0" smtClean="0">
                <a:latin typeface="Times"/>
                <a:cs typeface="Times"/>
              </a:rPr>
              <a:t> (</a:t>
            </a:r>
            <a:r>
              <a:rPr lang="en-US" sz="2800" i="1" dirty="0" err="1" smtClean="0">
                <a:latin typeface="Times"/>
                <a:cs typeface="Times"/>
              </a:rPr>
              <a:t>k,l,b,m,g</a:t>
            </a:r>
            <a:r>
              <a:rPr lang="en-US" sz="2800" i="1" dirty="0" smtClean="0">
                <a:latin typeface="Times"/>
                <a:cs typeface="Times"/>
              </a:rPr>
              <a:t>)</a:t>
            </a:r>
          </a:p>
          <a:p>
            <a:pPr marL="0" indent="0">
              <a:buNone/>
            </a:pP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</a:rPr>
              <a:t>input </a:t>
            </a:r>
          </a:p>
          <a:p>
            <a:pPr marL="0" indent="0">
              <a:buNone/>
            </a:pPr>
            <a:r>
              <a:rPr lang="en-US" sz="2800" i="1" dirty="0" smtClean="0">
                <a:latin typeface="Times"/>
                <a:cs typeface="Times"/>
              </a:rPr>
              <a:t>  u</a:t>
            </a:r>
            <a:r>
              <a:rPr lang="en-US" sz="2800" dirty="0" smtClean="0">
                <a:latin typeface="Times"/>
                <a:cs typeface="Times"/>
              </a:rPr>
              <a:t> </a:t>
            </a:r>
            <a:r>
              <a:rPr lang="en-US" sz="2800" i="1" dirty="0">
                <a:latin typeface="Symbol" charset="2"/>
                <a:cs typeface="Symbol" charset="2"/>
              </a:rPr>
              <a:t>–</a:t>
            </a:r>
            <a:r>
              <a:rPr lang="en-US" sz="2800" dirty="0" smtClean="0">
                <a:latin typeface="Times"/>
                <a:cs typeface="Times"/>
              </a:rPr>
              <a:t> </a:t>
            </a:r>
            <a:r>
              <a:rPr lang="en-US" sz="2800" dirty="0" smtClean="0">
                <a:latin typeface="Calibri"/>
                <a:cs typeface="Calibri"/>
              </a:rPr>
              <a:t>(actuator input)</a:t>
            </a:r>
            <a:endParaRPr lang="en-US" sz="2800" i="1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i="1" dirty="0" smtClean="0">
                <a:solidFill>
                  <a:schemeClr val="accent4">
                    <a:lumMod val="50000"/>
                  </a:schemeClr>
                </a:solidFill>
              </a:rPr>
              <a:t>treatment</a:t>
            </a:r>
            <a:endParaRPr lang="en-US" sz="2800" i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800" i="1" dirty="0" smtClean="0">
                <a:latin typeface="Symbol" charset="2"/>
                <a:cs typeface="Symbol" charset="2"/>
              </a:rPr>
              <a:t>  t – </a:t>
            </a:r>
            <a:r>
              <a:rPr lang="en-US" sz="2800" dirty="0" smtClean="0">
                <a:latin typeface="Calibri"/>
                <a:cs typeface="Calibri"/>
              </a:rPr>
              <a:t>(e.g. spring law)</a:t>
            </a:r>
            <a:endParaRPr lang="en-US" sz="28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6981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/>
          <p:cNvCxnSpPr/>
          <p:nvPr/>
        </p:nvCxnSpPr>
        <p:spPr>
          <a:xfrm>
            <a:off x="1219200" y="6324600"/>
            <a:ext cx="3276600" cy="0"/>
          </a:xfrm>
          <a:prstGeom prst="straightConnector1">
            <a:avLst/>
          </a:prstGeom>
          <a:ln w="57150" cmpd="sng"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DF77C-8FD8-BE4E-97BB-60F9B6804AA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dirty="0" smtClean="0"/>
              <a:t>Typical jump: height, velocity, input versus time</a:t>
            </a:r>
            <a:endParaRPr lang="en-US" dirty="0"/>
          </a:p>
        </p:txBody>
      </p:sp>
      <p:pic>
        <p:nvPicPr>
          <p:cNvPr id="23" name="Picture 22" descr="_jump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4"/>
          <a:stretch/>
        </p:blipFill>
        <p:spPr>
          <a:xfrm>
            <a:off x="2286000" y="5346700"/>
            <a:ext cx="619062" cy="15366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89554"/>
            <a:ext cx="7962900" cy="4656592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>
            <a:off x="4572000" y="5638800"/>
            <a:ext cx="3657600" cy="0"/>
          </a:xfrm>
          <a:prstGeom prst="straightConnector1">
            <a:avLst/>
          </a:prstGeom>
          <a:ln w="57150" cmpd="sng"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0_jump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4"/>
          <a:stretch/>
        </p:blipFill>
        <p:spPr>
          <a:xfrm>
            <a:off x="6553200" y="5346700"/>
            <a:ext cx="619062" cy="15366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05000" y="990600"/>
            <a:ext cx="533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50000"/>
              </a:lnSpc>
            </a:pPr>
            <a:r>
              <a:rPr lang="en-US" sz="2400" dirty="0">
                <a:solidFill>
                  <a:srgbClr val="3366FF"/>
                </a:solidFill>
                <a:latin typeface="Symbol" charset="2"/>
                <a:cs typeface="Symbol" charset="2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499255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89554"/>
            <a:ext cx="7962900" cy="465659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33401" y="789554"/>
            <a:ext cx="7962898" cy="4656592"/>
            <a:chOff x="533401" y="789554"/>
            <a:chExt cx="7962898" cy="465659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1" y="789554"/>
              <a:ext cx="7962898" cy="4656592"/>
            </a:xfrm>
            <a:prstGeom prst="rect">
              <a:avLst/>
            </a:prstGeom>
          </p:spPr>
        </p:pic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8484632"/>
                </p:ext>
              </p:extLst>
            </p:nvPr>
          </p:nvGraphicFramePr>
          <p:xfrm>
            <a:off x="4038600" y="2925688"/>
            <a:ext cx="4007084" cy="503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96" name="Equation" r:id="rId5" imgW="1612900" imgH="203200" progId="Equation.3">
                    <p:embed/>
                  </p:oleObj>
                </mc:Choice>
                <mc:Fallback>
                  <p:oleObj name="Equation" r:id="rId5" imgW="16129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038600" y="2925688"/>
                          <a:ext cx="4007084" cy="50331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solidFill>
                            <a:srgbClr val="604A7B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DF77C-8FD8-BE4E-97BB-60F9B6804AA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1" name="Picture 10" descr="0_jump.pd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4"/>
          <a:stretch/>
        </p:blipFill>
        <p:spPr>
          <a:xfrm>
            <a:off x="8308879" y="4091087"/>
            <a:ext cx="377921" cy="938113"/>
          </a:xfrm>
          <a:prstGeom prst="rect">
            <a:avLst/>
          </a:prstGeom>
        </p:spPr>
      </p:pic>
      <p:pic>
        <p:nvPicPr>
          <p:cNvPr id="12" name="Picture 11" descr="_jump.pdf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17"/>
          <a:stretch/>
        </p:blipFill>
        <p:spPr>
          <a:xfrm>
            <a:off x="1295400" y="4495800"/>
            <a:ext cx="377921" cy="519830"/>
          </a:xfrm>
          <a:prstGeom prst="rect">
            <a:avLst/>
          </a:prstGeom>
        </p:spPr>
      </p:pic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dirty="0" smtClean="0"/>
              <a:t>Continuous optimization with fixed discrete sequence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15713" y="5334000"/>
            <a:ext cx="8571088" cy="2590800"/>
          </a:xfrm>
        </p:spPr>
        <p:txBody>
          <a:bodyPr/>
          <a:lstStyle/>
          <a:p>
            <a:pPr marL="457200" lvl="1" indent="-457200">
              <a:buFont typeface="+mj-lt"/>
              <a:buAutoNum type="arabicPeriod"/>
            </a:pPr>
            <a:r>
              <a:rPr lang="en-US" sz="2400" dirty="0" smtClean="0"/>
              <a:t>Fix footfall sequence corresponding to particular trajectory  </a:t>
            </a:r>
            <a:r>
              <a:rPr lang="en-US" sz="2800" i="1" dirty="0" smtClean="0">
                <a:solidFill>
                  <a:srgbClr val="3366FF"/>
                </a:solidFill>
                <a:latin typeface="Symbol" charset="2"/>
                <a:cs typeface="Symbol" charset="2"/>
              </a:rPr>
              <a:t>g</a:t>
            </a:r>
            <a:endParaRPr lang="en-US" sz="2800" dirty="0" smtClean="0">
              <a:solidFill>
                <a:srgbClr val="3366FF"/>
              </a:solidFill>
            </a:endParaRPr>
          </a:p>
          <a:p>
            <a:pPr marL="457200" lvl="1" indent="-457200">
              <a:buFont typeface="+mj-lt"/>
              <a:buAutoNum type="arabicPeriod"/>
            </a:pPr>
            <a:r>
              <a:rPr lang="en-US" sz="2400" dirty="0" smtClean="0"/>
              <a:t>Define discrete event function  </a:t>
            </a:r>
            <a:r>
              <a:rPr lang="en-US" sz="2400" i="1" dirty="0" smtClean="0">
                <a:solidFill>
                  <a:srgbClr val="604A7B"/>
                </a:solidFill>
                <a:latin typeface="Times"/>
                <a:cs typeface="Times"/>
              </a:rPr>
              <a:t>P</a:t>
            </a:r>
            <a:r>
              <a:rPr lang="en-US" sz="2400" dirty="0" smtClean="0"/>
              <a:t>  (e.g. apex) near </a:t>
            </a:r>
            <a:r>
              <a:rPr lang="en-US" sz="2800" i="1" dirty="0" smtClean="0">
                <a:solidFill>
                  <a:srgbClr val="3366FF"/>
                </a:solidFill>
                <a:latin typeface="Symbol" charset="2"/>
                <a:cs typeface="Symbol" charset="2"/>
              </a:rPr>
              <a:t>g</a:t>
            </a:r>
            <a:endParaRPr lang="en-US" sz="2800" dirty="0" smtClean="0">
              <a:solidFill>
                <a:srgbClr val="3366FF"/>
              </a:solidFill>
            </a:endParaRPr>
          </a:p>
          <a:p>
            <a:pPr marL="457200" lvl="1" indent="-457200">
              <a:buFont typeface="+mj-lt"/>
              <a:buAutoNum type="arabicPeriod"/>
            </a:pPr>
            <a:r>
              <a:rPr lang="en-US" sz="2400" dirty="0" smtClean="0"/>
              <a:t>Optimize near </a:t>
            </a:r>
            <a:r>
              <a:rPr lang="en-US" sz="2400" dirty="0"/>
              <a:t> </a:t>
            </a:r>
            <a:r>
              <a:rPr lang="en-US" sz="2400" i="1" dirty="0" smtClean="0">
                <a:solidFill>
                  <a:srgbClr val="3366FF"/>
                </a:solidFill>
                <a:latin typeface="Symbol" charset="2"/>
                <a:cs typeface="Symbol" charset="2"/>
              </a:rPr>
              <a:t>g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  <a:latin typeface="Symbol" charset="2"/>
                <a:cs typeface="Symbol" charset="2"/>
              </a:rPr>
              <a:t> </a:t>
            </a:r>
            <a:r>
              <a:rPr lang="en-US" sz="2400" dirty="0" smtClean="0"/>
              <a:t> using event function </a:t>
            </a:r>
            <a:r>
              <a:rPr lang="en-US" sz="2400" i="1" dirty="0" smtClean="0">
                <a:solidFill>
                  <a:srgbClr val="604A7B"/>
                </a:solidFill>
                <a:latin typeface="Times"/>
                <a:cs typeface="Times"/>
              </a:rPr>
              <a:t>P</a:t>
            </a:r>
            <a:endParaRPr lang="en-US" sz="2400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1905000" y="990600"/>
            <a:ext cx="533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05000" y="990600"/>
            <a:ext cx="533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50000"/>
              </a:lnSpc>
            </a:pPr>
            <a:r>
              <a:rPr lang="en-US" sz="2400" dirty="0">
                <a:solidFill>
                  <a:srgbClr val="3366FF"/>
                </a:solidFill>
                <a:latin typeface="Symbol" charset="2"/>
                <a:cs typeface="Symbol" charset="2"/>
              </a:rPr>
              <a:t>g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489875"/>
              </p:ext>
            </p:extLst>
          </p:nvPr>
        </p:nvGraphicFramePr>
        <p:xfrm>
          <a:off x="5715000" y="6400800"/>
          <a:ext cx="3200400" cy="40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7" name="Equation" r:id="rId9" imgW="1612900" imgH="203200" progId="Equation.3">
                  <p:embed/>
                </p:oleObj>
              </mc:Choice>
              <mc:Fallback>
                <p:oleObj name="Equation" r:id="rId9" imgW="1612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15000" y="6400800"/>
                        <a:ext cx="3200400" cy="401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013290" y="5893316"/>
            <a:ext cx="1978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latin typeface="Times"/>
                <a:cs typeface="Times"/>
              </a:rPr>
              <a:t>x(T)=P(x(0))</a:t>
            </a:r>
            <a:endParaRPr lang="en-US" sz="2400" i="1" dirty="0">
              <a:latin typeface="Times"/>
              <a:cs typeface="Time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269482" y="939224"/>
            <a:ext cx="6198118" cy="1017428"/>
            <a:chOff x="1269482" y="939224"/>
            <a:chExt cx="6198118" cy="1017428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7467600" y="990600"/>
              <a:ext cx="0" cy="914400"/>
            </a:xfrm>
            <a:prstGeom prst="straightConnector1">
              <a:avLst/>
            </a:prstGeom>
            <a:ln w="57150" cmpd="sng">
              <a:solidFill>
                <a:srgbClr val="604A7B"/>
              </a:solidFill>
              <a:headEnd type="oval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1269482" y="1412418"/>
              <a:ext cx="0" cy="544234"/>
            </a:xfrm>
            <a:prstGeom prst="straightConnector1">
              <a:avLst/>
            </a:prstGeom>
            <a:ln w="57150" cmpd="sng">
              <a:solidFill>
                <a:srgbClr val="604A7B"/>
              </a:solidFill>
              <a:headEnd type="oval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4800600" y="939224"/>
              <a:ext cx="468648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i="1" dirty="0">
                  <a:solidFill>
                    <a:schemeClr val="accent4">
                      <a:lumMod val="75000"/>
                    </a:schemeClr>
                  </a:solidFill>
                  <a:latin typeface="Times"/>
                  <a:cs typeface="Times"/>
                </a:rPr>
                <a:t>P</a:t>
              </a:r>
              <a:endParaRPr lang="en-US" sz="3200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1447800" y="1499632"/>
              <a:ext cx="5867400" cy="0"/>
            </a:xfrm>
            <a:prstGeom prst="straightConnector1">
              <a:avLst/>
            </a:prstGeom>
            <a:ln w="57150" cmpd="sng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1392813" y="1300118"/>
            <a:ext cx="7598787" cy="577081"/>
            <a:chOff x="1392813" y="1300118"/>
            <a:chExt cx="7598787" cy="577081"/>
          </a:xfrm>
        </p:grpSpPr>
        <p:sp>
          <p:nvSpPr>
            <p:cNvPr id="33" name="TextBox 32"/>
            <p:cNvSpPr txBox="1"/>
            <p:nvPr/>
          </p:nvSpPr>
          <p:spPr>
            <a:xfrm>
              <a:off x="1392813" y="1600200"/>
              <a:ext cx="588387" cy="27699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604A7B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i="1" dirty="0" smtClean="0">
                  <a:latin typeface="Times"/>
                  <a:cs typeface="Times"/>
                </a:rPr>
                <a:t>x(0)</a:t>
              </a:r>
              <a:endParaRPr lang="en-US" i="1" dirty="0">
                <a:latin typeface="Times"/>
                <a:cs typeface="Time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543800" y="1300118"/>
              <a:ext cx="1447800" cy="30008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i="1" dirty="0" smtClean="0">
                  <a:latin typeface="Times"/>
                  <a:cs typeface="Times"/>
                </a:rPr>
                <a:t>x(T)=P(x(0))</a:t>
              </a:r>
              <a:endParaRPr lang="en-US" i="1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2142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DF77C-8FD8-BE4E-97BB-60F9B6804AA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789554"/>
            <a:ext cx="7962898" cy="4656592"/>
          </a:xfrm>
          <a:prstGeom prst="rect">
            <a:avLst/>
          </a:prstGeom>
        </p:spPr>
      </p:pic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dirty="0" smtClean="0"/>
              <a:t>Continuous optimization with fixed discrete sequence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905000" y="990600"/>
            <a:ext cx="533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05000" y="990600"/>
            <a:ext cx="533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50000"/>
              </a:lnSpc>
            </a:pPr>
            <a:r>
              <a:rPr lang="en-US" sz="2400" dirty="0">
                <a:solidFill>
                  <a:srgbClr val="3366FF"/>
                </a:solidFill>
                <a:latin typeface="Symbol" charset="2"/>
                <a:cs typeface="Symbol" charset="2"/>
              </a:rPr>
              <a:t>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69482" y="939224"/>
            <a:ext cx="6198118" cy="1017428"/>
            <a:chOff x="1269482" y="939224"/>
            <a:chExt cx="6198118" cy="1017428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7467600" y="990600"/>
              <a:ext cx="0" cy="914400"/>
            </a:xfrm>
            <a:prstGeom prst="straightConnector1">
              <a:avLst/>
            </a:prstGeom>
            <a:ln w="57150" cmpd="sng">
              <a:solidFill>
                <a:srgbClr val="604A7B"/>
              </a:solidFill>
              <a:headEnd type="oval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1269482" y="1412418"/>
              <a:ext cx="0" cy="544234"/>
            </a:xfrm>
            <a:prstGeom prst="straightConnector1">
              <a:avLst/>
            </a:prstGeom>
            <a:ln w="57150" cmpd="sng">
              <a:solidFill>
                <a:srgbClr val="604A7B"/>
              </a:solidFill>
              <a:headEnd type="oval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1447800" y="1499632"/>
              <a:ext cx="5867400" cy="0"/>
            </a:xfrm>
            <a:prstGeom prst="straightConnector1">
              <a:avLst/>
            </a:prstGeom>
            <a:ln w="57150" cmpd="sng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4800600" y="939224"/>
              <a:ext cx="468648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i="1" dirty="0">
                  <a:solidFill>
                    <a:schemeClr val="accent4">
                      <a:lumMod val="75000"/>
                    </a:schemeClr>
                  </a:solidFill>
                  <a:latin typeface="Times"/>
                  <a:cs typeface="Times"/>
                </a:rPr>
                <a:t>P</a:t>
              </a:r>
              <a:endParaRPr lang="en-US" sz="32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392813" y="1600200"/>
            <a:ext cx="588387" cy="276999"/>
          </a:xfrm>
          <a:prstGeom prst="rect">
            <a:avLst/>
          </a:prstGeom>
          <a:solidFill>
            <a:srgbClr val="FFFFFF"/>
          </a:solidFill>
          <a:ln>
            <a:solidFill>
              <a:srgbClr val="604A7B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i="1" dirty="0" smtClean="0">
                <a:latin typeface="Times"/>
                <a:cs typeface="Times"/>
              </a:rPr>
              <a:t>x(0)</a:t>
            </a:r>
            <a:endParaRPr lang="en-US" i="1" dirty="0">
              <a:latin typeface="Times"/>
              <a:cs typeface="Time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43800" y="1300118"/>
            <a:ext cx="1447800" cy="300082"/>
          </a:xfrm>
          <a:prstGeom prst="rect">
            <a:avLst/>
          </a:prstGeom>
          <a:solidFill>
            <a:srgbClr val="FFFFFF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i="1" dirty="0" smtClean="0">
                <a:latin typeface="Times"/>
                <a:cs typeface="Times"/>
              </a:rPr>
              <a:t>x(T)=P(x(0))</a:t>
            </a:r>
            <a:endParaRPr lang="en-US" i="1" dirty="0">
              <a:latin typeface="Times"/>
              <a:cs typeface="Times"/>
            </a:endParaRPr>
          </a:p>
        </p:txBody>
      </p:sp>
      <p:sp>
        <p:nvSpPr>
          <p:cNvPr id="26" name="Rectangle 347"/>
          <p:cNvSpPr>
            <a:spLocks/>
          </p:cNvSpPr>
          <p:nvPr/>
        </p:nvSpPr>
        <p:spPr bwMode="auto">
          <a:xfrm>
            <a:off x="76200" y="6308190"/>
            <a:ext cx="8610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 anchor="b">
            <a:spAutoFit/>
          </a:bodyPr>
          <a:lstStyle/>
          <a:p>
            <a:pPr marL="42863"/>
            <a:r>
              <a:rPr lang="en-US" sz="1600" dirty="0" err="1" smtClean="0">
                <a:solidFill>
                  <a:srgbClr val="7F7F7F"/>
                </a:solidFill>
                <a:latin typeface="Calibri"/>
                <a:cs typeface="Calibri"/>
              </a:rPr>
              <a:t>Srinivasan</a:t>
            </a:r>
            <a:r>
              <a:rPr lang="en-US" sz="1600" dirty="0" smtClean="0">
                <a:solidFill>
                  <a:srgbClr val="7F7F7F"/>
                </a:solidFill>
                <a:latin typeface="Calibri"/>
                <a:cs typeface="Calibri"/>
              </a:rPr>
              <a:t> &amp; </a:t>
            </a:r>
            <a:r>
              <a:rPr lang="en-US" sz="1600" dirty="0" err="1" smtClean="0">
                <a:solidFill>
                  <a:srgbClr val="7F7F7F"/>
                </a:solidFill>
                <a:latin typeface="Calibri"/>
                <a:cs typeface="Calibri"/>
              </a:rPr>
              <a:t>Ruina</a:t>
            </a:r>
            <a:r>
              <a:rPr lang="en-US" sz="1600" dirty="0" smtClean="0">
                <a:solidFill>
                  <a:srgbClr val="7F7F7F"/>
                </a:solidFill>
                <a:latin typeface="Calibri"/>
                <a:cs typeface="Calibri"/>
              </a:rPr>
              <a:t> 2005, 2007; Phipps, Casey, &amp; </a:t>
            </a:r>
            <a:r>
              <a:rPr lang="en-US" sz="1600" dirty="0" err="1" smtClean="0">
                <a:solidFill>
                  <a:srgbClr val="7F7F7F"/>
                </a:solidFill>
                <a:latin typeface="Calibri"/>
                <a:cs typeface="Calibri"/>
              </a:rPr>
              <a:t>Guckenheimer</a:t>
            </a:r>
            <a:r>
              <a:rPr lang="en-US" sz="1600" dirty="0" smtClean="0">
                <a:solidFill>
                  <a:srgbClr val="7F7F7F"/>
                </a:solidFill>
                <a:latin typeface="Calibri"/>
                <a:cs typeface="Calibri"/>
              </a:rPr>
              <a:t> 2006; Remy 2011;</a:t>
            </a:r>
          </a:p>
          <a:p>
            <a:pPr marL="42863"/>
            <a:r>
              <a:rPr lang="en-US" sz="1600" dirty="0" smtClean="0">
                <a:solidFill>
                  <a:srgbClr val="7F7F7F"/>
                </a:solidFill>
                <a:latin typeface="Calibri"/>
                <a:cs typeface="Calibri"/>
              </a:rPr>
              <a:t>Burden, </a:t>
            </a:r>
            <a:r>
              <a:rPr lang="en-US" sz="1600" dirty="0" err="1" smtClean="0">
                <a:solidFill>
                  <a:srgbClr val="7F7F7F"/>
                </a:solidFill>
                <a:latin typeface="Calibri"/>
                <a:cs typeface="Calibri"/>
              </a:rPr>
              <a:t>Ohlsson</a:t>
            </a:r>
            <a:r>
              <a:rPr lang="en-US" sz="1600" dirty="0" smtClean="0">
                <a:solidFill>
                  <a:srgbClr val="7F7F7F"/>
                </a:solidFill>
                <a:latin typeface="Calibri"/>
                <a:cs typeface="Calibri"/>
              </a:rPr>
              <a:t>, &amp; </a:t>
            </a:r>
            <a:r>
              <a:rPr lang="en-US" sz="1600" dirty="0" err="1" smtClean="0">
                <a:solidFill>
                  <a:srgbClr val="7F7F7F"/>
                </a:solidFill>
                <a:latin typeface="Calibri"/>
                <a:cs typeface="Calibri"/>
              </a:rPr>
              <a:t>Sastry</a:t>
            </a:r>
            <a:r>
              <a:rPr lang="en-US" sz="1600" dirty="0" smtClean="0">
                <a:solidFill>
                  <a:srgbClr val="7F7F7F"/>
                </a:solidFill>
                <a:latin typeface="Calibri"/>
                <a:cs typeface="Calibri"/>
              </a:rPr>
              <a:t> 2012; Burden, </a:t>
            </a:r>
            <a:r>
              <a:rPr lang="en-US" sz="1600" dirty="0" err="1" smtClean="0">
                <a:solidFill>
                  <a:srgbClr val="7F7F7F"/>
                </a:solidFill>
                <a:latin typeface="Calibri"/>
                <a:cs typeface="Calibri"/>
              </a:rPr>
              <a:t>Revzen</a:t>
            </a:r>
            <a:r>
              <a:rPr lang="en-US" sz="1600" dirty="0" smtClean="0">
                <a:solidFill>
                  <a:srgbClr val="7F7F7F"/>
                </a:solidFill>
                <a:latin typeface="Calibri"/>
                <a:cs typeface="Calibri"/>
              </a:rPr>
              <a:t>, Moore, </a:t>
            </a:r>
            <a:r>
              <a:rPr lang="en-US" sz="1600" dirty="0" err="1" smtClean="0">
                <a:solidFill>
                  <a:srgbClr val="7F7F7F"/>
                </a:solidFill>
                <a:latin typeface="Calibri"/>
                <a:cs typeface="Calibri"/>
              </a:rPr>
              <a:t>Sastry</a:t>
            </a:r>
            <a:r>
              <a:rPr lang="en-US" sz="1600" dirty="0" smtClean="0">
                <a:solidFill>
                  <a:srgbClr val="7F7F7F"/>
                </a:solidFill>
                <a:latin typeface="Calibri"/>
                <a:cs typeface="Calibri"/>
              </a:rPr>
              <a:t>, &amp; Full SICB 2013</a:t>
            </a:r>
            <a:endParaRPr lang="en-US" sz="16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155226" y="5410200"/>
            <a:ext cx="8683974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Tractable, but restricted to footfall sequence for </a:t>
            </a:r>
            <a:r>
              <a:rPr lang="en-US" i="1" dirty="0" smtClean="0">
                <a:solidFill>
                  <a:srgbClr val="3366FF"/>
                </a:solidFill>
                <a:latin typeface="Symbol" charset="2"/>
                <a:cs typeface="Symbol" charset="2"/>
              </a:rPr>
              <a:t>g</a:t>
            </a:r>
            <a:endParaRPr lang="en-US" dirty="0">
              <a:solidFill>
                <a:srgbClr val="3366FF"/>
              </a:solidFill>
            </a:endParaRPr>
          </a:p>
          <a:p>
            <a:pPr lvl="1"/>
            <a:r>
              <a:rPr lang="en-US" dirty="0" smtClean="0"/>
              <a:t>inappropriate for multi</a:t>
            </a:r>
            <a:r>
              <a:rPr lang="en-US" dirty="0" smtClean="0"/>
              <a:t>-legged </a:t>
            </a:r>
            <a:r>
              <a:rPr lang="en-US" dirty="0" smtClean="0"/>
              <a:t>gaits or </a:t>
            </a:r>
            <a:r>
              <a:rPr lang="en-US" dirty="0" smtClean="0"/>
              <a:t>irregular </a:t>
            </a:r>
            <a:r>
              <a:rPr lang="en-US" dirty="0" smtClean="0"/>
              <a:t>terrain</a:t>
            </a:r>
            <a:endParaRPr lang="en-US" i="1" dirty="0" smtClean="0">
              <a:solidFill>
                <a:srgbClr val="77933C"/>
              </a:solidFill>
              <a:latin typeface="Symbol" charset="2"/>
              <a:cs typeface="Symbol" charset="2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130096"/>
              </p:ext>
            </p:extLst>
          </p:nvPr>
        </p:nvGraphicFramePr>
        <p:xfrm>
          <a:off x="4038600" y="2925688"/>
          <a:ext cx="4007084" cy="5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3" name="Equation" r:id="rId4" imgW="1612900" imgH="203200" progId="Equation.3">
                  <p:embed/>
                </p:oleObj>
              </mc:Choice>
              <mc:Fallback>
                <p:oleObj name="Equation" r:id="rId4" imgW="1612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38600" y="2925688"/>
                        <a:ext cx="4007084" cy="5033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604A7B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 descr="0_jump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4"/>
          <a:stretch/>
        </p:blipFill>
        <p:spPr>
          <a:xfrm>
            <a:off x="8308879" y="4091087"/>
            <a:ext cx="377921" cy="938113"/>
          </a:xfrm>
          <a:prstGeom prst="rect">
            <a:avLst/>
          </a:prstGeom>
        </p:spPr>
      </p:pic>
      <p:pic>
        <p:nvPicPr>
          <p:cNvPr id="28" name="Picture 27" descr="_jump.pd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17"/>
          <a:stretch/>
        </p:blipFill>
        <p:spPr>
          <a:xfrm>
            <a:off x="1295400" y="4495800"/>
            <a:ext cx="377921" cy="51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74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optimization of footfall sequence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DF77C-8FD8-BE4E-97BB-60F9B6804AA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Rectangle 347"/>
          <p:cNvSpPr>
            <a:spLocks/>
          </p:cNvSpPr>
          <p:nvPr/>
        </p:nvSpPr>
        <p:spPr bwMode="auto">
          <a:xfrm>
            <a:off x="76200" y="6554412"/>
            <a:ext cx="86106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 anchor="b">
            <a:spAutoFit/>
          </a:bodyPr>
          <a:lstStyle/>
          <a:p>
            <a:pPr marL="42863"/>
            <a:r>
              <a:rPr lang="en-US" sz="1600" dirty="0" err="1" smtClean="0">
                <a:solidFill>
                  <a:srgbClr val="7F7F7F"/>
                </a:solidFill>
                <a:latin typeface="Calibri"/>
                <a:cs typeface="Calibri"/>
              </a:rPr>
              <a:t>Golubitsky</a:t>
            </a:r>
            <a:r>
              <a:rPr lang="en-US" sz="1600" dirty="0" smtClean="0">
                <a:solidFill>
                  <a:srgbClr val="7F7F7F"/>
                </a:solidFill>
                <a:latin typeface="Calibri"/>
                <a:cs typeface="Calibri"/>
              </a:rPr>
              <a:t>, Stewart, </a:t>
            </a:r>
            <a:r>
              <a:rPr lang="en-US" sz="1600" dirty="0" err="1" smtClean="0">
                <a:solidFill>
                  <a:srgbClr val="7F7F7F"/>
                </a:solidFill>
                <a:latin typeface="Calibri"/>
                <a:cs typeface="Calibri"/>
              </a:rPr>
              <a:t>Buono</a:t>
            </a:r>
            <a:r>
              <a:rPr lang="en-US" sz="1600" dirty="0" smtClean="0">
                <a:solidFill>
                  <a:srgbClr val="7F7F7F"/>
                </a:solidFill>
                <a:latin typeface="Calibri"/>
                <a:cs typeface="Calibri"/>
              </a:rPr>
              <a:t>, &amp; Collins 1999; Johnson &amp; </a:t>
            </a:r>
            <a:r>
              <a:rPr lang="en-US" sz="1600" dirty="0" err="1" smtClean="0">
                <a:solidFill>
                  <a:srgbClr val="7F7F7F"/>
                </a:solidFill>
                <a:latin typeface="Calibri"/>
                <a:cs typeface="Calibri"/>
              </a:rPr>
              <a:t>Koditschek</a:t>
            </a:r>
            <a:r>
              <a:rPr lang="en-US" sz="1600" dirty="0" smtClean="0">
                <a:solidFill>
                  <a:srgbClr val="7F7F7F"/>
                </a:solidFill>
                <a:latin typeface="Calibri"/>
                <a:cs typeface="Calibri"/>
              </a:rPr>
              <a:t> 2013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744379"/>
            <a:ext cx="8909431" cy="1846421"/>
          </a:xfrm>
        </p:spPr>
        <p:txBody>
          <a:bodyPr/>
          <a:lstStyle/>
          <a:p>
            <a:r>
              <a:rPr lang="en-US" sz="2800" dirty="0" smtClean="0"/>
              <a:t>Naïvely, can optimize over all possible footfall sequences: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 smtClean="0"/>
              <a:t>enumerate footfall sequences, </a:t>
            </a:r>
            <a:r>
              <a:rPr lang="en-US" sz="2600" i="1" dirty="0" smtClean="0">
                <a:latin typeface="Times"/>
                <a:cs typeface="Times"/>
              </a:rPr>
              <a:t>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 smtClean="0"/>
              <a:t>apply continuous optimization to each sequence </a:t>
            </a:r>
            <a:r>
              <a:rPr lang="en-US" sz="2600" i="1" dirty="0" smtClean="0">
                <a:latin typeface="Symbol" charset="2"/>
                <a:cs typeface="Symbol" charset="2"/>
              </a:rPr>
              <a:t>s</a:t>
            </a:r>
            <a:r>
              <a:rPr lang="en-US" sz="2600" dirty="0" smtClean="0"/>
              <a:t> in </a:t>
            </a:r>
            <a:r>
              <a:rPr lang="en-US" sz="2600" i="1" dirty="0" smtClean="0">
                <a:latin typeface="Times"/>
                <a:cs typeface="Times"/>
              </a:rPr>
              <a:t>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 smtClean="0"/>
              <a:t>choose sequence with best performance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2" r="17909"/>
          <a:stretch/>
        </p:blipFill>
        <p:spPr>
          <a:xfrm>
            <a:off x="555772" y="3315610"/>
            <a:ext cx="589774" cy="1263613"/>
          </a:xfrm>
          <a:prstGeom prst="rect">
            <a:avLst/>
          </a:prstGeom>
        </p:spPr>
      </p:pic>
      <p:pic>
        <p:nvPicPr>
          <p:cNvPr id="8" name="Picture 7" descr="hop_a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r="19194"/>
          <a:stretch/>
        </p:blipFill>
        <p:spPr>
          <a:xfrm>
            <a:off x="1781396" y="3288904"/>
            <a:ext cx="603596" cy="128707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1177943" y="3437879"/>
            <a:ext cx="553440" cy="29667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3831" y="3367327"/>
            <a:ext cx="56998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i="1" dirty="0" smtClean="0">
                <a:latin typeface="Times"/>
                <a:cs typeface="Times"/>
              </a:rPr>
              <a:t>x(0)</a:t>
            </a:r>
            <a:endParaRPr lang="en-US" sz="1600" i="1" dirty="0"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7517" y="3048000"/>
            <a:ext cx="58150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i="1" dirty="0" smtClean="0">
                <a:latin typeface="Times"/>
                <a:cs typeface="Times"/>
              </a:rPr>
              <a:t>x(T)</a:t>
            </a:r>
            <a:endParaRPr lang="en-US" sz="1600" i="1" dirty="0">
              <a:latin typeface="Times"/>
              <a:cs typeface="Times"/>
            </a:endParaRPr>
          </a:p>
        </p:txBody>
      </p:sp>
      <p:sp>
        <p:nvSpPr>
          <p:cNvPr id="14" name="Left Brace 13"/>
          <p:cNvSpPr/>
          <p:nvPr/>
        </p:nvSpPr>
        <p:spPr>
          <a:xfrm>
            <a:off x="152400" y="3116038"/>
            <a:ext cx="328322" cy="1557626"/>
          </a:xfrm>
          <a:prstGeom prst="leftBrace">
            <a:avLst>
              <a:gd name="adj1" fmla="val 90625"/>
              <a:gd name="adj2" fmla="val 50000"/>
            </a:avLst>
          </a:prstGeom>
          <a:ln w="571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2" r="17909"/>
          <a:stretch/>
        </p:blipFill>
        <p:spPr>
          <a:xfrm>
            <a:off x="3019886" y="3315610"/>
            <a:ext cx="589774" cy="1263613"/>
          </a:xfrm>
          <a:prstGeom prst="rect">
            <a:avLst/>
          </a:prstGeom>
        </p:spPr>
      </p:pic>
      <p:pic>
        <p:nvPicPr>
          <p:cNvPr id="16" name="Picture 15" descr="hop_a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r="19194"/>
          <a:stretch/>
        </p:blipFill>
        <p:spPr>
          <a:xfrm>
            <a:off x="4245510" y="3288904"/>
            <a:ext cx="603596" cy="1287078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3642057" y="3437879"/>
            <a:ext cx="553440" cy="29667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57946" y="3367327"/>
            <a:ext cx="56998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i="1" dirty="0" smtClean="0">
                <a:latin typeface="Times"/>
                <a:cs typeface="Times"/>
              </a:rPr>
              <a:t>x(0)</a:t>
            </a:r>
            <a:endParaRPr lang="en-US" sz="1600" i="1" dirty="0">
              <a:latin typeface="Times"/>
              <a:cs typeface="Time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2" r="17909"/>
          <a:stretch/>
        </p:blipFill>
        <p:spPr>
          <a:xfrm>
            <a:off x="5449471" y="3315610"/>
            <a:ext cx="589774" cy="1263613"/>
          </a:xfrm>
          <a:prstGeom prst="rect">
            <a:avLst/>
          </a:prstGeom>
        </p:spPr>
      </p:pic>
      <p:pic>
        <p:nvPicPr>
          <p:cNvPr id="21" name="Picture 20" descr="hop_a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r="19194"/>
          <a:stretch/>
        </p:blipFill>
        <p:spPr>
          <a:xfrm>
            <a:off x="6675095" y="3288904"/>
            <a:ext cx="603596" cy="1287078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V="1">
            <a:off x="6071642" y="3437879"/>
            <a:ext cx="553440" cy="29667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11216" y="3048000"/>
            <a:ext cx="58150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i="1" dirty="0" smtClean="0">
                <a:latin typeface="Times"/>
                <a:cs typeface="Times"/>
              </a:rPr>
              <a:t>x(T)</a:t>
            </a:r>
            <a:endParaRPr lang="en-US" sz="1600" i="1" dirty="0">
              <a:latin typeface="Times"/>
              <a:cs typeface="Times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886646" y="3457686"/>
            <a:ext cx="553440" cy="29667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Left Brace 25"/>
          <p:cNvSpPr/>
          <p:nvPr/>
        </p:nvSpPr>
        <p:spPr>
          <a:xfrm flipH="1">
            <a:off x="8663278" y="3116038"/>
            <a:ext cx="328322" cy="1557626"/>
          </a:xfrm>
          <a:prstGeom prst="leftBrace">
            <a:avLst>
              <a:gd name="adj1" fmla="val 90625"/>
              <a:gd name="adj2" fmla="val 50000"/>
            </a:avLst>
          </a:prstGeom>
          <a:ln w="571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8" name="TextBox 27"/>
          <p:cNvSpPr txBox="1"/>
          <p:nvPr/>
        </p:nvSpPr>
        <p:spPr>
          <a:xfrm>
            <a:off x="2514600" y="3850787"/>
            <a:ext cx="3632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Times"/>
                <a:cs typeface="Times"/>
              </a:rPr>
              <a:t>,</a:t>
            </a:r>
            <a:endParaRPr lang="en-US" sz="5400" b="1" dirty="0">
              <a:latin typeface="Times"/>
              <a:cs typeface="Time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56800" y="3850787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Times"/>
                <a:cs typeface="Times"/>
              </a:rPr>
              <a:t>, …</a:t>
            </a:r>
            <a:endParaRPr lang="en-US" sz="5400" b="1" dirty="0">
              <a:latin typeface="Times"/>
              <a:cs typeface="Time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7903" y="4479497"/>
            <a:ext cx="1857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Calibri"/>
                <a:cs typeface="Calibri"/>
              </a:rPr>
              <a:t>single jump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66624" y="4479497"/>
            <a:ext cx="2032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Calibri"/>
                <a:cs typeface="Calibri"/>
              </a:rPr>
              <a:t>double jump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228600" y="5087779"/>
            <a:ext cx="8909431" cy="154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Combinatorial explosion in number of sequences</a:t>
            </a:r>
          </a:p>
          <a:p>
            <a:pPr lvl="1"/>
            <a:r>
              <a:rPr lang="en-US" sz="2600" dirty="0" smtClean="0"/>
              <a:t>intractable for multiple legs or irregular terrain</a:t>
            </a:r>
          </a:p>
        </p:txBody>
      </p:sp>
    </p:spTree>
    <p:extLst>
      <p:ext uri="{BB962C8B-B14F-4D97-AF65-F5344CB8AC3E}">
        <p14:creationId xmlns:p14="http://schemas.microsoft.com/office/powerpoint/2010/main" val="4125872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927725"/>
          </a:xfrm>
        </p:spPr>
        <p:txBody>
          <a:bodyPr/>
          <a:lstStyle/>
          <a:p>
            <a:pPr marL="457200" indent="-457200">
              <a:spcBef>
                <a:spcPts val="624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4200" dirty="0" smtClean="0">
                <a:solidFill>
                  <a:srgbClr val="7F7F7F"/>
                </a:solidFill>
              </a:rPr>
              <a:t> Parameter estimation, gait synthesis, and experiment design as optimization problems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4200" dirty="0">
                <a:solidFill>
                  <a:srgbClr val="7F7F7F"/>
                </a:solidFill>
              </a:rPr>
              <a:t> </a:t>
            </a:r>
            <a:r>
              <a:rPr lang="en-US" sz="4200" dirty="0" smtClean="0">
                <a:solidFill>
                  <a:srgbClr val="7F7F7F"/>
                </a:solidFill>
              </a:rPr>
              <a:t>Existing techniques for optimization applicable to legged locomotion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200" dirty="0" smtClean="0"/>
              <a:t>Scalable algorithm based on computable first-order variation</a:t>
            </a:r>
            <a:endParaRPr lang="en-US" sz="4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for models of legged locomotion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DF77C-8FD8-BE4E-97BB-60F9B6804AA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43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Iteratively improve performance: initial trajectory</a:t>
            </a:r>
            <a:endParaRPr lang="en-US" dirty="0"/>
          </a:p>
        </p:txBody>
      </p:sp>
      <p:pic>
        <p:nvPicPr>
          <p:cNvPr id="7" name="Picture 6" descr="_jump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80"/>
          <a:stretch/>
        </p:blipFill>
        <p:spPr>
          <a:xfrm>
            <a:off x="76200" y="5681183"/>
            <a:ext cx="914400" cy="11989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85800"/>
            <a:ext cx="8229599" cy="48125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828800"/>
            <a:ext cx="914400" cy="5054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DF77C-8FD8-BE4E-97BB-60F9B6804AA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770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Iteratively improve performance: step 1</a:t>
            </a:r>
            <a:endParaRPr lang="en-US" dirty="0"/>
          </a:p>
        </p:txBody>
      </p:sp>
      <p:pic>
        <p:nvPicPr>
          <p:cNvPr id="7" name="Picture 6" descr="_jump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80"/>
          <a:stretch/>
        </p:blipFill>
        <p:spPr>
          <a:xfrm>
            <a:off x="76200" y="5681183"/>
            <a:ext cx="914400" cy="11989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6" y="659276"/>
            <a:ext cx="8231086" cy="48656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828800"/>
            <a:ext cx="914400" cy="5054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DF77C-8FD8-BE4E-97BB-60F9B6804AA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974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85800"/>
            <a:ext cx="8229599" cy="48125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828800"/>
            <a:ext cx="914400" cy="5054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Iteratively improve performance: step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DF77C-8FD8-BE4E-97BB-60F9B6804AA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7" name="Picture 6" descr="_jump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80"/>
          <a:stretch/>
        </p:blipFill>
        <p:spPr>
          <a:xfrm>
            <a:off x="76200" y="5681183"/>
            <a:ext cx="914400" cy="119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52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85800"/>
            <a:ext cx="8229599" cy="48125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828800"/>
            <a:ext cx="914400" cy="5054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Iteratively improve performance: step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DF77C-8FD8-BE4E-97BB-60F9B6804AA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7" name="Picture 6" descr="_jump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80"/>
          <a:stretch/>
        </p:blipFill>
        <p:spPr>
          <a:xfrm>
            <a:off x="76200" y="5681183"/>
            <a:ext cx="914400" cy="119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52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ounded Rectangle 190"/>
          <p:cNvSpPr/>
          <p:nvPr/>
        </p:nvSpPr>
        <p:spPr>
          <a:xfrm>
            <a:off x="152400" y="2743198"/>
            <a:ext cx="5159216" cy="2438402"/>
          </a:xfrm>
          <a:prstGeom prst="roundRect">
            <a:avLst>
              <a:gd name="adj" fmla="val 9740"/>
            </a:avLst>
          </a:prstGeom>
          <a:solidFill>
            <a:schemeClr val="accent5">
              <a:lumMod val="20000"/>
              <a:lumOff val="80000"/>
            </a:schemeClr>
          </a:solidFill>
          <a:ln w="57150" cmpd="sng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" name="Rounded Rectangle 173"/>
          <p:cNvSpPr/>
          <p:nvPr/>
        </p:nvSpPr>
        <p:spPr>
          <a:xfrm>
            <a:off x="152400" y="719764"/>
            <a:ext cx="5159216" cy="1871036"/>
          </a:xfrm>
          <a:prstGeom prst="roundRect">
            <a:avLst>
              <a:gd name="adj" fmla="val 9740"/>
            </a:avLst>
          </a:prstGeom>
          <a:solidFill>
            <a:schemeClr val="accent6">
              <a:lumMod val="20000"/>
              <a:lumOff val="80000"/>
            </a:schemeClr>
          </a:solidFill>
          <a:ln w="5715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2" name="Rounded Rectangle 191"/>
          <p:cNvSpPr/>
          <p:nvPr/>
        </p:nvSpPr>
        <p:spPr>
          <a:xfrm>
            <a:off x="5468652" y="719143"/>
            <a:ext cx="3525180" cy="4462459"/>
          </a:xfrm>
          <a:prstGeom prst="roundRect">
            <a:avLst>
              <a:gd name="adj" fmla="val 9740"/>
            </a:avLst>
          </a:prstGeom>
          <a:solidFill>
            <a:schemeClr val="accent4">
              <a:lumMod val="20000"/>
              <a:lumOff val="80000"/>
            </a:schemeClr>
          </a:solidFill>
          <a:ln w="57150" cmpd="sng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provides unified 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DF77C-8FD8-BE4E-97BB-60F9B6804AA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327853" y="1575912"/>
            <a:ext cx="1548947" cy="502033"/>
            <a:chOff x="20677" y="1421026"/>
            <a:chExt cx="1548947" cy="502033"/>
          </a:xfrm>
        </p:grpSpPr>
        <p:sp>
          <p:nvSpPr>
            <p:cNvPr id="26" name="Freeform 59"/>
            <p:cNvSpPr>
              <a:spLocks/>
            </p:cNvSpPr>
            <p:nvPr/>
          </p:nvSpPr>
          <p:spPr bwMode="auto">
            <a:xfrm>
              <a:off x="1178075" y="1521088"/>
              <a:ext cx="391549" cy="24153"/>
            </a:xfrm>
            <a:custGeom>
              <a:avLst/>
              <a:gdLst>
                <a:gd name="T0" fmla="*/ 0 w 21600"/>
                <a:gd name="T1" fmla="*/ 0 h 21600"/>
                <a:gd name="T2" fmla="*/ 91 w 21600"/>
                <a:gd name="T3" fmla="*/ 0 h 21600"/>
                <a:gd name="T4" fmla="*/ 139 w 21600"/>
                <a:gd name="T5" fmla="*/ 7 h 21600"/>
                <a:gd name="T6" fmla="*/ 220 w 21600"/>
                <a:gd name="T7" fmla="*/ 7 h 21600"/>
                <a:gd name="T8" fmla="*/ 227 w 21600"/>
                <a:gd name="T9" fmla="*/ 14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0"/>
                  </a:moveTo>
                  <a:lnTo>
                    <a:pt x="8659" y="0"/>
                  </a:lnTo>
                  <a:lnTo>
                    <a:pt x="13226" y="10800"/>
                  </a:lnTo>
                  <a:lnTo>
                    <a:pt x="20934" y="108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7" name="Freeform 60"/>
            <p:cNvSpPr>
              <a:spLocks/>
            </p:cNvSpPr>
            <p:nvPr/>
          </p:nvSpPr>
          <p:spPr bwMode="auto">
            <a:xfrm>
              <a:off x="1178075" y="1521088"/>
              <a:ext cx="391549" cy="24153"/>
            </a:xfrm>
            <a:custGeom>
              <a:avLst/>
              <a:gdLst>
                <a:gd name="T0" fmla="*/ 0 w 21600"/>
                <a:gd name="T1" fmla="*/ 0 h 21600"/>
                <a:gd name="T2" fmla="*/ 21 w 21600"/>
                <a:gd name="T3" fmla="*/ 0 h 21600"/>
                <a:gd name="T4" fmla="*/ 40 w 21600"/>
                <a:gd name="T5" fmla="*/ 0 h 21600"/>
                <a:gd name="T6" fmla="*/ 57 w 21600"/>
                <a:gd name="T7" fmla="*/ 0 h 21600"/>
                <a:gd name="T8" fmla="*/ 74 w 21600"/>
                <a:gd name="T9" fmla="*/ 0 h 21600"/>
                <a:gd name="T10" fmla="*/ 86 w 21600"/>
                <a:gd name="T11" fmla="*/ 0 h 21600"/>
                <a:gd name="T12" fmla="*/ 98 w 21600"/>
                <a:gd name="T13" fmla="*/ 2 h 21600"/>
                <a:gd name="T14" fmla="*/ 107 w 21600"/>
                <a:gd name="T15" fmla="*/ 2 h 21600"/>
                <a:gd name="T16" fmla="*/ 115 w 21600"/>
                <a:gd name="T17" fmla="*/ 2 h 21600"/>
                <a:gd name="T18" fmla="*/ 127 w 21600"/>
                <a:gd name="T19" fmla="*/ 5 h 21600"/>
                <a:gd name="T20" fmla="*/ 143 w 21600"/>
                <a:gd name="T21" fmla="*/ 7 h 21600"/>
                <a:gd name="T22" fmla="*/ 160 w 21600"/>
                <a:gd name="T23" fmla="*/ 7 h 21600"/>
                <a:gd name="T24" fmla="*/ 179 w 21600"/>
                <a:gd name="T25" fmla="*/ 7 h 21600"/>
                <a:gd name="T26" fmla="*/ 198 w 21600"/>
                <a:gd name="T27" fmla="*/ 7 h 21600"/>
                <a:gd name="T28" fmla="*/ 213 w 21600"/>
                <a:gd name="T29" fmla="*/ 9 h 21600"/>
                <a:gd name="T30" fmla="*/ 222 w 21600"/>
                <a:gd name="T31" fmla="*/ 12 h 21600"/>
                <a:gd name="T32" fmla="*/ 227 w 21600"/>
                <a:gd name="T33" fmla="*/ 14 h 216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600"/>
                <a:gd name="T52" fmla="*/ 0 h 21600"/>
                <a:gd name="T53" fmla="*/ 21600 w 21600"/>
                <a:gd name="T54" fmla="*/ 21600 h 216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600" h="21600">
                  <a:moveTo>
                    <a:pt x="0" y="0"/>
                  </a:moveTo>
                  <a:lnTo>
                    <a:pt x="1998" y="0"/>
                  </a:lnTo>
                  <a:lnTo>
                    <a:pt x="3806" y="0"/>
                  </a:lnTo>
                  <a:lnTo>
                    <a:pt x="5424" y="0"/>
                  </a:lnTo>
                  <a:lnTo>
                    <a:pt x="7041" y="0"/>
                  </a:lnTo>
                  <a:lnTo>
                    <a:pt x="8183" y="0"/>
                  </a:lnTo>
                  <a:lnTo>
                    <a:pt x="9325" y="3086"/>
                  </a:lnTo>
                  <a:lnTo>
                    <a:pt x="10181" y="3086"/>
                  </a:lnTo>
                  <a:lnTo>
                    <a:pt x="10943" y="3086"/>
                  </a:lnTo>
                  <a:lnTo>
                    <a:pt x="12085" y="7714"/>
                  </a:lnTo>
                  <a:lnTo>
                    <a:pt x="13607" y="10800"/>
                  </a:lnTo>
                  <a:lnTo>
                    <a:pt x="15225" y="10800"/>
                  </a:lnTo>
                  <a:lnTo>
                    <a:pt x="17033" y="10800"/>
                  </a:lnTo>
                  <a:lnTo>
                    <a:pt x="18841" y="10800"/>
                  </a:lnTo>
                  <a:lnTo>
                    <a:pt x="20268" y="13886"/>
                  </a:lnTo>
                  <a:lnTo>
                    <a:pt x="21124" y="18514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8" name="Line 61"/>
            <p:cNvSpPr>
              <a:spLocks noChangeShapeType="1"/>
            </p:cNvSpPr>
            <p:nvPr/>
          </p:nvSpPr>
          <p:spPr bwMode="auto">
            <a:xfrm>
              <a:off x="20677" y="1921334"/>
              <a:ext cx="1478227" cy="1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9" name="Freeform 62"/>
            <p:cNvSpPr>
              <a:spLocks/>
            </p:cNvSpPr>
            <p:nvPr/>
          </p:nvSpPr>
          <p:spPr bwMode="auto">
            <a:xfrm>
              <a:off x="772727" y="1574569"/>
              <a:ext cx="82795" cy="198398"/>
            </a:xfrm>
            <a:custGeom>
              <a:avLst/>
              <a:gdLst>
                <a:gd name="T0" fmla="*/ 32 w 21600"/>
                <a:gd name="T1" fmla="*/ 91 h 21600"/>
                <a:gd name="T2" fmla="*/ 32 w 21600"/>
                <a:gd name="T3" fmla="*/ 74 h 21600"/>
                <a:gd name="T4" fmla="*/ 0 w 21600"/>
                <a:gd name="T5" fmla="*/ 24 h 21600"/>
                <a:gd name="T6" fmla="*/ 0 w 21600"/>
                <a:gd name="T7" fmla="*/ 0 h 21600"/>
                <a:gd name="T8" fmla="*/ 8 w 21600"/>
                <a:gd name="T9" fmla="*/ 10 h 21600"/>
                <a:gd name="T10" fmla="*/ 48 w 21600"/>
                <a:gd name="T11" fmla="*/ 50 h 21600"/>
                <a:gd name="T12" fmla="*/ 48 w 21600"/>
                <a:gd name="T13" fmla="*/ 98 h 21600"/>
                <a:gd name="T14" fmla="*/ 48 w 21600"/>
                <a:gd name="T15" fmla="*/ 106 h 21600"/>
                <a:gd name="T16" fmla="*/ 41 w 21600"/>
                <a:gd name="T17" fmla="*/ 115 h 21600"/>
                <a:gd name="T18" fmla="*/ 32 w 21600"/>
                <a:gd name="T19" fmla="*/ 82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600"/>
                <a:gd name="T31" fmla="*/ 0 h 21600"/>
                <a:gd name="T32" fmla="*/ 21600 w 21600"/>
                <a:gd name="T33" fmla="*/ 2160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14400" y="17092"/>
                  </a:moveTo>
                  <a:lnTo>
                    <a:pt x="14400" y="13899"/>
                  </a:lnTo>
                  <a:lnTo>
                    <a:pt x="0" y="4508"/>
                  </a:lnTo>
                  <a:lnTo>
                    <a:pt x="0" y="0"/>
                  </a:lnTo>
                  <a:lnTo>
                    <a:pt x="3600" y="1878"/>
                  </a:lnTo>
                  <a:lnTo>
                    <a:pt x="21600" y="9391"/>
                  </a:lnTo>
                  <a:lnTo>
                    <a:pt x="21600" y="18407"/>
                  </a:lnTo>
                  <a:lnTo>
                    <a:pt x="21600" y="19910"/>
                  </a:lnTo>
                  <a:lnTo>
                    <a:pt x="18450" y="21600"/>
                  </a:lnTo>
                  <a:lnTo>
                    <a:pt x="14400" y="1540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0" name="Freeform 63"/>
            <p:cNvSpPr>
              <a:spLocks/>
            </p:cNvSpPr>
            <p:nvPr/>
          </p:nvSpPr>
          <p:spPr bwMode="auto">
            <a:xfrm>
              <a:off x="772727" y="1574569"/>
              <a:ext cx="82795" cy="198398"/>
            </a:xfrm>
            <a:custGeom>
              <a:avLst/>
              <a:gdLst>
                <a:gd name="T0" fmla="*/ 32 w 21600"/>
                <a:gd name="T1" fmla="*/ 91 h 21600"/>
                <a:gd name="T2" fmla="*/ 32 w 21600"/>
                <a:gd name="T3" fmla="*/ 82 h 21600"/>
                <a:gd name="T4" fmla="*/ 29 w 21600"/>
                <a:gd name="T5" fmla="*/ 72 h 21600"/>
                <a:gd name="T6" fmla="*/ 22 w 21600"/>
                <a:gd name="T7" fmla="*/ 60 h 21600"/>
                <a:gd name="T8" fmla="*/ 15 w 21600"/>
                <a:gd name="T9" fmla="*/ 50 h 21600"/>
                <a:gd name="T10" fmla="*/ 8 w 21600"/>
                <a:gd name="T11" fmla="*/ 38 h 21600"/>
                <a:gd name="T12" fmla="*/ 3 w 21600"/>
                <a:gd name="T13" fmla="*/ 29 h 21600"/>
                <a:gd name="T14" fmla="*/ 0 w 21600"/>
                <a:gd name="T15" fmla="*/ 19 h 21600"/>
                <a:gd name="T16" fmla="*/ 0 w 21600"/>
                <a:gd name="T17" fmla="*/ 12 h 21600"/>
                <a:gd name="T18" fmla="*/ 0 w 21600"/>
                <a:gd name="T19" fmla="*/ 0 h 21600"/>
                <a:gd name="T20" fmla="*/ 3 w 21600"/>
                <a:gd name="T21" fmla="*/ 5 h 21600"/>
                <a:gd name="T22" fmla="*/ 8 w 21600"/>
                <a:gd name="T23" fmla="*/ 10 h 21600"/>
                <a:gd name="T24" fmla="*/ 29 w 21600"/>
                <a:gd name="T25" fmla="*/ 29 h 21600"/>
                <a:gd name="T26" fmla="*/ 36 w 21600"/>
                <a:gd name="T27" fmla="*/ 38 h 21600"/>
                <a:gd name="T28" fmla="*/ 43 w 21600"/>
                <a:gd name="T29" fmla="*/ 50 h 21600"/>
                <a:gd name="T30" fmla="*/ 46 w 21600"/>
                <a:gd name="T31" fmla="*/ 62 h 21600"/>
                <a:gd name="T32" fmla="*/ 48 w 21600"/>
                <a:gd name="T33" fmla="*/ 74 h 21600"/>
                <a:gd name="T34" fmla="*/ 48 w 21600"/>
                <a:gd name="T35" fmla="*/ 84 h 21600"/>
                <a:gd name="T36" fmla="*/ 48 w 21600"/>
                <a:gd name="T37" fmla="*/ 94 h 21600"/>
                <a:gd name="T38" fmla="*/ 48 w 21600"/>
                <a:gd name="T39" fmla="*/ 98 h 21600"/>
                <a:gd name="T40" fmla="*/ 48 w 21600"/>
                <a:gd name="T41" fmla="*/ 103 h 21600"/>
                <a:gd name="T42" fmla="*/ 48 w 21600"/>
                <a:gd name="T43" fmla="*/ 106 h 21600"/>
                <a:gd name="T44" fmla="*/ 43 w 21600"/>
                <a:gd name="T45" fmla="*/ 110 h 21600"/>
                <a:gd name="T46" fmla="*/ 41 w 21600"/>
                <a:gd name="T47" fmla="*/ 115 h 21600"/>
                <a:gd name="T48" fmla="*/ 36 w 21600"/>
                <a:gd name="T49" fmla="*/ 98 h 21600"/>
                <a:gd name="T50" fmla="*/ 32 w 21600"/>
                <a:gd name="T51" fmla="*/ 82 h 216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600"/>
                <a:gd name="T79" fmla="*/ 0 h 21600"/>
                <a:gd name="T80" fmla="*/ 21600 w 21600"/>
                <a:gd name="T81" fmla="*/ 21600 h 2160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600" h="21600">
                  <a:moveTo>
                    <a:pt x="14400" y="17092"/>
                  </a:moveTo>
                  <a:lnTo>
                    <a:pt x="14400" y="15402"/>
                  </a:lnTo>
                  <a:lnTo>
                    <a:pt x="13050" y="13523"/>
                  </a:lnTo>
                  <a:lnTo>
                    <a:pt x="9900" y="11270"/>
                  </a:lnTo>
                  <a:lnTo>
                    <a:pt x="6750" y="9391"/>
                  </a:lnTo>
                  <a:lnTo>
                    <a:pt x="3600" y="7137"/>
                  </a:lnTo>
                  <a:lnTo>
                    <a:pt x="1350" y="5447"/>
                  </a:lnTo>
                  <a:lnTo>
                    <a:pt x="0" y="3569"/>
                  </a:lnTo>
                  <a:lnTo>
                    <a:pt x="0" y="2254"/>
                  </a:lnTo>
                  <a:lnTo>
                    <a:pt x="0" y="0"/>
                  </a:lnTo>
                  <a:lnTo>
                    <a:pt x="1350" y="939"/>
                  </a:lnTo>
                  <a:lnTo>
                    <a:pt x="3600" y="1878"/>
                  </a:lnTo>
                  <a:lnTo>
                    <a:pt x="13050" y="5447"/>
                  </a:lnTo>
                  <a:lnTo>
                    <a:pt x="16200" y="7137"/>
                  </a:lnTo>
                  <a:lnTo>
                    <a:pt x="19350" y="9391"/>
                  </a:lnTo>
                  <a:lnTo>
                    <a:pt x="20700" y="11645"/>
                  </a:lnTo>
                  <a:lnTo>
                    <a:pt x="21600" y="13899"/>
                  </a:lnTo>
                  <a:lnTo>
                    <a:pt x="21600" y="15777"/>
                  </a:lnTo>
                  <a:lnTo>
                    <a:pt x="21600" y="17656"/>
                  </a:lnTo>
                  <a:lnTo>
                    <a:pt x="21600" y="18407"/>
                  </a:lnTo>
                  <a:lnTo>
                    <a:pt x="21600" y="19346"/>
                  </a:lnTo>
                  <a:lnTo>
                    <a:pt x="21600" y="19910"/>
                  </a:lnTo>
                  <a:lnTo>
                    <a:pt x="19350" y="20661"/>
                  </a:lnTo>
                  <a:lnTo>
                    <a:pt x="18450" y="21600"/>
                  </a:lnTo>
                  <a:lnTo>
                    <a:pt x="16200" y="18407"/>
                  </a:lnTo>
                  <a:lnTo>
                    <a:pt x="14400" y="1540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1" name="Freeform 64"/>
            <p:cNvSpPr>
              <a:spLocks/>
            </p:cNvSpPr>
            <p:nvPr/>
          </p:nvSpPr>
          <p:spPr bwMode="auto">
            <a:xfrm>
              <a:off x="839998" y="1757440"/>
              <a:ext cx="127642" cy="44855"/>
            </a:xfrm>
            <a:custGeom>
              <a:avLst/>
              <a:gdLst>
                <a:gd name="T0" fmla="*/ 9 w 21600"/>
                <a:gd name="T1" fmla="*/ 0 h 21600"/>
                <a:gd name="T2" fmla="*/ 50 w 21600"/>
                <a:gd name="T3" fmla="*/ 26 h 21600"/>
                <a:gd name="T4" fmla="*/ 74 w 21600"/>
                <a:gd name="T5" fmla="*/ 24 h 21600"/>
                <a:gd name="T6" fmla="*/ 50 w 21600"/>
                <a:gd name="T7" fmla="*/ 26 h 21600"/>
                <a:gd name="T8" fmla="*/ 33 w 21600"/>
                <a:gd name="T9" fmla="*/ 26 h 21600"/>
                <a:gd name="T10" fmla="*/ 0 w 21600"/>
                <a:gd name="T11" fmla="*/ 9 h 21600"/>
                <a:gd name="T12" fmla="*/ 9 w 21600"/>
                <a:gd name="T13" fmla="*/ 0 h 21600"/>
                <a:gd name="T14" fmla="*/ 28 w 21600"/>
                <a:gd name="T15" fmla="*/ 14 h 21600"/>
                <a:gd name="T16" fmla="*/ 38 w 21600"/>
                <a:gd name="T17" fmla="*/ 19 h 21600"/>
                <a:gd name="T18" fmla="*/ 48 w 21600"/>
                <a:gd name="T19" fmla="*/ 21 h 21600"/>
                <a:gd name="T20" fmla="*/ 55 w 21600"/>
                <a:gd name="T21" fmla="*/ 24 h 21600"/>
                <a:gd name="T22" fmla="*/ 62 w 21600"/>
                <a:gd name="T23" fmla="*/ 26 h 21600"/>
                <a:gd name="T24" fmla="*/ 67 w 21600"/>
                <a:gd name="T25" fmla="*/ 24 h 21600"/>
                <a:gd name="T26" fmla="*/ 69 w 21600"/>
                <a:gd name="T27" fmla="*/ 24 h 21600"/>
                <a:gd name="T28" fmla="*/ 67 w 21600"/>
                <a:gd name="T29" fmla="*/ 24 h 21600"/>
                <a:gd name="T30" fmla="*/ 62 w 21600"/>
                <a:gd name="T31" fmla="*/ 26 h 21600"/>
                <a:gd name="T32" fmla="*/ 50 w 21600"/>
                <a:gd name="T33" fmla="*/ 26 h 21600"/>
                <a:gd name="T34" fmla="*/ 43 w 21600"/>
                <a:gd name="T35" fmla="*/ 26 h 21600"/>
                <a:gd name="T36" fmla="*/ 33 w 21600"/>
                <a:gd name="T37" fmla="*/ 26 h 21600"/>
                <a:gd name="T38" fmla="*/ 16 w 21600"/>
                <a:gd name="T39" fmla="*/ 16 h 21600"/>
                <a:gd name="T40" fmla="*/ 9 w 21600"/>
                <a:gd name="T41" fmla="*/ 14 h 21600"/>
                <a:gd name="T42" fmla="*/ 4 w 21600"/>
                <a:gd name="T43" fmla="*/ 12 h 21600"/>
                <a:gd name="T44" fmla="*/ 2 w 21600"/>
                <a:gd name="T45" fmla="*/ 7 h 21600"/>
                <a:gd name="T46" fmla="*/ 4 w 21600"/>
                <a:gd name="T47" fmla="*/ 4 h 21600"/>
                <a:gd name="T48" fmla="*/ 9 w 21600"/>
                <a:gd name="T49" fmla="*/ 0 h 216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600"/>
                <a:gd name="T76" fmla="*/ 0 h 21600"/>
                <a:gd name="T77" fmla="*/ 21600 w 21600"/>
                <a:gd name="T78" fmla="*/ 21600 h 216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600" h="21600">
                  <a:moveTo>
                    <a:pt x="2627" y="0"/>
                  </a:moveTo>
                  <a:lnTo>
                    <a:pt x="14595" y="21600"/>
                  </a:lnTo>
                  <a:lnTo>
                    <a:pt x="21600" y="19938"/>
                  </a:lnTo>
                  <a:lnTo>
                    <a:pt x="14595" y="21600"/>
                  </a:lnTo>
                  <a:lnTo>
                    <a:pt x="9632" y="21600"/>
                  </a:lnTo>
                  <a:lnTo>
                    <a:pt x="0" y="7477"/>
                  </a:lnTo>
                  <a:lnTo>
                    <a:pt x="2627" y="0"/>
                  </a:lnTo>
                  <a:lnTo>
                    <a:pt x="8173" y="11631"/>
                  </a:lnTo>
                  <a:lnTo>
                    <a:pt x="11092" y="15785"/>
                  </a:lnTo>
                  <a:lnTo>
                    <a:pt x="14011" y="17446"/>
                  </a:lnTo>
                  <a:lnTo>
                    <a:pt x="16054" y="19938"/>
                  </a:lnTo>
                  <a:lnTo>
                    <a:pt x="18097" y="21600"/>
                  </a:lnTo>
                  <a:lnTo>
                    <a:pt x="19557" y="19938"/>
                  </a:lnTo>
                  <a:lnTo>
                    <a:pt x="20141" y="19938"/>
                  </a:lnTo>
                  <a:lnTo>
                    <a:pt x="19557" y="19938"/>
                  </a:lnTo>
                  <a:lnTo>
                    <a:pt x="18097" y="21600"/>
                  </a:lnTo>
                  <a:lnTo>
                    <a:pt x="14595" y="21600"/>
                  </a:lnTo>
                  <a:lnTo>
                    <a:pt x="12551" y="21600"/>
                  </a:lnTo>
                  <a:lnTo>
                    <a:pt x="9632" y="21600"/>
                  </a:lnTo>
                  <a:lnTo>
                    <a:pt x="4670" y="13292"/>
                  </a:lnTo>
                  <a:lnTo>
                    <a:pt x="2627" y="11631"/>
                  </a:lnTo>
                  <a:lnTo>
                    <a:pt x="1168" y="9969"/>
                  </a:lnTo>
                  <a:lnTo>
                    <a:pt x="584" y="5815"/>
                  </a:lnTo>
                  <a:lnTo>
                    <a:pt x="1168" y="3323"/>
                  </a:lnTo>
                  <a:lnTo>
                    <a:pt x="2627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2" name="Freeform 65"/>
            <p:cNvSpPr>
              <a:spLocks/>
            </p:cNvSpPr>
            <p:nvPr/>
          </p:nvSpPr>
          <p:spPr bwMode="auto">
            <a:xfrm>
              <a:off x="179366" y="1450354"/>
              <a:ext cx="1007333" cy="322612"/>
            </a:xfrm>
            <a:custGeom>
              <a:avLst/>
              <a:gdLst>
                <a:gd name="T0" fmla="*/ 230 w 21600"/>
                <a:gd name="T1" fmla="*/ 154 h 21600"/>
                <a:gd name="T2" fmla="*/ 115 w 21600"/>
                <a:gd name="T3" fmla="*/ 187 h 21600"/>
                <a:gd name="T4" fmla="*/ 26 w 21600"/>
                <a:gd name="T5" fmla="*/ 187 h 21600"/>
                <a:gd name="T6" fmla="*/ 10 w 21600"/>
                <a:gd name="T7" fmla="*/ 163 h 21600"/>
                <a:gd name="T8" fmla="*/ 2 w 21600"/>
                <a:gd name="T9" fmla="*/ 130 h 21600"/>
                <a:gd name="T10" fmla="*/ 0 w 21600"/>
                <a:gd name="T11" fmla="*/ 108 h 21600"/>
                <a:gd name="T12" fmla="*/ 67 w 21600"/>
                <a:gd name="T13" fmla="*/ 89 h 21600"/>
                <a:gd name="T14" fmla="*/ 91 w 21600"/>
                <a:gd name="T15" fmla="*/ 82 h 21600"/>
                <a:gd name="T16" fmla="*/ 108 w 21600"/>
                <a:gd name="T17" fmla="*/ 82 h 21600"/>
                <a:gd name="T18" fmla="*/ 148 w 21600"/>
                <a:gd name="T19" fmla="*/ 55 h 21600"/>
                <a:gd name="T20" fmla="*/ 189 w 21600"/>
                <a:gd name="T21" fmla="*/ 31 h 21600"/>
                <a:gd name="T22" fmla="*/ 237 w 21600"/>
                <a:gd name="T23" fmla="*/ 24 h 21600"/>
                <a:gd name="T24" fmla="*/ 294 w 21600"/>
                <a:gd name="T25" fmla="*/ 7 h 21600"/>
                <a:gd name="T26" fmla="*/ 352 w 21600"/>
                <a:gd name="T27" fmla="*/ 0 h 21600"/>
                <a:gd name="T28" fmla="*/ 426 w 21600"/>
                <a:gd name="T29" fmla="*/ 0 h 21600"/>
                <a:gd name="T30" fmla="*/ 457 w 21600"/>
                <a:gd name="T31" fmla="*/ 0 h 21600"/>
                <a:gd name="T32" fmla="*/ 481 w 21600"/>
                <a:gd name="T33" fmla="*/ 7 h 21600"/>
                <a:gd name="T34" fmla="*/ 584 w 21600"/>
                <a:gd name="T35" fmla="*/ 5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600"/>
                <a:gd name="T55" fmla="*/ 0 h 21600"/>
                <a:gd name="T56" fmla="*/ 21600 w 21600"/>
                <a:gd name="T57" fmla="*/ 21600 h 216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600" h="21600">
                  <a:moveTo>
                    <a:pt x="8507" y="17788"/>
                  </a:moveTo>
                  <a:lnTo>
                    <a:pt x="4253" y="21600"/>
                  </a:lnTo>
                  <a:lnTo>
                    <a:pt x="962" y="21600"/>
                  </a:lnTo>
                  <a:lnTo>
                    <a:pt x="370" y="18828"/>
                  </a:lnTo>
                  <a:lnTo>
                    <a:pt x="74" y="15016"/>
                  </a:lnTo>
                  <a:lnTo>
                    <a:pt x="0" y="12475"/>
                  </a:lnTo>
                  <a:lnTo>
                    <a:pt x="2478" y="10280"/>
                  </a:lnTo>
                  <a:lnTo>
                    <a:pt x="3366" y="9472"/>
                  </a:lnTo>
                  <a:lnTo>
                    <a:pt x="3995" y="9472"/>
                  </a:lnTo>
                  <a:lnTo>
                    <a:pt x="5474" y="6353"/>
                  </a:lnTo>
                  <a:lnTo>
                    <a:pt x="6990" y="3581"/>
                  </a:lnTo>
                  <a:lnTo>
                    <a:pt x="8766" y="2772"/>
                  </a:lnTo>
                  <a:lnTo>
                    <a:pt x="10874" y="809"/>
                  </a:lnTo>
                  <a:lnTo>
                    <a:pt x="13019" y="0"/>
                  </a:lnTo>
                  <a:lnTo>
                    <a:pt x="15756" y="0"/>
                  </a:lnTo>
                  <a:lnTo>
                    <a:pt x="16903" y="0"/>
                  </a:lnTo>
                  <a:lnTo>
                    <a:pt x="17790" y="809"/>
                  </a:lnTo>
                  <a:lnTo>
                    <a:pt x="21600" y="57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3" name="Freeform 66"/>
            <p:cNvSpPr>
              <a:spLocks/>
            </p:cNvSpPr>
            <p:nvPr/>
          </p:nvSpPr>
          <p:spPr bwMode="auto">
            <a:xfrm>
              <a:off x="179366" y="1450354"/>
              <a:ext cx="1007333" cy="322612"/>
            </a:xfrm>
            <a:custGeom>
              <a:avLst/>
              <a:gdLst>
                <a:gd name="T0" fmla="*/ 230 w 21600"/>
                <a:gd name="T1" fmla="*/ 154 h 21600"/>
                <a:gd name="T2" fmla="*/ 203 w 21600"/>
                <a:gd name="T3" fmla="*/ 161 h 21600"/>
                <a:gd name="T4" fmla="*/ 177 w 21600"/>
                <a:gd name="T5" fmla="*/ 168 h 21600"/>
                <a:gd name="T6" fmla="*/ 153 w 21600"/>
                <a:gd name="T7" fmla="*/ 173 h 21600"/>
                <a:gd name="T8" fmla="*/ 134 w 21600"/>
                <a:gd name="T9" fmla="*/ 178 h 21600"/>
                <a:gd name="T10" fmla="*/ 115 w 21600"/>
                <a:gd name="T11" fmla="*/ 182 h 21600"/>
                <a:gd name="T12" fmla="*/ 98 w 21600"/>
                <a:gd name="T13" fmla="*/ 185 h 21600"/>
                <a:gd name="T14" fmla="*/ 84 w 21600"/>
                <a:gd name="T15" fmla="*/ 187 h 21600"/>
                <a:gd name="T16" fmla="*/ 72 w 21600"/>
                <a:gd name="T17" fmla="*/ 187 h 21600"/>
                <a:gd name="T18" fmla="*/ 50 w 21600"/>
                <a:gd name="T19" fmla="*/ 185 h 21600"/>
                <a:gd name="T20" fmla="*/ 36 w 21600"/>
                <a:gd name="T21" fmla="*/ 185 h 21600"/>
                <a:gd name="T22" fmla="*/ 24 w 21600"/>
                <a:gd name="T23" fmla="*/ 180 h 21600"/>
                <a:gd name="T24" fmla="*/ 19 w 21600"/>
                <a:gd name="T25" fmla="*/ 175 h 21600"/>
                <a:gd name="T26" fmla="*/ 12 w 21600"/>
                <a:gd name="T27" fmla="*/ 161 h 21600"/>
                <a:gd name="T28" fmla="*/ 7 w 21600"/>
                <a:gd name="T29" fmla="*/ 146 h 21600"/>
                <a:gd name="T30" fmla="*/ 2 w 21600"/>
                <a:gd name="T31" fmla="*/ 132 h 21600"/>
                <a:gd name="T32" fmla="*/ 0 w 21600"/>
                <a:gd name="T33" fmla="*/ 120 h 21600"/>
                <a:gd name="T34" fmla="*/ 2 w 21600"/>
                <a:gd name="T35" fmla="*/ 115 h 21600"/>
                <a:gd name="T36" fmla="*/ 7 w 21600"/>
                <a:gd name="T37" fmla="*/ 108 h 21600"/>
                <a:gd name="T38" fmla="*/ 19 w 21600"/>
                <a:gd name="T39" fmla="*/ 103 h 21600"/>
                <a:gd name="T40" fmla="*/ 34 w 21600"/>
                <a:gd name="T41" fmla="*/ 98 h 21600"/>
                <a:gd name="T42" fmla="*/ 48 w 21600"/>
                <a:gd name="T43" fmla="*/ 94 h 21600"/>
                <a:gd name="T44" fmla="*/ 62 w 21600"/>
                <a:gd name="T45" fmla="*/ 91 h 21600"/>
                <a:gd name="T46" fmla="*/ 72 w 21600"/>
                <a:gd name="T47" fmla="*/ 86 h 21600"/>
                <a:gd name="T48" fmla="*/ 79 w 21600"/>
                <a:gd name="T49" fmla="*/ 84 h 21600"/>
                <a:gd name="T50" fmla="*/ 91 w 21600"/>
                <a:gd name="T51" fmla="*/ 82 h 21600"/>
                <a:gd name="T52" fmla="*/ 101 w 21600"/>
                <a:gd name="T53" fmla="*/ 82 h 21600"/>
                <a:gd name="T54" fmla="*/ 105 w 21600"/>
                <a:gd name="T55" fmla="*/ 79 h 21600"/>
                <a:gd name="T56" fmla="*/ 110 w 21600"/>
                <a:gd name="T57" fmla="*/ 77 h 21600"/>
                <a:gd name="T58" fmla="*/ 120 w 21600"/>
                <a:gd name="T59" fmla="*/ 74 h 21600"/>
                <a:gd name="T60" fmla="*/ 129 w 21600"/>
                <a:gd name="T61" fmla="*/ 70 h 21600"/>
                <a:gd name="T62" fmla="*/ 148 w 21600"/>
                <a:gd name="T63" fmla="*/ 55 h 21600"/>
                <a:gd name="T64" fmla="*/ 170 w 21600"/>
                <a:gd name="T65" fmla="*/ 43 h 21600"/>
                <a:gd name="T66" fmla="*/ 189 w 21600"/>
                <a:gd name="T67" fmla="*/ 34 h 21600"/>
                <a:gd name="T68" fmla="*/ 213 w 21600"/>
                <a:gd name="T69" fmla="*/ 29 h 21600"/>
                <a:gd name="T70" fmla="*/ 239 w 21600"/>
                <a:gd name="T71" fmla="*/ 22 h 21600"/>
                <a:gd name="T72" fmla="*/ 266 w 21600"/>
                <a:gd name="T73" fmla="*/ 14 h 21600"/>
                <a:gd name="T74" fmla="*/ 294 w 21600"/>
                <a:gd name="T75" fmla="*/ 7 h 21600"/>
                <a:gd name="T76" fmla="*/ 323 w 21600"/>
                <a:gd name="T77" fmla="*/ 2 h 21600"/>
                <a:gd name="T78" fmla="*/ 354 w 21600"/>
                <a:gd name="T79" fmla="*/ 0 h 21600"/>
                <a:gd name="T80" fmla="*/ 387 w 21600"/>
                <a:gd name="T81" fmla="*/ 0 h 21600"/>
                <a:gd name="T82" fmla="*/ 404 w 21600"/>
                <a:gd name="T83" fmla="*/ 0 h 21600"/>
                <a:gd name="T84" fmla="*/ 419 w 21600"/>
                <a:gd name="T85" fmla="*/ 0 h 21600"/>
                <a:gd name="T86" fmla="*/ 431 w 21600"/>
                <a:gd name="T87" fmla="*/ 0 h 21600"/>
                <a:gd name="T88" fmla="*/ 440 w 21600"/>
                <a:gd name="T89" fmla="*/ 0 h 21600"/>
                <a:gd name="T90" fmla="*/ 457 w 21600"/>
                <a:gd name="T91" fmla="*/ 0 h 21600"/>
                <a:gd name="T92" fmla="*/ 469 w 21600"/>
                <a:gd name="T93" fmla="*/ 2 h 21600"/>
                <a:gd name="T94" fmla="*/ 474 w 21600"/>
                <a:gd name="T95" fmla="*/ 5 h 21600"/>
                <a:gd name="T96" fmla="*/ 478 w 21600"/>
                <a:gd name="T97" fmla="*/ 5 h 21600"/>
                <a:gd name="T98" fmla="*/ 483 w 21600"/>
                <a:gd name="T99" fmla="*/ 5 h 21600"/>
                <a:gd name="T100" fmla="*/ 490 w 21600"/>
                <a:gd name="T101" fmla="*/ 5 h 21600"/>
                <a:gd name="T102" fmla="*/ 500 w 21600"/>
                <a:gd name="T103" fmla="*/ 7 h 21600"/>
                <a:gd name="T104" fmla="*/ 509 w 21600"/>
                <a:gd name="T105" fmla="*/ 7 h 21600"/>
                <a:gd name="T106" fmla="*/ 521 w 21600"/>
                <a:gd name="T107" fmla="*/ 7 h 21600"/>
                <a:gd name="T108" fmla="*/ 533 w 21600"/>
                <a:gd name="T109" fmla="*/ 7 h 21600"/>
                <a:gd name="T110" fmla="*/ 584 w 21600"/>
                <a:gd name="T111" fmla="*/ 5 h 216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600"/>
                <a:gd name="T169" fmla="*/ 0 h 21600"/>
                <a:gd name="T170" fmla="*/ 21600 w 21600"/>
                <a:gd name="T171" fmla="*/ 21600 h 216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600" h="21600">
                  <a:moveTo>
                    <a:pt x="8507" y="17788"/>
                  </a:moveTo>
                  <a:lnTo>
                    <a:pt x="7508" y="18597"/>
                  </a:lnTo>
                  <a:lnTo>
                    <a:pt x="6547" y="19405"/>
                  </a:lnTo>
                  <a:lnTo>
                    <a:pt x="5659" y="19983"/>
                  </a:lnTo>
                  <a:lnTo>
                    <a:pt x="4956" y="20560"/>
                  </a:lnTo>
                  <a:lnTo>
                    <a:pt x="4253" y="21022"/>
                  </a:lnTo>
                  <a:lnTo>
                    <a:pt x="3625" y="21369"/>
                  </a:lnTo>
                  <a:lnTo>
                    <a:pt x="3107" y="21600"/>
                  </a:lnTo>
                  <a:lnTo>
                    <a:pt x="2663" y="21600"/>
                  </a:lnTo>
                  <a:lnTo>
                    <a:pt x="1849" y="21369"/>
                  </a:lnTo>
                  <a:lnTo>
                    <a:pt x="1332" y="21369"/>
                  </a:lnTo>
                  <a:lnTo>
                    <a:pt x="888" y="20791"/>
                  </a:lnTo>
                  <a:lnTo>
                    <a:pt x="703" y="20214"/>
                  </a:lnTo>
                  <a:lnTo>
                    <a:pt x="444" y="18597"/>
                  </a:lnTo>
                  <a:lnTo>
                    <a:pt x="259" y="16864"/>
                  </a:lnTo>
                  <a:lnTo>
                    <a:pt x="74" y="15247"/>
                  </a:lnTo>
                  <a:lnTo>
                    <a:pt x="0" y="13861"/>
                  </a:lnTo>
                  <a:lnTo>
                    <a:pt x="74" y="13283"/>
                  </a:lnTo>
                  <a:lnTo>
                    <a:pt x="259" y="12475"/>
                  </a:lnTo>
                  <a:lnTo>
                    <a:pt x="703" y="11897"/>
                  </a:lnTo>
                  <a:lnTo>
                    <a:pt x="1258" y="11320"/>
                  </a:lnTo>
                  <a:lnTo>
                    <a:pt x="1775" y="10858"/>
                  </a:lnTo>
                  <a:lnTo>
                    <a:pt x="2293" y="10511"/>
                  </a:lnTo>
                  <a:lnTo>
                    <a:pt x="2663" y="9934"/>
                  </a:lnTo>
                  <a:lnTo>
                    <a:pt x="2922" y="9703"/>
                  </a:lnTo>
                  <a:lnTo>
                    <a:pt x="3366" y="9472"/>
                  </a:lnTo>
                  <a:lnTo>
                    <a:pt x="3736" y="9472"/>
                  </a:lnTo>
                  <a:lnTo>
                    <a:pt x="3884" y="9125"/>
                  </a:lnTo>
                  <a:lnTo>
                    <a:pt x="4068" y="8894"/>
                  </a:lnTo>
                  <a:lnTo>
                    <a:pt x="4438" y="8548"/>
                  </a:lnTo>
                  <a:lnTo>
                    <a:pt x="4771" y="8086"/>
                  </a:lnTo>
                  <a:lnTo>
                    <a:pt x="5474" y="6353"/>
                  </a:lnTo>
                  <a:lnTo>
                    <a:pt x="6288" y="4967"/>
                  </a:lnTo>
                  <a:lnTo>
                    <a:pt x="6990" y="3927"/>
                  </a:lnTo>
                  <a:lnTo>
                    <a:pt x="7878" y="3350"/>
                  </a:lnTo>
                  <a:lnTo>
                    <a:pt x="8840" y="2541"/>
                  </a:lnTo>
                  <a:lnTo>
                    <a:pt x="9838" y="1617"/>
                  </a:lnTo>
                  <a:lnTo>
                    <a:pt x="10874" y="809"/>
                  </a:lnTo>
                  <a:lnTo>
                    <a:pt x="11947" y="231"/>
                  </a:lnTo>
                  <a:lnTo>
                    <a:pt x="13093" y="0"/>
                  </a:lnTo>
                  <a:lnTo>
                    <a:pt x="14314" y="0"/>
                  </a:lnTo>
                  <a:lnTo>
                    <a:pt x="14942" y="0"/>
                  </a:lnTo>
                  <a:lnTo>
                    <a:pt x="15497" y="0"/>
                  </a:lnTo>
                  <a:lnTo>
                    <a:pt x="15941" y="0"/>
                  </a:lnTo>
                  <a:lnTo>
                    <a:pt x="16274" y="0"/>
                  </a:lnTo>
                  <a:lnTo>
                    <a:pt x="16903" y="0"/>
                  </a:lnTo>
                  <a:lnTo>
                    <a:pt x="17347" y="231"/>
                  </a:lnTo>
                  <a:lnTo>
                    <a:pt x="17532" y="578"/>
                  </a:lnTo>
                  <a:lnTo>
                    <a:pt x="17679" y="578"/>
                  </a:lnTo>
                  <a:lnTo>
                    <a:pt x="17864" y="578"/>
                  </a:lnTo>
                  <a:lnTo>
                    <a:pt x="18123" y="578"/>
                  </a:lnTo>
                  <a:lnTo>
                    <a:pt x="18493" y="809"/>
                  </a:lnTo>
                  <a:lnTo>
                    <a:pt x="18826" y="809"/>
                  </a:lnTo>
                  <a:lnTo>
                    <a:pt x="19270" y="809"/>
                  </a:lnTo>
                  <a:lnTo>
                    <a:pt x="19714" y="809"/>
                  </a:lnTo>
                  <a:lnTo>
                    <a:pt x="21600" y="57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4" name="Freeform 67"/>
            <p:cNvSpPr>
              <a:spLocks/>
            </p:cNvSpPr>
            <p:nvPr/>
          </p:nvSpPr>
          <p:spPr bwMode="auto">
            <a:xfrm>
              <a:off x="1071132" y="1479683"/>
              <a:ext cx="101768" cy="1656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81 h 21600"/>
                <a:gd name="T4" fmla="*/ 16 w 21600"/>
                <a:gd name="T5" fmla="*/ 96 h 21600"/>
                <a:gd name="T6" fmla="*/ 43 w 21600"/>
                <a:gd name="T7" fmla="*/ 96 h 21600"/>
                <a:gd name="T8" fmla="*/ 50 w 21600"/>
                <a:gd name="T9" fmla="*/ 81 h 21600"/>
                <a:gd name="T10" fmla="*/ 50 w 21600"/>
                <a:gd name="T11" fmla="*/ 67 h 21600"/>
                <a:gd name="T12" fmla="*/ 59 w 21600"/>
                <a:gd name="T13" fmla="*/ 45 h 21600"/>
                <a:gd name="T14" fmla="*/ 59 w 21600"/>
                <a:gd name="T15" fmla="*/ 14 h 21600"/>
                <a:gd name="T16" fmla="*/ 50 w 21600"/>
                <a:gd name="T17" fmla="*/ 7 h 21600"/>
                <a:gd name="T18" fmla="*/ 43 w 21600"/>
                <a:gd name="T19" fmla="*/ 0 h 21600"/>
                <a:gd name="T20" fmla="*/ 24 w 21600"/>
                <a:gd name="T21" fmla="*/ 0 h 21600"/>
                <a:gd name="T22" fmla="*/ 2 w 21600"/>
                <a:gd name="T23" fmla="*/ 0 h 21600"/>
                <a:gd name="T24" fmla="*/ 0 w 21600"/>
                <a:gd name="T25" fmla="*/ 14 h 216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00"/>
                <a:gd name="T40" fmla="*/ 0 h 21600"/>
                <a:gd name="T41" fmla="*/ 21600 w 21600"/>
                <a:gd name="T42" fmla="*/ 21600 h 216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00" h="21600">
                  <a:moveTo>
                    <a:pt x="0" y="0"/>
                  </a:moveTo>
                  <a:lnTo>
                    <a:pt x="0" y="18225"/>
                  </a:lnTo>
                  <a:lnTo>
                    <a:pt x="5858" y="21600"/>
                  </a:lnTo>
                  <a:lnTo>
                    <a:pt x="15742" y="21600"/>
                  </a:lnTo>
                  <a:lnTo>
                    <a:pt x="18305" y="18225"/>
                  </a:lnTo>
                  <a:lnTo>
                    <a:pt x="18305" y="15075"/>
                  </a:lnTo>
                  <a:lnTo>
                    <a:pt x="21600" y="10125"/>
                  </a:lnTo>
                  <a:lnTo>
                    <a:pt x="21600" y="3150"/>
                  </a:lnTo>
                  <a:lnTo>
                    <a:pt x="18305" y="1575"/>
                  </a:lnTo>
                  <a:lnTo>
                    <a:pt x="15742" y="0"/>
                  </a:lnTo>
                  <a:lnTo>
                    <a:pt x="8786" y="0"/>
                  </a:lnTo>
                  <a:lnTo>
                    <a:pt x="732" y="0"/>
                  </a:lnTo>
                  <a:lnTo>
                    <a:pt x="0" y="315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" name="Freeform 68"/>
            <p:cNvSpPr>
              <a:spLocks/>
            </p:cNvSpPr>
            <p:nvPr/>
          </p:nvSpPr>
          <p:spPr bwMode="auto">
            <a:xfrm>
              <a:off x="1071132" y="1479683"/>
              <a:ext cx="101768" cy="1656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9 h 21600"/>
                <a:gd name="T4" fmla="*/ 0 w 21600"/>
                <a:gd name="T5" fmla="*/ 36 h 21600"/>
                <a:gd name="T6" fmla="*/ 0 w 21600"/>
                <a:gd name="T7" fmla="*/ 50 h 21600"/>
                <a:gd name="T8" fmla="*/ 0 w 21600"/>
                <a:gd name="T9" fmla="*/ 62 h 21600"/>
                <a:gd name="T10" fmla="*/ 2 w 21600"/>
                <a:gd name="T11" fmla="*/ 72 h 21600"/>
                <a:gd name="T12" fmla="*/ 4 w 21600"/>
                <a:gd name="T13" fmla="*/ 81 h 21600"/>
                <a:gd name="T14" fmla="*/ 4 w 21600"/>
                <a:gd name="T15" fmla="*/ 86 h 21600"/>
                <a:gd name="T16" fmla="*/ 7 w 21600"/>
                <a:gd name="T17" fmla="*/ 89 h 21600"/>
                <a:gd name="T18" fmla="*/ 16 w 21600"/>
                <a:gd name="T19" fmla="*/ 93 h 21600"/>
                <a:gd name="T20" fmla="*/ 28 w 21600"/>
                <a:gd name="T21" fmla="*/ 96 h 21600"/>
                <a:gd name="T22" fmla="*/ 40 w 21600"/>
                <a:gd name="T23" fmla="*/ 93 h 21600"/>
                <a:gd name="T24" fmla="*/ 45 w 21600"/>
                <a:gd name="T25" fmla="*/ 89 h 21600"/>
                <a:gd name="T26" fmla="*/ 50 w 21600"/>
                <a:gd name="T27" fmla="*/ 81 h 21600"/>
                <a:gd name="T28" fmla="*/ 50 w 21600"/>
                <a:gd name="T29" fmla="*/ 74 h 21600"/>
                <a:gd name="T30" fmla="*/ 52 w 21600"/>
                <a:gd name="T31" fmla="*/ 65 h 21600"/>
                <a:gd name="T32" fmla="*/ 55 w 21600"/>
                <a:gd name="T33" fmla="*/ 55 h 21600"/>
                <a:gd name="T34" fmla="*/ 59 w 21600"/>
                <a:gd name="T35" fmla="*/ 45 h 21600"/>
                <a:gd name="T36" fmla="*/ 59 w 21600"/>
                <a:gd name="T37" fmla="*/ 29 h 21600"/>
                <a:gd name="T38" fmla="*/ 59 w 21600"/>
                <a:gd name="T39" fmla="*/ 24 h 21600"/>
                <a:gd name="T40" fmla="*/ 57 w 21600"/>
                <a:gd name="T41" fmla="*/ 17 h 21600"/>
                <a:gd name="T42" fmla="*/ 57 w 21600"/>
                <a:gd name="T43" fmla="*/ 14 h 21600"/>
                <a:gd name="T44" fmla="*/ 55 w 21600"/>
                <a:gd name="T45" fmla="*/ 12 h 21600"/>
                <a:gd name="T46" fmla="*/ 50 w 21600"/>
                <a:gd name="T47" fmla="*/ 7 h 21600"/>
                <a:gd name="T48" fmla="*/ 45 w 21600"/>
                <a:gd name="T49" fmla="*/ 5 h 21600"/>
                <a:gd name="T50" fmla="*/ 40 w 21600"/>
                <a:gd name="T51" fmla="*/ 0 h 21600"/>
                <a:gd name="T52" fmla="*/ 33 w 21600"/>
                <a:gd name="T53" fmla="*/ 0 h 21600"/>
                <a:gd name="T54" fmla="*/ 24 w 21600"/>
                <a:gd name="T55" fmla="*/ 0 h 21600"/>
                <a:gd name="T56" fmla="*/ 14 w 21600"/>
                <a:gd name="T57" fmla="*/ 0 h 21600"/>
                <a:gd name="T58" fmla="*/ 7 w 21600"/>
                <a:gd name="T59" fmla="*/ 0 h 21600"/>
                <a:gd name="T60" fmla="*/ 4 w 21600"/>
                <a:gd name="T61" fmla="*/ 5 h 21600"/>
                <a:gd name="T62" fmla="*/ 0 w 21600"/>
                <a:gd name="T63" fmla="*/ 7 h 21600"/>
                <a:gd name="T64" fmla="*/ 0 w 21600"/>
                <a:gd name="T65" fmla="*/ 1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0" y="0"/>
                  </a:moveTo>
                  <a:lnTo>
                    <a:pt x="0" y="4275"/>
                  </a:lnTo>
                  <a:lnTo>
                    <a:pt x="0" y="8100"/>
                  </a:lnTo>
                  <a:lnTo>
                    <a:pt x="0" y="11250"/>
                  </a:lnTo>
                  <a:lnTo>
                    <a:pt x="0" y="13950"/>
                  </a:lnTo>
                  <a:lnTo>
                    <a:pt x="732" y="16200"/>
                  </a:lnTo>
                  <a:lnTo>
                    <a:pt x="1464" y="18225"/>
                  </a:lnTo>
                  <a:lnTo>
                    <a:pt x="1464" y="19350"/>
                  </a:lnTo>
                  <a:lnTo>
                    <a:pt x="2563" y="20025"/>
                  </a:lnTo>
                  <a:lnTo>
                    <a:pt x="5858" y="20925"/>
                  </a:lnTo>
                  <a:lnTo>
                    <a:pt x="10251" y="21600"/>
                  </a:lnTo>
                  <a:lnTo>
                    <a:pt x="14644" y="20925"/>
                  </a:lnTo>
                  <a:lnTo>
                    <a:pt x="16475" y="20025"/>
                  </a:lnTo>
                  <a:lnTo>
                    <a:pt x="18305" y="18225"/>
                  </a:lnTo>
                  <a:lnTo>
                    <a:pt x="18305" y="16650"/>
                  </a:lnTo>
                  <a:lnTo>
                    <a:pt x="19037" y="14625"/>
                  </a:lnTo>
                  <a:lnTo>
                    <a:pt x="20136" y="12375"/>
                  </a:lnTo>
                  <a:lnTo>
                    <a:pt x="21600" y="10125"/>
                  </a:lnTo>
                  <a:lnTo>
                    <a:pt x="21600" y="6525"/>
                  </a:lnTo>
                  <a:lnTo>
                    <a:pt x="21600" y="5400"/>
                  </a:lnTo>
                  <a:lnTo>
                    <a:pt x="20868" y="3825"/>
                  </a:lnTo>
                  <a:lnTo>
                    <a:pt x="20868" y="3150"/>
                  </a:lnTo>
                  <a:lnTo>
                    <a:pt x="20136" y="2700"/>
                  </a:lnTo>
                  <a:lnTo>
                    <a:pt x="18305" y="1575"/>
                  </a:lnTo>
                  <a:lnTo>
                    <a:pt x="16475" y="1125"/>
                  </a:lnTo>
                  <a:lnTo>
                    <a:pt x="14644" y="0"/>
                  </a:lnTo>
                  <a:lnTo>
                    <a:pt x="12081" y="0"/>
                  </a:lnTo>
                  <a:lnTo>
                    <a:pt x="8786" y="0"/>
                  </a:lnTo>
                  <a:lnTo>
                    <a:pt x="5125" y="0"/>
                  </a:lnTo>
                  <a:lnTo>
                    <a:pt x="2563" y="0"/>
                  </a:lnTo>
                  <a:lnTo>
                    <a:pt x="1464" y="1125"/>
                  </a:lnTo>
                  <a:lnTo>
                    <a:pt x="0" y="1575"/>
                  </a:lnTo>
                  <a:lnTo>
                    <a:pt x="0" y="315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6" name="Freeform 69"/>
            <p:cNvSpPr>
              <a:spLocks/>
            </p:cNvSpPr>
            <p:nvPr/>
          </p:nvSpPr>
          <p:spPr bwMode="auto">
            <a:xfrm>
              <a:off x="196615" y="1660829"/>
              <a:ext cx="379475" cy="112138"/>
            </a:xfrm>
            <a:custGeom>
              <a:avLst/>
              <a:gdLst>
                <a:gd name="T0" fmla="*/ 220 w 21600"/>
                <a:gd name="T1" fmla="*/ 24 h 21600"/>
                <a:gd name="T2" fmla="*/ 162 w 21600"/>
                <a:gd name="T3" fmla="*/ 48 h 21600"/>
                <a:gd name="T4" fmla="*/ 91 w 21600"/>
                <a:gd name="T5" fmla="*/ 65 h 21600"/>
                <a:gd name="T6" fmla="*/ 24 w 21600"/>
                <a:gd name="T7" fmla="*/ 65 h 21600"/>
                <a:gd name="T8" fmla="*/ 0 w 21600"/>
                <a:gd name="T9" fmla="*/ 41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21600" y="7975"/>
                  </a:moveTo>
                  <a:lnTo>
                    <a:pt x="15905" y="15951"/>
                  </a:lnTo>
                  <a:lnTo>
                    <a:pt x="8935" y="21600"/>
                  </a:lnTo>
                  <a:lnTo>
                    <a:pt x="2356" y="21600"/>
                  </a:lnTo>
                  <a:lnTo>
                    <a:pt x="0" y="13625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7" name="Freeform 70"/>
            <p:cNvSpPr>
              <a:spLocks/>
            </p:cNvSpPr>
            <p:nvPr/>
          </p:nvSpPr>
          <p:spPr bwMode="auto">
            <a:xfrm>
              <a:off x="196615" y="1660829"/>
              <a:ext cx="379475" cy="112138"/>
            </a:xfrm>
            <a:custGeom>
              <a:avLst/>
              <a:gdLst>
                <a:gd name="T0" fmla="*/ 220 w 21600"/>
                <a:gd name="T1" fmla="*/ 24 h 21600"/>
                <a:gd name="T2" fmla="*/ 193 w 21600"/>
                <a:gd name="T3" fmla="*/ 34 h 21600"/>
                <a:gd name="T4" fmla="*/ 167 w 21600"/>
                <a:gd name="T5" fmla="*/ 44 h 21600"/>
                <a:gd name="T6" fmla="*/ 146 w 21600"/>
                <a:gd name="T7" fmla="*/ 51 h 21600"/>
                <a:gd name="T8" fmla="*/ 126 w 21600"/>
                <a:gd name="T9" fmla="*/ 56 h 21600"/>
                <a:gd name="T10" fmla="*/ 91 w 21600"/>
                <a:gd name="T11" fmla="*/ 63 h 21600"/>
                <a:gd name="T12" fmla="*/ 57 w 21600"/>
                <a:gd name="T13" fmla="*/ 65 h 21600"/>
                <a:gd name="T14" fmla="*/ 43 w 21600"/>
                <a:gd name="T15" fmla="*/ 63 h 21600"/>
                <a:gd name="T16" fmla="*/ 31 w 21600"/>
                <a:gd name="T17" fmla="*/ 63 h 21600"/>
                <a:gd name="T18" fmla="*/ 19 w 21600"/>
                <a:gd name="T19" fmla="*/ 58 h 21600"/>
                <a:gd name="T20" fmla="*/ 12 w 21600"/>
                <a:gd name="T21" fmla="*/ 53 h 21600"/>
                <a:gd name="T22" fmla="*/ 7 w 21600"/>
                <a:gd name="T23" fmla="*/ 44 h 21600"/>
                <a:gd name="T24" fmla="*/ 2 w 21600"/>
                <a:gd name="T25" fmla="*/ 34 h 21600"/>
                <a:gd name="T26" fmla="*/ 2 w 21600"/>
                <a:gd name="T27" fmla="*/ 17 h 21600"/>
                <a:gd name="T28" fmla="*/ 0 w 21600"/>
                <a:gd name="T29" fmla="*/ 0 h 21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600"/>
                <a:gd name="T46" fmla="*/ 0 h 21600"/>
                <a:gd name="T47" fmla="*/ 21600 w 21600"/>
                <a:gd name="T48" fmla="*/ 21600 h 216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600" h="21600">
                  <a:moveTo>
                    <a:pt x="21600" y="7975"/>
                  </a:moveTo>
                  <a:lnTo>
                    <a:pt x="18949" y="11298"/>
                  </a:lnTo>
                  <a:lnTo>
                    <a:pt x="16396" y="14622"/>
                  </a:lnTo>
                  <a:lnTo>
                    <a:pt x="14335" y="16948"/>
                  </a:lnTo>
                  <a:lnTo>
                    <a:pt x="12371" y="18609"/>
                  </a:lnTo>
                  <a:lnTo>
                    <a:pt x="8935" y="20935"/>
                  </a:lnTo>
                  <a:lnTo>
                    <a:pt x="5596" y="21600"/>
                  </a:lnTo>
                  <a:lnTo>
                    <a:pt x="4222" y="20935"/>
                  </a:lnTo>
                  <a:lnTo>
                    <a:pt x="3044" y="20935"/>
                  </a:lnTo>
                  <a:lnTo>
                    <a:pt x="1865" y="19274"/>
                  </a:lnTo>
                  <a:lnTo>
                    <a:pt x="1178" y="17612"/>
                  </a:lnTo>
                  <a:lnTo>
                    <a:pt x="687" y="14622"/>
                  </a:lnTo>
                  <a:lnTo>
                    <a:pt x="196" y="11298"/>
                  </a:lnTo>
                  <a:lnTo>
                    <a:pt x="196" y="5649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8" name="Freeform 71"/>
            <p:cNvSpPr>
              <a:spLocks/>
            </p:cNvSpPr>
            <p:nvPr/>
          </p:nvSpPr>
          <p:spPr bwMode="auto">
            <a:xfrm>
              <a:off x="125895" y="1591821"/>
              <a:ext cx="601985" cy="210474"/>
            </a:xfrm>
            <a:custGeom>
              <a:avLst/>
              <a:gdLst>
                <a:gd name="T0" fmla="*/ 325 w 21600"/>
                <a:gd name="T1" fmla="*/ 0 h 21600"/>
                <a:gd name="T2" fmla="*/ 301 w 21600"/>
                <a:gd name="T3" fmla="*/ 7 h 21600"/>
                <a:gd name="T4" fmla="*/ 285 w 21600"/>
                <a:gd name="T5" fmla="*/ 55 h 21600"/>
                <a:gd name="T6" fmla="*/ 261 w 21600"/>
                <a:gd name="T7" fmla="*/ 14 h 21600"/>
                <a:gd name="T8" fmla="*/ 220 w 21600"/>
                <a:gd name="T9" fmla="*/ 14 h 21600"/>
                <a:gd name="T10" fmla="*/ 172 w 21600"/>
                <a:gd name="T11" fmla="*/ 48 h 21600"/>
                <a:gd name="T12" fmla="*/ 139 w 21600"/>
                <a:gd name="T13" fmla="*/ 64 h 21600"/>
                <a:gd name="T14" fmla="*/ 91 w 21600"/>
                <a:gd name="T15" fmla="*/ 88 h 21600"/>
                <a:gd name="T16" fmla="*/ 24 w 21600"/>
                <a:gd name="T17" fmla="*/ 112 h 21600"/>
                <a:gd name="T18" fmla="*/ 0 w 21600"/>
                <a:gd name="T19" fmla="*/ 122 h 21600"/>
                <a:gd name="T20" fmla="*/ 17 w 21600"/>
                <a:gd name="T21" fmla="*/ 122 h 21600"/>
                <a:gd name="T22" fmla="*/ 50 w 21600"/>
                <a:gd name="T23" fmla="*/ 112 h 21600"/>
                <a:gd name="T24" fmla="*/ 105 w 21600"/>
                <a:gd name="T25" fmla="*/ 81 h 21600"/>
                <a:gd name="T26" fmla="*/ 155 w 21600"/>
                <a:gd name="T27" fmla="*/ 72 h 21600"/>
                <a:gd name="T28" fmla="*/ 196 w 21600"/>
                <a:gd name="T29" fmla="*/ 48 h 21600"/>
                <a:gd name="T30" fmla="*/ 244 w 21600"/>
                <a:gd name="T31" fmla="*/ 31 h 21600"/>
                <a:gd name="T32" fmla="*/ 261 w 21600"/>
                <a:gd name="T33" fmla="*/ 31 h 21600"/>
                <a:gd name="T34" fmla="*/ 261 w 21600"/>
                <a:gd name="T35" fmla="*/ 72 h 21600"/>
                <a:gd name="T36" fmla="*/ 301 w 21600"/>
                <a:gd name="T37" fmla="*/ 72 h 21600"/>
                <a:gd name="T38" fmla="*/ 325 w 21600"/>
                <a:gd name="T39" fmla="*/ 55 h 21600"/>
                <a:gd name="T40" fmla="*/ 349 w 21600"/>
                <a:gd name="T41" fmla="*/ 40 h 21600"/>
                <a:gd name="T42" fmla="*/ 342 w 21600"/>
                <a:gd name="T43" fmla="*/ 0 h 216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1600"/>
                <a:gd name="T67" fmla="*/ 0 h 21600"/>
                <a:gd name="T68" fmla="*/ 21600 w 21600"/>
                <a:gd name="T69" fmla="*/ 21600 h 216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1600" h="21600">
                  <a:moveTo>
                    <a:pt x="20115" y="0"/>
                  </a:moveTo>
                  <a:lnTo>
                    <a:pt x="18629" y="1239"/>
                  </a:lnTo>
                  <a:lnTo>
                    <a:pt x="17639" y="9738"/>
                  </a:lnTo>
                  <a:lnTo>
                    <a:pt x="16154" y="2479"/>
                  </a:lnTo>
                  <a:lnTo>
                    <a:pt x="13616" y="2479"/>
                  </a:lnTo>
                  <a:lnTo>
                    <a:pt x="10645" y="8498"/>
                  </a:lnTo>
                  <a:lnTo>
                    <a:pt x="8603" y="11331"/>
                  </a:lnTo>
                  <a:lnTo>
                    <a:pt x="5632" y="15580"/>
                  </a:lnTo>
                  <a:lnTo>
                    <a:pt x="1485" y="19830"/>
                  </a:lnTo>
                  <a:lnTo>
                    <a:pt x="0" y="21600"/>
                  </a:lnTo>
                  <a:lnTo>
                    <a:pt x="1052" y="21600"/>
                  </a:lnTo>
                  <a:lnTo>
                    <a:pt x="3095" y="19830"/>
                  </a:lnTo>
                  <a:lnTo>
                    <a:pt x="6499" y="14341"/>
                  </a:lnTo>
                  <a:lnTo>
                    <a:pt x="9593" y="12748"/>
                  </a:lnTo>
                  <a:lnTo>
                    <a:pt x="12131" y="8498"/>
                  </a:lnTo>
                  <a:lnTo>
                    <a:pt x="15101" y="5489"/>
                  </a:lnTo>
                  <a:lnTo>
                    <a:pt x="16154" y="5489"/>
                  </a:lnTo>
                  <a:lnTo>
                    <a:pt x="16154" y="12748"/>
                  </a:lnTo>
                  <a:lnTo>
                    <a:pt x="18629" y="12748"/>
                  </a:lnTo>
                  <a:lnTo>
                    <a:pt x="20115" y="9738"/>
                  </a:lnTo>
                  <a:lnTo>
                    <a:pt x="21600" y="7082"/>
                  </a:lnTo>
                  <a:lnTo>
                    <a:pt x="21167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9" name="Freeform 72"/>
            <p:cNvSpPr>
              <a:spLocks/>
            </p:cNvSpPr>
            <p:nvPr/>
          </p:nvSpPr>
          <p:spPr bwMode="auto">
            <a:xfrm>
              <a:off x="134519" y="1591821"/>
              <a:ext cx="584736" cy="210474"/>
            </a:xfrm>
            <a:custGeom>
              <a:avLst/>
              <a:gdLst>
                <a:gd name="T0" fmla="*/ 311 w 21600"/>
                <a:gd name="T1" fmla="*/ 4 h 21600"/>
                <a:gd name="T2" fmla="*/ 294 w 21600"/>
                <a:gd name="T3" fmla="*/ 21 h 21600"/>
                <a:gd name="T4" fmla="*/ 287 w 21600"/>
                <a:gd name="T5" fmla="*/ 36 h 21600"/>
                <a:gd name="T6" fmla="*/ 282 w 21600"/>
                <a:gd name="T7" fmla="*/ 43 h 21600"/>
                <a:gd name="T8" fmla="*/ 277 w 21600"/>
                <a:gd name="T9" fmla="*/ 45 h 21600"/>
                <a:gd name="T10" fmla="*/ 270 w 21600"/>
                <a:gd name="T11" fmla="*/ 40 h 21600"/>
                <a:gd name="T12" fmla="*/ 260 w 21600"/>
                <a:gd name="T13" fmla="*/ 26 h 21600"/>
                <a:gd name="T14" fmla="*/ 246 w 21600"/>
                <a:gd name="T15" fmla="*/ 16 h 21600"/>
                <a:gd name="T16" fmla="*/ 225 w 21600"/>
                <a:gd name="T17" fmla="*/ 16 h 21600"/>
                <a:gd name="T18" fmla="*/ 203 w 21600"/>
                <a:gd name="T19" fmla="*/ 24 h 21600"/>
                <a:gd name="T20" fmla="*/ 167 w 21600"/>
                <a:gd name="T21" fmla="*/ 45 h 21600"/>
                <a:gd name="T22" fmla="*/ 131 w 21600"/>
                <a:gd name="T23" fmla="*/ 64 h 21600"/>
                <a:gd name="T24" fmla="*/ 83 w 21600"/>
                <a:gd name="T25" fmla="*/ 88 h 21600"/>
                <a:gd name="T26" fmla="*/ 38 w 21600"/>
                <a:gd name="T27" fmla="*/ 105 h 21600"/>
                <a:gd name="T28" fmla="*/ 14 w 21600"/>
                <a:gd name="T29" fmla="*/ 115 h 21600"/>
                <a:gd name="T30" fmla="*/ 2 w 21600"/>
                <a:gd name="T31" fmla="*/ 120 h 21600"/>
                <a:gd name="T32" fmla="*/ 5 w 21600"/>
                <a:gd name="T33" fmla="*/ 122 h 21600"/>
                <a:gd name="T34" fmla="*/ 28 w 21600"/>
                <a:gd name="T35" fmla="*/ 117 h 21600"/>
                <a:gd name="T36" fmla="*/ 48 w 21600"/>
                <a:gd name="T37" fmla="*/ 110 h 21600"/>
                <a:gd name="T38" fmla="*/ 74 w 21600"/>
                <a:gd name="T39" fmla="*/ 96 h 21600"/>
                <a:gd name="T40" fmla="*/ 100 w 21600"/>
                <a:gd name="T41" fmla="*/ 84 h 21600"/>
                <a:gd name="T42" fmla="*/ 127 w 21600"/>
                <a:gd name="T43" fmla="*/ 76 h 21600"/>
                <a:gd name="T44" fmla="*/ 170 w 21600"/>
                <a:gd name="T45" fmla="*/ 60 h 21600"/>
                <a:gd name="T46" fmla="*/ 215 w 21600"/>
                <a:gd name="T47" fmla="*/ 40 h 21600"/>
                <a:gd name="T48" fmla="*/ 237 w 21600"/>
                <a:gd name="T49" fmla="*/ 33 h 21600"/>
                <a:gd name="T50" fmla="*/ 248 w 21600"/>
                <a:gd name="T51" fmla="*/ 31 h 21600"/>
                <a:gd name="T52" fmla="*/ 253 w 21600"/>
                <a:gd name="T53" fmla="*/ 36 h 21600"/>
                <a:gd name="T54" fmla="*/ 256 w 21600"/>
                <a:gd name="T55" fmla="*/ 52 h 21600"/>
                <a:gd name="T56" fmla="*/ 260 w 21600"/>
                <a:gd name="T57" fmla="*/ 67 h 21600"/>
                <a:gd name="T58" fmla="*/ 277 w 21600"/>
                <a:gd name="T59" fmla="*/ 72 h 21600"/>
                <a:gd name="T60" fmla="*/ 308 w 21600"/>
                <a:gd name="T61" fmla="*/ 64 h 21600"/>
                <a:gd name="T62" fmla="*/ 332 w 21600"/>
                <a:gd name="T63" fmla="*/ 48 h 21600"/>
                <a:gd name="T64" fmla="*/ 339 w 21600"/>
                <a:gd name="T65" fmla="*/ 31 h 21600"/>
                <a:gd name="T66" fmla="*/ 337 w 21600"/>
                <a:gd name="T67" fmla="*/ 0 h 216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00"/>
                <a:gd name="T103" fmla="*/ 0 h 21600"/>
                <a:gd name="T104" fmla="*/ 21600 w 21600"/>
                <a:gd name="T105" fmla="*/ 21600 h 216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00" h="21600">
                  <a:moveTo>
                    <a:pt x="20389" y="0"/>
                  </a:moveTo>
                  <a:lnTo>
                    <a:pt x="19816" y="708"/>
                  </a:lnTo>
                  <a:lnTo>
                    <a:pt x="19179" y="2125"/>
                  </a:lnTo>
                  <a:lnTo>
                    <a:pt x="18733" y="3718"/>
                  </a:lnTo>
                  <a:lnTo>
                    <a:pt x="18414" y="5489"/>
                  </a:lnTo>
                  <a:lnTo>
                    <a:pt x="18287" y="6374"/>
                  </a:lnTo>
                  <a:lnTo>
                    <a:pt x="18096" y="7082"/>
                  </a:lnTo>
                  <a:lnTo>
                    <a:pt x="17968" y="7613"/>
                  </a:lnTo>
                  <a:lnTo>
                    <a:pt x="17841" y="7967"/>
                  </a:lnTo>
                  <a:lnTo>
                    <a:pt x="17650" y="7967"/>
                  </a:lnTo>
                  <a:lnTo>
                    <a:pt x="17522" y="7613"/>
                  </a:lnTo>
                  <a:lnTo>
                    <a:pt x="17204" y="7082"/>
                  </a:lnTo>
                  <a:lnTo>
                    <a:pt x="17076" y="6374"/>
                  </a:lnTo>
                  <a:lnTo>
                    <a:pt x="16566" y="4603"/>
                  </a:lnTo>
                  <a:lnTo>
                    <a:pt x="16120" y="3718"/>
                  </a:lnTo>
                  <a:lnTo>
                    <a:pt x="15674" y="2833"/>
                  </a:lnTo>
                  <a:lnTo>
                    <a:pt x="15101" y="2479"/>
                  </a:lnTo>
                  <a:lnTo>
                    <a:pt x="14336" y="2833"/>
                  </a:lnTo>
                  <a:lnTo>
                    <a:pt x="13699" y="3364"/>
                  </a:lnTo>
                  <a:lnTo>
                    <a:pt x="12935" y="4249"/>
                  </a:lnTo>
                  <a:lnTo>
                    <a:pt x="12170" y="5489"/>
                  </a:lnTo>
                  <a:lnTo>
                    <a:pt x="10641" y="7967"/>
                  </a:lnTo>
                  <a:lnTo>
                    <a:pt x="9558" y="9738"/>
                  </a:lnTo>
                  <a:lnTo>
                    <a:pt x="8347" y="11331"/>
                  </a:lnTo>
                  <a:lnTo>
                    <a:pt x="7009" y="13456"/>
                  </a:lnTo>
                  <a:lnTo>
                    <a:pt x="5288" y="15580"/>
                  </a:lnTo>
                  <a:lnTo>
                    <a:pt x="3313" y="17705"/>
                  </a:lnTo>
                  <a:lnTo>
                    <a:pt x="2421" y="18590"/>
                  </a:lnTo>
                  <a:lnTo>
                    <a:pt x="1657" y="19475"/>
                  </a:lnTo>
                  <a:lnTo>
                    <a:pt x="892" y="20361"/>
                  </a:lnTo>
                  <a:lnTo>
                    <a:pt x="446" y="20715"/>
                  </a:lnTo>
                  <a:lnTo>
                    <a:pt x="127" y="21246"/>
                  </a:lnTo>
                  <a:lnTo>
                    <a:pt x="0" y="21246"/>
                  </a:lnTo>
                  <a:lnTo>
                    <a:pt x="319" y="21600"/>
                  </a:lnTo>
                  <a:lnTo>
                    <a:pt x="892" y="21246"/>
                  </a:lnTo>
                  <a:lnTo>
                    <a:pt x="1784" y="20715"/>
                  </a:lnTo>
                  <a:lnTo>
                    <a:pt x="2421" y="20361"/>
                  </a:lnTo>
                  <a:lnTo>
                    <a:pt x="3058" y="19475"/>
                  </a:lnTo>
                  <a:lnTo>
                    <a:pt x="3823" y="18236"/>
                  </a:lnTo>
                  <a:lnTo>
                    <a:pt x="4715" y="16997"/>
                  </a:lnTo>
                  <a:lnTo>
                    <a:pt x="5480" y="15580"/>
                  </a:lnTo>
                  <a:lnTo>
                    <a:pt x="6372" y="14872"/>
                  </a:lnTo>
                  <a:lnTo>
                    <a:pt x="7136" y="13987"/>
                  </a:lnTo>
                  <a:lnTo>
                    <a:pt x="8092" y="13456"/>
                  </a:lnTo>
                  <a:lnTo>
                    <a:pt x="9430" y="12216"/>
                  </a:lnTo>
                  <a:lnTo>
                    <a:pt x="10832" y="10623"/>
                  </a:lnTo>
                  <a:lnTo>
                    <a:pt x="12170" y="8498"/>
                  </a:lnTo>
                  <a:lnTo>
                    <a:pt x="13699" y="7082"/>
                  </a:lnTo>
                  <a:lnTo>
                    <a:pt x="14464" y="6374"/>
                  </a:lnTo>
                  <a:lnTo>
                    <a:pt x="15101" y="5843"/>
                  </a:lnTo>
                  <a:lnTo>
                    <a:pt x="15356" y="5489"/>
                  </a:lnTo>
                  <a:lnTo>
                    <a:pt x="15802" y="5489"/>
                  </a:lnTo>
                  <a:lnTo>
                    <a:pt x="15993" y="5843"/>
                  </a:lnTo>
                  <a:lnTo>
                    <a:pt x="16120" y="6374"/>
                  </a:lnTo>
                  <a:lnTo>
                    <a:pt x="16312" y="7613"/>
                  </a:lnTo>
                  <a:lnTo>
                    <a:pt x="16312" y="9207"/>
                  </a:lnTo>
                  <a:lnTo>
                    <a:pt x="16439" y="10623"/>
                  </a:lnTo>
                  <a:lnTo>
                    <a:pt x="16566" y="11862"/>
                  </a:lnTo>
                  <a:lnTo>
                    <a:pt x="17076" y="12748"/>
                  </a:lnTo>
                  <a:lnTo>
                    <a:pt x="17650" y="12748"/>
                  </a:lnTo>
                  <a:lnTo>
                    <a:pt x="18733" y="12216"/>
                  </a:lnTo>
                  <a:lnTo>
                    <a:pt x="19625" y="11331"/>
                  </a:lnTo>
                  <a:lnTo>
                    <a:pt x="20389" y="9738"/>
                  </a:lnTo>
                  <a:lnTo>
                    <a:pt x="21154" y="8498"/>
                  </a:lnTo>
                  <a:lnTo>
                    <a:pt x="21473" y="7082"/>
                  </a:lnTo>
                  <a:lnTo>
                    <a:pt x="21600" y="5489"/>
                  </a:lnTo>
                  <a:lnTo>
                    <a:pt x="21600" y="2833"/>
                  </a:lnTo>
                  <a:lnTo>
                    <a:pt x="21473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0" name="Freeform 73"/>
            <p:cNvSpPr>
              <a:spLocks/>
            </p:cNvSpPr>
            <p:nvPr/>
          </p:nvSpPr>
          <p:spPr bwMode="auto">
            <a:xfrm>
              <a:off x="175917" y="1743638"/>
              <a:ext cx="317379" cy="153543"/>
            </a:xfrm>
            <a:custGeom>
              <a:avLst/>
              <a:gdLst>
                <a:gd name="T0" fmla="*/ 158 w 21600"/>
                <a:gd name="T1" fmla="*/ 8 h 21600"/>
                <a:gd name="T2" fmla="*/ 148 w 21600"/>
                <a:gd name="T3" fmla="*/ 20 h 21600"/>
                <a:gd name="T4" fmla="*/ 141 w 21600"/>
                <a:gd name="T5" fmla="*/ 32 h 21600"/>
                <a:gd name="T6" fmla="*/ 131 w 21600"/>
                <a:gd name="T7" fmla="*/ 39 h 21600"/>
                <a:gd name="T8" fmla="*/ 124 w 21600"/>
                <a:gd name="T9" fmla="*/ 46 h 21600"/>
                <a:gd name="T10" fmla="*/ 117 w 21600"/>
                <a:gd name="T11" fmla="*/ 53 h 21600"/>
                <a:gd name="T12" fmla="*/ 112 w 21600"/>
                <a:gd name="T13" fmla="*/ 58 h 21600"/>
                <a:gd name="T14" fmla="*/ 107 w 21600"/>
                <a:gd name="T15" fmla="*/ 63 h 21600"/>
                <a:gd name="T16" fmla="*/ 103 w 21600"/>
                <a:gd name="T17" fmla="*/ 65 h 21600"/>
                <a:gd name="T18" fmla="*/ 88 w 21600"/>
                <a:gd name="T19" fmla="*/ 70 h 21600"/>
                <a:gd name="T20" fmla="*/ 71 w 21600"/>
                <a:gd name="T21" fmla="*/ 75 h 21600"/>
                <a:gd name="T22" fmla="*/ 59 w 21600"/>
                <a:gd name="T23" fmla="*/ 75 h 21600"/>
                <a:gd name="T24" fmla="*/ 45 w 21600"/>
                <a:gd name="T25" fmla="*/ 77 h 21600"/>
                <a:gd name="T26" fmla="*/ 36 w 21600"/>
                <a:gd name="T27" fmla="*/ 77 h 21600"/>
                <a:gd name="T28" fmla="*/ 19 w 21600"/>
                <a:gd name="T29" fmla="*/ 80 h 21600"/>
                <a:gd name="T30" fmla="*/ 12 w 21600"/>
                <a:gd name="T31" fmla="*/ 82 h 21600"/>
                <a:gd name="T32" fmla="*/ 7 w 21600"/>
                <a:gd name="T33" fmla="*/ 82 h 21600"/>
                <a:gd name="T34" fmla="*/ 2 w 21600"/>
                <a:gd name="T35" fmla="*/ 84 h 21600"/>
                <a:gd name="T36" fmla="*/ 0 w 21600"/>
                <a:gd name="T37" fmla="*/ 87 h 21600"/>
                <a:gd name="T38" fmla="*/ 2 w 21600"/>
                <a:gd name="T39" fmla="*/ 89 h 21600"/>
                <a:gd name="T40" fmla="*/ 7 w 21600"/>
                <a:gd name="T41" fmla="*/ 89 h 21600"/>
                <a:gd name="T42" fmla="*/ 12 w 21600"/>
                <a:gd name="T43" fmla="*/ 89 h 21600"/>
                <a:gd name="T44" fmla="*/ 16 w 21600"/>
                <a:gd name="T45" fmla="*/ 87 h 21600"/>
                <a:gd name="T46" fmla="*/ 24 w 21600"/>
                <a:gd name="T47" fmla="*/ 87 h 21600"/>
                <a:gd name="T48" fmla="*/ 33 w 21600"/>
                <a:gd name="T49" fmla="*/ 87 h 21600"/>
                <a:gd name="T50" fmla="*/ 50 w 21600"/>
                <a:gd name="T51" fmla="*/ 84 h 21600"/>
                <a:gd name="T52" fmla="*/ 64 w 21600"/>
                <a:gd name="T53" fmla="*/ 82 h 21600"/>
                <a:gd name="T54" fmla="*/ 76 w 21600"/>
                <a:gd name="T55" fmla="*/ 80 h 21600"/>
                <a:gd name="T56" fmla="*/ 86 w 21600"/>
                <a:gd name="T57" fmla="*/ 77 h 21600"/>
                <a:gd name="T58" fmla="*/ 103 w 21600"/>
                <a:gd name="T59" fmla="*/ 72 h 21600"/>
                <a:gd name="T60" fmla="*/ 122 w 21600"/>
                <a:gd name="T61" fmla="*/ 63 h 21600"/>
                <a:gd name="T62" fmla="*/ 131 w 21600"/>
                <a:gd name="T63" fmla="*/ 56 h 21600"/>
                <a:gd name="T64" fmla="*/ 138 w 21600"/>
                <a:gd name="T65" fmla="*/ 48 h 21600"/>
                <a:gd name="T66" fmla="*/ 146 w 21600"/>
                <a:gd name="T67" fmla="*/ 44 h 21600"/>
                <a:gd name="T68" fmla="*/ 150 w 21600"/>
                <a:gd name="T69" fmla="*/ 36 h 21600"/>
                <a:gd name="T70" fmla="*/ 158 w 21600"/>
                <a:gd name="T71" fmla="*/ 24 h 21600"/>
                <a:gd name="T72" fmla="*/ 172 w 21600"/>
                <a:gd name="T73" fmla="*/ 12 h 21600"/>
                <a:gd name="T74" fmla="*/ 184 w 21600"/>
                <a:gd name="T75" fmla="*/ 0 h 21600"/>
                <a:gd name="T76" fmla="*/ 158 w 21600"/>
                <a:gd name="T77" fmla="*/ 8 h 216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1600"/>
                <a:gd name="T118" fmla="*/ 0 h 21600"/>
                <a:gd name="T119" fmla="*/ 21600 w 21600"/>
                <a:gd name="T120" fmla="*/ 21600 h 2160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1600" h="21600">
                  <a:moveTo>
                    <a:pt x="18548" y="1942"/>
                  </a:moveTo>
                  <a:lnTo>
                    <a:pt x="17374" y="4854"/>
                  </a:lnTo>
                  <a:lnTo>
                    <a:pt x="16552" y="7766"/>
                  </a:lnTo>
                  <a:lnTo>
                    <a:pt x="15378" y="9465"/>
                  </a:lnTo>
                  <a:lnTo>
                    <a:pt x="14557" y="11164"/>
                  </a:lnTo>
                  <a:lnTo>
                    <a:pt x="13735" y="12863"/>
                  </a:lnTo>
                  <a:lnTo>
                    <a:pt x="13148" y="14076"/>
                  </a:lnTo>
                  <a:lnTo>
                    <a:pt x="12561" y="15290"/>
                  </a:lnTo>
                  <a:lnTo>
                    <a:pt x="12091" y="15775"/>
                  </a:lnTo>
                  <a:lnTo>
                    <a:pt x="10330" y="16989"/>
                  </a:lnTo>
                  <a:lnTo>
                    <a:pt x="8335" y="18202"/>
                  </a:lnTo>
                  <a:lnTo>
                    <a:pt x="6926" y="18202"/>
                  </a:lnTo>
                  <a:lnTo>
                    <a:pt x="5283" y="18688"/>
                  </a:lnTo>
                  <a:lnTo>
                    <a:pt x="4226" y="18688"/>
                  </a:lnTo>
                  <a:lnTo>
                    <a:pt x="2230" y="19416"/>
                  </a:lnTo>
                  <a:lnTo>
                    <a:pt x="1409" y="19901"/>
                  </a:lnTo>
                  <a:lnTo>
                    <a:pt x="822" y="19901"/>
                  </a:lnTo>
                  <a:lnTo>
                    <a:pt x="235" y="20387"/>
                  </a:lnTo>
                  <a:lnTo>
                    <a:pt x="0" y="21115"/>
                  </a:lnTo>
                  <a:lnTo>
                    <a:pt x="235" y="21600"/>
                  </a:lnTo>
                  <a:lnTo>
                    <a:pt x="822" y="21600"/>
                  </a:lnTo>
                  <a:lnTo>
                    <a:pt x="1409" y="21600"/>
                  </a:lnTo>
                  <a:lnTo>
                    <a:pt x="1878" y="21115"/>
                  </a:lnTo>
                  <a:lnTo>
                    <a:pt x="2817" y="21115"/>
                  </a:lnTo>
                  <a:lnTo>
                    <a:pt x="3874" y="21115"/>
                  </a:lnTo>
                  <a:lnTo>
                    <a:pt x="5870" y="20387"/>
                  </a:lnTo>
                  <a:lnTo>
                    <a:pt x="7513" y="19901"/>
                  </a:lnTo>
                  <a:lnTo>
                    <a:pt x="8922" y="19416"/>
                  </a:lnTo>
                  <a:lnTo>
                    <a:pt x="10096" y="18688"/>
                  </a:lnTo>
                  <a:lnTo>
                    <a:pt x="12091" y="17474"/>
                  </a:lnTo>
                  <a:lnTo>
                    <a:pt x="14322" y="15290"/>
                  </a:lnTo>
                  <a:lnTo>
                    <a:pt x="15378" y="13591"/>
                  </a:lnTo>
                  <a:lnTo>
                    <a:pt x="16200" y="11649"/>
                  </a:lnTo>
                  <a:lnTo>
                    <a:pt x="17139" y="10679"/>
                  </a:lnTo>
                  <a:lnTo>
                    <a:pt x="17609" y="8737"/>
                  </a:lnTo>
                  <a:lnTo>
                    <a:pt x="18548" y="5825"/>
                  </a:lnTo>
                  <a:lnTo>
                    <a:pt x="20191" y="2912"/>
                  </a:lnTo>
                  <a:lnTo>
                    <a:pt x="21600" y="0"/>
                  </a:lnTo>
                  <a:lnTo>
                    <a:pt x="18548" y="1942"/>
                  </a:lnTo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1" name="Freeform 74"/>
            <p:cNvSpPr>
              <a:spLocks/>
            </p:cNvSpPr>
            <p:nvPr/>
          </p:nvSpPr>
          <p:spPr bwMode="auto">
            <a:xfrm>
              <a:off x="745129" y="1545240"/>
              <a:ext cx="53471" cy="156993"/>
            </a:xfrm>
            <a:custGeom>
              <a:avLst/>
              <a:gdLst>
                <a:gd name="T0" fmla="*/ 31 w 21600"/>
                <a:gd name="T1" fmla="*/ 0 h 21600"/>
                <a:gd name="T2" fmla="*/ 7 w 21600"/>
                <a:gd name="T3" fmla="*/ 41 h 21600"/>
                <a:gd name="T4" fmla="*/ 0 w 21600"/>
                <a:gd name="T5" fmla="*/ 58 h 21600"/>
                <a:gd name="T6" fmla="*/ 0 w 21600"/>
                <a:gd name="T7" fmla="*/ 82 h 21600"/>
                <a:gd name="T8" fmla="*/ 0 w 21600"/>
                <a:gd name="T9" fmla="*/ 91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21600" y="0"/>
                  </a:moveTo>
                  <a:lnTo>
                    <a:pt x="4877" y="9732"/>
                  </a:lnTo>
                  <a:lnTo>
                    <a:pt x="0" y="13767"/>
                  </a:lnTo>
                  <a:lnTo>
                    <a:pt x="0" y="19464"/>
                  </a:lnTo>
                  <a:lnTo>
                    <a:pt x="0" y="2160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2" name="Freeform 75"/>
            <p:cNvSpPr>
              <a:spLocks/>
            </p:cNvSpPr>
            <p:nvPr/>
          </p:nvSpPr>
          <p:spPr bwMode="auto">
            <a:xfrm>
              <a:off x="745129" y="1545240"/>
              <a:ext cx="53471" cy="156993"/>
            </a:xfrm>
            <a:custGeom>
              <a:avLst/>
              <a:gdLst>
                <a:gd name="T0" fmla="*/ 31 w 21600"/>
                <a:gd name="T1" fmla="*/ 0 h 21600"/>
                <a:gd name="T2" fmla="*/ 21 w 21600"/>
                <a:gd name="T3" fmla="*/ 19 h 21600"/>
                <a:gd name="T4" fmla="*/ 12 w 21600"/>
                <a:gd name="T5" fmla="*/ 34 h 21600"/>
                <a:gd name="T6" fmla="*/ 7 w 21600"/>
                <a:gd name="T7" fmla="*/ 43 h 21600"/>
                <a:gd name="T8" fmla="*/ 4 w 21600"/>
                <a:gd name="T9" fmla="*/ 51 h 21600"/>
                <a:gd name="T10" fmla="*/ 0 w 21600"/>
                <a:gd name="T11" fmla="*/ 58 h 21600"/>
                <a:gd name="T12" fmla="*/ 0 w 21600"/>
                <a:gd name="T13" fmla="*/ 70 h 21600"/>
                <a:gd name="T14" fmla="*/ 0 w 21600"/>
                <a:gd name="T15" fmla="*/ 82 h 21600"/>
                <a:gd name="T16" fmla="*/ 0 w 21600"/>
                <a:gd name="T17" fmla="*/ 87 h 21600"/>
                <a:gd name="T18" fmla="*/ 0 w 21600"/>
                <a:gd name="T19" fmla="*/ 91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600"/>
                <a:gd name="T31" fmla="*/ 0 h 21600"/>
                <a:gd name="T32" fmla="*/ 21600 w 21600"/>
                <a:gd name="T33" fmla="*/ 2160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21600" y="0"/>
                  </a:moveTo>
                  <a:lnTo>
                    <a:pt x="14632" y="4510"/>
                  </a:lnTo>
                  <a:lnTo>
                    <a:pt x="8361" y="8070"/>
                  </a:lnTo>
                  <a:lnTo>
                    <a:pt x="4877" y="10207"/>
                  </a:lnTo>
                  <a:lnTo>
                    <a:pt x="2787" y="12105"/>
                  </a:lnTo>
                  <a:lnTo>
                    <a:pt x="0" y="13767"/>
                  </a:lnTo>
                  <a:lnTo>
                    <a:pt x="0" y="16615"/>
                  </a:lnTo>
                  <a:lnTo>
                    <a:pt x="0" y="19464"/>
                  </a:lnTo>
                  <a:lnTo>
                    <a:pt x="0" y="20651"/>
                  </a:lnTo>
                  <a:lnTo>
                    <a:pt x="0" y="2160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3" name="Freeform 76"/>
            <p:cNvSpPr>
              <a:spLocks/>
            </p:cNvSpPr>
            <p:nvPr/>
          </p:nvSpPr>
          <p:spPr bwMode="auto">
            <a:xfrm>
              <a:off x="1095281" y="1669455"/>
              <a:ext cx="227685" cy="224276"/>
            </a:xfrm>
            <a:custGeom>
              <a:avLst/>
              <a:gdLst>
                <a:gd name="T0" fmla="*/ 0 w 21600"/>
                <a:gd name="T1" fmla="*/ 3 h 21600"/>
                <a:gd name="T2" fmla="*/ 5 w 21600"/>
                <a:gd name="T3" fmla="*/ 5 h 21600"/>
                <a:gd name="T4" fmla="*/ 12 w 21600"/>
                <a:gd name="T5" fmla="*/ 12 h 21600"/>
                <a:gd name="T6" fmla="*/ 22 w 21600"/>
                <a:gd name="T7" fmla="*/ 24 h 21600"/>
                <a:gd name="T8" fmla="*/ 31 w 21600"/>
                <a:gd name="T9" fmla="*/ 39 h 21600"/>
                <a:gd name="T10" fmla="*/ 45 w 21600"/>
                <a:gd name="T11" fmla="*/ 58 h 21600"/>
                <a:gd name="T12" fmla="*/ 57 w 21600"/>
                <a:gd name="T13" fmla="*/ 72 h 21600"/>
                <a:gd name="T14" fmla="*/ 69 w 21600"/>
                <a:gd name="T15" fmla="*/ 87 h 21600"/>
                <a:gd name="T16" fmla="*/ 81 w 21600"/>
                <a:gd name="T17" fmla="*/ 101 h 21600"/>
                <a:gd name="T18" fmla="*/ 93 w 21600"/>
                <a:gd name="T19" fmla="*/ 111 h 21600"/>
                <a:gd name="T20" fmla="*/ 103 w 21600"/>
                <a:gd name="T21" fmla="*/ 120 h 21600"/>
                <a:gd name="T22" fmla="*/ 112 w 21600"/>
                <a:gd name="T23" fmla="*/ 125 h 21600"/>
                <a:gd name="T24" fmla="*/ 122 w 21600"/>
                <a:gd name="T25" fmla="*/ 130 h 21600"/>
                <a:gd name="T26" fmla="*/ 127 w 21600"/>
                <a:gd name="T27" fmla="*/ 130 h 21600"/>
                <a:gd name="T28" fmla="*/ 132 w 21600"/>
                <a:gd name="T29" fmla="*/ 130 h 21600"/>
                <a:gd name="T30" fmla="*/ 129 w 21600"/>
                <a:gd name="T31" fmla="*/ 127 h 21600"/>
                <a:gd name="T32" fmla="*/ 127 w 21600"/>
                <a:gd name="T33" fmla="*/ 125 h 21600"/>
                <a:gd name="T34" fmla="*/ 112 w 21600"/>
                <a:gd name="T35" fmla="*/ 115 h 21600"/>
                <a:gd name="T36" fmla="*/ 96 w 21600"/>
                <a:gd name="T37" fmla="*/ 103 h 21600"/>
                <a:gd name="T38" fmla="*/ 86 w 21600"/>
                <a:gd name="T39" fmla="*/ 96 h 21600"/>
                <a:gd name="T40" fmla="*/ 81 w 21600"/>
                <a:gd name="T41" fmla="*/ 91 h 21600"/>
                <a:gd name="T42" fmla="*/ 74 w 21600"/>
                <a:gd name="T43" fmla="*/ 84 h 21600"/>
                <a:gd name="T44" fmla="*/ 72 w 21600"/>
                <a:gd name="T45" fmla="*/ 79 h 21600"/>
                <a:gd name="T46" fmla="*/ 65 w 21600"/>
                <a:gd name="T47" fmla="*/ 67 h 21600"/>
                <a:gd name="T48" fmla="*/ 57 w 21600"/>
                <a:gd name="T49" fmla="*/ 53 h 21600"/>
                <a:gd name="T50" fmla="*/ 48 w 21600"/>
                <a:gd name="T51" fmla="*/ 41 h 21600"/>
                <a:gd name="T52" fmla="*/ 41 w 21600"/>
                <a:gd name="T53" fmla="*/ 29 h 21600"/>
                <a:gd name="T54" fmla="*/ 31 w 21600"/>
                <a:gd name="T55" fmla="*/ 19 h 21600"/>
                <a:gd name="T56" fmla="*/ 19 w 21600"/>
                <a:gd name="T57" fmla="*/ 7 h 21600"/>
                <a:gd name="T58" fmla="*/ 12 w 21600"/>
                <a:gd name="T59" fmla="*/ 3 h 21600"/>
                <a:gd name="T60" fmla="*/ 10 w 21600"/>
                <a:gd name="T61" fmla="*/ 0 h 21600"/>
                <a:gd name="T62" fmla="*/ 7 w 21600"/>
                <a:gd name="T63" fmla="*/ 0 h 21600"/>
                <a:gd name="T64" fmla="*/ 7 w 21600"/>
                <a:gd name="T65" fmla="*/ 3 h 21600"/>
                <a:gd name="T66" fmla="*/ 0 w 21600"/>
                <a:gd name="T67" fmla="*/ 3 h 216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00"/>
                <a:gd name="T103" fmla="*/ 0 h 21600"/>
                <a:gd name="T104" fmla="*/ 21600 w 21600"/>
                <a:gd name="T105" fmla="*/ 21600 h 216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00" h="21600">
                  <a:moveTo>
                    <a:pt x="0" y="498"/>
                  </a:moveTo>
                  <a:lnTo>
                    <a:pt x="818" y="831"/>
                  </a:lnTo>
                  <a:lnTo>
                    <a:pt x="1964" y="1994"/>
                  </a:lnTo>
                  <a:lnTo>
                    <a:pt x="3600" y="3988"/>
                  </a:lnTo>
                  <a:lnTo>
                    <a:pt x="5073" y="6480"/>
                  </a:lnTo>
                  <a:lnTo>
                    <a:pt x="7364" y="9637"/>
                  </a:lnTo>
                  <a:lnTo>
                    <a:pt x="9327" y="11963"/>
                  </a:lnTo>
                  <a:lnTo>
                    <a:pt x="11291" y="14455"/>
                  </a:lnTo>
                  <a:lnTo>
                    <a:pt x="13255" y="16782"/>
                  </a:lnTo>
                  <a:lnTo>
                    <a:pt x="15218" y="18443"/>
                  </a:lnTo>
                  <a:lnTo>
                    <a:pt x="16855" y="19938"/>
                  </a:lnTo>
                  <a:lnTo>
                    <a:pt x="18327" y="20769"/>
                  </a:lnTo>
                  <a:lnTo>
                    <a:pt x="19964" y="21600"/>
                  </a:lnTo>
                  <a:lnTo>
                    <a:pt x="20782" y="21600"/>
                  </a:lnTo>
                  <a:lnTo>
                    <a:pt x="21600" y="21600"/>
                  </a:lnTo>
                  <a:lnTo>
                    <a:pt x="21109" y="21102"/>
                  </a:lnTo>
                  <a:lnTo>
                    <a:pt x="20782" y="20769"/>
                  </a:lnTo>
                  <a:lnTo>
                    <a:pt x="18327" y="19108"/>
                  </a:lnTo>
                  <a:lnTo>
                    <a:pt x="15709" y="17114"/>
                  </a:lnTo>
                  <a:lnTo>
                    <a:pt x="14073" y="15951"/>
                  </a:lnTo>
                  <a:lnTo>
                    <a:pt x="13255" y="15120"/>
                  </a:lnTo>
                  <a:lnTo>
                    <a:pt x="12109" y="13957"/>
                  </a:lnTo>
                  <a:lnTo>
                    <a:pt x="11782" y="13126"/>
                  </a:lnTo>
                  <a:lnTo>
                    <a:pt x="10636" y="11132"/>
                  </a:lnTo>
                  <a:lnTo>
                    <a:pt x="9327" y="8806"/>
                  </a:lnTo>
                  <a:lnTo>
                    <a:pt x="7855" y="6812"/>
                  </a:lnTo>
                  <a:lnTo>
                    <a:pt x="6709" y="4818"/>
                  </a:lnTo>
                  <a:lnTo>
                    <a:pt x="5073" y="3157"/>
                  </a:lnTo>
                  <a:lnTo>
                    <a:pt x="3109" y="1163"/>
                  </a:lnTo>
                  <a:lnTo>
                    <a:pt x="1964" y="498"/>
                  </a:lnTo>
                  <a:lnTo>
                    <a:pt x="1636" y="0"/>
                  </a:lnTo>
                  <a:lnTo>
                    <a:pt x="1145" y="0"/>
                  </a:lnTo>
                  <a:lnTo>
                    <a:pt x="1145" y="498"/>
                  </a:lnTo>
                  <a:lnTo>
                    <a:pt x="0" y="498"/>
                  </a:lnTo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4" name="Freeform 77"/>
            <p:cNvSpPr>
              <a:spLocks/>
            </p:cNvSpPr>
            <p:nvPr/>
          </p:nvSpPr>
          <p:spPr bwMode="auto">
            <a:xfrm>
              <a:off x="938316" y="1562492"/>
              <a:ext cx="70720" cy="153543"/>
            </a:xfrm>
            <a:custGeom>
              <a:avLst/>
              <a:gdLst>
                <a:gd name="T0" fmla="*/ 29 w 21600"/>
                <a:gd name="T1" fmla="*/ 5 h 21600"/>
                <a:gd name="T2" fmla="*/ 0 w 21600"/>
                <a:gd name="T3" fmla="*/ 17 h 21600"/>
                <a:gd name="T4" fmla="*/ 0 w 21600"/>
                <a:gd name="T5" fmla="*/ 65 h 21600"/>
                <a:gd name="T6" fmla="*/ 34 w 21600"/>
                <a:gd name="T7" fmla="*/ 89 h 21600"/>
                <a:gd name="T8" fmla="*/ 34 w 21600"/>
                <a:gd name="T9" fmla="*/ 57 h 21600"/>
                <a:gd name="T10" fmla="*/ 41 w 21600"/>
                <a:gd name="T11" fmla="*/ 24 h 21600"/>
                <a:gd name="T12" fmla="*/ 41 w 21600"/>
                <a:gd name="T13" fmla="*/ 7 h 21600"/>
                <a:gd name="T14" fmla="*/ 34 w 21600"/>
                <a:gd name="T15" fmla="*/ 0 h 21600"/>
                <a:gd name="T16" fmla="*/ 17 w 21600"/>
                <a:gd name="T17" fmla="*/ 7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0"/>
                <a:gd name="T28" fmla="*/ 0 h 21600"/>
                <a:gd name="T29" fmla="*/ 21600 w 21600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0" h="21600">
                  <a:moveTo>
                    <a:pt x="15278" y="1213"/>
                  </a:moveTo>
                  <a:lnTo>
                    <a:pt x="0" y="4126"/>
                  </a:lnTo>
                  <a:lnTo>
                    <a:pt x="0" y="15775"/>
                  </a:lnTo>
                  <a:lnTo>
                    <a:pt x="17912" y="21600"/>
                  </a:lnTo>
                  <a:lnTo>
                    <a:pt x="17912" y="13834"/>
                  </a:lnTo>
                  <a:lnTo>
                    <a:pt x="21600" y="5825"/>
                  </a:lnTo>
                  <a:lnTo>
                    <a:pt x="21600" y="1699"/>
                  </a:lnTo>
                  <a:lnTo>
                    <a:pt x="17912" y="0"/>
                  </a:lnTo>
                  <a:lnTo>
                    <a:pt x="8956" y="169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5" name="Freeform 78"/>
            <p:cNvSpPr>
              <a:spLocks/>
            </p:cNvSpPr>
            <p:nvPr/>
          </p:nvSpPr>
          <p:spPr bwMode="auto">
            <a:xfrm>
              <a:off x="938316" y="1565943"/>
              <a:ext cx="70720" cy="136291"/>
            </a:xfrm>
            <a:custGeom>
              <a:avLst/>
              <a:gdLst>
                <a:gd name="T0" fmla="*/ 29 w 21600"/>
                <a:gd name="T1" fmla="*/ 3 h 21600"/>
                <a:gd name="T2" fmla="*/ 17 w 21600"/>
                <a:gd name="T3" fmla="*/ 7 h 21600"/>
                <a:gd name="T4" fmla="*/ 7 w 21600"/>
                <a:gd name="T5" fmla="*/ 17 h 21600"/>
                <a:gd name="T6" fmla="*/ 2 w 21600"/>
                <a:gd name="T7" fmla="*/ 27 h 21600"/>
                <a:gd name="T8" fmla="*/ 0 w 21600"/>
                <a:gd name="T9" fmla="*/ 39 h 21600"/>
                <a:gd name="T10" fmla="*/ 2 w 21600"/>
                <a:gd name="T11" fmla="*/ 51 h 21600"/>
                <a:gd name="T12" fmla="*/ 5 w 21600"/>
                <a:gd name="T13" fmla="*/ 60 h 21600"/>
                <a:gd name="T14" fmla="*/ 10 w 21600"/>
                <a:gd name="T15" fmla="*/ 67 h 21600"/>
                <a:gd name="T16" fmla="*/ 17 w 21600"/>
                <a:gd name="T17" fmla="*/ 75 h 21600"/>
                <a:gd name="T18" fmla="*/ 24 w 21600"/>
                <a:gd name="T19" fmla="*/ 79 h 21600"/>
                <a:gd name="T20" fmla="*/ 29 w 21600"/>
                <a:gd name="T21" fmla="*/ 79 h 21600"/>
                <a:gd name="T22" fmla="*/ 34 w 21600"/>
                <a:gd name="T23" fmla="*/ 77 h 21600"/>
                <a:gd name="T24" fmla="*/ 34 w 21600"/>
                <a:gd name="T25" fmla="*/ 70 h 21600"/>
                <a:gd name="T26" fmla="*/ 34 w 21600"/>
                <a:gd name="T27" fmla="*/ 55 h 21600"/>
                <a:gd name="T28" fmla="*/ 38 w 21600"/>
                <a:gd name="T29" fmla="*/ 39 h 21600"/>
                <a:gd name="T30" fmla="*/ 41 w 21600"/>
                <a:gd name="T31" fmla="*/ 24 h 21600"/>
                <a:gd name="T32" fmla="*/ 41 w 21600"/>
                <a:gd name="T33" fmla="*/ 15 h 21600"/>
                <a:gd name="T34" fmla="*/ 41 w 21600"/>
                <a:gd name="T35" fmla="*/ 5 h 21600"/>
                <a:gd name="T36" fmla="*/ 38 w 21600"/>
                <a:gd name="T37" fmla="*/ 3 h 21600"/>
                <a:gd name="T38" fmla="*/ 34 w 21600"/>
                <a:gd name="T39" fmla="*/ 0 h 21600"/>
                <a:gd name="T40" fmla="*/ 26 w 21600"/>
                <a:gd name="T41" fmla="*/ 3 h 21600"/>
                <a:gd name="T42" fmla="*/ 17 w 21600"/>
                <a:gd name="T43" fmla="*/ 5 h 216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1600"/>
                <a:gd name="T67" fmla="*/ 0 h 21600"/>
                <a:gd name="T68" fmla="*/ 21600 w 21600"/>
                <a:gd name="T69" fmla="*/ 21600 h 216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1600" h="21600">
                  <a:moveTo>
                    <a:pt x="15278" y="820"/>
                  </a:moveTo>
                  <a:lnTo>
                    <a:pt x="8956" y="1914"/>
                  </a:lnTo>
                  <a:lnTo>
                    <a:pt x="3688" y="4648"/>
                  </a:lnTo>
                  <a:lnTo>
                    <a:pt x="1054" y="7382"/>
                  </a:lnTo>
                  <a:lnTo>
                    <a:pt x="0" y="10663"/>
                  </a:lnTo>
                  <a:lnTo>
                    <a:pt x="1054" y="13944"/>
                  </a:lnTo>
                  <a:lnTo>
                    <a:pt x="2634" y="16405"/>
                  </a:lnTo>
                  <a:lnTo>
                    <a:pt x="5268" y="18319"/>
                  </a:lnTo>
                  <a:lnTo>
                    <a:pt x="8956" y="20506"/>
                  </a:lnTo>
                  <a:lnTo>
                    <a:pt x="12644" y="21600"/>
                  </a:lnTo>
                  <a:lnTo>
                    <a:pt x="15278" y="21600"/>
                  </a:lnTo>
                  <a:lnTo>
                    <a:pt x="17912" y="21053"/>
                  </a:lnTo>
                  <a:lnTo>
                    <a:pt x="17912" y="19139"/>
                  </a:lnTo>
                  <a:lnTo>
                    <a:pt x="17912" y="15038"/>
                  </a:lnTo>
                  <a:lnTo>
                    <a:pt x="20020" y="10663"/>
                  </a:lnTo>
                  <a:lnTo>
                    <a:pt x="21600" y="6562"/>
                  </a:lnTo>
                  <a:lnTo>
                    <a:pt x="21600" y="4101"/>
                  </a:lnTo>
                  <a:lnTo>
                    <a:pt x="21600" y="1367"/>
                  </a:lnTo>
                  <a:lnTo>
                    <a:pt x="20020" y="820"/>
                  </a:lnTo>
                  <a:lnTo>
                    <a:pt x="17912" y="0"/>
                  </a:lnTo>
                  <a:lnTo>
                    <a:pt x="13698" y="820"/>
                  </a:lnTo>
                  <a:lnTo>
                    <a:pt x="8956" y="136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6" name="Freeform 79"/>
            <p:cNvSpPr>
              <a:spLocks/>
            </p:cNvSpPr>
            <p:nvPr/>
          </p:nvSpPr>
          <p:spPr bwMode="auto">
            <a:xfrm>
              <a:off x="983163" y="1686707"/>
              <a:ext cx="112118" cy="29328"/>
            </a:xfrm>
            <a:custGeom>
              <a:avLst/>
              <a:gdLst>
                <a:gd name="T0" fmla="*/ 55 w 21600"/>
                <a:gd name="T1" fmla="*/ 9 h 21600"/>
                <a:gd name="T2" fmla="*/ 0 w 21600"/>
                <a:gd name="T3" fmla="*/ 0 h 21600"/>
                <a:gd name="T4" fmla="*/ 0 w 21600"/>
                <a:gd name="T5" fmla="*/ 17 h 21600"/>
                <a:gd name="T6" fmla="*/ 32 w 21600"/>
                <a:gd name="T7" fmla="*/ 17 h 21600"/>
                <a:gd name="T8" fmla="*/ 65 w 21600"/>
                <a:gd name="T9" fmla="*/ 9 h 21600"/>
                <a:gd name="T10" fmla="*/ 48 w 21600"/>
                <a:gd name="T11" fmla="*/ 9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277" y="11435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0634" y="21600"/>
                  </a:lnTo>
                  <a:lnTo>
                    <a:pt x="21600" y="11435"/>
                  </a:lnTo>
                  <a:lnTo>
                    <a:pt x="15951" y="1143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7" name="Freeform 80"/>
            <p:cNvSpPr>
              <a:spLocks/>
            </p:cNvSpPr>
            <p:nvPr/>
          </p:nvSpPr>
          <p:spPr bwMode="auto">
            <a:xfrm>
              <a:off x="983163" y="1695333"/>
              <a:ext cx="100043" cy="20702"/>
            </a:xfrm>
            <a:custGeom>
              <a:avLst/>
              <a:gdLst>
                <a:gd name="T0" fmla="*/ 55 w 21600"/>
                <a:gd name="T1" fmla="*/ 4 h 21600"/>
                <a:gd name="T2" fmla="*/ 43 w 21600"/>
                <a:gd name="T3" fmla="*/ 2 h 21600"/>
                <a:gd name="T4" fmla="*/ 32 w 21600"/>
                <a:gd name="T5" fmla="*/ 2 h 21600"/>
                <a:gd name="T6" fmla="*/ 22 w 21600"/>
                <a:gd name="T7" fmla="*/ 0 h 21600"/>
                <a:gd name="T8" fmla="*/ 15 w 21600"/>
                <a:gd name="T9" fmla="*/ 0 h 21600"/>
                <a:gd name="T10" fmla="*/ 8 w 21600"/>
                <a:gd name="T11" fmla="*/ 0 h 21600"/>
                <a:gd name="T12" fmla="*/ 3 w 21600"/>
                <a:gd name="T13" fmla="*/ 2 h 21600"/>
                <a:gd name="T14" fmla="*/ 0 w 21600"/>
                <a:gd name="T15" fmla="*/ 2 h 21600"/>
                <a:gd name="T16" fmla="*/ 0 w 21600"/>
                <a:gd name="T17" fmla="*/ 4 h 21600"/>
                <a:gd name="T18" fmla="*/ 0 w 21600"/>
                <a:gd name="T19" fmla="*/ 7 h 21600"/>
                <a:gd name="T20" fmla="*/ 3 w 21600"/>
                <a:gd name="T21" fmla="*/ 9 h 21600"/>
                <a:gd name="T22" fmla="*/ 8 w 21600"/>
                <a:gd name="T23" fmla="*/ 12 h 21600"/>
                <a:gd name="T24" fmla="*/ 15 w 21600"/>
                <a:gd name="T25" fmla="*/ 12 h 21600"/>
                <a:gd name="T26" fmla="*/ 32 w 21600"/>
                <a:gd name="T27" fmla="*/ 12 h 21600"/>
                <a:gd name="T28" fmla="*/ 48 w 21600"/>
                <a:gd name="T29" fmla="*/ 9 h 21600"/>
                <a:gd name="T30" fmla="*/ 55 w 21600"/>
                <a:gd name="T31" fmla="*/ 7 h 21600"/>
                <a:gd name="T32" fmla="*/ 58 w 21600"/>
                <a:gd name="T33" fmla="*/ 4 h 21600"/>
                <a:gd name="T34" fmla="*/ 55 w 21600"/>
                <a:gd name="T35" fmla="*/ 4 h 21600"/>
                <a:gd name="T36" fmla="*/ 48 w 21600"/>
                <a:gd name="T37" fmla="*/ 4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600"/>
                <a:gd name="T58" fmla="*/ 0 h 21600"/>
                <a:gd name="T59" fmla="*/ 21600 w 21600"/>
                <a:gd name="T60" fmla="*/ 21600 h 2160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600" h="21600">
                  <a:moveTo>
                    <a:pt x="20483" y="7200"/>
                  </a:moveTo>
                  <a:lnTo>
                    <a:pt x="16014" y="3600"/>
                  </a:lnTo>
                  <a:lnTo>
                    <a:pt x="11917" y="3600"/>
                  </a:lnTo>
                  <a:lnTo>
                    <a:pt x="8193" y="0"/>
                  </a:lnTo>
                  <a:lnTo>
                    <a:pt x="5586" y="0"/>
                  </a:lnTo>
                  <a:lnTo>
                    <a:pt x="2979" y="0"/>
                  </a:lnTo>
                  <a:lnTo>
                    <a:pt x="1117" y="3600"/>
                  </a:lnTo>
                  <a:lnTo>
                    <a:pt x="0" y="3600"/>
                  </a:lnTo>
                  <a:lnTo>
                    <a:pt x="0" y="7200"/>
                  </a:lnTo>
                  <a:lnTo>
                    <a:pt x="0" y="12600"/>
                  </a:lnTo>
                  <a:lnTo>
                    <a:pt x="1117" y="16200"/>
                  </a:lnTo>
                  <a:lnTo>
                    <a:pt x="2979" y="21600"/>
                  </a:lnTo>
                  <a:lnTo>
                    <a:pt x="5586" y="21600"/>
                  </a:lnTo>
                  <a:lnTo>
                    <a:pt x="11917" y="21600"/>
                  </a:lnTo>
                  <a:lnTo>
                    <a:pt x="17876" y="16200"/>
                  </a:lnTo>
                  <a:lnTo>
                    <a:pt x="20483" y="12600"/>
                  </a:lnTo>
                  <a:lnTo>
                    <a:pt x="21600" y="7200"/>
                  </a:lnTo>
                  <a:lnTo>
                    <a:pt x="20483" y="7200"/>
                  </a:lnTo>
                  <a:lnTo>
                    <a:pt x="17876" y="720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8" name="Freeform 81"/>
            <p:cNvSpPr>
              <a:spLocks/>
            </p:cNvSpPr>
            <p:nvPr/>
          </p:nvSpPr>
          <p:spPr bwMode="auto">
            <a:xfrm>
              <a:off x="1065958" y="1686707"/>
              <a:ext cx="127642" cy="156993"/>
            </a:xfrm>
            <a:custGeom>
              <a:avLst/>
              <a:gdLst>
                <a:gd name="T0" fmla="*/ 0 w 21600"/>
                <a:gd name="T1" fmla="*/ 26 h 21600"/>
                <a:gd name="T2" fmla="*/ 10 w 21600"/>
                <a:gd name="T3" fmla="*/ 53 h 21600"/>
                <a:gd name="T4" fmla="*/ 41 w 21600"/>
                <a:gd name="T5" fmla="*/ 91 h 21600"/>
                <a:gd name="T6" fmla="*/ 74 w 21600"/>
                <a:gd name="T7" fmla="*/ 81 h 21600"/>
                <a:gd name="T8" fmla="*/ 48 w 21600"/>
                <a:gd name="T9" fmla="*/ 79 h 21600"/>
                <a:gd name="T10" fmla="*/ 24 w 21600"/>
                <a:gd name="T11" fmla="*/ 67 h 21600"/>
                <a:gd name="T12" fmla="*/ 7 w 21600"/>
                <a:gd name="T13" fmla="*/ 17 h 21600"/>
                <a:gd name="T14" fmla="*/ 7 w 21600"/>
                <a:gd name="T15" fmla="*/ 9 h 21600"/>
                <a:gd name="T16" fmla="*/ 0 w 21600"/>
                <a:gd name="T17" fmla="*/ 0 h 21600"/>
                <a:gd name="T18" fmla="*/ 0 w 21600"/>
                <a:gd name="T19" fmla="*/ 9 h 21600"/>
                <a:gd name="T20" fmla="*/ 0 w 21600"/>
                <a:gd name="T21" fmla="*/ 17 h 21600"/>
                <a:gd name="T22" fmla="*/ 0 w 21600"/>
                <a:gd name="T23" fmla="*/ 26 h 2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600"/>
                <a:gd name="T37" fmla="*/ 0 h 21600"/>
                <a:gd name="T38" fmla="*/ 21600 w 21600"/>
                <a:gd name="T39" fmla="*/ 21600 h 216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600" h="21600">
                  <a:moveTo>
                    <a:pt x="0" y="6171"/>
                  </a:moveTo>
                  <a:lnTo>
                    <a:pt x="2919" y="12580"/>
                  </a:lnTo>
                  <a:lnTo>
                    <a:pt x="11968" y="21600"/>
                  </a:lnTo>
                  <a:lnTo>
                    <a:pt x="21600" y="19226"/>
                  </a:lnTo>
                  <a:lnTo>
                    <a:pt x="14011" y="18752"/>
                  </a:lnTo>
                  <a:lnTo>
                    <a:pt x="7005" y="15903"/>
                  </a:lnTo>
                  <a:lnTo>
                    <a:pt x="2043" y="4035"/>
                  </a:lnTo>
                  <a:lnTo>
                    <a:pt x="2043" y="2136"/>
                  </a:lnTo>
                  <a:lnTo>
                    <a:pt x="0" y="0"/>
                  </a:lnTo>
                  <a:lnTo>
                    <a:pt x="0" y="2136"/>
                  </a:lnTo>
                  <a:lnTo>
                    <a:pt x="0" y="4035"/>
                  </a:lnTo>
                  <a:lnTo>
                    <a:pt x="0" y="6171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9" name="Freeform 82"/>
            <p:cNvSpPr>
              <a:spLocks/>
            </p:cNvSpPr>
            <p:nvPr/>
          </p:nvSpPr>
          <p:spPr bwMode="auto">
            <a:xfrm>
              <a:off x="1065958" y="1690157"/>
              <a:ext cx="115567" cy="144917"/>
            </a:xfrm>
            <a:custGeom>
              <a:avLst/>
              <a:gdLst>
                <a:gd name="T0" fmla="*/ 0 w 21600"/>
                <a:gd name="T1" fmla="*/ 19 h 21600"/>
                <a:gd name="T2" fmla="*/ 3 w 21600"/>
                <a:gd name="T3" fmla="*/ 27 h 21600"/>
                <a:gd name="T4" fmla="*/ 5 w 21600"/>
                <a:gd name="T5" fmla="*/ 36 h 21600"/>
                <a:gd name="T6" fmla="*/ 10 w 21600"/>
                <a:gd name="T7" fmla="*/ 43 h 21600"/>
                <a:gd name="T8" fmla="*/ 12 w 21600"/>
                <a:gd name="T9" fmla="*/ 51 h 21600"/>
                <a:gd name="T10" fmla="*/ 19 w 21600"/>
                <a:gd name="T11" fmla="*/ 60 h 21600"/>
                <a:gd name="T12" fmla="*/ 27 w 21600"/>
                <a:gd name="T13" fmla="*/ 70 h 21600"/>
                <a:gd name="T14" fmla="*/ 34 w 21600"/>
                <a:gd name="T15" fmla="*/ 77 h 21600"/>
                <a:gd name="T16" fmla="*/ 41 w 21600"/>
                <a:gd name="T17" fmla="*/ 82 h 21600"/>
                <a:gd name="T18" fmla="*/ 48 w 21600"/>
                <a:gd name="T19" fmla="*/ 84 h 21600"/>
                <a:gd name="T20" fmla="*/ 58 w 21600"/>
                <a:gd name="T21" fmla="*/ 84 h 21600"/>
                <a:gd name="T22" fmla="*/ 62 w 21600"/>
                <a:gd name="T23" fmla="*/ 82 h 21600"/>
                <a:gd name="T24" fmla="*/ 67 w 21600"/>
                <a:gd name="T25" fmla="*/ 82 h 21600"/>
                <a:gd name="T26" fmla="*/ 65 w 21600"/>
                <a:gd name="T27" fmla="*/ 79 h 21600"/>
                <a:gd name="T28" fmla="*/ 62 w 21600"/>
                <a:gd name="T29" fmla="*/ 79 h 21600"/>
                <a:gd name="T30" fmla="*/ 48 w 21600"/>
                <a:gd name="T31" fmla="*/ 75 h 21600"/>
                <a:gd name="T32" fmla="*/ 36 w 21600"/>
                <a:gd name="T33" fmla="*/ 70 h 21600"/>
                <a:gd name="T34" fmla="*/ 31 w 21600"/>
                <a:gd name="T35" fmla="*/ 65 h 21600"/>
                <a:gd name="T36" fmla="*/ 27 w 21600"/>
                <a:gd name="T37" fmla="*/ 60 h 21600"/>
                <a:gd name="T38" fmla="*/ 22 w 21600"/>
                <a:gd name="T39" fmla="*/ 51 h 21600"/>
                <a:gd name="T40" fmla="*/ 17 w 21600"/>
                <a:gd name="T41" fmla="*/ 39 h 21600"/>
                <a:gd name="T42" fmla="*/ 12 w 21600"/>
                <a:gd name="T43" fmla="*/ 29 h 21600"/>
                <a:gd name="T44" fmla="*/ 10 w 21600"/>
                <a:gd name="T45" fmla="*/ 19 h 21600"/>
                <a:gd name="T46" fmla="*/ 10 w 21600"/>
                <a:gd name="T47" fmla="*/ 15 h 21600"/>
                <a:gd name="T48" fmla="*/ 7 w 21600"/>
                <a:gd name="T49" fmla="*/ 12 h 21600"/>
                <a:gd name="T50" fmla="*/ 7 w 21600"/>
                <a:gd name="T51" fmla="*/ 7 h 21600"/>
                <a:gd name="T52" fmla="*/ 5 w 21600"/>
                <a:gd name="T53" fmla="*/ 3 h 21600"/>
                <a:gd name="T54" fmla="*/ 0 w 21600"/>
                <a:gd name="T55" fmla="*/ 0 h 21600"/>
                <a:gd name="T56" fmla="*/ 0 w 21600"/>
                <a:gd name="T57" fmla="*/ 3 h 21600"/>
                <a:gd name="T58" fmla="*/ 0 w 21600"/>
                <a:gd name="T59" fmla="*/ 7 h 21600"/>
                <a:gd name="T60" fmla="*/ 0 w 21600"/>
                <a:gd name="T61" fmla="*/ 12 h 21600"/>
                <a:gd name="T62" fmla="*/ 0 w 21600"/>
                <a:gd name="T63" fmla="*/ 15 h 21600"/>
                <a:gd name="T64" fmla="*/ 0 w 21600"/>
                <a:gd name="T65" fmla="*/ 19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0" y="4886"/>
                  </a:moveTo>
                  <a:lnTo>
                    <a:pt x="967" y="6943"/>
                  </a:lnTo>
                  <a:lnTo>
                    <a:pt x="1612" y="9257"/>
                  </a:lnTo>
                  <a:lnTo>
                    <a:pt x="3224" y="11057"/>
                  </a:lnTo>
                  <a:lnTo>
                    <a:pt x="3869" y="13114"/>
                  </a:lnTo>
                  <a:lnTo>
                    <a:pt x="6125" y="15429"/>
                  </a:lnTo>
                  <a:lnTo>
                    <a:pt x="8704" y="18000"/>
                  </a:lnTo>
                  <a:lnTo>
                    <a:pt x="10961" y="19800"/>
                  </a:lnTo>
                  <a:lnTo>
                    <a:pt x="13218" y="21086"/>
                  </a:lnTo>
                  <a:lnTo>
                    <a:pt x="15475" y="21600"/>
                  </a:lnTo>
                  <a:lnTo>
                    <a:pt x="18699" y="21600"/>
                  </a:lnTo>
                  <a:lnTo>
                    <a:pt x="19988" y="21086"/>
                  </a:lnTo>
                  <a:lnTo>
                    <a:pt x="21600" y="21086"/>
                  </a:lnTo>
                  <a:lnTo>
                    <a:pt x="20955" y="20314"/>
                  </a:lnTo>
                  <a:lnTo>
                    <a:pt x="19988" y="20314"/>
                  </a:lnTo>
                  <a:lnTo>
                    <a:pt x="15475" y="19286"/>
                  </a:lnTo>
                  <a:lnTo>
                    <a:pt x="11606" y="18000"/>
                  </a:lnTo>
                  <a:lnTo>
                    <a:pt x="9994" y="16714"/>
                  </a:lnTo>
                  <a:lnTo>
                    <a:pt x="8704" y="15429"/>
                  </a:lnTo>
                  <a:lnTo>
                    <a:pt x="7093" y="13114"/>
                  </a:lnTo>
                  <a:lnTo>
                    <a:pt x="5481" y="10029"/>
                  </a:lnTo>
                  <a:lnTo>
                    <a:pt x="3869" y="7457"/>
                  </a:lnTo>
                  <a:lnTo>
                    <a:pt x="3224" y="4886"/>
                  </a:lnTo>
                  <a:lnTo>
                    <a:pt x="3224" y="3857"/>
                  </a:lnTo>
                  <a:lnTo>
                    <a:pt x="2257" y="3086"/>
                  </a:lnTo>
                  <a:lnTo>
                    <a:pt x="2257" y="1800"/>
                  </a:lnTo>
                  <a:lnTo>
                    <a:pt x="1612" y="771"/>
                  </a:lnTo>
                  <a:lnTo>
                    <a:pt x="0" y="0"/>
                  </a:lnTo>
                  <a:lnTo>
                    <a:pt x="0" y="771"/>
                  </a:lnTo>
                  <a:lnTo>
                    <a:pt x="0" y="1800"/>
                  </a:lnTo>
                  <a:lnTo>
                    <a:pt x="0" y="3086"/>
                  </a:lnTo>
                  <a:lnTo>
                    <a:pt x="0" y="3857"/>
                  </a:lnTo>
                  <a:lnTo>
                    <a:pt x="0" y="488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0" name="Freeform 83"/>
            <p:cNvSpPr>
              <a:spLocks/>
            </p:cNvSpPr>
            <p:nvPr/>
          </p:nvSpPr>
          <p:spPr bwMode="auto">
            <a:xfrm>
              <a:off x="1166001" y="1421026"/>
              <a:ext cx="379475" cy="82810"/>
            </a:xfrm>
            <a:custGeom>
              <a:avLst/>
              <a:gdLst>
                <a:gd name="T0" fmla="*/ 0 w 21600"/>
                <a:gd name="T1" fmla="*/ 48 h 21600"/>
                <a:gd name="T2" fmla="*/ 40 w 21600"/>
                <a:gd name="T3" fmla="*/ 41 h 21600"/>
                <a:gd name="T4" fmla="*/ 138 w 21600"/>
                <a:gd name="T5" fmla="*/ 17 h 21600"/>
                <a:gd name="T6" fmla="*/ 22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21600"/>
                  </a:moveTo>
                  <a:lnTo>
                    <a:pt x="3927" y="18450"/>
                  </a:lnTo>
                  <a:lnTo>
                    <a:pt x="13549" y="765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1" name="Freeform 84"/>
            <p:cNvSpPr>
              <a:spLocks/>
            </p:cNvSpPr>
            <p:nvPr/>
          </p:nvSpPr>
          <p:spPr bwMode="auto">
            <a:xfrm>
              <a:off x="1166001" y="1421026"/>
              <a:ext cx="379475" cy="82810"/>
            </a:xfrm>
            <a:custGeom>
              <a:avLst/>
              <a:gdLst>
                <a:gd name="T0" fmla="*/ 0 w 21600"/>
                <a:gd name="T1" fmla="*/ 48 h 21600"/>
                <a:gd name="T2" fmla="*/ 43 w 21600"/>
                <a:gd name="T3" fmla="*/ 39 h 21600"/>
                <a:gd name="T4" fmla="*/ 88 w 21600"/>
                <a:gd name="T5" fmla="*/ 29 h 21600"/>
                <a:gd name="T6" fmla="*/ 114 w 21600"/>
                <a:gd name="T7" fmla="*/ 22 h 21600"/>
                <a:gd name="T8" fmla="*/ 146 w 21600"/>
                <a:gd name="T9" fmla="*/ 15 h 21600"/>
                <a:gd name="T10" fmla="*/ 179 w 21600"/>
                <a:gd name="T11" fmla="*/ 7 h 21600"/>
                <a:gd name="T12" fmla="*/ 22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21600"/>
                  </a:moveTo>
                  <a:lnTo>
                    <a:pt x="4222" y="17550"/>
                  </a:lnTo>
                  <a:lnTo>
                    <a:pt x="8640" y="13050"/>
                  </a:lnTo>
                  <a:lnTo>
                    <a:pt x="11193" y="9900"/>
                  </a:lnTo>
                  <a:lnTo>
                    <a:pt x="14335" y="6750"/>
                  </a:lnTo>
                  <a:lnTo>
                    <a:pt x="17575" y="315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2" name="Freeform 85"/>
            <p:cNvSpPr>
              <a:spLocks/>
            </p:cNvSpPr>
            <p:nvPr/>
          </p:nvSpPr>
          <p:spPr bwMode="auto">
            <a:xfrm>
              <a:off x="182816" y="1462431"/>
              <a:ext cx="1003883" cy="212199"/>
            </a:xfrm>
            <a:custGeom>
              <a:avLst/>
              <a:gdLst>
                <a:gd name="T0" fmla="*/ 582 w 21600"/>
                <a:gd name="T1" fmla="*/ 0 h 21600"/>
                <a:gd name="T2" fmla="*/ 505 w 21600"/>
                <a:gd name="T3" fmla="*/ 17 h 21600"/>
                <a:gd name="T4" fmla="*/ 407 w 21600"/>
                <a:gd name="T5" fmla="*/ 24 h 21600"/>
                <a:gd name="T6" fmla="*/ 366 w 21600"/>
                <a:gd name="T7" fmla="*/ 24 h 21600"/>
                <a:gd name="T8" fmla="*/ 285 w 21600"/>
                <a:gd name="T9" fmla="*/ 34 h 21600"/>
                <a:gd name="T10" fmla="*/ 252 w 21600"/>
                <a:gd name="T11" fmla="*/ 48 h 21600"/>
                <a:gd name="T12" fmla="*/ 211 w 21600"/>
                <a:gd name="T13" fmla="*/ 58 h 21600"/>
                <a:gd name="T14" fmla="*/ 146 w 21600"/>
                <a:gd name="T15" fmla="*/ 82 h 21600"/>
                <a:gd name="T16" fmla="*/ 113 w 21600"/>
                <a:gd name="T17" fmla="*/ 89 h 21600"/>
                <a:gd name="T18" fmla="*/ 89 w 21600"/>
                <a:gd name="T19" fmla="*/ 89 h 21600"/>
                <a:gd name="T20" fmla="*/ 65 w 21600"/>
                <a:gd name="T21" fmla="*/ 106 h 21600"/>
                <a:gd name="T22" fmla="*/ 32 w 21600"/>
                <a:gd name="T23" fmla="*/ 123 h 21600"/>
                <a:gd name="T24" fmla="*/ 0 w 21600"/>
                <a:gd name="T25" fmla="*/ 106 h 216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00"/>
                <a:gd name="T40" fmla="*/ 0 h 21600"/>
                <a:gd name="T41" fmla="*/ 21600 w 21600"/>
                <a:gd name="T42" fmla="*/ 21600 h 216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00" h="21600">
                  <a:moveTo>
                    <a:pt x="21600" y="0"/>
                  </a:moveTo>
                  <a:lnTo>
                    <a:pt x="18742" y="2985"/>
                  </a:lnTo>
                  <a:lnTo>
                    <a:pt x="15105" y="4215"/>
                  </a:lnTo>
                  <a:lnTo>
                    <a:pt x="13584" y="4215"/>
                  </a:lnTo>
                  <a:lnTo>
                    <a:pt x="10577" y="5971"/>
                  </a:lnTo>
                  <a:lnTo>
                    <a:pt x="9353" y="8429"/>
                  </a:lnTo>
                  <a:lnTo>
                    <a:pt x="7831" y="10185"/>
                  </a:lnTo>
                  <a:lnTo>
                    <a:pt x="5419" y="14400"/>
                  </a:lnTo>
                  <a:lnTo>
                    <a:pt x="4194" y="15629"/>
                  </a:lnTo>
                  <a:lnTo>
                    <a:pt x="3303" y="15629"/>
                  </a:lnTo>
                  <a:lnTo>
                    <a:pt x="2412" y="18615"/>
                  </a:lnTo>
                  <a:lnTo>
                    <a:pt x="1188" y="21600"/>
                  </a:lnTo>
                  <a:lnTo>
                    <a:pt x="0" y="1861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3" name="Freeform 86"/>
            <p:cNvSpPr>
              <a:spLocks/>
            </p:cNvSpPr>
            <p:nvPr/>
          </p:nvSpPr>
          <p:spPr bwMode="auto">
            <a:xfrm>
              <a:off x="182816" y="1462431"/>
              <a:ext cx="1003883" cy="203573"/>
            </a:xfrm>
            <a:custGeom>
              <a:avLst/>
              <a:gdLst>
                <a:gd name="T0" fmla="*/ 582 w 21600"/>
                <a:gd name="T1" fmla="*/ 0 h 21600"/>
                <a:gd name="T2" fmla="*/ 546 w 21600"/>
                <a:gd name="T3" fmla="*/ 7 h 21600"/>
                <a:gd name="T4" fmla="*/ 512 w 21600"/>
                <a:gd name="T5" fmla="*/ 15 h 21600"/>
                <a:gd name="T6" fmla="*/ 481 w 21600"/>
                <a:gd name="T7" fmla="*/ 17 h 21600"/>
                <a:gd name="T8" fmla="*/ 455 w 21600"/>
                <a:gd name="T9" fmla="*/ 22 h 21600"/>
                <a:gd name="T10" fmla="*/ 433 w 21600"/>
                <a:gd name="T11" fmla="*/ 22 h 21600"/>
                <a:gd name="T12" fmla="*/ 414 w 21600"/>
                <a:gd name="T13" fmla="*/ 24 h 21600"/>
                <a:gd name="T14" fmla="*/ 397 w 21600"/>
                <a:gd name="T15" fmla="*/ 24 h 21600"/>
                <a:gd name="T16" fmla="*/ 385 w 21600"/>
                <a:gd name="T17" fmla="*/ 24 h 21600"/>
                <a:gd name="T18" fmla="*/ 376 w 21600"/>
                <a:gd name="T19" fmla="*/ 24 h 21600"/>
                <a:gd name="T20" fmla="*/ 362 w 21600"/>
                <a:gd name="T21" fmla="*/ 27 h 21600"/>
                <a:gd name="T22" fmla="*/ 345 w 21600"/>
                <a:gd name="T23" fmla="*/ 27 h 21600"/>
                <a:gd name="T24" fmla="*/ 326 w 21600"/>
                <a:gd name="T25" fmla="*/ 29 h 21600"/>
                <a:gd name="T26" fmla="*/ 307 w 21600"/>
                <a:gd name="T27" fmla="*/ 31 h 21600"/>
                <a:gd name="T28" fmla="*/ 290 w 21600"/>
                <a:gd name="T29" fmla="*/ 34 h 21600"/>
                <a:gd name="T30" fmla="*/ 278 w 21600"/>
                <a:gd name="T31" fmla="*/ 36 h 21600"/>
                <a:gd name="T32" fmla="*/ 268 w 21600"/>
                <a:gd name="T33" fmla="*/ 41 h 21600"/>
                <a:gd name="T34" fmla="*/ 252 w 21600"/>
                <a:gd name="T35" fmla="*/ 48 h 21600"/>
                <a:gd name="T36" fmla="*/ 232 w 21600"/>
                <a:gd name="T37" fmla="*/ 53 h 21600"/>
                <a:gd name="T38" fmla="*/ 220 w 21600"/>
                <a:gd name="T39" fmla="*/ 55 h 21600"/>
                <a:gd name="T40" fmla="*/ 209 w 21600"/>
                <a:gd name="T41" fmla="*/ 60 h 21600"/>
                <a:gd name="T42" fmla="*/ 194 w 21600"/>
                <a:gd name="T43" fmla="*/ 65 h 21600"/>
                <a:gd name="T44" fmla="*/ 180 w 21600"/>
                <a:gd name="T45" fmla="*/ 70 h 21600"/>
                <a:gd name="T46" fmla="*/ 163 w 21600"/>
                <a:gd name="T47" fmla="*/ 75 h 21600"/>
                <a:gd name="T48" fmla="*/ 151 w 21600"/>
                <a:gd name="T49" fmla="*/ 79 h 21600"/>
                <a:gd name="T50" fmla="*/ 139 w 21600"/>
                <a:gd name="T51" fmla="*/ 84 h 21600"/>
                <a:gd name="T52" fmla="*/ 130 w 21600"/>
                <a:gd name="T53" fmla="*/ 87 h 21600"/>
                <a:gd name="T54" fmla="*/ 113 w 21600"/>
                <a:gd name="T55" fmla="*/ 89 h 21600"/>
                <a:gd name="T56" fmla="*/ 101 w 21600"/>
                <a:gd name="T57" fmla="*/ 89 h 21600"/>
                <a:gd name="T58" fmla="*/ 89 w 21600"/>
                <a:gd name="T59" fmla="*/ 91 h 21600"/>
                <a:gd name="T60" fmla="*/ 77 w 21600"/>
                <a:gd name="T61" fmla="*/ 99 h 21600"/>
                <a:gd name="T62" fmla="*/ 65 w 21600"/>
                <a:gd name="T63" fmla="*/ 106 h 21600"/>
                <a:gd name="T64" fmla="*/ 48 w 21600"/>
                <a:gd name="T65" fmla="*/ 115 h 21600"/>
                <a:gd name="T66" fmla="*/ 41 w 21600"/>
                <a:gd name="T67" fmla="*/ 118 h 21600"/>
                <a:gd name="T68" fmla="*/ 32 w 21600"/>
                <a:gd name="T69" fmla="*/ 118 h 21600"/>
                <a:gd name="T70" fmla="*/ 24 w 21600"/>
                <a:gd name="T71" fmla="*/ 118 h 21600"/>
                <a:gd name="T72" fmla="*/ 17 w 21600"/>
                <a:gd name="T73" fmla="*/ 115 h 21600"/>
                <a:gd name="T74" fmla="*/ 0 w 21600"/>
                <a:gd name="T75" fmla="*/ 106 h 216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1600"/>
                <a:gd name="T115" fmla="*/ 0 h 21600"/>
                <a:gd name="T116" fmla="*/ 21600 w 21600"/>
                <a:gd name="T117" fmla="*/ 21600 h 216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1600" h="21600">
                  <a:moveTo>
                    <a:pt x="21600" y="0"/>
                  </a:moveTo>
                  <a:lnTo>
                    <a:pt x="20264" y="1281"/>
                  </a:lnTo>
                  <a:lnTo>
                    <a:pt x="19002" y="2746"/>
                  </a:lnTo>
                  <a:lnTo>
                    <a:pt x="17852" y="3112"/>
                  </a:lnTo>
                  <a:lnTo>
                    <a:pt x="16887" y="4027"/>
                  </a:lnTo>
                  <a:lnTo>
                    <a:pt x="16070" y="4027"/>
                  </a:lnTo>
                  <a:lnTo>
                    <a:pt x="15365" y="4393"/>
                  </a:lnTo>
                  <a:lnTo>
                    <a:pt x="14734" y="4393"/>
                  </a:lnTo>
                  <a:lnTo>
                    <a:pt x="14289" y="4393"/>
                  </a:lnTo>
                  <a:lnTo>
                    <a:pt x="13955" y="4393"/>
                  </a:lnTo>
                  <a:lnTo>
                    <a:pt x="13435" y="4942"/>
                  </a:lnTo>
                  <a:lnTo>
                    <a:pt x="12804" y="4942"/>
                  </a:lnTo>
                  <a:lnTo>
                    <a:pt x="12099" y="5308"/>
                  </a:lnTo>
                  <a:lnTo>
                    <a:pt x="11394" y="5675"/>
                  </a:lnTo>
                  <a:lnTo>
                    <a:pt x="10763" y="6224"/>
                  </a:lnTo>
                  <a:lnTo>
                    <a:pt x="10318" y="6590"/>
                  </a:lnTo>
                  <a:lnTo>
                    <a:pt x="9946" y="7505"/>
                  </a:lnTo>
                  <a:lnTo>
                    <a:pt x="9353" y="8786"/>
                  </a:lnTo>
                  <a:lnTo>
                    <a:pt x="8610" y="9702"/>
                  </a:lnTo>
                  <a:lnTo>
                    <a:pt x="8165" y="10068"/>
                  </a:lnTo>
                  <a:lnTo>
                    <a:pt x="7757" y="10983"/>
                  </a:lnTo>
                  <a:lnTo>
                    <a:pt x="7200" y="11898"/>
                  </a:lnTo>
                  <a:lnTo>
                    <a:pt x="6680" y="12814"/>
                  </a:lnTo>
                  <a:lnTo>
                    <a:pt x="6049" y="13729"/>
                  </a:lnTo>
                  <a:lnTo>
                    <a:pt x="5604" y="14461"/>
                  </a:lnTo>
                  <a:lnTo>
                    <a:pt x="5159" y="15376"/>
                  </a:lnTo>
                  <a:lnTo>
                    <a:pt x="4825" y="15925"/>
                  </a:lnTo>
                  <a:lnTo>
                    <a:pt x="4194" y="16292"/>
                  </a:lnTo>
                  <a:lnTo>
                    <a:pt x="3748" y="16292"/>
                  </a:lnTo>
                  <a:lnTo>
                    <a:pt x="3303" y="16658"/>
                  </a:lnTo>
                  <a:lnTo>
                    <a:pt x="2858" y="18122"/>
                  </a:lnTo>
                  <a:lnTo>
                    <a:pt x="2412" y="19403"/>
                  </a:lnTo>
                  <a:lnTo>
                    <a:pt x="1781" y="21051"/>
                  </a:lnTo>
                  <a:lnTo>
                    <a:pt x="1522" y="21600"/>
                  </a:lnTo>
                  <a:lnTo>
                    <a:pt x="1188" y="21600"/>
                  </a:lnTo>
                  <a:lnTo>
                    <a:pt x="891" y="21600"/>
                  </a:lnTo>
                  <a:lnTo>
                    <a:pt x="631" y="21051"/>
                  </a:lnTo>
                  <a:lnTo>
                    <a:pt x="0" y="19403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4" name="Freeform 87"/>
            <p:cNvSpPr>
              <a:spLocks/>
            </p:cNvSpPr>
            <p:nvPr/>
          </p:nvSpPr>
          <p:spPr bwMode="auto">
            <a:xfrm>
              <a:off x="1017661" y="1615973"/>
              <a:ext cx="89694" cy="70733"/>
            </a:xfrm>
            <a:custGeom>
              <a:avLst/>
              <a:gdLst>
                <a:gd name="T0" fmla="*/ 52 w 21600"/>
                <a:gd name="T1" fmla="*/ 34 h 21600"/>
                <a:gd name="T2" fmla="*/ 38 w 21600"/>
                <a:gd name="T3" fmla="*/ 19 h 21600"/>
                <a:gd name="T4" fmla="*/ 26 w 21600"/>
                <a:gd name="T5" fmla="*/ 10 h 21600"/>
                <a:gd name="T6" fmla="*/ 16 w 21600"/>
                <a:gd name="T7" fmla="*/ 2 h 21600"/>
                <a:gd name="T8" fmla="*/ 9 w 21600"/>
                <a:gd name="T9" fmla="*/ 0 h 21600"/>
                <a:gd name="T10" fmla="*/ 4 w 21600"/>
                <a:gd name="T11" fmla="*/ 0 h 21600"/>
                <a:gd name="T12" fmla="*/ 2 w 21600"/>
                <a:gd name="T13" fmla="*/ 0 h 21600"/>
                <a:gd name="T14" fmla="*/ 0 w 21600"/>
                <a:gd name="T15" fmla="*/ 2 h 21600"/>
                <a:gd name="T16" fmla="*/ 2 w 21600"/>
                <a:gd name="T17" fmla="*/ 5 h 21600"/>
                <a:gd name="T18" fmla="*/ 4 w 21600"/>
                <a:gd name="T19" fmla="*/ 10 h 21600"/>
                <a:gd name="T20" fmla="*/ 12 w 21600"/>
                <a:gd name="T21" fmla="*/ 22 h 21600"/>
                <a:gd name="T22" fmla="*/ 19 w 21600"/>
                <a:gd name="T23" fmla="*/ 26 h 21600"/>
                <a:gd name="T24" fmla="*/ 26 w 21600"/>
                <a:gd name="T25" fmla="*/ 34 h 21600"/>
                <a:gd name="T26" fmla="*/ 38 w 21600"/>
                <a:gd name="T27" fmla="*/ 38 h 21600"/>
                <a:gd name="T28" fmla="*/ 52 w 21600"/>
                <a:gd name="T29" fmla="*/ 41 h 21600"/>
                <a:gd name="T30" fmla="*/ 52 w 21600"/>
                <a:gd name="T31" fmla="*/ 34 h 216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600"/>
                <a:gd name="T49" fmla="*/ 0 h 21600"/>
                <a:gd name="T50" fmla="*/ 21600 w 21600"/>
                <a:gd name="T51" fmla="*/ 21600 h 216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600" h="21600">
                  <a:moveTo>
                    <a:pt x="21600" y="17912"/>
                  </a:moveTo>
                  <a:lnTo>
                    <a:pt x="15785" y="10010"/>
                  </a:lnTo>
                  <a:lnTo>
                    <a:pt x="10800" y="5268"/>
                  </a:lnTo>
                  <a:lnTo>
                    <a:pt x="6646" y="1054"/>
                  </a:lnTo>
                  <a:lnTo>
                    <a:pt x="3738" y="0"/>
                  </a:lnTo>
                  <a:lnTo>
                    <a:pt x="1662" y="0"/>
                  </a:lnTo>
                  <a:lnTo>
                    <a:pt x="831" y="0"/>
                  </a:lnTo>
                  <a:lnTo>
                    <a:pt x="0" y="1054"/>
                  </a:lnTo>
                  <a:lnTo>
                    <a:pt x="831" y="2634"/>
                  </a:lnTo>
                  <a:lnTo>
                    <a:pt x="1662" y="5268"/>
                  </a:lnTo>
                  <a:lnTo>
                    <a:pt x="4985" y="11590"/>
                  </a:lnTo>
                  <a:lnTo>
                    <a:pt x="7892" y="13698"/>
                  </a:lnTo>
                  <a:lnTo>
                    <a:pt x="10800" y="17912"/>
                  </a:lnTo>
                  <a:lnTo>
                    <a:pt x="15785" y="20020"/>
                  </a:lnTo>
                  <a:lnTo>
                    <a:pt x="21600" y="21600"/>
                  </a:lnTo>
                  <a:lnTo>
                    <a:pt x="21600" y="17912"/>
                  </a:lnTo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5" name="Freeform 88"/>
            <p:cNvSpPr>
              <a:spLocks/>
            </p:cNvSpPr>
            <p:nvPr/>
          </p:nvSpPr>
          <p:spPr bwMode="auto">
            <a:xfrm>
              <a:off x="1017661" y="1615973"/>
              <a:ext cx="89694" cy="70733"/>
            </a:xfrm>
            <a:custGeom>
              <a:avLst/>
              <a:gdLst>
                <a:gd name="T0" fmla="*/ 52 w 21600"/>
                <a:gd name="T1" fmla="*/ 34 h 21600"/>
                <a:gd name="T2" fmla="*/ 38 w 21600"/>
                <a:gd name="T3" fmla="*/ 19 h 21600"/>
                <a:gd name="T4" fmla="*/ 26 w 21600"/>
                <a:gd name="T5" fmla="*/ 10 h 21600"/>
                <a:gd name="T6" fmla="*/ 16 w 21600"/>
                <a:gd name="T7" fmla="*/ 2 h 21600"/>
                <a:gd name="T8" fmla="*/ 9 w 21600"/>
                <a:gd name="T9" fmla="*/ 0 h 21600"/>
                <a:gd name="T10" fmla="*/ 4 w 21600"/>
                <a:gd name="T11" fmla="*/ 0 h 21600"/>
                <a:gd name="T12" fmla="*/ 2 w 21600"/>
                <a:gd name="T13" fmla="*/ 0 h 21600"/>
                <a:gd name="T14" fmla="*/ 0 w 21600"/>
                <a:gd name="T15" fmla="*/ 2 h 21600"/>
                <a:gd name="T16" fmla="*/ 2 w 21600"/>
                <a:gd name="T17" fmla="*/ 5 h 21600"/>
                <a:gd name="T18" fmla="*/ 4 w 21600"/>
                <a:gd name="T19" fmla="*/ 10 h 21600"/>
                <a:gd name="T20" fmla="*/ 12 w 21600"/>
                <a:gd name="T21" fmla="*/ 22 h 21600"/>
                <a:gd name="T22" fmla="*/ 19 w 21600"/>
                <a:gd name="T23" fmla="*/ 26 h 21600"/>
                <a:gd name="T24" fmla="*/ 26 w 21600"/>
                <a:gd name="T25" fmla="*/ 34 h 21600"/>
                <a:gd name="T26" fmla="*/ 38 w 21600"/>
                <a:gd name="T27" fmla="*/ 38 h 21600"/>
                <a:gd name="T28" fmla="*/ 52 w 21600"/>
                <a:gd name="T29" fmla="*/ 41 h 21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600"/>
                <a:gd name="T46" fmla="*/ 0 h 21600"/>
                <a:gd name="T47" fmla="*/ 21600 w 21600"/>
                <a:gd name="T48" fmla="*/ 21600 h 216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600" h="21600">
                  <a:moveTo>
                    <a:pt x="21600" y="17912"/>
                  </a:moveTo>
                  <a:lnTo>
                    <a:pt x="15785" y="10010"/>
                  </a:lnTo>
                  <a:lnTo>
                    <a:pt x="10800" y="5268"/>
                  </a:lnTo>
                  <a:lnTo>
                    <a:pt x="6646" y="1054"/>
                  </a:lnTo>
                  <a:lnTo>
                    <a:pt x="3738" y="0"/>
                  </a:lnTo>
                  <a:lnTo>
                    <a:pt x="1662" y="0"/>
                  </a:lnTo>
                  <a:lnTo>
                    <a:pt x="831" y="0"/>
                  </a:lnTo>
                  <a:lnTo>
                    <a:pt x="0" y="1054"/>
                  </a:lnTo>
                  <a:lnTo>
                    <a:pt x="831" y="2634"/>
                  </a:lnTo>
                  <a:lnTo>
                    <a:pt x="1662" y="5268"/>
                  </a:lnTo>
                  <a:lnTo>
                    <a:pt x="4985" y="11590"/>
                  </a:lnTo>
                  <a:lnTo>
                    <a:pt x="7892" y="13698"/>
                  </a:lnTo>
                  <a:lnTo>
                    <a:pt x="10800" y="17912"/>
                  </a:lnTo>
                  <a:lnTo>
                    <a:pt x="15785" y="2002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6" name="Freeform 89"/>
            <p:cNvSpPr>
              <a:spLocks/>
            </p:cNvSpPr>
            <p:nvPr/>
          </p:nvSpPr>
          <p:spPr bwMode="auto">
            <a:xfrm>
              <a:off x="819299" y="1574569"/>
              <a:ext cx="36223" cy="74184"/>
            </a:xfrm>
            <a:custGeom>
              <a:avLst/>
              <a:gdLst>
                <a:gd name="T0" fmla="*/ 21 w 21600"/>
                <a:gd name="T1" fmla="*/ 0 h 21600"/>
                <a:gd name="T2" fmla="*/ 19 w 21600"/>
                <a:gd name="T3" fmla="*/ 19 h 21600"/>
                <a:gd name="T4" fmla="*/ 16 w 21600"/>
                <a:gd name="T5" fmla="*/ 31 h 21600"/>
                <a:gd name="T6" fmla="*/ 9 w 21600"/>
                <a:gd name="T7" fmla="*/ 41 h 21600"/>
                <a:gd name="T8" fmla="*/ 0 w 21600"/>
                <a:gd name="T9" fmla="*/ 43 h 21600"/>
                <a:gd name="T10" fmla="*/ 21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21600" y="0"/>
                  </a:moveTo>
                  <a:lnTo>
                    <a:pt x="19543" y="9544"/>
                  </a:lnTo>
                  <a:lnTo>
                    <a:pt x="16457" y="15572"/>
                  </a:lnTo>
                  <a:lnTo>
                    <a:pt x="9257" y="20595"/>
                  </a:lnTo>
                  <a:lnTo>
                    <a:pt x="0" y="21600"/>
                  </a:lnTo>
                  <a:lnTo>
                    <a:pt x="21600" y="0"/>
                  </a:lnTo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7" name="Line 90"/>
            <p:cNvSpPr>
              <a:spLocks noChangeShapeType="1"/>
            </p:cNvSpPr>
            <p:nvPr/>
          </p:nvSpPr>
          <p:spPr bwMode="auto">
            <a:xfrm>
              <a:off x="724430" y="1633225"/>
              <a:ext cx="20699" cy="6901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8" name="Line 91"/>
            <p:cNvSpPr>
              <a:spLocks noChangeShapeType="1"/>
            </p:cNvSpPr>
            <p:nvPr/>
          </p:nvSpPr>
          <p:spPr bwMode="auto">
            <a:xfrm>
              <a:off x="724430" y="1633225"/>
              <a:ext cx="20699" cy="6901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9" name="Line 92"/>
            <p:cNvSpPr>
              <a:spLocks noChangeShapeType="1"/>
            </p:cNvSpPr>
            <p:nvPr/>
          </p:nvSpPr>
          <p:spPr bwMode="auto">
            <a:xfrm rot="10800000" flipH="1">
              <a:off x="862421" y="1622874"/>
              <a:ext cx="58646" cy="172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60" name="Line 93"/>
            <p:cNvSpPr>
              <a:spLocks noChangeShapeType="1"/>
            </p:cNvSpPr>
            <p:nvPr/>
          </p:nvSpPr>
          <p:spPr bwMode="auto">
            <a:xfrm rot="10800000" flipH="1">
              <a:off x="862421" y="1622874"/>
              <a:ext cx="58646" cy="172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61" name="Freeform 94"/>
            <p:cNvSpPr>
              <a:spLocks/>
            </p:cNvSpPr>
            <p:nvPr/>
          </p:nvSpPr>
          <p:spPr bwMode="auto">
            <a:xfrm>
              <a:off x="1009036" y="1603897"/>
              <a:ext cx="62096" cy="29328"/>
            </a:xfrm>
            <a:custGeom>
              <a:avLst/>
              <a:gdLst>
                <a:gd name="T0" fmla="*/ 0 w 21600"/>
                <a:gd name="T1" fmla="*/ 0 h 21600"/>
                <a:gd name="T2" fmla="*/ 26 w 21600"/>
                <a:gd name="T3" fmla="*/ 17 h 21600"/>
                <a:gd name="T4" fmla="*/ 36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0" y="0"/>
                  </a:moveTo>
                  <a:lnTo>
                    <a:pt x="15600" y="216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62" name="Line 95"/>
            <p:cNvSpPr>
              <a:spLocks noChangeShapeType="1"/>
            </p:cNvSpPr>
            <p:nvPr/>
          </p:nvSpPr>
          <p:spPr bwMode="auto">
            <a:xfrm>
              <a:off x="1009036" y="1603897"/>
              <a:ext cx="62096" cy="10351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63" name="Freeform 96"/>
            <p:cNvSpPr>
              <a:spLocks/>
            </p:cNvSpPr>
            <p:nvPr/>
          </p:nvSpPr>
          <p:spPr bwMode="auto">
            <a:xfrm>
              <a:off x="707181" y="1636676"/>
              <a:ext cx="110393" cy="210474"/>
            </a:xfrm>
            <a:custGeom>
              <a:avLst/>
              <a:gdLst>
                <a:gd name="T0" fmla="*/ 13 w 21600"/>
                <a:gd name="T1" fmla="*/ 99 h 21600"/>
                <a:gd name="T2" fmla="*/ 15 w 21600"/>
                <a:gd name="T3" fmla="*/ 90 h 21600"/>
                <a:gd name="T4" fmla="*/ 17 w 21600"/>
                <a:gd name="T5" fmla="*/ 81 h 21600"/>
                <a:gd name="T6" fmla="*/ 20 w 21600"/>
                <a:gd name="T7" fmla="*/ 72 h 21600"/>
                <a:gd name="T8" fmla="*/ 23 w 21600"/>
                <a:gd name="T9" fmla="*/ 61 h 21600"/>
                <a:gd name="T10" fmla="*/ 36 w 21600"/>
                <a:gd name="T11" fmla="*/ 40 h 21600"/>
                <a:gd name="T12" fmla="*/ 49 w 21600"/>
                <a:gd name="T13" fmla="*/ 23 h 21600"/>
                <a:gd name="T14" fmla="*/ 55 w 21600"/>
                <a:gd name="T15" fmla="*/ 16 h 21600"/>
                <a:gd name="T16" fmla="*/ 60 w 21600"/>
                <a:gd name="T17" fmla="*/ 9 h 21600"/>
                <a:gd name="T18" fmla="*/ 64 w 21600"/>
                <a:gd name="T19" fmla="*/ 7 h 21600"/>
                <a:gd name="T20" fmla="*/ 64 w 21600"/>
                <a:gd name="T21" fmla="*/ 2 h 21600"/>
                <a:gd name="T22" fmla="*/ 64 w 21600"/>
                <a:gd name="T23" fmla="*/ 0 h 21600"/>
                <a:gd name="T24" fmla="*/ 53 w 21600"/>
                <a:gd name="T25" fmla="*/ 0 h 21600"/>
                <a:gd name="T26" fmla="*/ 47 w 21600"/>
                <a:gd name="T27" fmla="*/ 2 h 21600"/>
                <a:gd name="T28" fmla="*/ 41 w 21600"/>
                <a:gd name="T29" fmla="*/ 7 h 21600"/>
                <a:gd name="T30" fmla="*/ 32 w 21600"/>
                <a:gd name="T31" fmla="*/ 16 h 21600"/>
                <a:gd name="T32" fmla="*/ 21 w 21600"/>
                <a:gd name="T33" fmla="*/ 29 h 21600"/>
                <a:gd name="T34" fmla="*/ 11 w 21600"/>
                <a:gd name="T35" fmla="*/ 45 h 21600"/>
                <a:gd name="T36" fmla="*/ 4 w 21600"/>
                <a:gd name="T37" fmla="*/ 58 h 21600"/>
                <a:gd name="T38" fmla="*/ 0 w 21600"/>
                <a:gd name="T39" fmla="*/ 72 h 21600"/>
                <a:gd name="T40" fmla="*/ 0 w 21600"/>
                <a:gd name="T41" fmla="*/ 84 h 21600"/>
                <a:gd name="T42" fmla="*/ 0 w 21600"/>
                <a:gd name="T43" fmla="*/ 95 h 21600"/>
                <a:gd name="T44" fmla="*/ 0 w 21600"/>
                <a:gd name="T45" fmla="*/ 103 h 21600"/>
                <a:gd name="T46" fmla="*/ 0 w 21600"/>
                <a:gd name="T47" fmla="*/ 111 h 21600"/>
                <a:gd name="T48" fmla="*/ 0 w 21600"/>
                <a:gd name="T49" fmla="*/ 114 h 21600"/>
                <a:gd name="T50" fmla="*/ 0 w 21600"/>
                <a:gd name="T51" fmla="*/ 119 h 21600"/>
                <a:gd name="T52" fmla="*/ 3 w 21600"/>
                <a:gd name="T53" fmla="*/ 122 h 21600"/>
                <a:gd name="T54" fmla="*/ 6 w 21600"/>
                <a:gd name="T55" fmla="*/ 122 h 21600"/>
                <a:gd name="T56" fmla="*/ 13 w 21600"/>
                <a:gd name="T57" fmla="*/ 92 h 21600"/>
                <a:gd name="T58" fmla="*/ 13 w 21600"/>
                <a:gd name="T59" fmla="*/ 99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600"/>
                <a:gd name="T91" fmla="*/ 0 h 21600"/>
                <a:gd name="T92" fmla="*/ 21600 w 21600"/>
                <a:gd name="T93" fmla="*/ 21600 h 216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600" h="21600">
                  <a:moveTo>
                    <a:pt x="4388" y="17528"/>
                  </a:moveTo>
                  <a:lnTo>
                    <a:pt x="5063" y="15934"/>
                  </a:lnTo>
                  <a:lnTo>
                    <a:pt x="5738" y="14341"/>
                  </a:lnTo>
                  <a:lnTo>
                    <a:pt x="6750" y="12748"/>
                  </a:lnTo>
                  <a:lnTo>
                    <a:pt x="7763" y="10800"/>
                  </a:lnTo>
                  <a:lnTo>
                    <a:pt x="12150" y="7082"/>
                  </a:lnTo>
                  <a:lnTo>
                    <a:pt x="16538" y="4072"/>
                  </a:lnTo>
                  <a:lnTo>
                    <a:pt x="18563" y="2833"/>
                  </a:lnTo>
                  <a:lnTo>
                    <a:pt x="20250" y="1593"/>
                  </a:lnTo>
                  <a:lnTo>
                    <a:pt x="21600" y="1239"/>
                  </a:lnTo>
                  <a:lnTo>
                    <a:pt x="21600" y="354"/>
                  </a:lnTo>
                  <a:lnTo>
                    <a:pt x="21600" y="0"/>
                  </a:lnTo>
                  <a:lnTo>
                    <a:pt x="17888" y="0"/>
                  </a:lnTo>
                  <a:lnTo>
                    <a:pt x="15863" y="354"/>
                  </a:lnTo>
                  <a:lnTo>
                    <a:pt x="13838" y="1239"/>
                  </a:lnTo>
                  <a:lnTo>
                    <a:pt x="10800" y="2833"/>
                  </a:lnTo>
                  <a:lnTo>
                    <a:pt x="7088" y="5134"/>
                  </a:lnTo>
                  <a:lnTo>
                    <a:pt x="3713" y="7967"/>
                  </a:lnTo>
                  <a:lnTo>
                    <a:pt x="1350" y="10269"/>
                  </a:lnTo>
                  <a:lnTo>
                    <a:pt x="0" y="12748"/>
                  </a:lnTo>
                  <a:lnTo>
                    <a:pt x="0" y="14872"/>
                  </a:lnTo>
                  <a:lnTo>
                    <a:pt x="0" y="16820"/>
                  </a:lnTo>
                  <a:lnTo>
                    <a:pt x="0" y="18236"/>
                  </a:lnTo>
                  <a:lnTo>
                    <a:pt x="0" y="19652"/>
                  </a:lnTo>
                  <a:lnTo>
                    <a:pt x="0" y="20184"/>
                  </a:lnTo>
                  <a:lnTo>
                    <a:pt x="0" y="21069"/>
                  </a:lnTo>
                  <a:lnTo>
                    <a:pt x="1013" y="21600"/>
                  </a:lnTo>
                  <a:lnTo>
                    <a:pt x="2025" y="21600"/>
                  </a:lnTo>
                  <a:lnTo>
                    <a:pt x="4388" y="16289"/>
                  </a:lnTo>
                  <a:lnTo>
                    <a:pt x="4388" y="17528"/>
                  </a:lnTo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64" name="Freeform 97"/>
            <p:cNvSpPr>
              <a:spLocks/>
            </p:cNvSpPr>
            <p:nvPr/>
          </p:nvSpPr>
          <p:spPr bwMode="auto">
            <a:xfrm>
              <a:off x="703732" y="1633225"/>
              <a:ext cx="124192" cy="222551"/>
            </a:xfrm>
            <a:custGeom>
              <a:avLst/>
              <a:gdLst>
                <a:gd name="T0" fmla="*/ 14 w 21600"/>
                <a:gd name="T1" fmla="*/ 105 h 21600"/>
                <a:gd name="T2" fmla="*/ 17 w 21600"/>
                <a:gd name="T3" fmla="*/ 96 h 21600"/>
                <a:gd name="T4" fmla="*/ 19 w 21600"/>
                <a:gd name="T5" fmla="*/ 86 h 21600"/>
                <a:gd name="T6" fmla="*/ 21 w 21600"/>
                <a:gd name="T7" fmla="*/ 76 h 21600"/>
                <a:gd name="T8" fmla="*/ 28 w 21600"/>
                <a:gd name="T9" fmla="*/ 64 h 21600"/>
                <a:gd name="T10" fmla="*/ 40 w 21600"/>
                <a:gd name="T11" fmla="*/ 43 h 21600"/>
                <a:gd name="T12" fmla="*/ 55 w 21600"/>
                <a:gd name="T13" fmla="*/ 24 h 21600"/>
                <a:gd name="T14" fmla="*/ 62 w 21600"/>
                <a:gd name="T15" fmla="*/ 16 h 21600"/>
                <a:gd name="T16" fmla="*/ 69 w 21600"/>
                <a:gd name="T17" fmla="*/ 9 h 21600"/>
                <a:gd name="T18" fmla="*/ 72 w 21600"/>
                <a:gd name="T19" fmla="*/ 7 h 21600"/>
                <a:gd name="T20" fmla="*/ 72 w 21600"/>
                <a:gd name="T21" fmla="*/ 4 h 21600"/>
                <a:gd name="T22" fmla="*/ 72 w 21600"/>
                <a:gd name="T23" fmla="*/ 0 h 21600"/>
                <a:gd name="T24" fmla="*/ 60 w 21600"/>
                <a:gd name="T25" fmla="*/ 0 h 21600"/>
                <a:gd name="T26" fmla="*/ 52 w 21600"/>
                <a:gd name="T27" fmla="*/ 2 h 21600"/>
                <a:gd name="T28" fmla="*/ 45 w 21600"/>
                <a:gd name="T29" fmla="*/ 7 h 21600"/>
                <a:gd name="T30" fmla="*/ 36 w 21600"/>
                <a:gd name="T31" fmla="*/ 16 h 21600"/>
                <a:gd name="T32" fmla="*/ 24 w 21600"/>
                <a:gd name="T33" fmla="*/ 31 h 21600"/>
                <a:gd name="T34" fmla="*/ 12 w 21600"/>
                <a:gd name="T35" fmla="*/ 48 h 21600"/>
                <a:gd name="T36" fmla="*/ 5 w 21600"/>
                <a:gd name="T37" fmla="*/ 62 h 21600"/>
                <a:gd name="T38" fmla="*/ 0 w 21600"/>
                <a:gd name="T39" fmla="*/ 76 h 21600"/>
                <a:gd name="T40" fmla="*/ 0 w 21600"/>
                <a:gd name="T41" fmla="*/ 88 h 21600"/>
                <a:gd name="T42" fmla="*/ 0 w 21600"/>
                <a:gd name="T43" fmla="*/ 100 h 21600"/>
                <a:gd name="T44" fmla="*/ 0 w 21600"/>
                <a:gd name="T45" fmla="*/ 110 h 21600"/>
                <a:gd name="T46" fmla="*/ 0 w 21600"/>
                <a:gd name="T47" fmla="*/ 117 h 21600"/>
                <a:gd name="T48" fmla="*/ 0 w 21600"/>
                <a:gd name="T49" fmla="*/ 122 h 21600"/>
                <a:gd name="T50" fmla="*/ 0 w 21600"/>
                <a:gd name="T51" fmla="*/ 127 h 21600"/>
                <a:gd name="T52" fmla="*/ 2 w 21600"/>
                <a:gd name="T53" fmla="*/ 129 h 21600"/>
                <a:gd name="T54" fmla="*/ 7 w 21600"/>
                <a:gd name="T55" fmla="*/ 129 h 21600"/>
                <a:gd name="T56" fmla="*/ 14 w 21600"/>
                <a:gd name="T57" fmla="*/ 98 h 21600"/>
                <a:gd name="T58" fmla="*/ 14 w 21600"/>
                <a:gd name="T59" fmla="*/ 105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600"/>
                <a:gd name="T91" fmla="*/ 0 h 21600"/>
                <a:gd name="T92" fmla="*/ 21600 w 21600"/>
                <a:gd name="T93" fmla="*/ 21600 h 216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600" h="21600">
                  <a:moveTo>
                    <a:pt x="4200" y="17581"/>
                  </a:moveTo>
                  <a:lnTo>
                    <a:pt x="5100" y="16074"/>
                  </a:lnTo>
                  <a:lnTo>
                    <a:pt x="5700" y="14400"/>
                  </a:lnTo>
                  <a:lnTo>
                    <a:pt x="6300" y="12726"/>
                  </a:lnTo>
                  <a:lnTo>
                    <a:pt x="8400" y="10716"/>
                  </a:lnTo>
                  <a:lnTo>
                    <a:pt x="12000" y="7200"/>
                  </a:lnTo>
                  <a:lnTo>
                    <a:pt x="16500" y="4019"/>
                  </a:lnTo>
                  <a:lnTo>
                    <a:pt x="18600" y="2679"/>
                  </a:lnTo>
                  <a:lnTo>
                    <a:pt x="20700" y="1507"/>
                  </a:lnTo>
                  <a:lnTo>
                    <a:pt x="21600" y="1172"/>
                  </a:lnTo>
                  <a:lnTo>
                    <a:pt x="21600" y="670"/>
                  </a:lnTo>
                  <a:lnTo>
                    <a:pt x="21600" y="0"/>
                  </a:lnTo>
                  <a:lnTo>
                    <a:pt x="18000" y="0"/>
                  </a:lnTo>
                  <a:lnTo>
                    <a:pt x="15600" y="335"/>
                  </a:lnTo>
                  <a:lnTo>
                    <a:pt x="13500" y="1172"/>
                  </a:lnTo>
                  <a:lnTo>
                    <a:pt x="10800" y="2679"/>
                  </a:lnTo>
                  <a:lnTo>
                    <a:pt x="7200" y="5191"/>
                  </a:lnTo>
                  <a:lnTo>
                    <a:pt x="3600" y="8037"/>
                  </a:lnTo>
                  <a:lnTo>
                    <a:pt x="1500" y="10381"/>
                  </a:lnTo>
                  <a:lnTo>
                    <a:pt x="0" y="12726"/>
                  </a:lnTo>
                  <a:lnTo>
                    <a:pt x="0" y="14735"/>
                  </a:lnTo>
                  <a:lnTo>
                    <a:pt x="0" y="16744"/>
                  </a:lnTo>
                  <a:lnTo>
                    <a:pt x="0" y="18419"/>
                  </a:lnTo>
                  <a:lnTo>
                    <a:pt x="0" y="19591"/>
                  </a:lnTo>
                  <a:lnTo>
                    <a:pt x="0" y="20428"/>
                  </a:lnTo>
                  <a:lnTo>
                    <a:pt x="0" y="21265"/>
                  </a:lnTo>
                  <a:lnTo>
                    <a:pt x="600" y="21600"/>
                  </a:lnTo>
                  <a:lnTo>
                    <a:pt x="2100" y="21600"/>
                  </a:lnTo>
                  <a:lnTo>
                    <a:pt x="4200" y="16409"/>
                  </a:lnTo>
                  <a:lnTo>
                    <a:pt x="4200" y="17581"/>
                  </a:lnTo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65" name="Freeform 98"/>
            <p:cNvSpPr>
              <a:spLocks/>
            </p:cNvSpPr>
            <p:nvPr/>
          </p:nvSpPr>
          <p:spPr bwMode="auto">
            <a:xfrm>
              <a:off x="703732" y="1633225"/>
              <a:ext cx="124192" cy="222551"/>
            </a:xfrm>
            <a:custGeom>
              <a:avLst/>
              <a:gdLst>
                <a:gd name="T0" fmla="*/ 14 w 21600"/>
                <a:gd name="T1" fmla="*/ 105 h 21600"/>
                <a:gd name="T2" fmla="*/ 17 w 21600"/>
                <a:gd name="T3" fmla="*/ 96 h 21600"/>
                <a:gd name="T4" fmla="*/ 19 w 21600"/>
                <a:gd name="T5" fmla="*/ 86 h 21600"/>
                <a:gd name="T6" fmla="*/ 21 w 21600"/>
                <a:gd name="T7" fmla="*/ 76 h 21600"/>
                <a:gd name="T8" fmla="*/ 28 w 21600"/>
                <a:gd name="T9" fmla="*/ 64 h 21600"/>
                <a:gd name="T10" fmla="*/ 40 w 21600"/>
                <a:gd name="T11" fmla="*/ 43 h 21600"/>
                <a:gd name="T12" fmla="*/ 55 w 21600"/>
                <a:gd name="T13" fmla="*/ 24 h 21600"/>
                <a:gd name="T14" fmla="*/ 62 w 21600"/>
                <a:gd name="T15" fmla="*/ 16 h 21600"/>
                <a:gd name="T16" fmla="*/ 69 w 21600"/>
                <a:gd name="T17" fmla="*/ 9 h 21600"/>
                <a:gd name="T18" fmla="*/ 72 w 21600"/>
                <a:gd name="T19" fmla="*/ 7 h 21600"/>
                <a:gd name="T20" fmla="*/ 72 w 21600"/>
                <a:gd name="T21" fmla="*/ 4 h 21600"/>
                <a:gd name="T22" fmla="*/ 72 w 21600"/>
                <a:gd name="T23" fmla="*/ 0 h 21600"/>
                <a:gd name="T24" fmla="*/ 60 w 21600"/>
                <a:gd name="T25" fmla="*/ 0 h 21600"/>
                <a:gd name="T26" fmla="*/ 52 w 21600"/>
                <a:gd name="T27" fmla="*/ 2 h 21600"/>
                <a:gd name="T28" fmla="*/ 45 w 21600"/>
                <a:gd name="T29" fmla="*/ 7 h 21600"/>
                <a:gd name="T30" fmla="*/ 36 w 21600"/>
                <a:gd name="T31" fmla="*/ 16 h 21600"/>
                <a:gd name="T32" fmla="*/ 24 w 21600"/>
                <a:gd name="T33" fmla="*/ 31 h 21600"/>
                <a:gd name="T34" fmla="*/ 12 w 21600"/>
                <a:gd name="T35" fmla="*/ 48 h 21600"/>
                <a:gd name="T36" fmla="*/ 5 w 21600"/>
                <a:gd name="T37" fmla="*/ 62 h 21600"/>
                <a:gd name="T38" fmla="*/ 0 w 21600"/>
                <a:gd name="T39" fmla="*/ 76 h 21600"/>
                <a:gd name="T40" fmla="*/ 0 w 21600"/>
                <a:gd name="T41" fmla="*/ 88 h 21600"/>
                <a:gd name="T42" fmla="*/ 0 w 21600"/>
                <a:gd name="T43" fmla="*/ 100 h 21600"/>
                <a:gd name="T44" fmla="*/ 0 w 21600"/>
                <a:gd name="T45" fmla="*/ 110 h 21600"/>
                <a:gd name="T46" fmla="*/ 0 w 21600"/>
                <a:gd name="T47" fmla="*/ 117 h 21600"/>
                <a:gd name="T48" fmla="*/ 0 w 21600"/>
                <a:gd name="T49" fmla="*/ 122 h 21600"/>
                <a:gd name="T50" fmla="*/ 0 w 21600"/>
                <a:gd name="T51" fmla="*/ 127 h 21600"/>
                <a:gd name="T52" fmla="*/ 2 w 21600"/>
                <a:gd name="T53" fmla="*/ 129 h 21600"/>
                <a:gd name="T54" fmla="*/ 7 w 21600"/>
                <a:gd name="T55" fmla="*/ 129 h 21600"/>
                <a:gd name="T56" fmla="*/ 14 w 21600"/>
                <a:gd name="T57" fmla="*/ 98 h 216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1600"/>
                <a:gd name="T88" fmla="*/ 0 h 21600"/>
                <a:gd name="T89" fmla="*/ 21600 w 21600"/>
                <a:gd name="T90" fmla="*/ 21600 h 216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1600" h="21600">
                  <a:moveTo>
                    <a:pt x="4200" y="17581"/>
                  </a:moveTo>
                  <a:lnTo>
                    <a:pt x="5100" y="16074"/>
                  </a:lnTo>
                  <a:lnTo>
                    <a:pt x="5700" y="14400"/>
                  </a:lnTo>
                  <a:lnTo>
                    <a:pt x="6300" y="12726"/>
                  </a:lnTo>
                  <a:lnTo>
                    <a:pt x="8400" y="10716"/>
                  </a:lnTo>
                  <a:lnTo>
                    <a:pt x="12000" y="7200"/>
                  </a:lnTo>
                  <a:lnTo>
                    <a:pt x="16500" y="4019"/>
                  </a:lnTo>
                  <a:lnTo>
                    <a:pt x="18600" y="2679"/>
                  </a:lnTo>
                  <a:lnTo>
                    <a:pt x="20700" y="1507"/>
                  </a:lnTo>
                  <a:lnTo>
                    <a:pt x="21600" y="1172"/>
                  </a:lnTo>
                  <a:lnTo>
                    <a:pt x="21600" y="670"/>
                  </a:lnTo>
                  <a:lnTo>
                    <a:pt x="21600" y="0"/>
                  </a:lnTo>
                  <a:lnTo>
                    <a:pt x="18000" y="0"/>
                  </a:lnTo>
                  <a:lnTo>
                    <a:pt x="15600" y="335"/>
                  </a:lnTo>
                  <a:lnTo>
                    <a:pt x="13500" y="1172"/>
                  </a:lnTo>
                  <a:lnTo>
                    <a:pt x="10800" y="2679"/>
                  </a:lnTo>
                  <a:lnTo>
                    <a:pt x="7200" y="5191"/>
                  </a:lnTo>
                  <a:lnTo>
                    <a:pt x="3600" y="8037"/>
                  </a:lnTo>
                  <a:lnTo>
                    <a:pt x="1500" y="10381"/>
                  </a:lnTo>
                  <a:lnTo>
                    <a:pt x="0" y="12726"/>
                  </a:lnTo>
                  <a:lnTo>
                    <a:pt x="0" y="14735"/>
                  </a:lnTo>
                  <a:lnTo>
                    <a:pt x="0" y="16744"/>
                  </a:lnTo>
                  <a:lnTo>
                    <a:pt x="0" y="18419"/>
                  </a:lnTo>
                  <a:lnTo>
                    <a:pt x="0" y="19591"/>
                  </a:lnTo>
                  <a:lnTo>
                    <a:pt x="0" y="20428"/>
                  </a:lnTo>
                  <a:lnTo>
                    <a:pt x="0" y="21265"/>
                  </a:lnTo>
                  <a:lnTo>
                    <a:pt x="600" y="21600"/>
                  </a:lnTo>
                  <a:lnTo>
                    <a:pt x="2100" y="21600"/>
                  </a:lnTo>
                  <a:lnTo>
                    <a:pt x="4200" y="1640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66" name="Freeform 99"/>
            <p:cNvSpPr>
              <a:spLocks/>
            </p:cNvSpPr>
            <p:nvPr/>
          </p:nvSpPr>
          <p:spPr bwMode="auto">
            <a:xfrm>
              <a:off x="579540" y="1860952"/>
              <a:ext cx="125917" cy="39680"/>
            </a:xfrm>
            <a:custGeom>
              <a:avLst/>
              <a:gdLst>
                <a:gd name="T0" fmla="*/ 67 w 21600"/>
                <a:gd name="T1" fmla="*/ 0 h 21600"/>
                <a:gd name="T2" fmla="*/ 50 w 21600"/>
                <a:gd name="T3" fmla="*/ 5 h 21600"/>
                <a:gd name="T4" fmla="*/ 34 w 21600"/>
                <a:gd name="T5" fmla="*/ 10 h 21600"/>
                <a:gd name="T6" fmla="*/ 22 w 21600"/>
                <a:gd name="T7" fmla="*/ 14 h 21600"/>
                <a:gd name="T8" fmla="*/ 11 w 21600"/>
                <a:gd name="T9" fmla="*/ 18 h 21600"/>
                <a:gd name="T10" fmla="*/ 5 w 21600"/>
                <a:gd name="T11" fmla="*/ 21 h 21600"/>
                <a:gd name="T12" fmla="*/ 0 w 21600"/>
                <a:gd name="T13" fmla="*/ 21 h 21600"/>
                <a:gd name="T14" fmla="*/ 0 w 21600"/>
                <a:gd name="T15" fmla="*/ 23 h 21600"/>
                <a:gd name="T16" fmla="*/ 5 w 21600"/>
                <a:gd name="T17" fmla="*/ 21 h 21600"/>
                <a:gd name="T18" fmla="*/ 15 w 21600"/>
                <a:gd name="T19" fmla="*/ 18 h 21600"/>
                <a:gd name="T20" fmla="*/ 22 w 21600"/>
                <a:gd name="T21" fmla="*/ 18 h 21600"/>
                <a:gd name="T22" fmla="*/ 31 w 21600"/>
                <a:gd name="T23" fmla="*/ 18 h 21600"/>
                <a:gd name="T24" fmla="*/ 37 w 21600"/>
                <a:gd name="T25" fmla="*/ 16 h 21600"/>
                <a:gd name="T26" fmla="*/ 43 w 21600"/>
                <a:gd name="T27" fmla="*/ 12 h 21600"/>
                <a:gd name="T28" fmla="*/ 54 w 21600"/>
                <a:gd name="T29" fmla="*/ 9 h 21600"/>
                <a:gd name="T30" fmla="*/ 65 w 21600"/>
                <a:gd name="T31" fmla="*/ 7 h 21600"/>
                <a:gd name="T32" fmla="*/ 69 w 21600"/>
                <a:gd name="T33" fmla="*/ 3 h 21600"/>
                <a:gd name="T34" fmla="*/ 73 w 21600"/>
                <a:gd name="T35" fmla="*/ 0 h 21600"/>
                <a:gd name="T36" fmla="*/ 67 w 21600"/>
                <a:gd name="T37" fmla="*/ 0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600"/>
                <a:gd name="T58" fmla="*/ 0 h 21600"/>
                <a:gd name="T59" fmla="*/ 21600 w 21600"/>
                <a:gd name="T60" fmla="*/ 21600 h 2160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600" h="21600">
                  <a:moveTo>
                    <a:pt x="19825" y="0"/>
                  </a:moveTo>
                  <a:lnTo>
                    <a:pt x="14795" y="4696"/>
                  </a:lnTo>
                  <a:lnTo>
                    <a:pt x="10060" y="9391"/>
                  </a:lnTo>
                  <a:lnTo>
                    <a:pt x="6510" y="13148"/>
                  </a:lnTo>
                  <a:lnTo>
                    <a:pt x="3255" y="16904"/>
                  </a:lnTo>
                  <a:lnTo>
                    <a:pt x="1479" y="19722"/>
                  </a:lnTo>
                  <a:lnTo>
                    <a:pt x="0" y="19722"/>
                  </a:lnTo>
                  <a:lnTo>
                    <a:pt x="0" y="21600"/>
                  </a:lnTo>
                  <a:lnTo>
                    <a:pt x="1479" y="19722"/>
                  </a:lnTo>
                  <a:lnTo>
                    <a:pt x="4438" y="16904"/>
                  </a:lnTo>
                  <a:lnTo>
                    <a:pt x="6510" y="16904"/>
                  </a:lnTo>
                  <a:lnTo>
                    <a:pt x="9173" y="16904"/>
                  </a:lnTo>
                  <a:lnTo>
                    <a:pt x="10948" y="15026"/>
                  </a:lnTo>
                  <a:lnTo>
                    <a:pt x="12723" y="11270"/>
                  </a:lnTo>
                  <a:lnTo>
                    <a:pt x="15978" y="8452"/>
                  </a:lnTo>
                  <a:lnTo>
                    <a:pt x="19233" y="6574"/>
                  </a:lnTo>
                  <a:lnTo>
                    <a:pt x="20416" y="2817"/>
                  </a:lnTo>
                  <a:lnTo>
                    <a:pt x="21600" y="0"/>
                  </a:lnTo>
                  <a:lnTo>
                    <a:pt x="19825" y="0"/>
                  </a:lnTo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67" name="Freeform 100"/>
            <p:cNvSpPr>
              <a:spLocks/>
            </p:cNvSpPr>
            <p:nvPr/>
          </p:nvSpPr>
          <p:spPr bwMode="auto">
            <a:xfrm>
              <a:off x="576090" y="1855776"/>
              <a:ext cx="139716" cy="53481"/>
            </a:xfrm>
            <a:custGeom>
              <a:avLst/>
              <a:gdLst>
                <a:gd name="T0" fmla="*/ 74 w 21600"/>
                <a:gd name="T1" fmla="*/ 0 h 21600"/>
                <a:gd name="T2" fmla="*/ 55 w 21600"/>
                <a:gd name="T3" fmla="*/ 7 h 21600"/>
                <a:gd name="T4" fmla="*/ 38 w 21600"/>
                <a:gd name="T5" fmla="*/ 15 h 21600"/>
                <a:gd name="T6" fmla="*/ 24 w 21600"/>
                <a:gd name="T7" fmla="*/ 19 h 21600"/>
                <a:gd name="T8" fmla="*/ 12 w 21600"/>
                <a:gd name="T9" fmla="*/ 24 h 21600"/>
                <a:gd name="T10" fmla="*/ 4 w 21600"/>
                <a:gd name="T11" fmla="*/ 29 h 21600"/>
                <a:gd name="T12" fmla="*/ 0 w 21600"/>
                <a:gd name="T13" fmla="*/ 31 h 21600"/>
                <a:gd name="T14" fmla="*/ 4 w 21600"/>
                <a:gd name="T15" fmla="*/ 31 h 21600"/>
                <a:gd name="T16" fmla="*/ 16 w 21600"/>
                <a:gd name="T17" fmla="*/ 31 h 21600"/>
                <a:gd name="T18" fmla="*/ 24 w 21600"/>
                <a:gd name="T19" fmla="*/ 29 h 21600"/>
                <a:gd name="T20" fmla="*/ 33 w 21600"/>
                <a:gd name="T21" fmla="*/ 24 h 21600"/>
                <a:gd name="T22" fmla="*/ 40 w 21600"/>
                <a:gd name="T23" fmla="*/ 22 h 21600"/>
                <a:gd name="T24" fmla="*/ 47 w 21600"/>
                <a:gd name="T25" fmla="*/ 17 h 21600"/>
                <a:gd name="T26" fmla="*/ 62 w 21600"/>
                <a:gd name="T27" fmla="*/ 12 h 21600"/>
                <a:gd name="T28" fmla="*/ 71 w 21600"/>
                <a:gd name="T29" fmla="*/ 10 h 21600"/>
                <a:gd name="T30" fmla="*/ 76 w 21600"/>
                <a:gd name="T31" fmla="*/ 5 h 21600"/>
                <a:gd name="T32" fmla="*/ 81 w 21600"/>
                <a:gd name="T33" fmla="*/ 0 h 21600"/>
                <a:gd name="T34" fmla="*/ 74 w 21600"/>
                <a:gd name="T35" fmla="*/ 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600"/>
                <a:gd name="T55" fmla="*/ 0 h 21600"/>
                <a:gd name="T56" fmla="*/ 21600 w 21600"/>
                <a:gd name="T57" fmla="*/ 21600 h 216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600" h="21600">
                  <a:moveTo>
                    <a:pt x="19733" y="0"/>
                  </a:moveTo>
                  <a:lnTo>
                    <a:pt x="14667" y="4877"/>
                  </a:lnTo>
                  <a:lnTo>
                    <a:pt x="10133" y="10452"/>
                  </a:lnTo>
                  <a:lnTo>
                    <a:pt x="6400" y="13239"/>
                  </a:lnTo>
                  <a:lnTo>
                    <a:pt x="3200" y="16723"/>
                  </a:lnTo>
                  <a:lnTo>
                    <a:pt x="1067" y="20206"/>
                  </a:lnTo>
                  <a:lnTo>
                    <a:pt x="0" y="21600"/>
                  </a:lnTo>
                  <a:lnTo>
                    <a:pt x="1067" y="21600"/>
                  </a:lnTo>
                  <a:lnTo>
                    <a:pt x="4267" y="21600"/>
                  </a:lnTo>
                  <a:lnTo>
                    <a:pt x="6400" y="20206"/>
                  </a:lnTo>
                  <a:lnTo>
                    <a:pt x="8800" y="16723"/>
                  </a:lnTo>
                  <a:lnTo>
                    <a:pt x="10667" y="15329"/>
                  </a:lnTo>
                  <a:lnTo>
                    <a:pt x="12533" y="11845"/>
                  </a:lnTo>
                  <a:lnTo>
                    <a:pt x="16533" y="8361"/>
                  </a:lnTo>
                  <a:lnTo>
                    <a:pt x="18933" y="6968"/>
                  </a:lnTo>
                  <a:lnTo>
                    <a:pt x="20267" y="3484"/>
                  </a:lnTo>
                  <a:lnTo>
                    <a:pt x="21600" y="0"/>
                  </a:lnTo>
                  <a:lnTo>
                    <a:pt x="19733" y="0"/>
                  </a:lnTo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68" name="Freeform 101"/>
            <p:cNvSpPr>
              <a:spLocks/>
            </p:cNvSpPr>
            <p:nvPr/>
          </p:nvSpPr>
          <p:spPr bwMode="auto">
            <a:xfrm>
              <a:off x="576090" y="1855776"/>
              <a:ext cx="139716" cy="53481"/>
            </a:xfrm>
            <a:custGeom>
              <a:avLst/>
              <a:gdLst>
                <a:gd name="T0" fmla="*/ 74 w 21600"/>
                <a:gd name="T1" fmla="*/ 0 h 21600"/>
                <a:gd name="T2" fmla="*/ 55 w 21600"/>
                <a:gd name="T3" fmla="*/ 7 h 21600"/>
                <a:gd name="T4" fmla="*/ 38 w 21600"/>
                <a:gd name="T5" fmla="*/ 15 h 21600"/>
                <a:gd name="T6" fmla="*/ 24 w 21600"/>
                <a:gd name="T7" fmla="*/ 19 h 21600"/>
                <a:gd name="T8" fmla="*/ 12 w 21600"/>
                <a:gd name="T9" fmla="*/ 24 h 21600"/>
                <a:gd name="T10" fmla="*/ 4 w 21600"/>
                <a:gd name="T11" fmla="*/ 29 h 21600"/>
                <a:gd name="T12" fmla="*/ 0 w 21600"/>
                <a:gd name="T13" fmla="*/ 31 h 21600"/>
                <a:gd name="T14" fmla="*/ 4 w 21600"/>
                <a:gd name="T15" fmla="*/ 31 h 21600"/>
                <a:gd name="T16" fmla="*/ 16 w 21600"/>
                <a:gd name="T17" fmla="*/ 31 h 21600"/>
                <a:gd name="T18" fmla="*/ 24 w 21600"/>
                <a:gd name="T19" fmla="*/ 29 h 21600"/>
                <a:gd name="T20" fmla="*/ 33 w 21600"/>
                <a:gd name="T21" fmla="*/ 24 h 21600"/>
                <a:gd name="T22" fmla="*/ 40 w 21600"/>
                <a:gd name="T23" fmla="*/ 22 h 21600"/>
                <a:gd name="T24" fmla="*/ 47 w 21600"/>
                <a:gd name="T25" fmla="*/ 17 h 21600"/>
                <a:gd name="T26" fmla="*/ 62 w 21600"/>
                <a:gd name="T27" fmla="*/ 12 h 21600"/>
                <a:gd name="T28" fmla="*/ 71 w 21600"/>
                <a:gd name="T29" fmla="*/ 10 h 21600"/>
                <a:gd name="T30" fmla="*/ 76 w 21600"/>
                <a:gd name="T31" fmla="*/ 5 h 21600"/>
                <a:gd name="T32" fmla="*/ 81 w 21600"/>
                <a:gd name="T33" fmla="*/ 0 h 216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600"/>
                <a:gd name="T52" fmla="*/ 0 h 21600"/>
                <a:gd name="T53" fmla="*/ 21600 w 21600"/>
                <a:gd name="T54" fmla="*/ 21600 h 216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600" h="21600">
                  <a:moveTo>
                    <a:pt x="19733" y="0"/>
                  </a:moveTo>
                  <a:lnTo>
                    <a:pt x="14667" y="4877"/>
                  </a:lnTo>
                  <a:lnTo>
                    <a:pt x="10133" y="10452"/>
                  </a:lnTo>
                  <a:lnTo>
                    <a:pt x="6400" y="13239"/>
                  </a:lnTo>
                  <a:lnTo>
                    <a:pt x="3200" y="16723"/>
                  </a:lnTo>
                  <a:lnTo>
                    <a:pt x="1067" y="20206"/>
                  </a:lnTo>
                  <a:lnTo>
                    <a:pt x="0" y="21600"/>
                  </a:lnTo>
                  <a:lnTo>
                    <a:pt x="1067" y="21600"/>
                  </a:lnTo>
                  <a:lnTo>
                    <a:pt x="4267" y="21600"/>
                  </a:lnTo>
                  <a:lnTo>
                    <a:pt x="6400" y="20206"/>
                  </a:lnTo>
                  <a:lnTo>
                    <a:pt x="8800" y="16723"/>
                  </a:lnTo>
                  <a:lnTo>
                    <a:pt x="10667" y="15329"/>
                  </a:lnTo>
                  <a:lnTo>
                    <a:pt x="12533" y="11845"/>
                  </a:lnTo>
                  <a:lnTo>
                    <a:pt x="16533" y="8361"/>
                  </a:lnTo>
                  <a:lnTo>
                    <a:pt x="18933" y="6968"/>
                  </a:lnTo>
                  <a:lnTo>
                    <a:pt x="20267" y="3484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69" name="Freeform 102"/>
            <p:cNvSpPr>
              <a:spLocks/>
            </p:cNvSpPr>
            <p:nvPr/>
          </p:nvSpPr>
          <p:spPr bwMode="auto">
            <a:xfrm>
              <a:off x="745129" y="1545240"/>
              <a:ext cx="110393" cy="156993"/>
            </a:xfrm>
            <a:custGeom>
              <a:avLst/>
              <a:gdLst>
                <a:gd name="T0" fmla="*/ 31 w 21600"/>
                <a:gd name="T1" fmla="*/ 0 h 21600"/>
                <a:gd name="T2" fmla="*/ 48 w 21600"/>
                <a:gd name="T3" fmla="*/ 10 h 21600"/>
                <a:gd name="T4" fmla="*/ 64 w 21600"/>
                <a:gd name="T5" fmla="*/ 17 h 21600"/>
                <a:gd name="T6" fmla="*/ 64 w 21600"/>
                <a:gd name="T7" fmla="*/ 34 h 21600"/>
                <a:gd name="T8" fmla="*/ 64 w 21600"/>
                <a:gd name="T9" fmla="*/ 51 h 21600"/>
                <a:gd name="T10" fmla="*/ 59 w 21600"/>
                <a:gd name="T11" fmla="*/ 55 h 21600"/>
                <a:gd name="T12" fmla="*/ 57 w 21600"/>
                <a:gd name="T13" fmla="*/ 58 h 21600"/>
                <a:gd name="T14" fmla="*/ 52 w 21600"/>
                <a:gd name="T15" fmla="*/ 55 h 21600"/>
                <a:gd name="T16" fmla="*/ 48 w 21600"/>
                <a:gd name="T17" fmla="*/ 51 h 21600"/>
                <a:gd name="T18" fmla="*/ 36 w 21600"/>
                <a:gd name="T19" fmla="*/ 55 h 21600"/>
                <a:gd name="T20" fmla="*/ 24 w 21600"/>
                <a:gd name="T21" fmla="*/ 58 h 21600"/>
                <a:gd name="T22" fmla="*/ 12 w 21600"/>
                <a:gd name="T23" fmla="*/ 75 h 21600"/>
                <a:gd name="T24" fmla="*/ 0 w 21600"/>
                <a:gd name="T25" fmla="*/ 91 h 21600"/>
                <a:gd name="T26" fmla="*/ 0 w 21600"/>
                <a:gd name="T27" fmla="*/ 75 h 21600"/>
                <a:gd name="T28" fmla="*/ 0 w 21600"/>
                <a:gd name="T29" fmla="*/ 58 h 21600"/>
                <a:gd name="T30" fmla="*/ 12 w 21600"/>
                <a:gd name="T31" fmla="*/ 31 h 21600"/>
                <a:gd name="T32" fmla="*/ 26 w 21600"/>
                <a:gd name="T33" fmla="*/ 5 h 21600"/>
                <a:gd name="T34" fmla="*/ 31 w 21600"/>
                <a:gd name="T35" fmla="*/ 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600"/>
                <a:gd name="T55" fmla="*/ 0 h 21600"/>
                <a:gd name="T56" fmla="*/ 21600 w 21600"/>
                <a:gd name="T57" fmla="*/ 21600 h 216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600" h="21600">
                  <a:moveTo>
                    <a:pt x="10463" y="0"/>
                  </a:moveTo>
                  <a:lnTo>
                    <a:pt x="16200" y="2374"/>
                  </a:lnTo>
                  <a:lnTo>
                    <a:pt x="21600" y="4035"/>
                  </a:lnTo>
                  <a:lnTo>
                    <a:pt x="21600" y="8070"/>
                  </a:lnTo>
                  <a:lnTo>
                    <a:pt x="21600" y="12105"/>
                  </a:lnTo>
                  <a:lnTo>
                    <a:pt x="19913" y="13055"/>
                  </a:lnTo>
                  <a:lnTo>
                    <a:pt x="19238" y="13767"/>
                  </a:lnTo>
                  <a:lnTo>
                    <a:pt x="17550" y="13055"/>
                  </a:lnTo>
                  <a:lnTo>
                    <a:pt x="16200" y="12105"/>
                  </a:lnTo>
                  <a:lnTo>
                    <a:pt x="12150" y="13055"/>
                  </a:lnTo>
                  <a:lnTo>
                    <a:pt x="8100" y="13767"/>
                  </a:lnTo>
                  <a:lnTo>
                    <a:pt x="4050" y="17802"/>
                  </a:lnTo>
                  <a:lnTo>
                    <a:pt x="0" y="21600"/>
                  </a:lnTo>
                  <a:lnTo>
                    <a:pt x="0" y="17802"/>
                  </a:lnTo>
                  <a:lnTo>
                    <a:pt x="0" y="13767"/>
                  </a:lnTo>
                  <a:lnTo>
                    <a:pt x="4050" y="7358"/>
                  </a:lnTo>
                  <a:lnTo>
                    <a:pt x="8775" y="1187"/>
                  </a:lnTo>
                  <a:lnTo>
                    <a:pt x="10463" y="0"/>
                  </a:lnTo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70554" y="1325039"/>
            <a:ext cx="1805318" cy="891408"/>
            <a:chOff x="2971800" y="1447800"/>
            <a:chExt cx="2865035" cy="1414663"/>
          </a:xfrm>
        </p:grpSpPr>
        <p:sp>
          <p:nvSpPr>
            <p:cNvPr id="93" name="Oval 351"/>
            <p:cNvSpPr>
              <a:spLocks/>
            </p:cNvSpPr>
            <p:nvPr/>
          </p:nvSpPr>
          <p:spPr bwMode="auto">
            <a:xfrm>
              <a:off x="4972147" y="1630671"/>
              <a:ext cx="334829" cy="301910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4" name="Oval 352"/>
            <p:cNvSpPr>
              <a:spLocks/>
            </p:cNvSpPr>
            <p:nvPr/>
          </p:nvSpPr>
          <p:spPr bwMode="auto">
            <a:xfrm>
              <a:off x="3467140" y="1639297"/>
              <a:ext cx="334829" cy="300185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5" name="Oval 353"/>
            <p:cNvSpPr>
              <a:spLocks/>
            </p:cNvSpPr>
            <p:nvPr/>
          </p:nvSpPr>
          <p:spPr bwMode="auto">
            <a:xfrm>
              <a:off x="4192029" y="1747985"/>
              <a:ext cx="334829" cy="30191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96" name="Group 354"/>
            <p:cNvGrpSpPr>
              <a:grpSpLocks/>
            </p:cNvGrpSpPr>
            <p:nvPr/>
          </p:nvGrpSpPr>
          <p:grpSpPr bwMode="auto">
            <a:xfrm>
              <a:off x="2971800" y="2641638"/>
              <a:ext cx="2865035" cy="220825"/>
              <a:chOff x="0" y="0"/>
              <a:chExt cx="1660" cy="127"/>
            </a:xfrm>
          </p:grpSpPr>
          <p:grpSp>
            <p:nvGrpSpPr>
              <p:cNvPr id="146" name="Group 355"/>
              <p:cNvGrpSpPr>
                <a:grpSpLocks/>
              </p:cNvGrpSpPr>
              <p:nvPr/>
            </p:nvGrpSpPr>
            <p:grpSpPr bwMode="auto">
              <a:xfrm>
                <a:off x="0" y="0"/>
                <a:ext cx="1240" cy="127"/>
                <a:chOff x="0" y="0"/>
                <a:chExt cx="1240" cy="127"/>
              </a:xfrm>
            </p:grpSpPr>
            <p:pic>
              <p:nvPicPr>
                <p:cNvPr id="161" name="Picture 356"/>
                <p:cNvPicPr>
                  <a:picLocks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9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2" name="Picture 357"/>
                <p:cNvPicPr>
                  <a:picLocks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9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3" name="Picture 358"/>
                <p:cNvPicPr>
                  <a:picLocks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29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4" name="Picture 359"/>
                <p:cNvPicPr>
                  <a:picLocks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"/>
                  <a:ext cx="1231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5" name="Picture 360"/>
                <p:cNvPicPr>
                  <a:picLocks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48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6" name="Picture 361"/>
                <p:cNvPicPr>
                  <a:picLocks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58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7" name="Picture 362"/>
                <p:cNvPicPr>
                  <a:picLocks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8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8" name="Picture 363"/>
                <p:cNvPicPr>
                  <a:picLocks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8"/>
                  <a:ext cx="1231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9" name="Picture 364"/>
                <p:cNvPicPr>
                  <a:picLocks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87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0" name="Picture 365"/>
                <p:cNvPicPr>
                  <a:picLocks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97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1" name="Picture 366"/>
                <p:cNvPicPr>
                  <a:picLocks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07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2" name="Picture 367"/>
                <p:cNvPicPr>
                  <a:picLocks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17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3" name="Rectangle 368"/>
                <p:cNvSpPr>
                  <a:spLocks/>
                </p:cNvSpPr>
                <p:nvPr/>
              </p:nvSpPr>
              <p:spPr bwMode="auto">
                <a:xfrm>
                  <a:off x="0" y="0"/>
                  <a:ext cx="1240" cy="1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7" name="Group 369"/>
              <p:cNvGrpSpPr>
                <a:grpSpLocks/>
              </p:cNvGrpSpPr>
              <p:nvPr/>
            </p:nvGrpSpPr>
            <p:grpSpPr bwMode="auto">
              <a:xfrm>
                <a:off x="420" y="0"/>
                <a:ext cx="1241" cy="127"/>
                <a:chOff x="0" y="0"/>
                <a:chExt cx="1240" cy="127"/>
              </a:xfrm>
            </p:grpSpPr>
            <p:pic>
              <p:nvPicPr>
                <p:cNvPr id="148" name="Picture 370"/>
                <p:cNvPicPr>
                  <a:picLocks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9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9" name="Picture 371"/>
                <p:cNvPicPr>
                  <a:picLocks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9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0" name="Picture 372"/>
                <p:cNvPicPr>
                  <a:picLocks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29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1" name="Picture 373"/>
                <p:cNvPicPr>
                  <a:picLocks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"/>
                  <a:ext cx="1231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2" name="Picture 374"/>
                <p:cNvPicPr>
                  <a:picLocks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48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3" name="Picture 375"/>
                <p:cNvPicPr>
                  <a:picLocks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58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4" name="Picture 376"/>
                <p:cNvPicPr>
                  <a:picLocks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8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5" name="Picture 377"/>
                <p:cNvPicPr>
                  <a:picLocks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8"/>
                  <a:ext cx="1231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6" name="Picture 378"/>
                <p:cNvPicPr>
                  <a:picLocks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87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7" name="Picture 379"/>
                <p:cNvPicPr>
                  <a:picLocks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97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8" name="Picture 380"/>
                <p:cNvPicPr>
                  <a:picLocks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07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9" name="Picture 381"/>
                <p:cNvPicPr>
                  <a:picLocks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17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0" name="Rectangle 382"/>
                <p:cNvSpPr>
                  <a:spLocks/>
                </p:cNvSpPr>
                <p:nvPr/>
              </p:nvSpPr>
              <p:spPr bwMode="auto">
                <a:xfrm>
                  <a:off x="0" y="0"/>
                  <a:ext cx="1240" cy="1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97" name="Group 383"/>
            <p:cNvGrpSpPr>
              <a:grpSpLocks/>
            </p:cNvGrpSpPr>
            <p:nvPr/>
          </p:nvGrpSpPr>
          <p:grpSpPr bwMode="auto">
            <a:xfrm>
              <a:off x="4269695" y="1889451"/>
              <a:ext cx="207111" cy="779790"/>
              <a:chOff x="0" y="0"/>
              <a:chExt cx="119" cy="452"/>
            </a:xfrm>
          </p:grpSpPr>
          <p:grpSp>
            <p:nvGrpSpPr>
              <p:cNvPr id="131" name="Group 384"/>
              <p:cNvGrpSpPr>
                <a:grpSpLocks/>
              </p:cNvGrpSpPr>
              <p:nvPr/>
            </p:nvGrpSpPr>
            <p:grpSpPr bwMode="auto">
              <a:xfrm>
                <a:off x="0" y="25"/>
                <a:ext cx="119" cy="427"/>
                <a:chOff x="0" y="0"/>
                <a:chExt cx="119" cy="426"/>
              </a:xfrm>
            </p:grpSpPr>
            <p:sp>
              <p:nvSpPr>
                <p:cNvPr id="133" name="Rectangle 385"/>
                <p:cNvSpPr>
                  <a:spLocks/>
                </p:cNvSpPr>
                <p:nvPr/>
              </p:nvSpPr>
              <p:spPr bwMode="auto">
                <a:xfrm>
                  <a:off x="50" y="0"/>
                  <a:ext cx="12" cy="106"/>
                </a:xfrm>
                <a:prstGeom prst="rect">
                  <a:avLst/>
                </a:prstGeom>
                <a:solidFill>
                  <a:srgbClr val="A50021"/>
                </a:solidFill>
                <a:ln w="12700">
                  <a:solidFill>
                    <a:srgbClr val="A5002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4" name="Freeform 386"/>
                <p:cNvSpPr>
                  <a:spLocks/>
                </p:cNvSpPr>
                <p:nvPr/>
              </p:nvSpPr>
              <p:spPr bwMode="auto">
                <a:xfrm>
                  <a:off x="50" y="100"/>
                  <a:ext cx="69" cy="37"/>
                </a:xfrm>
                <a:custGeom>
                  <a:avLst/>
                  <a:gdLst>
                    <a:gd name="T0" fmla="*/ 0 w 21600"/>
                    <a:gd name="T1" fmla="*/ 6 h 21600"/>
                    <a:gd name="T2" fmla="*/ 6 w 21600"/>
                    <a:gd name="T3" fmla="*/ 0 h 21600"/>
                    <a:gd name="T4" fmla="*/ 69 w 21600"/>
                    <a:gd name="T5" fmla="*/ 31 h 21600"/>
                    <a:gd name="T6" fmla="*/ 63 w 21600"/>
                    <a:gd name="T7" fmla="*/ 37 h 21600"/>
                    <a:gd name="T8" fmla="*/ 0 w 21600"/>
                    <a:gd name="T9" fmla="*/ 6 h 21600"/>
                    <a:gd name="T10" fmla="*/ 0 w 21600"/>
                    <a:gd name="T11" fmla="*/ 6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3600"/>
                      </a:moveTo>
                      <a:lnTo>
                        <a:pt x="1964" y="0"/>
                      </a:lnTo>
                      <a:lnTo>
                        <a:pt x="21600" y="18000"/>
                      </a:lnTo>
                      <a:lnTo>
                        <a:pt x="19636" y="21600"/>
                      </a:lnTo>
                      <a:lnTo>
                        <a:pt x="0" y="3600"/>
                      </a:lnTo>
                      <a:close/>
                      <a:moveTo>
                        <a:pt x="0" y="3600"/>
                      </a:moveTo>
                    </a:path>
                  </a:pathLst>
                </a:custGeom>
                <a:solidFill>
                  <a:srgbClr val="A50021"/>
                </a:solidFill>
                <a:ln w="12700">
                  <a:solidFill>
                    <a:srgbClr val="A5002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5" name="Freeform 387"/>
                <p:cNvSpPr>
                  <a:spLocks/>
                </p:cNvSpPr>
                <p:nvPr/>
              </p:nvSpPr>
              <p:spPr bwMode="auto">
                <a:xfrm>
                  <a:off x="12" y="125"/>
                  <a:ext cx="101" cy="19"/>
                </a:xfrm>
                <a:custGeom>
                  <a:avLst/>
                  <a:gdLst>
                    <a:gd name="T0" fmla="*/ 0 w 21600"/>
                    <a:gd name="T1" fmla="*/ 19 h 21600"/>
                    <a:gd name="T2" fmla="*/ 0 w 21600"/>
                    <a:gd name="T3" fmla="*/ 13 h 21600"/>
                    <a:gd name="T4" fmla="*/ 101 w 21600"/>
                    <a:gd name="T5" fmla="*/ 0 h 21600"/>
                    <a:gd name="T6" fmla="*/ 101 w 21600"/>
                    <a:gd name="T7" fmla="*/ 13 h 21600"/>
                    <a:gd name="T8" fmla="*/ 0 w 21600"/>
                    <a:gd name="T9" fmla="*/ 19 h 21600"/>
                    <a:gd name="T10" fmla="*/ 0 w 21600"/>
                    <a:gd name="T11" fmla="*/ 19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4400"/>
                      </a:lnTo>
                      <a:lnTo>
                        <a:pt x="21600" y="0"/>
                      </a:lnTo>
                      <a:lnTo>
                        <a:pt x="21600" y="144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A50021"/>
                </a:solidFill>
                <a:ln w="12700">
                  <a:solidFill>
                    <a:srgbClr val="A5002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6" name="Freeform 388"/>
                <p:cNvSpPr>
                  <a:spLocks/>
                </p:cNvSpPr>
                <p:nvPr/>
              </p:nvSpPr>
              <p:spPr bwMode="auto">
                <a:xfrm>
                  <a:off x="12" y="144"/>
                  <a:ext cx="101" cy="19"/>
                </a:xfrm>
                <a:custGeom>
                  <a:avLst/>
                  <a:gdLst>
                    <a:gd name="T0" fmla="*/ 0 w 21600"/>
                    <a:gd name="T1" fmla="*/ 6 h 21600"/>
                    <a:gd name="T2" fmla="*/ 0 w 21600"/>
                    <a:gd name="T3" fmla="*/ 0 h 21600"/>
                    <a:gd name="T4" fmla="*/ 101 w 21600"/>
                    <a:gd name="T5" fmla="*/ 6 h 21600"/>
                    <a:gd name="T6" fmla="*/ 101 w 21600"/>
                    <a:gd name="T7" fmla="*/ 19 h 21600"/>
                    <a:gd name="T8" fmla="*/ 0 w 21600"/>
                    <a:gd name="T9" fmla="*/ 6 h 21600"/>
                    <a:gd name="T10" fmla="*/ 0 w 21600"/>
                    <a:gd name="T11" fmla="*/ 6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7200"/>
                      </a:moveTo>
                      <a:lnTo>
                        <a:pt x="0" y="0"/>
                      </a:lnTo>
                      <a:lnTo>
                        <a:pt x="21600" y="7200"/>
                      </a:lnTo>
                      <a:lnTo>
                        <a:pt x="21600" y="21600"/>
                      </a:lnTo>
                      <a:lnTo>
                        <a:pt x="0" y="7200"/>
                      </a:lnTo>
                      <a:close/>
                      <a:moveTo>
                        <a:pt x="0" y="7200"/>
                      </a:moveTo>
                    </a:path>
                  </a:pathLst>
                </a:custGeom>
                <a:solidFill>
                  <a:srgbClr val="A50021"/>
                </a:solidFill>
                <a:ln w="12700">
                  <a:solidFill>
                    <a:srgbClr val="A5002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7" name="Freeform 389"/>
                <p:cNvSpPr>
                  <a:spLocks/>
                </p:cNvSpPr>
                <p:nvPr/>
              </p:nvSpPr>
              <p:spPr bwMode="auto">
                <a:xfrm>
                  <a:off x="12" y="156"/>
                  <a:ext cx="101" cy="25"/>
                </a:xfrm>
                <a:custGeom>
                  <a:avLst/>
                  <a:gdLst>
                    <a:gd name="T0" fmla="*/ 0 w 21600"/>
                    <a:gd name="T1" fmla="*/ 25 h 21600"/>
                    <a:gd name="T2" fmla="*/ 0 w 21600"/>
                    <a:gd name="T3" fmla="*/ 13 h 21600"/>
                    <a:gd name="T4" fmla="*/ 101 w 21600"/>
                    <a:gd name="T5" fmla="*/ 0 h 21600"/>
                    <a:gd name="T6" fmla="*/ 101 w 21600"/>
                    <a:gd name="T7" fmla="*/ 13 h 21600"/>
                    <a:gd name="T8" fmla="*/ 0 w 21600"/>
                    <a:gd name="T9" fmla="*/ 25 h 21600"/>
                    <a:gd name="T10" fmla="*/ 0 w 21600"/>
                    <a:gd name="T11" fmla="*/ 25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0800"/>
                      </a:lnTo>
                      <a:lnTo>
                        <a:pt x="21600" y="0"/>
                      </a:lnTo>
                      <a:lnTo>
                        <a:pt x="21600" y="108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A50021"/>
                </a:solidFill>
                <a:ln w="12700">
                  <a:solidFill>
                    <a:srgbClr val="A5002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8" name="Freeform 390"/>
                <p:cNvSpPr>
                  <a:spLocks/>
                </p:cNvSpPr>
                <p:nvPr/>
              </p:nvSpPr>
              <p:spPr bwMode="auto">
                <a:xfrm>
                  <a:off x="12" y="194"/>
                  <a:ext cx="101" cy="25"/>
                </a:xfrm>
                <a:custGeom>
                  <a:avLst/>
                  <a:gdLst>
                    <a:gd name="T0" fmla="*/ 0 w 21600"/>
                    <a:gd name="T1" fmla="*/ 25 h 21600"/>
                    <a:gd name="T2" fmla="*/ 0 w 21600"/>
                    <a:gd name="T3" fmla="*/ 13 h 21600"/>
                    <a:gd name="T4" fmla="*/ 101 w 21600"/>
                    <a:gd name="T5" fmla="*/ 0 h 21600"/>
                    <a:gd name="T6" fmla="*/ 101 w 21600"/>
                    <a:gd name="T7" fmla="*/ 13 h 21600"/>
                    <a:gd name="T8" fmla="*/ 0 w 21600"/>
                    <a:gd name="T9" fmla="*/ 25 h 21600"/>
                    <a:gd name="T10" fmla="*/ 0 w 21600"/>
                    <a:gd name="T11" fmla="*/ 25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0800"/>
                      </a:lnTo>
                      <a:lnTo>
                        <a:pt x="21600" y="0"/>
                      </a:lnTo>
                      <a:lnTo>
                        <a:pt x="21600" y="108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A50021"/>
                </a:solidFill>
                <a:ln w="12700">
                  <a:solidFill>
                    <a:srgbClr val="A5002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9" name="Freeform 391"/>
                <p:cNvSpPr>
                  <a:spLocks/>
                </p:cNvSpPr>
                <p:nvPr/>
              </p:nvSpPr>
              <p:spPr bwMode="auto">
                <a:xfrm>
                  <a:off x="12" y="175"/>
                  <a:ext cx="101" cy="25"/>
                </a:xfrm>
                <a:custGeom>
                  <a:avLst/>
                  <a:gdLst>
                    <a:gd name="T0" fmla="*/ 0 w 21600"/>
                    <a:gd name="T1" fmla="*/ 13 h 21600"/>
                    <a:gd name="T2" fmla="*/ 0 w 21600"/>
                    <a:gd name="T3" fmla="*/ 0 h 21600"/>
                    <a:gd name="T4" fmla="*/ 101 w 21600"/>
                    <a:gd name="T5" fmla="*/ 13 h 21600"/>
                    <a:gd name="T6" fmla="*/ 101 w 21600"/>
                    <a:gd name="T7" fmla="*/ 25 h 21600"/>
                    <a:gd name="T8" fmla="*/ 0 w 21600"/>
                    <a:gd name="T9" fmla="*/ 13 h 21600"/>
                    <a:gd name="T10" fmla="*/ 0 w 21600"/>
                    <a:gd name="T11" fmla="*/ 13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10800"/>
                      </a:moveTo>
                      <a:lnTo>
                        <a:pt x="0" y="0"/>
                      </a:lnTo>
                      <a:lnTo>
                        <a:pt x="21600" y="10800"/>
                      </a:lnTo>
                      <a:lnTo>
                        <a:pt x="21600" y="21600"/>
                      </a:lnTo>
                      <a:lnTo>
                        <a:pt x="0" y="10800"/>
                      </a:lnTo>
                      <a:close/>
                      <a:moveTo>
                        <a:pt x="0" y="10800"/>
                      </a:moveTo>
                    </a:path>
                  </a:pathLst>
                </a:custGeom>
                <a:solidFill>
                  <a:srgbClr val="A50021"/>
                </a:solidFill>
                <a:ln w="12700">
                  <a:solidFill>
                    <a:srgbClr val="A5002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40" name="Freeform 392"/>
                <p:cNvSpPr>
                  <a:spLocks/>
                </p:cNvSpPr>
                <p:nvPr/>
              </p:nvSpPr>
              <p:spPr bwMode="auto">
                <a:xfrm>
                  <a:off x="12" y="213"/>
                  <a:ext cx="101" cy="25"/>
                </a:xfrm>
                <a:custGeom>
                  <a:avLst/>
                  <a:gdLst>
                    <a:gd name="T0" fmla="*/ 0 w 21600"/>
                    <a:gd name="T1" fmla="*/ 13 h 21600"/>
                    <a:gd name="T2" fmla="*/ 0 w 21600"/>
                    <a:gd name="T3" fmla="*/ 0 h 21600"/>
                    <a:gd name="T4" fmla="*/ 101 w 21600"/>
                    <a:gd name="T5" fmla="*/ 13 h 21600"/>
                    <a:gd name="T6" fmla="*/ 101 w 21600"/>
                    <a:gd name="T7" fmla="*/ 25 h 21600"/>
                    <a:gd name="T8" fmla="*/ 0 w 21600"/>
                    <a:gd name="T9" fmla="*/ 13 h 21600"/>
                    <a:gd name="T10" fmla="*/ 0 w 21600"/>
                    <a:gd name="T11" fmla="*/ 13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10800"/>
                      </a:moveTo>
                      <a:lnTo>
                        <a:pt x="0" y="0"/>
                      </a:lnTo>
                      <a:lnTo>
                        <a:pt x="21600" y="10800"/>
                      </a:lnTo>
                      <a:lnTo>
                        <a:pt x="21600" y="21600"/>
                      </a:lnTo>
                      <a:lnTo>
                        <a:pt x="0" y="10800"/>
                      </a:lnTo>
                      <a:close/>
                      <a:moveTo>
                        <a:pt x="0" y="10800"/>
                      </a:moveTo>
                    </a:path>
                  </a:pathLst>
                </a:custGeom>
                <a:solidFill>
                  <a:srgbClr val="A50021"/>
                </a:solidFill>
                <a:ln w="12700">
                  <a:solidFill>
                    <a:srgbClr val="A5002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41" name="Freeform 393"/>
                <p:cNvSpPr>
                  <a:spLocks/>
                </p:cNvSpPr>
                <p:nvPr/>
              </p:nvSpPr>
              <p:spPr bwMode="auto">
                <a:xfrm>
                  <a:off x="12" y="232"/>
                  <a:ext cx="101" cy="25"/>
                </a:xfrm>
                <a:custGeom>
                  <a:avLst/>
                  <a:gdLst>
                    <a:gd name="T0" fmla="*/ 0 w 21600"/>
                    <a:gd name="T1" fmla="*/ 25 h 21600"/>
                    <a:gd name="T2" fmla="*/ 0 w 21600"/>
                    <a:gd name="T3" fmla="*/ 13 h 21600"/>
                    <a:gd name="T4" fmla="*/ 101 w 21600"/>
                    <a:gd name="T5" fmla="*/ 0 h 21600"/>
                    <a:gd name="T6" fmla="*/ 101 w 21600"/>
                    <a:gd name="T7" fmla="*/ 13 h 21600"/>
                    <a:gd name="T8" fmla="*/ 0 w 21600"/>
                    <a:gd name="T9" fmla="*/ 25 h 21600"/>
                    <a:gd name="T10" fmla="*/ 0 w 21600"/>
                    <a:gd name="T11" fmla="*/ 25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0800"/>
                      </a:lnTo>
                      <a:lnTo>
                        <a:pt x="21600" y="0"/>
                      </a:lnTo>
                      <a:lnTo>
                        <a:pt x="21600" y="108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A50021"/>
                </a:solidFill>
                <a:ln w="12700">
                  <a:solidFill>
                    <a:srgbClr val="A5002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42" name="Freeform 394"/>
                <p:cNvSpPr>
                  <a:spLocks/>
                </p:cNvSpPr>
                <p:nvPr/>
              </p:nvSpPr>
              <p:spPr bwMode="auto">
                <a:xfrm>
                  <a:off x="12" y="244"/>
                  <a:ext cx="107" cy="31"/>
                </a:xfrm>
                <a:custGeom>
                  <a:avLst/>
                  <a:gdLst>
                    <a:gd name="T0" fmla="*/ 0 w 21600"/>
                    <a:gd name="T1" fmla="*/ 12 h 21600"/>
                    <a:gd name="T2" fmla="*/ 0 w 21600"/>
                    <a:gd name="T3" fmla="*/ 0 h 21600"/>
                    <a:gd name="T4" fmla="*/ 107 w 21600"/>
                    <a:gd name="T5" fmla="*/ 19 h 21600"/>
                    <a:gd name="T6" fmla="*/ 101 w 21600"/>
                    <a:gd name="T7" fmla="*/ 31 h 21600"/>
                    <a:gd name="T8" fmla="*/ 0 w 21600"/>
                    <a:gd name="T9" fmla="*/ 12 h 21600"/>
                    <a:gd name="T10" fmla="*/ 0 w 21600"/>
                    <a:gd name="T11" fmla="*/ 12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8640"/>
                      </a:moveTo>
                      <a:lnTo>
                        <a:pt x="0" y="0"/>
                      </a:lnTo>
                      <a:lnTo>
                        <a:pt x="21600" y="12960"/>
                      </a:lnTo>
                      <a:lnTo>
                        <a:pt x="20329" y="21600"/>
                      </a:lnTo>
                      <a:lnTo>
                        <a:pt x="0" y="8640"/>
                      </a:lnTo>
                      <a:close/>
                      <a:moveTo>
                        <a:pt x="0" y="8640"/>
                      </a:moveTo>
                    </a:path>
                  </a:pathLst>
                </a:custGeom>
                <a:solidFill>
                  <a:srgbClr val="A50021"/>
                </a:solidFill>
                <a:ln w="12700">
                  <a:solidFill>
                    <a:srgbClr val="A5002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43" name="Freeform 395"/>
                <p:cNvSpPr>
                  <a:spLocks/>
                </p:cNvSpPr>
                <p:nvPr/>
              </p:nvSpPr>
              <p:spPr bwMode="auto">
                <a:xfrm>
                  <a:off x="6" y="263"/>
                  <a:ext cx="107" cy="25"/>
                </a:xfrm>
                <a:custGeom>
                  <a:avLst/>
                  <a:gdLst>
                    <a:gd name="T0" fmla="*/ 0 w 21600"/>
                    <a:gd name="T1" fmla="*/ 25 h 21600"/>
                    <a:gd name="T2" fmla="*/ 0 w 21600"/>
                    <a:gd name="T3" fmla="*/ 19 h 21600"/>
                    <a:gd name="T4" fmla="*/ 107 w 21600"/>
                    <a:gd name="T5" fmla="*/ 0 h 21600"/>
                    <a:gd name="T6" fmla="*/ 107 w 21600"/>
                    <a:gd name="T7" fmla="*/ 13 h 21600"/>
                    <a:gd name="T8" fmla="*/ 0 w 21600"/>
                    <a:gd name="T9" fmla="*/ 25 h 21600"/>
                    <a:gd name="T10" fmla="*/ 0 w 21600"/>
                    <a:gd name="T11" fmla="*/ 25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6200"/>
                      </a:lnTo>
                      <a:lnTo>
                        <a:pt x="21600" y="0"/>
                      </a:lnTo>
                      <a:lnTo>
                        <a:pt x="21600" y="108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A50021"/>
                </a:solidFill>
                <a:ln w="12700">
                  <a:solidFill>
                    <a:srgbClr val="A5002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44" name="Freeform 396"/>
                <p:cNvSpPr>
                  <a:spLocks/>
                </p:cNvSpPr>
                <p:nvPr/>
              </p:nvSpPr>
              <p:spPr bwMode="auto">
                <a:xfrm>
                  <a:off x="0" y="282"/>
                  <a:ext cx="75" cy="37"/>
                </a:xfrm>
                <a:custGeom>
                  <a:avLst/>
                  <a:gdLst>
                    <a:gd name="T0" fmla="*/ 0 w 21600"/>
                    <a:gd name="T1" fmla="*/ 6 h 21600"/>
                    <a:gd name="T2" fmla="*/ 6 w 21600"/>
                    <a:gd name="T3" fmla="*/ 0 h 21600"/>
                    <a:gd name="T4" fmla="*/ 75 w 21600"/>
                    <a:gd name="T5" fmla="*/ 31 h 21600"/>
                    <a:gd name="T6" fmla="*/ 69 w 21600"/>
                    <a:gd name="T7" fmla="*/ 37 h 21600"/>
                    <a:gd name="T8" fmla="*/ 0 w 21600"/>
                    <a:gd name="T9" fmla="*/ 6 h 21600"/>
                    <a:gd name="T10" fmla="*/ 0 w 21600"/>
                    <a:gd name="T11" fmla="*/ 6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3600"/>
                      </a:moveTo>
                      <a:lnTo>
                        <a:pt x="1800" y="0"/>
                      </a:lnTo>
                      <a:lnTo>
                        <a:pt x="21600" y="18000"/>
                      </a:lnTo>
                      <a:lnTo>
                        <a:pt x="19800" y="21600"/>
                      </a:lnTo>
                      <a:lnTo>
                        <a:pt x="0" y="3600"/>
                      </a:lnTo>
                      <a:close/>
                      <a:moveTo>
                        <a:pt x="0" y="3600"/>
                      </a:moveTo>
                    </a:path>
                  </a:pathLst>
                </a:custGeom>
                <a:solidFill>
                  <a:srgbClr val="A50021"/>
                </a:solidFill>
                <a:ln w="12700">
                  <a:solidFill>
                    <a:srgbClr val="A5002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45" name="Rectangle 397"/>
                <p:cNvSpPr>
                  <a:spLocks/>
                </p:cNvSpPr>
                <p:nvPr/>
              </p:nvSpPr>
              <p:spPr bwMode="auto">
                <a:xfrm>
                  <a:off x="62" y="313"/>
                  <a:ext cx="13" cy="113"/>
                </a:xfrm>
                <a:prstGeom prst="rect">
                  <a:avLst/>
                </a:prstGeom>
                <a:solidFill>
                  <a:srgbClr val="A50021"/>
                </a:solidFill>
                <a:ln w="12700">
                  <a:solidFill>
                    <a:srgbClr val="A5002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132" name="Oval 398"/>
              <p:cNvSpPr>
                <a:spLocks/>
              </p:cNvSpPr>
              <p:nvPr/>
            </p:nvSpPr>
            <p:spPr bwMode="auto">
              <a:xfrm>
                <a:off x="31" y="0"/>
                <a:ext cx="49" cy="48"/>
              </a:xfrm>
              <a:prstGeom prst="ellipse">
                <a:avLst/>
              </a:prstGeom>
              <a:solidFill>
                <a:srgbClr val="A50021"/>
              </a:solidFill>
              <a:ln w="12700">
                <a:solidFill>
                  <a:srgbClr val="A5002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grpSp>
          <p:nvGrpSpPr>
            <p:cNvPr id="98" name="Group 399"/>
            <p:cNvGrpSpPr>
              <a:grpSpLocks/>
            </p:cNvGrpSpPr>
            <p:nvPr/>
          </p:nvGrpSpPr>
          <p:grpSpPr bwMode="auto">
            <a:xfrm>
              <a:off x="3553437" y="1706580"/>
              <a:ext cx="907836" cy="1014417"/>
              <a:chOff x="0" y="0"/>
              <a:chExt cx="525" cy="587"/>
            </a:xfrm>
          </p:grpSpPr>
          <p:grpSp>
            <p:nvGrpSpPr>
              <p:cNvPr id="116" name="Group 400"/>
              <p:cNvGrpSpPr>
                <a:grpSpLocks/>
              </p:cNvGrpSpPr>
              <p:nvPr/>
            </p:nvGrpSpPr>
            <p:grpSpPr bwMode="auto">
              <a:xfrm rot="-2460000">
                <a:off x="205" y="-28"/>
                <a:ext cx="119" cy="657"/>
                <a:chOff x="0" y="0"/>
                <a:chExt cx="119" cy="657"/>
              </a:xfrm>
            </p:grpSpPr>
            <p:sp>
              <p:nvSpPr>
                <p:cNvPr id="118" name="Rectangle 401"/>
                <p:cNvSpPr>
                  <a:spLocks/>
                </p:cNvSpPr>
                <p:nvPr/>
              </p:nvSpPr>
              <p:spPr bwMode="auto">
                <a:xfrm>
                  <a:off x="49" y="0"/>
                  <a:ext cx="12" cy="16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9" name="Freeform 402"/>
                <p:cNvSpPr>
                  <a:spLocks/>
                </p:cNvSpPr>
                <p:nvPr/>
              </p:nvSpPr>
              <p:spPr bwMode="auto">
                <a:xfrm>
                  <a:off x="49" y="154"/>
                  <a:ext cx="70" cy="58"/>
                </a:xfrm>
                <a:custGeom>
                  <a:avLst/>
                  <a:gdLst>
                    <a:gd name="T0" fmla="*/ 0 w 21600"/>
                    <a:gd name="T1" fmla="*/ 10 h 21600"/>
                    <a:gd name="T2" fmla="*/ 6 w 21600"/>
                    <a:gd name="T3" fmla="*/ 0 h 21600"/>
                    <a:gd name="T4" fmla="*/ 70 w 21600"/>
                    <a:gd name="T5" fmla="*/ 48 h 21600"/>
                    <a:gd name="T6" fmla="*/ 64 w 21600"/>
                    <a:gd name="T7" fmla="*/ 58 h 21600"/>
                    <a:gd name="T8" fmla="*/ 0 w 21600"/>
                    <a:gd name="T9" fmla="*/ 10 h 21600"/>
                    <a:gd name="T10" fmla="*/ 0 w 21600"/>
                    <a:gd name="T11" fmla="*/ 1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3600"/>
                      </a:moveTo>
                      <a:lnTo>
                        <a:pt x="1964" y="0"/>
                      </a:lnTo>
                      <a:lnTo>
                        <a:pt x="21600" y="18000"/>
                      </a:lnTo>
                      <a:lnTo>
                        <a:pt x="19636" y="21600"/>
                      </a:lnTo>
                      <a:lnTo>
                        <a:pt x="0" y="3600"/>
                      </a:lnTo>
                      <a:close/>
                      <a:moveTo>
                        <a:pt x="0" y="3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0" name="Freeform 403"/>
                <p:cNvSpPr>
                  <a:spLocks/>
                </p:cNvSpPr>
                <p:nvPr/>
              </p:nvSpPr>
              <p:spPr bwMode="auto">
                <a:xfrm>
                  <a:off x="12" y="193"/>
                  <a:ext cx="100" cy="29"/>
                </a:xfrm>
                <a:custGeom>
                  <a:avLst/>
                  <a:gdLst>
                    <a:gd name="T0" fmla="*/ 0 w 21600"/>
                    <a:gd name="T1" fmla="*/ 29 h 21600"/>
                    <a:gd name="T2" fmla="*/ 0 w 21600"/>
                    <a:gd name="T3" fmla="*/ 19 h 21600"/>
                    <a:gd name="T4" fmla="*/ 100 w 21600"/>
                    <a:gd name="T5" fmla="*/ 0 h 21600"/>
                    <a:gd name="T6" fmla="*/ 100 w 21600"/>
                    <a:gd name="T7" fmla="*/ 19 h 21600"/>
                    <a:gd name="T8" fmla="*/ 0 w 21600"/>
                    <a:gd name="T9" fmla="*/ 29 h 21600"/>
                    <a:gd name="T10" fmla="*/ 0 w 21600"/>
                    <a:gd name="T11" fmla="*/ 29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4400"/>
                      </a:lnTo>
                      <a:lnTo>
                        <a:pt x="21600" y="0"/>
                      </a:lnTo>
                      <a:lnTo>
                        <a:pt x="21600" y="144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1" name="Freeform 404"/>
                <p:cNvSpPr>
                  <a:spLocks/>
                </p:cNvSpPr>
                <p:nvPr/>
              </p:nvSpPr>
              <p:spPr bwMode="auto">
                <a:xfrm>
                  <a:off x="12" y="222"/>
                  <a:ext cx="100" cy="29"/>
                </a:xfrm>
                <a:custGeom>
                  <a:avLst/>
                  <a:gdLst>
                    <a:gd name="T0" fmla="*/ 0 w 21600"/>
                    <a:gd name="T1" fmla="*/ 10 h 21600"/>
                    <a:gd name="T2" fmla="*/ 0 w 21600"/>
                    <a:gd name="T3" fmla="*/ 0 h 21600"/>
                    <a:gd name="T4" fmla="*/ 100 w 21600"/>
                    <a:gd name="T5" fmla="*/ 10 h 21600"/>
                    <a:gd name="T6" fmla="*/ 100 w 21600"/>
                    <a:gd name="T7" fmla="*/ 29 h 21600"/>
                    <a:gd name="T8" fmla="*/ 0 w 21600"/>
                    <a:gd name="T9" fmla="*/ 10 h 21600"/>
                    <a:gd name="T10" fmla="*/ 0 w 21600"/>
                    <a:gd name="T11" fmla="*/ 1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7200"/>
                      </a:moveTo>
                      <a:lnTo>
                        <a:pt x="0" y="0"/>
                      </a:lnTo>
                      <a:lnTo>
                        <a:pt x="21600" y="7200"/>
                      </a:lnTo>
                      <a:lnTo>
                        <a:pt x="21600" y="21600"/>
                      </a:lnTo>
                      <a:lnTo>
                        <a:pt x="0" y="7200"/>
                      </a:lnTo>
                      <a:close/>
                      <a:moveTo>
                        <a:pt x="0" y="72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2" name="Freeform 405"/>
                <p:cNvSpPr>
                  <a:spLocks/>
                </p:cNvSpPr>
                <p:nvPr/>
              </p:nvSpPr>
              <p:spPr bwMode="auto">
                <a:xfrm>
                  <a:off x="12" y="241"/>
                  <a:ext cx="100" cy="39"/>
                </a:xfrm>
                <a:custGeom>
                  <a:avLst/>
                  <a:gdLst>
                    <a:gd name="T0" fmla="*/ 0 w 21600"/>
                    <a:gd name="T1" fmla="*/ 39 h 21600"/>
                    <a:gd name="T2" fmla="*/ 0 w 21600"/>
                    <a:gd name="T3" fmla="*/ 20 h 21600"/>
                    <a:gd name="T4" fmla="*/ 100 w 21600"/>
                    <a:gd name="T5" fmla="*/ 0 h 21600"/>
                    <a:gd name="T6" fmla="*/ 100 w 21600"/>
                    <a:gd name="T7" fmla="*/ 20 h 21600"/>
                    <a:gd name="T8" fmla="*/ 0 w 21600"/>
                    <a:gd name="T9" fmla="*/ 39 h 21600"/>
                    <a:gd name="T10" fmla="*/ 0 w 21600"/>
                    <a:gd name="T11" fmla="*/ 39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0800"/>
                      </a:lnTo>
                      <a:lnTo>
                        <a:pt x="21600" y="0"/>
                      </a:lnTo>
                      <a:lnTo>
                        <a:pt x="21600" y="108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" name="Freeform 406"/>
                <p:cNvSpPr>
                  <a:spLocks/>
                </p:cNvSpPr>
                <p:nvPr/>
              </p:nvSpPr>
              <p:spPr bwMode="auto">
                <a:xfrm>
                  <a:off x="12" y="299"/>
                  <a:ext cx="101" cy="39"/>
                </a:xfrm>
                <a:custGeom>
                  <a:avLst/>
                  <a:gdLst>
                    <a:gd name="T0" fmla="*/ 0 w 21600"/>
                    <a:gd name="T1" fmla="*/ 39 h 21600"/>
                    <a:gd name="T2" fmla="*/ 0 w 21600"/>
                    <a:gd name="T3" fmla="*/ 20 h 21600"/>
                    <a:gd name="T4" fmla="*/ 101 w 21600"/>
                    <a:gd name="T5" fmla="*/ 0 h 21600"/>
                    <a:gd name="T6" fmla="*/ 101 w 21600"/>
                    <a:gd name="T7" fmla="*/ 20 h 21600"/>
                    <a:gd name="T8" fmla="*/ 0 w 21600"/>
                    <a:gd name="T9" fmla="*/ 39 h 21600"/>
                    <a:gd name="T10" fmla="*/ 0 w 21600"/>
                    <a:gd name="T11" fmla="*/ 39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0800"/>
                      </a:lnTo>
                      <a:lnTo>
                        <a:pt x="21600" y="0"/>
                      </a:lnTo>
                      <a:lnTo>
                        <a:pt x="21600" y="108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4" name="Freeform 407"/>
                <p:cNvSpPr>
                  <a:spLocks/>
                </p:cNvSpPr>
                <p:nvPr/>
              </p:nvSpPr>
              <p:spPr bwMode="auto">
                <a:xfrm>
                  <a:off x="12" y="270"/>
                  <a:ext cx="101" cy="39"/>
                </a:xfrm>
                <a:custGeom>
                  <a:avLst/>
                  <a:gdLst>
                    <a:gd name="T0" fmla="*/ 0 w 21600"/>
                    <a:gd name="T1" fmla="*/ 20 h 21600"/>
                    <a:gd name="T2" fmla="*/ 0 w 21600"/>
                    <a:gd name="T3" fmla="*/ 0 h 21600"/>
                    <a:gd name="T4" fmla="*/ 101 w 21600"/>
                    <a:gd name="T5" fmla="*/ 20 h 21600"/>
                    <a:gd name="T6" fmla="*/ 101 w 21600"/>
                    <a:gd name="T7" fmla="*/ 39 h 21600"/>
                    <a:gd name="T8" fmla="*/ 0 w 21600"/>
                    <a:gd name="T9" fmla="*/ 20 h 21600"/>
                    <a:gd name="T10" fmla="*/ 0 w 21600"/>
                    <a:gd name="T11" fmla="*/ 2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10800"/>
                      </a:moveTo>
                      <a:lnTo>
                        <a:pt x="0" y="0"/>
                      </a:lnTo>
                      <a:lnTo>
                        <a:pt x="21600" y="10800"/>
                      </a:lnTo>
                      <a:lnTo>
                        <a:pt x="21600" y="21600"/>
                      </a:lnTo>
                      <a:lnTo>
                        <a:pt x="0" y="10800"/>
                      </a:lnTo>
                      <a:close/>
                      <a:moveTo>
                        <a:pt x="0" y="108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5" name="Freeform 408"/>
                <p:cNvSpPr>
                  <a:spLocks/>
                </p:cNvSpPr>
                <p:nvPr/>
              </p:nvSpPr>
              <p:spPr bwMode="auto">
                <a:xfrm>
                  <a:off x="12" y="328"/>
                  <a:ext cx="101" cy="39"/>
                </a:xfrm>
                <a:custGeom>
                  <a:avLst/>
                  <a:gdLst>
                    <a:gd name="T0" fmla="*/ 0 w 21600"/>
                    <a:gd name="T1" fmla="*/ 20 h 21600"/>
                    <a:gd name="T2" fmla="*/ 0 w 21600"/>
                    <a:gd name="T3" fmla="*/ 0 h 21600"/>
                    <a:gd name="T4" fmla="*/ 101 w 21600"/>
                    <a:gd name="T5" fmla="*/ 20 h 21600"/>
                    <a:gd name="T6" fmla="*/ 101 w 21600"/>
                    <a:gd name="T7" fmla="*/ 39 h 21600"/>
                    <a:gd name="T8" fmla="*/ 0 w 21600"/>
                    <a:gd name="T9" fmla="*/ 20 h 21600"/>
                    <a:gd name="T10" fmla="*/ 0 w 21600"/>
                    <a:gd name="T11" fmla="*/ 2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10800"/>
                      </a:moveTo>
                      <a:lnTo>
                        <a:pt x="0" y="0"/>
                      </a:lnTo>
                      <a:lnTo>
                        <a:pt x="21600" y="10800"/>
                      </a:lnTo>
                      <a:lnTo>
                        <a:pt x="21600" y="21600"/>
                      </a:lnTo>
                      <a:lnTo>
                        <a:pt x="0" y="10800"/>
                      </a:lnTo>
                      <a:close/>
                      <a:moveTo>
                        <a:pt x="0" y="108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6" name="Freeform 409"/>
                <p:cNvSpPr>
                  <a:spLocks/>
                </p:cNvSpPr>
                <p:nvPr/>
              </p:nvSpPr>
              <p:spPr bwMode="auto">
                <a:xfrm>
                  <a:off x="12" y="357"/>
                  <a:ext cx="101" cy="39"/>
                </a:xfrm>
                <a:custGeom>
                  <a:avLst/>
                  <a:gdLst>
                    <a:gd name="T0" fmla="*/ 0 w 21600"/>
                    <a:gd name="T1" fmla="*/ 39 h 21600"/>
                    <a:gd name="T2" fmla="*/ 0 w 21600"/>
                    <a:gd name="T3" fmla="*/ 20 h 21600"/>
                    <a:gd name="T4" fmla="*/ 101 w 21600"/>
                    <a:gd name="T5" fmla="*/ 0 h 21600"/>
                    <a:gd name="T6" fmla="*/ 101 w 21600"/>
                    <a:gd name="T7" fmla="*/ 20 h 21600"/>
                    <a:gd name="T8" fmla="*/ 0 w 21600"/>
                    <a:gd name="T9" fmla="*/ 39 h 21600"/>
                    <a:gd name="T10" fmla="*/ 0 w 21600"/>
                    <a:gd name="T11" fmla="*/ 39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0800"/>
                      </a:lnTo>
                      <a:lnTo>
                        <a:pt x="21600" y="0"/>
                      </a:lnTo>
                      <a:lnTo>
                        <a:pt x="21600" y="108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7" name="Freeform 410"/>
                <p:cNvSpPr>
                  <a:spLocks/>
                </p:cNvSpPr>
                <p:nvPr/>
              </p:nvSpPr>
              <p:spPr bwMode="auto">
                <a:xfrm>
                  <a:off x="12" y="377"/>
                  <a:ext cx="107" cy="48"/>
                </a:xfrm>
                <a:custGeom>
                  <a:avLst/>
                  <a:gdLst>
                    <a:gd name="T0" fmla="*/ 0 w 21600"/>
                    <a:gd name="T1" fmla="*/ 19 h 21600"/>
                    <a:gd name="T2" fmla="*/ 0 w 21600"/>
                    <a:gd name="T3" fmla="*/ 0 h 21600"/>
                    <a:gd name="T4" fmla="*/ 107 w 21600"/>
                    <a:gd name="T5" fmla="*/ 29 h 21600"/>
                    <a:gd name="T6" fmla="*/ 101 w 21600"/>
                    <a:gd name="T7" fmla="*/ 48 h 21600"/>
                    <a:gd name="T8" fmla="*/ 0 w 21600"/>
                    <a:gd name="T9" fmla="*/ 19 h 21600"/>
                    <a:gd name="T10" fmla="*/ 0 w 21600"/>
                    <a:gd name="T11" fmla="*/ 19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8640"/>
                      </a:moveTo>
                      <a:lnTo>
                        <a:pt x="0" y="0"/>
                      </a:lnTo>
                      <a:lnTo>
                        <a:pt x="21600" y="12960"/>
                      </a:lnTo>
                      <a:lnTo>
                        <a:pt x="20329" y="21600"/>
                      </a:lnTo>
                      <a:lnTo>
                        <a:pt x="0" y="8640"/>
                      </a:lnTo>
                      <a:close/>
                      <a:moveTo>
                        <a:pt x="0" y="864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8" name="Freeform 411"/>
                <p:cNvSpPr>
                  <a:spLocks/>
                </p:cNvSpPr>
                <p:nvPr/>
              </p:nvSpPr>
              <p:spPr bwMode="auto">
                <a:xfrm>
                  <a:off x="6" y="406"/>
                  <a:ext cx="107" cy="38"/>
                </a:xfrm>
                <a:custGeom>
                  <a:avLst/>
                  <a:gdLst>
                    <a:gd name="T0" fmla="*/ 0 w 21600"/>
                    <a:gd name="T1" fmla="*/ 38 h 21600"/>
                    <a:gd name="T2" fmla="*/ 0 w 21600"/>
                    <a:gd name="T3" fmla="*/ 28 h 21600"/>
                    <a:gd name="T4" fmla="*/ 107 w 21600"/>
                    <a:gd name="T5" fmla="*/ 0 h 21600"/>
                    <a:gd name="T6" fmla="*/ 107 w 21600"/>
                    <a:gd name="T7" fmla="*/ 19 h 21600"/>
                    <a:gd name="T8" fmla="*/ 0 w 21600"/>
                    <a:gd name="T9" fmla="*/ 38 h 21600"/>
                    <a:gd name="T10" fmla="*/ 0 w 21600"/>
                    <a:gd name="T11" fmla="*/ 38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6200"/>
                      </a:lnTo>
                      <a:lnTo>
                        <a:pt x="21600" y="0"/>
                      </a:lnTo>
                      <a:lnTo>
                        <a:pt x="21600" y="108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9" name="Freeform 412"/>
                <p:cNvSpPr>
                  <a:spLocks/>
                </p:cNvSpPr>
                <p:nvPr/>
              </p:nvSpPr>
              <p:spPr bwMode="auto">
                <a:xfrm>
                  <a:off x="0" y="435"/>
                  <a:ext cx="75" cy="58"/>
                </a:xfrm>
                <a:custGeom>
                  <a:avLst/>
                  <a:gdLst>
                    <a:gd name="T0" fmla="*/ 0 w 21600"/>
                    <a:gd name="T1" fmla="*/ 10 h 21600"/>
                    <a:gd name="T2" fmla="*/ 6 w 21600"/>
                    <a:gd name="T3" fmla="*/ 0 h 21600"/>
                    <a:gd name="T4" fmla="*/ 75 w 21600"/>
                    <a:gd name="T5" fmla="*/ 48 h 21600"/>
                    <a:gd name="T6" fmla="*/ 69 w 21600"/>
                    <a:gd name="T7" fmla="*/ 58 h 21600"/>
                    <a:gd name="T8" fmla="*/ 0 w 21600"/>
                    <a:gd name="T9" fmla="*/ 10 h 21600"/>
                    <a:gd name="T10" fmla="*/ 0 w 21600"/>
                    <a:gd name="T11" fmla="*/ 1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3600"/>
                      </a:moveTo>
                      <a:lnTo>
                        <a:pt x="1800" y="0"/>
                      </a:lnTo>
                      <a:lnTo>
                        <a:pt x="21600" y="18000"/>
                      </a:lnTo>
                      <a:lnTo>
                        <a:pt x="19800" y="21600"/>
                      </a:lnTo>
                      <a:lnTo>
                        <a:pt x="0" y="3600"/>
                      </a:lnTo>
                      <a:close/>
                      <a:moveTo>
                        <a:pt x="0" y="3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0" name="Rectangle 413"/>
                <p:cNvSpPr>
                  <a:spLocks/>
                </p:cNvSpPr>
                <p:nvPr/>
              </p:nvSpPr>
              <p:spPr bwMode="auto">
                <a:xfrm>
                  <a:off x="63" y="483"/>
                  <a:ext cx="12" cy="17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117" name="Oval 414"/>
              <p:cNvSpPr>
                <a:spLocks/>
              </p:cNvSpPr>
              <p:nvPr/>
            </p:nvSpPr>
            <p:spPr bwMode="auto">
              <a:xfrm rot="-2460000">
                <a:off x="10" y="12"/>
                <a:ext cx="58" cy="54"/>
              </a:xfrm>
              <a:prstGeom prst="ellipse">
                <a:avLst/>
              </a:prstGeom>
              <a:solidFill>
                <a:srgbClr val="B2B2B2"/>
              </a:solidFill>
              <a:ln w="1270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grpSp>
          <p:nvGrpSpPr>
            <p:cNvPr id="99" name="Group 415"/>
            <p:cNvGrpSpPr>
              <a:grpSpLocks/>
            </p:cNvGrpSpPr>
            <p:nvPr/>
          </p:nvGrpSpPr>
          <p:grpSpPr bwMode="auto">
            <a:xfrm flipH="1">
              <a:off x="4333555" y="1715206"/>
              <a:ext cx="906110" cy="1014417"/>
              <a:chOff x="0" y="0"/>
              <a:chExt cx="525" cy="587"/>
            </a:xfrm>
          </p:grpSpPr>
          <p:grpSp>
            <p:nvGrpSpPr>
              <p:cNvPr id="101" name="Group 416"/>
              <p:cNvGrpSpPr>
                <a:grpSpLocks/>
              </p:cNvGrpSpPr>
              <p:nvPr/>
            </p:nvGrpSpPr>
            <p:grpSpPr bwMode="auto">
              <a:xfrm rot="-2460000">
                <a:off x="205" y="-28"/>
                <a:ext cx="119" cy="657"/>
                <a:chOff x="0" y="0"/>
                <a:chExt cx="119" cy="657"/>
              </a:xfrm>
            </p:grpSpPr>
            <p:sp>
              <p:nvSpPr>
                <p:cNvPr id="103" name="Rectangle 417"/>
                <p:cNvSpPr>
                  <a:spLocks/>
                </p:cNvSpPr>
                <p:nvPr/>
              </p:nvSpPr>
              <p:spPr bwMode="auto">
                <a:xfrm>
                  <a:off x="49" y="0"/>
                  <a:ext cx="13" cy="16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4" name="Freeform 418"/>
                <p:cNvSpPr>
                  <a:spLocks/>
                </p:cNvSpPr>
                <p:nvPr/>
              </p:nvSpPr>
              <p:spPr bwMode="auto">
                <a:xfrm>
                  <a:off x="49" y="154"/>
                  <a:ext cx="70" cy="58"/>
                </a:xfrm>
                <a:custGeom>
                  <a:avLst/>
                  <a:gdLst>
                    <a:gd name="T0" fmla="*/ 0 w 21600"/>
                    <a:gd name="T1" fmla="*/ 10 h 21600"/>
                    <a:gd name="T2" fmla="*/ 6 w 21600"/>
                    <a:gd name="T3" fmla="*/ 0 h 21600"/>
                    <a:gd name="T4" fmla="*/ 70 w 21600"/>
                    <a:gd name="T5" fmla="*/ 48 h 21600"/>
                    <a:gd name="T6" fmla="*/ 64 w 21600"/>
                    <a:gd name="T7" fmla="*/ 58 h 21600"/>
                    <a:gd name="T8" fmla="*/ 0 w 21600"/>
                    <a:gd name="T9" fmla="*/ 10 h 21600"/>
                    <a:gd name="T10" fmla="*/ 0 w 21600"/>
                    <a:gd name="T11" fmla="*/ 1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3600"/>
                      </a:moveTo>
                      <a:lnTo>
                        <a:pt x="1964" y="0"/>
                      </a:lnTo>
                      <a:lnTo>
                        <a:pt x="21600" y="18000"/>
                      </a:lnTo>
                      <a:lnTo>
                        <a:pt x="19636" y="21600"/>
                      </a:lnTo>
                      <a:lnTo>
                        <a:pt x="0" y="3600"/>
                      </a:lnTo>
                      <a:close/>
                      <a:moveTo>
                        <a:pt x="0" y="3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5" name="Freeform 419"/>
                <p:cNvSpPr>
                  <a:spLocks/>
                </p:cNvSpPr>
                <p:nvPr/>
              </p:nvSpPr>
              <p:spPr bwMode="auto">
                <a:xfrm>
                  <a:off x="12" y="193"/>
                  <a:ext cx="100" cy="29"/>
                </a:xfrm>
                <a:custGeom>
                  <a:avLst/>
                  <a:gdLst>
                    <a:gd name="T0" fmla="*/ 0 w 21600"/>
                    <a:gd name="T1" fmla="*/ 29 h 21600"/>
                    <a:gd name="T2" fmla="*/ 0 w 21600"/>
                    <a:gd name="T3" fmla="*/ 19 h 21600"/>
                    <a:gd name="T4" fmla="*/ 100 w 21600"/>
                    <a:gd name="T5" fmla="*/ 0 h 21600"/>
                    <a:gd name="T6" fmla="*/ 100 w 21600"/>
                    <a:gd name="T7" fmla="*/ 19 h 21600"/>
                    <a:gd name="T8" fmla="*/ 0 w 21600"/>
                    <a:gd name="T9" fmla="*/ 29 h 21600"/>
                    <a:gd name="T10" fmla="*/ 0 w 21600"/>
                    <a:gd name="T11" fmla="*/ 29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4400"/>
                      </a:lnTo>
                      <a:lnTo>
                        <a:pt x="21600" y="0"/>
                      </a:lnTo>
                      <a:lnTo>
                        <a:pt x="21600" y="144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6" name="Freeform 420"/>
                <p:cNvSpPr>
                  <a:spLocks/>
                </p:cNvSpPr>
                <p:nvPr/>
              </p:nvSpPr>
              <p:spPr bwMode="auto">
                <a:xfrm>
                  <a:off x="12" y="222"/>
                  <a:ext cx="100" cy="29"/>
                </a:xfrm>
                <a:custGeom>
                  <a:avLst/>
                  <a:gdLst>
                    <a:gd name="T0" fmla="*/ 0 w 21600"/>
                    <a:gd name="T1" fmla="*/ 10 h 21600"/>
                    <a:gd name="T2" fmla="*/ 0 w 21600"/>
                    <a:gd name="T3" fmla="*/ 0 h 21600"/>
                    <a:gd name="T4" fmla="*/ 100 w 21600"/>
                    <a:gd name="T5" fmla="*/ 10 h 21600"/>
                    <a:gd name="T6" fmla="*/ 100 w 21600"/>
                    <a:gd name="T7" fmla="*/ 29 h 21600"/>
                    <a:gd name="T8" fmla="*/ 0 w 21600"/>
                    <a:gd name="T9" fmla="*/ 10 h 21600"/>
                    <a:gd name="T10" fmla="*/ 0 w 21600"/>
                    <a:gd name="T11" fmla="*/ 1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7200"/>
                      </a:moveTo>
                      <a:lnTo>
                        <a:pt x="0" y="0"/>
                      </a:lnTo>
                      <a:lnTo>
                        <a:pt x="21600" y="7200"/>
                      </a:lnTo>
                      <a:lnTo>
                        <a:pt x="21600" y="21600"/>
                      </a:lnTo>
                      <a:lnTo>
                        <a:pt x="0" y="7200"/>
                      </a:lnTo>
                      <a:close/>
                      <a:moveTo>
                        <a:pt x="0" y="72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7" name="Freeform 421"/>
                <p:cNvSpPr>
                  <a:spLocks/>
                </p:cNvSpPr>
                <p:nvPr/>
              </p:nvSpPr>
              <p:spPr bwMode="auto">
                <a:xfrm>
                  <a:off x="12" y="241"/>
                  <a:ext cx="100" cy="39"/>
                </a:xfrm>
                <a:custGeom>
                  <a:avLst/>
                  <a:gdLst>
                    <a:gd name="T0" fmla="*/ 0 w 21600"/>
                    <a:gd name="T1" fmla="*/ 39 h 21600"/>
                    <a:gd name="T2" fmla="*/ 0 w 21600"/>
                    <a:gd name="T3" fmla="*/ 20 h 21600"/>
                    <a:gd name="T4" fmla="*/ 100 w 21600"/>
                    <a:gd name="T5" fmla="*/ 0 h 21600"/>
                    <a:gd name="T6" fmla="*/ 100 w 21600"/>
                    <a:gd name="T7" fmla="*/ 20 h 21600"/>
                    <a:gd name="T8" fmla="*/ 0 w 21600"/>
                    <a:gd name="T9" fmla="*/ 39 h 21600"/>
                    <a:gd name="T10" fmla="*/ 0 w 21600"/>
                    <a:gd name="T11" fmla="*/ 39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0800"/>
                      </a:lnTo>
                      <a:lnTo>
                        <a:pt x="21600" y="0"/>
                      </a:lnTo>
                      <a:lnTo>
                        <a:pt x="21600" y="108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8" name="Freeform 422"/>
                <p:cNvSpPr>
                  <a:spLocks/>
                </p:cNvSpPr>
                <p:nvPr/>
              </p:nvSpPr>
              <p:spPr bwMode="auto">
                <a:xfrm>
                  <a:off x="12" y="299"/>
                  <a:ext cx="101" cy="39"/>
                </a:xfrm>
                <a:custGeom>
                  <a:avLst/>
                  <a:gdLst>
                    <a:gd name="T0" fmla="*/ 0 w 21600"/>
                    <a:gd name="T1" fmla="*/ 39 h 21600"/>
                    <a:gd name="T2" fmla="*/ 0 w 21600"/>
                    <a:gd name="T3" fmla="*/ 20 h 21600"/>
                    <a:gd name="T4" fmla="*/ 101 w 21600"/>
                    <a:gd name="T5" fmla="*/ 0 h 21600"/>
                    <a:gd name="T6" fmla="*/ 101 w 21600"/>
                    <a:gd name="T7" fmla="*/ 20 h 21600"/>
                    <a:gd name="T8" fmla="*/ 0 w 21600"/>
                    <a:gd name="T9" fmla="*/ 39 h 21600"/>
                    <a:gd name="T10" fmla="*/ 0 w 21600"/>
                    <a:gd name="T11" fmla="*/ 39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0800"/>
                      </a:lnTo>
                      <a:lnTo>
                        <a:pt x="21600" y="0"/>
                      </a:lnTo>
                      <a:lnTo>
                        <a:pt x="21600" y="108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9" name="Freeform 423"/>
                <p:cNvSpPr>
                  <a:spLocks/>
                </p:cNvSpPr>
                <p:nvPr/>
              </p:nvSpPr>
              <p:spPr bwMode="auto">
                <a:xfrm>
                  <a:off x="12" y="270"/>
                  <a:ext cx="100" cy="39"/>
                </a:xfrm>
                <a:custGeom>
                  <a:avLst/>
                  <a:gdLst>
                    <a:gd name="T0" fmla="*/ 0 w 21600"/>
                    <a:gd name="T1" fmla="*/ 20 h 21600"/>
                    <a:gd name="T2" fmla="*/ 0 w 21600"/>
                    <a:gd name="T3" fmla="*/ 0 h 21600"/>
                    <a:gd name="T4" fmla="*/ 100 w 21600"/>
                    <a:gd name="T5" fmla="*/ 20 h 21600"/>
                    <a:gd name="T6" fmla="*/ 100 w 21600"/>
                    <a:gd name="T7" fmla="*/ 39 h 21600"/>
                    <a:gd name="T8" fmla="*/ 0 w 21600"/>
                    <a:gd name="T9" fmla="*/ 20 h 21600"/>
                    <a:gd name="T10" fmla="*/ 0 w 21600"/>
                    <a:gd name="T11" fmla="*/ 2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10800"/>
                      </a:moveTo>
                      <a:lnTo>
                        <a:pt x="0" y="0"/>
                      </a:lnTo>
                      <a:lnTo>
                        <a:pt x="21600" y="10800"/>
                      </a:lnTo>
                      <a:lnTo>
                        <a:pt x="21600" y="21600"/>
                      </a:lnTo>
                      <a:lnTo>
                        <a:pt x="0" y="10800"/>
                      </a:lnTo>
                      <a:close/>
                      <a:moveTo>
                        <a:pt x="0" y="108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0" name="Freeform 424"/>
                <p:cNvSpPr>
                  <a:spLocks/>
                </p:cNvSpPr>
                <p:nvPr/>
              </p:nvSpPr>
              <p:spPr bwMode="auto">
                <a:xfrm>
                  <a:off x="12" y="328"/>
                  <a:ext cx="101" cy="39"/>
                </a:xfrm>
                <a:custGeom>
                  <a:avLst/>
                  <a:gdLst>
                    <a:gd name="T0" fmla="*/ 0 w 21600"/>
                    <a:gd name="T1" fmla="*/ 20 h 21600"/>
                    <a:gd name="T2" fmla="*/ 0 w 21600"/>
                    <a:gd name="T3" fmla="*/ 0 h 21600"/>
                    <a:gd name="T4" fmla="*/ 101 w 21600"/>
                    <a:gd name="T5" fmla="*/ 20 h 21600"/>
                    <a:gd name="T6" fmla="*/ 101 w 21600"/>
                    <a:gd name="T7" fmla="*/ 39 h 21600"/>
                    <a:gd name="T8" fmla="*/ 0 w 21600"/>
                    <a:gd name="T9" fmla="*/ 20 h 21600"/>
                    <a:gd name="T10" fmla="*/ 0 w 21600"/>
                    <a:gd name="T11" fmla="*/ 2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10800"/>
                      </a:moveTo>
                      <a:lnTo>
                        <a:pt x="0" y="0"/>
                      </a:lnTo>
                      <a:lnTo>
                        <a:pt x="21600" y="10800"/>
                      </a:lnTo>
                      <a:lnTo>
                        <a:pt x="21600" y="21600"/>
                      </a:lnTo>
                      <a:lnTo>
                        <a:pt x="0" y="10800"/>
                      </a:lnTo>
                      <a:close/>
                      <a:moveTo>
                        <a:pt x="0" y="108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1" name="Freeform 425"/>
                <p:cNvSpPr>
                  <a:spLocks/>
                </p:cNvSpPr>
                <p:nvPr/>
              </p:nvSpPr>
              <p:spPr bwMode="auto">
                <a:xfrm>
                  <a:off x="12" y="357"/>
                  <a:ext cx="101" cy="39"/>
                </a:xfrm>
                <a:custGeom>
                  <a:avLst/>
                  <a:gdLst>
                    <a:gd name="T0" fmla="*/ 0 w 21600"/>
                    <a:gd name="T1" fmla="*/ 39 h 21600"/>
                    <a:gd name="T2" fmla="*/ 0 w 21600"/>
                    <a:gd name="T3" fmla="*/ 20 h 21600"/>
                    <a:gd name="T4" fmla="*/ 101 w 21600"/>
                    <a:gd name="T5" fmla="*/ 0 h 21600"/>
                    <a:gd name="T6" fmla="*/ 101 w 21600"/>
                    <a:gd name="T7" fmla="*/ 20 h 21600"/>
                    <a:gd name="T8" fmla="*/ 0 w 21600"/>
                    <a:gd name="T9" fmla="*/ 39 h 21600"/>
                    <a:gd name="T10" fmla="*/ 0 w 21600"/>
                    <a:gd name="T11" fmla="*/ 39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0800"/>
                      </a:lnTo>
                      <a:lnTo>
                        <a:pt x="21600" y="0"/>
                      </a:lnTo>
                      <a:lnTo>
                        <a:pt x="21600" y="108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2" name="Freeform 426"/>
                <p:cNvSpPr>
                  <a:spLocks/>
                </p:cNvSpPr>
                <p:nvPr/>
              </p:nvSpPr>
              <p:spPr bwMode="auto">
                <a:xfrm>
                  <a:off x="12" y="376"/>
                  <a:ext cx="107" cy="49"/>
                </a:xfrm>
                <a:custGeom>
                  <a:avLst/>
                  <a:gdLst>
                    <a:gd name="T0" fmla="*/ 0 w 21600"/>
                    <a:gd name="T1" fmla="*/ 20 h 21600"/>
                    <a:gd name="T2" fmla="*/ 0 w 21600"/>
                    <a:gd name="T3" fmla="*/ 0 h 21600"/>
                    <a:gd name="T4" fmla="*/ 107 w 21600"/>
                    <a:gd name="T5" fmla="*/ 29 h 21600"/>
                    <a:gd name="T6" fmla="*/ 101 w 21600"/>
                    <a:gd name="T7" fmla="*/ 49 h 21600"/>
                    <a:gd name="T8" fmla="*/ 0 w 21600"/>
                    <a:gd name="T9" fmla="*/ 20 h 21600"/>
                    <a:gd name="T10" fmla="*/ 0 w 21600"/>
                    <a:gd name="T11" fmla="*/ 2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8640"/>
                      </a:moveTo>
                      <a:lnTo>
                        <a:pt x="0" y="0"/>
                      </a:lnTo>
                      <a:lnTo>
                        <a:pt x="21600" y="12960"/>
                      </a:lnTo>
                      <a:lnTo>
                        <a:pt x="20329" y="21600"/>
                      </a:lnTo>
                      <a:lnTo>
                        <a:pt x="0" y="8640"/>
                      </a:lnTo>
                      <a:close/>
                      <a:moveTo>
                        <a:pt x="0" y="864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3" name="Freeform 427"/>
                <p:cNvSpPr>
                  <a:spLocks/>
                </p:cNvSpPr>
                <p:nvPr/>
              </p:nvSpPr>
              <p:spPr bwMode="auto">
                <a:xfrm>
                  <a:off x="6" y="405"/>
                  <a:ext cx="107" cy="39"/>
                </a:xfrm>
                <a:custGeom>
                  <a:avLst/>
                  <a:gdLst>
                    <a:gd name="T0" fmla="*/ 0 w 21600"/>
                    <a:gd name="T1" fmla="*/ 39 h 21600"/>
                    <a:gd name="T2" fmla="*/ 0 w 21600"/>
                    <a:gd name="T3" fmla="*/ 29 h 21600"/>
                    <a:gd name="T4" fmla="*/ 107 w 21600"/>
                    <a:gd name="T5" fmla="*/ 0 h 21600"/>
                    <a:gd name="T6" fmla="*/ 107 w 21600"/>
                    <a:gd name="T7" fmla="*/ 20 h 21600"/>
                    <a:gd name="T8" fmla="*/ 0 w 21600"/>
                    <a:gd name="T9" fmla="*/ 39 h 21600"/>
                    <a:gd name="T10" fmla="*/ 0 w 21600"/>
                    <a:gd name="T11" fmla="*/ 39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6200"/>
                      </a:lnTo>
                      <a:lnTo>
                        <a:pt x="21600" y="0"/>
                      </a:lnTo>
                      <a:lnTo>
                        <a:pt x="21600" y="108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4" name="Freeform 428"/>
                <p:cNvSpPr>
                  <a:spLocks/>
                </p:cNvSpPr>
                <p:nvPr/>
              </p:nvSpPr>
              <p:spPr bwMode="auto">
                <a:xfrm>
                  <a:off x="0" y="434"/>
                  <a:ext cx="75" cy="58"/>
                </a:xfrm>
                <a:custGeom>
                  <a:avLst/>
                  <a:gdLst>
                    <a:gd name="T0" fmla="*/ 0 w 21600"/>
                    <a:gd name="T1" fmla="*/ 10 h 21600"/>
                    <a:gd name="T2" fmla="*/ 6 w 21600"/>
                    <a:gd name="T3" fmla="*/ 0 h 21600"/>
                    <a:gd name="T4" fmla="*/ 75 w 21600"/>
                    <a:gd name="T5" fmla="*/ 48 h 21600"/>
                    <a:gd name="T6" fmla="*/ 69 w 21600"/>
                    <a:gd name="T7" fmla="*/ 58 h 21600"/>
                    <a:gd name="T8" fmla="*/ 0 w 21600"/>
                    <a:gd name="T9" fmla="*/ 10 h 21600"/>
                    <a:gd name="T10" fmla="*/ 0 w 21600"/>
                    <a:gd name="T11" fmla="*/ 1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3600"/>
                      </a:moveTo>
                      <a:lnTo>
                        <a:pt x="1800" y="0"/>
                      </a:lnTo>
                      <a:lnTo>
                        <a:pt x="21600" y="18000"/>
                      </a:lnTo>
                      <a:lnTo>
                        <a:pt x="19800" y="21600"/>
                      </a:lnTo>
                      <a:lnTo>
                        <a:pt x="0" y="3600"/>
                      </a:lnTo>
                      <a:close/>
                      <a:moveTo>
                        <a:pt x="0" y="3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5" name="Rectangle 429"/>
                <p:cNvSpPr>
                  <a:spLocks/>
                </p:cNvSpPr>
                <p:nvPr/>
              </p:nvSpPr>
              <p:spPr bwMode="auto">
                <a:xfrm>
                  <a:off x="63" y="483"/>
                  <a:ext cx="12" cy="17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102" name="Oval 430"/>
              <p:cNvSpPr>
                <a:spLocks/>
              </p:cNvSpPr>
              <p:nvPr/>
            </p:nvSpPr>
            <p:spPr bwMode="auto">
              <a:xfrm rot="-2460000">
                <a:off x="10" y="12"/>
                <a:ext cx="58" cy="54"/>
              </a:xfrm>
              <a:prstGeom prst="ellipse">
                <a:avLst/>
              </a:prstGeom>
              <a:solidFill>
                <a:srgbClr val="B2B2B2"/>
              </a:solidFill>
              <a:ln w="1270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00" name="Freeform 431"/>
            <p:cNvSpPr>
              <a:spLocks/>
            </p:cNvSpPr>
            <p:nvPr/>
          </p:nvSpPr>
          <p:spPr bwMode="auto">
            <a:xfrm>
              <a:off x="3108148" y="1447800"/>
              <a:ext cx="2630309" cy="488231"/>
            </a:xfrm>
            <a:custGeom>
              <a:avLst/>
              <a:gdLst>
                <a:gd name="T0" fmla="*/ 0 w 21600"/>
                <a:gd name="T1" fmla="*/ 0 h 21600"/>
                <a:gd name="T2" fmla="*/ 317 w 21600"/>
                <a:gd name="T3" fmla="*/ 189 h 21600"/>
                <a:gd name="T4" fmla="*/ 731 w 21600"/>
                <a:gd name="T5" fmla="*/ 283 h 21600"/>
                <a:gd name="T6" fmla="*/ 1200 w 21600"/>
                <a:gd name="T7" fmla="*/ 189 h 21600"/>
                <a:gd name="T8" fmla="*/ 1475 w 21600"/>
                <a:gd name="T9" fmla="*/ 31 h 21600"/>
                <a:gd name="T10" fmla="*/ 1524 w 21600"/>
                <a:gd name="T11" fmla="*/ 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0"/>
                  </a:moveTo>
                  <a:cubicBezTo>
                    <a:pt x="1368" y="5400"/>
                    <a:pt x="2760" y="10800"/>
                    <a:pt x="4494" y="14400"/>
                  </a:cubicBezTo>
                  <a:cubicBezTo>
                    <a:pt x="6204" y="18000"/>
                    <a:pt x="8256" y="21600"/>
                    <a:pt x="10357" y="21600"/>
                  </a:cubicBezTo>
                  <a:cubicBezTo>
                    <a:pt x="12433" y="21600"/>
                    <a:pt x="15242" y="17400"/>
                    <a:pt x="17001" y="14400"/>
                  </a:cubicBezTo>
                  <a:cubicBezTo>
                    <a:pt x="18759" y="11100"/>
                    <a:pt x="20249" y="4200"/>
                    <a:pt x="20909" y="2400"/>
                  </a:cubicBezTo>
                  <a:lnTo>
                    <a:pt x="21600" y="456"/>
                  </a:lnTo>
                </a:path>
              </a:pathLst>
            </a:custGeom>
            <a:noFill/>
            <a:ln w="25400">
              <a:solidFill>
                <a:srgbClr val="A5002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cxnSp>
        <p:nvCxnSpPr>
          <p:cNvPr id="177" name="Straight Arrow Connector 176"/>
          <p:cNvCxnSpPr/>
          <p:nvPr/>
        </p:nvCxnSpPr>
        <p:spPr>
          <a:xfrm>
            <a:off x="2452072" y="1850219"/>
            <a:ext cx="796962" cy="0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8" name="Rectangle 15"/>
          <p:cNvSpPr>
            <a:spLocks/>
          </p:cNvSpPr>
          <p:nvPr/>
        </p:nvSpPr>
        <p:spPr bwMode="auto">
          <a:xfrm>
            <a:off x="2756872" y="1325039"/>
            <a:ext cx="2064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9686" bIns="0">
            <a:spAutoFit/>
          </a:bodyPr>
          <a:lstStyle/>
          <a:p>
            <a:pPr marL="41275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?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80" name="Picture 179" descr="seyfarth.pdf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7"/>
          <a:stretch/>
        </p:blipFill>
        <p:spPr>
          <a:xfrm>
            <a:off x="5627455" y="3263789"/>
            <a:ext cx="1810387" cy="1289496"/>
          </a:xfrm>
          <a:prstGeom prst="rect">
            <a:avLst/>
          </a:prstGeom>
        </p:spPr>
      </p:pic>
      <p:pic>
        <p:nvPicPr>
          <p:cNvPr id="182" name="Picture 181" descr="hurst.pdf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090" y="3298439"/>
            <a:ext cx="955130" cy="127951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05026" y="3200400"/>
            <a:ext cx="4928272" cy="1637456"/>
            <a:chOff x="668941" y="3261365"/>
            <a:chExt cx="3639840" cy="1209366"/>
          </a:xfrm>
        </p:grpSpPr>
        <p:pic>
          <p:nvPicPr>
            <p:cNvPr id="17" name="Picture 16" descr="ruina.pdf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941" y="3261365"/>
              <a:ext cx="3639840" cy="1209366"/>
            </a:xfrm>
            <a:prstGeom prst="rect">
              <a:avLst/>
            </a:prstGeom>
          </p:spPr>
        </p:pic>
        <p:sp>
          <p:nvSpPr>
            <p:cNvPr id="20" name="Rectangle 15"/>
            <p:cNvSpPr>
              <a:spLocks/>
            </p:cNvSpPr>
            <p:nvPr/>
          </p:nvSpPr>
          <p:spPr bwMode="auto">
            <a:xfrm>
              <a:off x="1132266" y="3813687"/>
              <a:ext cx="134929" cy="2727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39686" bIns="0">
              <a:spAutoFit/>
            </a:bodyPr>
            <a:lstStyle/>
            <a:p>
              <a:pPr marL="41275" algn="ctr"/>
              <a:r>
                <a:rPr lang="en-US" sz="2400" dirty="0" smtClean="0">
                  <a:solidFill>
                    <a:srgbClr val="215968"/>
                  </a:solidFill>
                  <a:latin typeface="Calibri"/>
                  <a:cs typeface="Calibri"/>
                </a:rPr>
                <a:t>?</a:t>
              </a:r>
              <a:endParaRPr lang="en-US" sz="2400" dirty="0">
                <a:solidFill>
                  <a:srgbClr val="215968"/>
                </a:solidFill>
                <a:latin typeface="Calibri"/>
                <a:cs typeface="Calibri"/>
              </a:endParaRPr>
            </a:p>
          </p:txBody>
        </p:sp>
        <p:sp>
          <p:nvSpPr>
            <p:cNvPr id="183" name="Rectangle 15"/>
            <p:cNvSpPr>
              <a:spLocks/>
            </p:cNvSpPr>
            <p:nvPr/>
          </p:nvSpPr>
          <p:spPr bwMode="auto">
            <a:xfrm>
              <a:off x="2808667" y="3733800"/>
              <a:ext cx="134929" cy="2727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39686" bIns="0">
              <a:spAutoFit/>
            </a:bodyPr>
            <a:lstStyle/>
            <a:p>
              <a:pPr marL="41275" algn="ctr"/>
              <a:r>
                <a:rPr lang="en-US" sz="2400" dirty="0" smtClean="0">
                  <a:solidFill>
                    <a:srgbClr val="215968"/>
                  </a:solidFill>
                  <a:latin typeface="Calibri"/>
                  <a:cs typeface="Calibri"/>
                </a:rPr>
                <a:t>?</a:t>
              </a:r>
              <a:endParaRPr lang="en-US" sz="2400" dirty="0">
                <a:solidFill>
                  <a:srgbClr val="215968"/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184" name="Picture 183" descr="muybridge_human.pdf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51"/>
          <a:stretch/>
        </p:blipFill>
        <p:spPr>
          <a:xfrm>
            <a:off x="6237055" y="1439447"/>
            <a:ext cx="2059635" cy="1333500"/>
          </a:xfrm>
          <a:prstGeom prst="rect">
            <a:avLst/>
          </a:prstGeom>
        </p:spPr>
      </p:pic>
      <p:cxnSp>
        <p:nvCxnSpPr>
          <p:cNvPr id="185" name="Straight Arrow Connector 184"/>
          <p:cNvCxnSpPr/>
          <p:nvPr/>
        </p:nvCxnSpPr>
        <p:spPr>
          <a:xfrm rot="18000000">
            <a:off x="6623605" y="3242258"/>
            <a:ext cx="796962" cy="0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6" name="Rectangle 15"/>
          <p:cNvSpPr>
            <a:spLocks/>
          </p:cNvSpPr>
          <p:nvPr/>
        </p:nvSpPr>
        <p:spPr bwMode="auto">
          <a:xfrm>
            <a:off x="6716395" y="2851666"/>
            <a:ext cx="2064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9686" bIns="0">
            <a:spAutoFit/>
          </a:bodyPr>
          <a:lstStyle/>
          <a:p>
            <a:pPr marL="41275"/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?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Calibri"/>
              <a:cs typeface="Calibri"/>
            </a:endParaRPr>
          </a:p>
        </p:txBody>
      </p:sp>
      <p:cxnSp>
        <p:nvCxnSpPr>
          <p:cNvPr id="187" name="Straight Arrow Connector 186"/>
          <p:cNvCxnSpPr/>
          <p:nvPr/>
        </p:nvCxnSpPr>
        <p:spPr>
          <a:xfrm rot="3600000" flipH="1">
            <a:off x="7180815" y="3242258"/>
            <a:ext cx="796962" cy="0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8" name="Rectangle 15"/>
          <p:cNvSpPr>
            <a:spLocks/>
          </p:cNvSpPr>
          <p:nvPr/>
        </p:nvSpPr>
        <p:spPr bwMode="auto">
          <a:xfrm>
            <a:off x="7630795" y="2851666"/>
            <a:ext cx="2064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9686" bIns="0">
            <a:spAutoFit/>
          </a:bodyPr>
          <a:lstStyle/>
          <a:p>
            <a:pPr marL="41275"/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?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75" name="Rectangle 10"/>
          <p:cNvSpPr>
            <a:spLocks/>
          </p:cNvSpPr>
          <p:nvPr/>
        </p:nvSpPr>
        <p:spPr bwMode="auto">
          <a:xfrm>
            <a:off x="570554" y="2192179"/>
            <a:ext cx="17366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5154" bIns="0" anchor="ctr">
            <a:spAutoFit/>
          </a:bodyPr>
          <a:lstStyle/>
          <a:p>
            <a:pPr marL="42863">
              <a:spcBef>
                <a:spcPts val="1000"/>
              </a:spcBef>
            </a:pP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Blickhan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&amp; Full 1993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76" name="Rectangle 347"/>
          <p:cNvSpPr>
            <a:spLocks/>
          </p:cNvSpPr>
          <p:nvPr/>
        </p:nvSpPr>
        <p:spPr bwMode="auto">
          <a:xfrm>
            <a:off x="343274" y="4814282"/>
            <a:ext cx="48383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 anchor="ctr">
            <a:spAutoFit/>
          </a:bodyPr>
          <a:lstStyle/>
          <a:p>
            <a:pPr marL="42863"/>
            <a:r>
              <a:rPr lang="en-US" sz="1600" dirty="0" err="1">
                <a:solidFill>
                  <a:srgbClr val="7F7F7F"/>
                </a:solidFill>
                <a:latin typeface="Calibri"/>
                <a:cs typeface="Calibri"/>
              </a:rPr>
              <a:t>Srinivasan</a:t>
            </a:r>
            <a:r>
              <a:rPr lang="en-US" sz="1600" dirty="0">
                <a:solidFill>
                  <a:srgbClr val="7F7F7F"/>
                </a:solidFill>
                <a:latin typeface="Calibri"/>
                <a:cs typeface="Calibri"/>
              </a:rPr>
              <a:t> &amp; </a:t>
            </a:r>
            <a:r>
              <a:rPr lang="en-US" sz="1600" dirty="0" err="1">
                <a:solidFill>
                  <a:srgbClr val="7F7F7F"/>
                </a:solidFill>
                <a:latin typeface="Calibri"/>
                <a:cs typeface="Calibri"/>
              </a:rPr>
              <a:t>Ruina</a:t>
            </a:r>
            <a:r>
              <a:rPr lang="en-US" sz="1600" dirty="0">
                <a:solidFill>
                  <a:srgbClr val="7F7F7F"/>
                </a:solidFill>
                <a:latin typeface="Calibri"/>
                <a:cs typeface="Calibri"/>
              </a:rPr>
              <a:t> 2005, 2007</a:t>
            </a:r>
          </a:p>
        </p:txBody>
      </p:sp>
      <p:sp>
        <p:nvSpPr>
          <p:cNvPr id="181" name="Rectangle 347"/>
          <p:cNvSpPr>
            <a:spLocks/>
          </p:cNvSpPr>
          <p:nvPr/>
        </p:nvSpPr>
        <p:spPr bwMode="auto">
          <a:xfrm>
            <a:off x="5627455" y="4782979"/>
            <a:ext cx="392954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 anchor="ctr">
            <a:spAutoFit/>
          </a:bodyPr>
          <a:lstStyle/>
          <a:p>
            <a:pPr marL="42863"/>
            <a:r>
              <a:rPr lang="en-US" sz="1600" dirty="0" err="1">
                <a:solidFill>
                  <a:srgbClr val="7F7F7F"/>
                </a:solidFill>
                <a:latin typeface="Calibri"/>
                <a:cs typeface="Calibri"/>
              </a:rPr>
              <a:t>Vejdani</a:t>
            </a:r>
            <a:r>
              <a:rPr lang="en-US" sz="1600" dirty="0">
                <a:solidFill>
                  <a:srgbClr val="7F7F7F"/>
                </a:solidFill>
                <a:latin typeface="Calibri"/>
                <a:cs typeface="Calibri"/>
              </a:rPr>
              <a:t>, Blum, Daley, &amp; Hurst 2013</a:t>
            </a:r>
          </a:p>
        </p:txBody>
      </p:sp>
      <p:sp>
        <p:nvSpPr>
          <p:cNvPr id="190" name="Rectangle 347"/>
          <p:cNvSpPr>
            <a:spLocks/>
          </p:cNvSpPr>
          <p:nvPr/>
        </p:nvSpPr>
        <p:spPr bwMode="auto">
          <a:xfrm>
            <a:off x="5627455" y="4554379"/>
            <a:ext cx="25216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 anchor="t">
            <a:spAutoFit/>
          </a:bodyPr>
          <a:lstStyle/>
          <a:p>
            <a:pPr marL="42863"/>
            <a:r>
              <a:rPr lang="en-US" sz="1600" dirty="0" err="1" smtClean="0">
                <a:solidFill>
                  <a:srgbClr val="7F7F7F"/>
                </a:solidFill>
                <a:latin typeface="Calibri"/>
                <a:cs typeface="Calibri"/>
              </a:rPr>
              <a:t>Seyfarth</a:t>
            </a:r>
            <a:r>
              <a:rPr lang="en-US" sz="1600" dirty="0" smtClean="0">
                <a:solidFill>
                  <a:srgbClr val="7F7F7F"/>
                </a:solidFill>
                <a:latin typeface="Calibri"/>
                <a:cs typeface="Calibri"/>
              </a:rPr>
              <a:t>, Geyer, Herr 2003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43794" y="762000"/>
            <a:ext cx="8652606" cy="2412087"/>
            <a:chOff x="626480" y="762000"/>
            <a:chExt cx="8652606" cy="2412087"/>
          </a:xfrm>
        </p:grpSpPr>
        <p:sp>
          <p:nvSpPr>
            <p:cNvPr id="220" name="Rectangle 15"/>
            <p:cNvSpPr>
              <a:spLocks/>
            </p:cNvSpPr>
            <p:nvPr/>
          </p:nvSpPr>
          <p:spPr bwMode="auto">
            <a:xfrm>
              <a:off x="626480" y="762000"/>
              <a:ext cx="4226172" cy="468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39686" bIns="0">
              <a:spAutoFit/>
            </a:bodyPr>
            <a:lstStyle/>
            <a:p>
              <a:pPr marL="41275" algn="ctr"/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Calibri"/>
                  <a:cs typeface="Calibri"/>
                </a:rPr>
                <a:t>estimation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221" name="Rectangle 15"/>
            <p:cNvSpPr>
              <a:spLocks/>
            </p:cNvSpPr>
            <p:nvPr/>
          </p:nvSpPr>
          <p:spPr bwMode="auto">
            <a:xfrm>
              <a:off x="738861" y="2743200"/>
              <a:ext cx="372506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39686" bIns="0">
              <a:spAutoFit/>
            </a:bodyPr>
            <a:lstStyle/>
            <a:p>
              <a:pPr marL="41275" algn="ctr"/>
              <a:r>
                <a:rPr lang="en-US" sz="2800" b="1" dirty="0" smtClean="0">
                  <a:solidFill>
                    <a:schemeClr val="accent5">
                      <a:lumMod val="50000"/>
                    </a:schemeClr>
                  </a:solidFill>
                  <a:latin typeface="Calibri"/>
                  <a:cs typeface="Calibri"/>
                </a:rPr>
                <a:t>synthesis</a:t>
              </a:r>
              <a:endParaRPr lang="en-US" sz="2800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222" name="Rectangle 15"/>
            <p:cNvSpPr>
              <a:spLocks/>
            </p:cNvSpPr>
            <p:nvPr/>
          </p:nvSpPr>
          <p:spPr bwMode="auto">
            <a:xfrm>
              <a:off x="5105400" y="864513"/>
              <a:ext cx="417368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39686" bIns="0">
              <a:spAutoFit/>
            </a:bodyPr>
            <a:lstStyle/>
            <a:p>
              <a:pPr marL="41275" algn="ctr"/>
              <a:r>
                <a:rPr lang="en-US" sz="2800" b="1" dirty="0" smtClean="0">
                  <a:solidFill>
                    <a:schemeClr val="accent4">
                      <a:lumMod val="50000"/>
                    </a:schemeClr>
                  </a:solidFill>
                  <a:latin typeface="Calibri"/>
                  <a:cs typeface="Calibri"/>
                </a:rPr>
                <a:t>design</a:t>
              </a:r>
              <a:endParaRPr lang="en-US" sz="2800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23" name="Content Placeholder 2"/>
          <p:cNvSpPr txBox="1">
            <a:spLocks/>
          </p:cNvSpPr>
          <p:nvPr/>
        </p:nvSpPr>
        <p:spPr bwMode="auto">
          <a:xfrm>
            <a:off x="228600" y="5334001"/>
            <a:ext cx="8686800" cy="137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Estimation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smtClean="0"/>
              <a:t>of unknown parameters for reduced-order models</a:t>
            </a: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Synthesis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smtClean="0"/>
              <a:t>of dynamic gaits to </a:t>
            </a:r>
            <a:r>
              <a:rPr lang="en-US" dirty="0" err="1" smtClean="0"/>
              <a:t>extremize</a:t>
            </a:r>
            <a:r>
              <a:rPr lang="en-US" dirty="0" smtClean="0"/>
              <a:t> performance criteria</a:t>
            </a:r>
          </a:p>
          <a:p>
            <a:r>
              <a:rPr lang="en-US" b="1" dirty="0" smtClean="0">
                <a:solidFill>
                  <a:srgbClr val="403152"/>
                </a:solidFill>
              </a:rPr>
              <a:t>Design</a:t>
            </a:r>
            <a:r>
              <a:rPr lang="en-US" dirty="0" smtClean="0">
                <a:solidFill>
                  <a:srgbClr val="403152"/>
                </a:solidFill>
              </a:rPr>
              <a:t> </a:t>
            </a:r>
            <a:r>
              <a:rPr lang="en-US" dirty="0" smtClean="0"/>
              <a:t>of experiments to distinguish competing hypotheses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22384" y="637972"/>
            <a:ext cx="9115646" cy="4696027"/>
          </a:xfrm>
          <a:prstGeom prst="roundRect">
            <a:avLst>
              <a:gd name="adj" fmla="val 9740"/>
            </a:avLst>
          </a:prstGeom>
          <a:solidFill>
            <a:schemeClr val="bg1">
              <a:alpha val="51000"/>
            </a:schemeClr>
          </a:solidFill>
          <a:ln w="5715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9" name="Group 188"/>
          <p:cNvGrpSpPr/>
          <p:nvPr/>
        </p:nvGrpSpPr>
        <p:grpSpPr>
          <a:xfrm>
            <a:off x="1293354" y="1276753"/>
            <a:ext cx="7783829" cy="2780494"/>
            <a:chOff x="1276040" y="1276753"/>
            <a:chExt cx="7783829" cy="2780494"/>
          </a:xfrm>
        </p:grpSpPr>
        <p:grpSp>
          <p:nvGrpSpPr>
            <p:cNvPr id="193" name="Group 192"/>
            <p:cNvGrpSpPr/>
            <p:nvPr/>
          </p:nvGrpSpPr>
          <p:grpSpPr>
            <a:xfrm>
              <a:off x="1276040" y="1276753"/>
              <a:ext cx="2926268" cy="780647"/>
              <a:chOff x="5118906" y="5772554"/>
              <a:chExt cx="2926268" cy="780647"/>
            </a:xfrm>
          </p:grpSpPr>
          <p:sp>
            <p:nvSpPr>
              <p:cNvPr id="200" name="Rounded Rectangle 199"/>
              <p:cNvSpPr/>
              <p:nvPr/>
            </p:nvSpPr>
            <p:spPr>
              <a:xfrm>
                <a:off x="5118906" y="5772554"/>
                <a:ext cx="2926268" cy="780647"/>
              </a:xfrm>
              <a:prstGeom prst="roundRect">
                <a:avLst>
                  <a:gd name="adj" fmla="val 974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 cmpd="sng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201" name="Object 20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0269694"/>
                  </p:ext>
                </p:extLst>
              </p:nvPr>
            </p:nvGraphicFramePr>
            <p:xfrm>
              <a:off x="5314950" y="5886450"/>
              <a:ext cx="2627313" cy="5572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833" name="Equation" r:id="rId23" imgW="1016000" imgH="215900" progId="Equation.3">
                      <p:embed/>
                    </p:oleObj>
                  </mc:Choice>
                  <mc:Fallback>
                    <p:oleObj name="Equation" r:id="rId23" imgW="1016000" imgH="2159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4"/>
                          <a:stretch>
                            <a:fillRect/>
                          </a:stretch>
                        </p:blipFill>
                        <p:spPr>
                          <a:xfrm>
                            <a:off x="5314950" y="5886450"/>
                            <a:ext cx="2627313" cy="55721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94" name="Group 193"/>
            <p:cNvGrpSpPr/>
            <p:nvPr/>
          </p:nvGrpSpPr>
          <p:grpSpPr>
            <a:xfrm>
              <a:off x="1295400" y="3276600"/>
              <a:ext cx="2971800" cy="780647"/>
              <a:chOff x="6019800" y="1962553"/>
              <a:chExt cx="2971800" cy="780647"/>
            </a:xfrm>
          </p:grpSpPr>
          <p:sp>
            <p:nvSpPr>
              <p:cNvPr id="198" name="Rounded Rectangle 197"/>
              <p:cNvSpPr/>
              <p:nvPr/>
            </p:nvSpPr>
            <p:spPr>
              <a:xfrm>
                <a:off x="6019800" y="1962553"/>
                <a:ext cx="2971800" cy="780647"/>
              </a:xfrm>
              <a:prstGeom prst="roundRect">
                <a:avLst>
                  <a:gd name="adj" fmla="val 974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mpd="sng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199" name="Object 19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78992389"/>
                  </p:ext>
                </p:extLst>
              </p:nvPr>
            </p:nvGraphicFramePr>
            <p:xfrm>
              <a:off x="6190168" y="2101848"/>
              <a:ext cx="2755900" cy="525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834" name="Equation" r:id="rId25" imgW="1066800" imgH="203200" progId="Equation.3">
                      <p:embed/>
                    </p:oleObj>
                  </mc:Choice>
                  <mc:Fallback>
                    <p:oleObj name="Equation" r:id="rId25" imgW="1066800" imgH="2032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6"/>
                          <a:stretch>
                            <a:fillRect/>
                          </a:stretch>
                        </p:blipFill>
                        <p:spPr>
                          <a:xfrm>
                            <a:off x="6190168" y="2101848"/>
                            <a:ext cx="2755900" cy="52546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95" name="Group 194"/>
            <p:cNvGrpSpPr/>
            <p:nvPr/>
          </p:nvGrpSpPr>
          <p:grpSpPr>
            <a:xfrm>
              <a:off x="5382784" y="1406042"/>
              <a:ext cx="3677085" cy="676754"/>
              <a:chOff x="2723714" y="6019800"/>
              <a:chExt cx="3677085" cy="676754"/>
            </a:xfrm>
          </p:grpSpPr>
          <p:sp>
            <p:nvSpPr>
              <p:cNvPr id="196" name="Rounded Rectangle 195"/>
              <p:cNvSpPr/>
              <p:nvPr/>
            </p:nvSpPr>
            <p:spPr>
              <a:xfrm>
                <a:off x="2723714" y="6019800"/>
                <a:ext cx="3677085" cy="676754"/>
              </a:xfrm>
              <a:prstGeom prst="roundRect">
                <a:avLst>
                  <a:gd name="adj" fmla="val 974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57150" cmpd="sng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4">
                      <a:lumMod val="20000"/>
                      <a:lumOff val="80000"/>
                    </a:schemeClr>
                  </a:solidFill>
                </a:endParaRPr>
              </a:p>
            </p:txBody>
          </p:sp>
          <p:graphicFrame>
            <p:nvGraphicFramePr>
              <p:cNvPr id="197" name="Object 19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41384604"/>
                  </p:ext>
                </p:extLst>
              </p:nvPr>
            </p:nvGraphicFramePr>
            <p:xfrm>
              <a:off x="2919413" y="6054725"/>
              <a:ext cx="3379787" cy="5905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835" name="Equation" r:id="rId27" imgW="1308100" imgH="228600" progId="Equation.3">
                      <p:embed/>
                    </p:oleObj>
                  </mc:Choice>
                  <mc:Fallback>
                    <p:oleObj name="Equation" r:id="rId27" imgW="1308100" imgH="2286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8"/>
                          <a:stretch>
                            <a:fillRect/>
                          </a:stretch>
                        </p:blipFill>
                        <p:spPr>
                          <a:xfrm>
                            <a:off x="2919413" y="6054725"/>
                            <a:ext cx="3379787" cy="5905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1532095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85800"/>
            <a:ext cx="8229599" cy="481255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observation: performance criteria varies smoothly</a:t>
            </a:r>
            <a:endParaRPr lang="en-US" dirty="0"/>
          </a:p>
        </p:txBody>
      </p:sp>
      <p:pic>
        <p:nvPicPr>
          <p:cNvPr id="7" name="Picture 6" descr="_jump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80"/>
          <a:stretch/>
        </p:blipFill>
        <p:spPr>
          <a:xfrm>
            <a:off x="76200" y="5681183"/>
            <a:ext cx="914400" cy="119896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95883" y="2195982"/>
            <a:ext cx="7256953" cy="2851493"/>
            <a:chOff x="811633" y="2514600"/>
            <a:chExt cx="7256953" cy="2851493"/>
          </a:xfrm>
        </p:grpSpPr>
        <p:sp>
          <p:nvSpPr>
            <p:cNvPr id="14" name="Rounded Rectangle 13"/>
            <p:cNvSpPr/>
            <p:nvPr/>
          </p:nvSpPr>
          <p:spPr>
            <a:xfrm>
              <a:off x="811633" y="4114800"/>
              <a:ext cx="7256953" cy="1251293"/>
            </a:xfrm>
            <a:prstGeom prst="roundRect">
              <a:avLst/>
            </a:prstGeom>
            <a:noFill/>
            <a:ln w="57150" cmpd="sng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124200" y="3292182"/>
              <a:ext cx="42505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eaLnBrk="0" hangingPunct="0">
                <a:spcBef>
                  <a:spcPct val="20000"/>
                </a:spcBef>
              </a:pPr>
              <a:r>
                <a:rPr lang="en-US" sz="2800" b="1" dirty="0">
                  <a:solidFill>
                    <a:srgbClr val="C0504D">
                      <a:lumMod val="50000"/>
                    </a:srgbClr>
                  </a:solidFill>
                  <a:latin typeface="Calibri"/>
                  <a:ea typeface="ＭＳ Ｐゴシック" charset="-128"/>
                  <a:cs typeface="ＭＳ Ｐゴシック" charset="-128"/>
                </a:rPr>
                <a:t>discontinuous/non-smooth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962400" y="2514600"/>
              <a:ext cx="1371600" cy="609600"/>
            </a:xfrm>
            <a:prstGeom prst="roundRect">
              <a:avLst/>
            </a:prstGeom>
            <a:noFill/>
            <a:ln w="57150" cmpd="sng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828800"/>
            <a:ext cx="914400" cy="50546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929954" y="576180"/>
            <a:ext cx="807128" cy="1481220"/>
            <a:chOff x="7955872" y="855064"/>
            <a:chExt cx="807128" cy="1481220"/>
          </a:xfrm>
        </p:grpSpPr>
        <p:sp>
          <p:nvSpPr>
            <p:cNvPr id="10" name="Rounded Rectangle 9"/>
            <p:cNvSpPr/>
            <p:nvPr/>
          </p:nvSpPr>
          <p:spPr>
            <a:xfrm>
              <a:off x="7955872" y="935279"/>
              <a:ext cx="285878" cy="743064"/>
            </a:xfrm>
            <a:prstGeom prst="roundRect">
              <a:avLst/>
            </a:prstGeom>
            <a:noFill/>
            <a:ln w="57150" cmpd="sng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7760780" y="1334064"/>
              <a:ext cx="14812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b="1" dirty="0">
                  <a:solidFill>
                    <a:srgbClr val="4F81BD">
                      <a:lumMod val="50000"/>
                    </a:srgbClr>
                  </a:solidFill>
                </a:rPr>
                <a:t>smooth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58500" y="5486400"/>
            <a:ext cx="7985500" cy="1447800"/>
            <a:chOff x="1158500" y="5486400"/>
            <a:chExt cx="7985500" cy="1447800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 bwMode="auto">
            <a:xfrm>
              <a:off x="1158501" y="5486400"/>
              <a:ext cx="7985499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2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800" dirty="0" smtClean="0"/>
                <a:t>Can apply gradient ascent using </a:t>
              </a:r>
              <a:r>
                <a:rPr lang="en-US" sz="2800" i="1" dirty="0" err="1">
                  <a:latin typeface="Times"/>
                  <a:cs typeface="Times"/>
                </a:rPr>
                <a:t>dJ</a:t>
              </a:r>
              <a:r>
                <a:rPr lang="en-US" sz="2800" i="1" dirty="0">
                  <a:latin typeface="Times"/>
                  <a:cs typeface="Times"/>
                </a:rPr>
                <a:t>/</a:t>
              </a:r>
              <a:r>
                <a:rPr lang="en-US" sz="2800" i="1" dirty="0" smtClean="0">
                  <a:latin typeface="Times"/>
                  <a:cs typeface="Times"/>
                </a:rPr>
                <a:t>dx(0) </a:t>
              </a:r>
              <a:r>
                <a:rPr lang="en-US" sz="2800" dirty="0" smtClean="0"/>
                <a:t>to solve:</a:t>
              </a:r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1544698"/>
                </p:ext>
              </p:extLst>
            </p:nvPr>
          </p:nvGraphicFramePr>
          <p:xfrm>
            <a:off x="2779023" y="6019800"/>
            <a:ext cx="4094478" cy="583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47" name="Equation" r:id="rId6" imgW="1422400" imgH="203200" progId="Equation.3">
                    <p:embed/>
                  </p:oleObj>
                </mc:Choice>
                <mc:Fallback>
                  <p:oleObj name="Equation" r:id="rId6" imgW="14224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779023" y="6019800"/>
                          <a:ext cx="4094478" cy="5836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ctangle 347"/>
            <p:cNvSpPr>
              <a:spLocks/>
            </p:cNvSpPr>
            <p:nvPr/>
          </p:nvSpPr>
          <p:spPr bwMode="auto">
            <a:xfrm>
              <a:off x="1158500" y="6554412"/>
              <a:ext cx="752829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40639" bIns="0" anchor="b">
              <a:spAutoFit/>
            </a:bodyPr>
            <a:lstStyle/>
            <a:p>
              <a:pPr marL="42863"/>
              <a:r>
                <a:rPr lang="en-US" sz="1600" dirty="0" err="1" smtClean="0">
                  <a:solidFill>
                    <a:srgbClr val="7F7F7F"/>
                  </a:solidFill>
                  <a:latin typeface="Calibri"/>
                  <a:cs typeface="Calibri"/>
                </a:rPr>
                <a:t>Elhamifar</a:t>
              </a:r>
              <a:r>
                <a:rPr lang="en-US" sz="1600" dirty="0" smtClean="0">
                  <a:solidFill>
                    <a:srgbClr val="7F7F7F"/>
                  </a:solidFill>
                  <a:latin typeface="Calibri"/>
                  <a:cs typeface="Calibri"/>
                </a:rPr>
                <a:t>, Burden, &amp; </a:t>
              </a:r>
              <a:r>
                <a:rPr lang="en-US" sz="1600" dirty="0" err="1" smtClean="0">
                  <a:solidFill>
                    <a:srgbClr val="7F7F7F"/>
                  </a:solidFill>
                  <a:latin typeface="Calibri"/>
                  <a:cs typeface="Calibri"/>
                </a:rPr>
                <a:t>Sastry</a:t>
              </a:r>
              <a:r>
                <a:rPr lang="en-US" sz="1600" dirty="0" smtClean="0">
                  <a:solidFill>
                    <a:srgbClr val="7F7F7F"/>
                  </a:solidFill>
                  <a:latin typeface="Calibri"/>
                  <a:cs typeface="Calibri"/>
                </a:rPr>
                <a:t> 2014</a:t>
              </a:r>
              <a:endParaRPr lang="en-US" sz="1600" dirty="0">
                <a:solidFill>
                  <a:srgbClr val="7F7F7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DF77C-8FD8-BE4E-97BB-60F9B6804AA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245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76200" y="698842"/>
            <a:ext cx="8991600" cy="6184558"/>
            <a:chOff x="76200" y="698842"/>
            <a:chExt cx="8991600" cy="618455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98842"/>
              <a:ext cx="8229599" cy="478647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400" y="1828800"/>
              <a:ext cx="914400" cy="5054600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76200" y="698842"/>
            <a:ext cx="8991600" cy="6184558"/>
            <a:chOff x="76200" y="698842"/>
            <a:chExt cx="8991600" cy="6184558"/>
          </a:xfrm>
        </p:grpSpPr>
        <p:grpSp>
          <p:nvGrpSpPr>
            <p:cNvPr id="2" name="Group 1"/>
            <p:cNvGrpSpPr/>
            <p:nvPr/>
          </p:nvGrpSpPr>
          <p:grpSpPr>
            <a:xfrm>
              <a:off x="76200" y="698842"/>
              <a:ext cx="8991600" cy="6184558"/>
              <a:chOff x="76200" y="698842"/>
              <a:chExt cx="8991600" cy="6184558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0" y="698842"/>
                <a:ext cx="8229598" cy="4786470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3400" y="1828800"/>
                <a:ext cx="914400" cy="5054600"/>
              </a:xfrm>
              <a:prstGeom prst="rect">
                <a:avLst/>
              </a:prstGeom>
            </p:spPr>
          </p:pic>
        </p:grpSp>
        <p:cxnSp>
          <p:nvCxnSpPr>
            <p:cNvPr id="8" name="Straight Connector 7"/>
            <p:cNvCxnSpPr/>
            <p:nvPr/>
          </p:nvCxnSpPr>
          <p:spPr>
            <a:xfrm>
              <a:off x="5383744" y="699030"/>
              <a:ext cx="0" cy="4253970"/>
            </a:xfrm>
            <a:prstGeom prst="line">
              <a:avLst/>
            </a:prstGeom>
            <a:ln w="57150" cmpd="sng">
              <a:solidFill>
                <a:schemeClr val="accent2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5412420" y="4495800"/>
              <a:ext cx="19116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chemeClr val="accent2">
                      <a:lumMod val="50000"/>
                    </a:schemeClr>
                  </a:solidFill>
                  <a:latin typeface="Times"/>
                  <a:cs typeface="Times"/>
                </a:rPr>
                <a:t>T =</a:t>
              </a:r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</a:rPr>
                <a:t> 100ms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6200" y="699030"/>
            <a:ext cx="8991600" cy="6184558"/>
            <a:chOff x="76200" y="699030"/>
            <a:chExt cx="8991600" cy="6184558"/>
          </a:xfrm>
        </p:grpSpPr>
        <p:grpSp>
          <p:nvGrpSpPr>
            <p:cNvPr id="28" name="Group 27"/>
            <p:cNvGrpSpPr/>
            <p:nvPr/>
          </p:nvGrpSpPr>
          <p:grpSpPr>
            <a:xfrm>
              <a:off x="76200" y="699030"/>
              <a:ext cx="8991600" cy="6184558"/>
              <a:chOff x="76200" y="698842"/>
              <a:chExt cx="8991600" cy="6184558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0" y="698842"/>
                <a:ext cx="8229598" cy="4786469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3400" y="1828800"/>
                <a:ext cx="914400" cy="5054600"/>
              </a:xfrm>
              <a:prstGeom prst="rect">
                <a:avLst/>
              </a:prstGeom>
            </p:spPr>
          </p:pic>
        </p:grpSp>
        <p:cxnSp>
          <p:nvCxnSpPr>
            <p:cNvPr id="34" name="Straight Connector 33"/>
            <p:cNvCxnSpPr/>
            <p:nvPr/>
          </p:nvCxnSpPr>
          <p:spPr>
            <a:xfrm>
              <a:off x="8068285" y="722440"/>
              <a:ext cx="0" cy="4253970"/>
            </a:xfrm>
            <a:prstGeom prst="line">
              <a:avLst/>
            </a:prstGeom>
            <a:ln w="57150" cmpd="sng">
              <a:solidFill>
                <a:schemeClr val="accent2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6172200" y="3657600"/>
              <a:ext cx="19116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chemeClr val="accent2">
                      <a:lumMod val="50000"/>
                    </a:schemeClr>
                  </a:solidFill>
                  <a:latin typeface="Times"/>
                  <a:cs typeface="Times"/>
                </a:rPr>
                <a:t>T =</a:t>
              </a:r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2800" dirty="0" smtClean="0">
                  <a:solidFill>
                    <a:schemeClr val="accent2">
                      <a:lumMod val="50000"/>
                    </a:schemeClr>
                  </a:solidFill>
                </a:rPr>
                <a:t>160ms</a:t>
              </a:r>
              <a:endParaRPr lang="en-US" sz="28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advantage</a:t>
            </a:r>
            <a:r>
              <a:rPr lang="en-US" dirty="0"/>
              <a:t>: </a:t>
            </a:r>
            <a:r>
              <a:rPr lang="en-US" dirty="0" smtClean="0"/>
              <a:t>unnecessary to optimize footfall seq.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DF77C-8FD8-BE4E-97BB-60F9B6804AA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7" name="Picture 6" descr="_jum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80"/>
          <a:stretch/>
        </p:blipFill>
        <p:spPr>
          <a:xfrm>
            <a:off x="76200" y="5681183"/>
            <a:ext cx="914400" cy="1198964"/>
          </a:xfrm>
          <a:prstGeom prst="rect">
            <a:avLst/>
          </a:prstGeom>
        </p:spPr>
      </p:pic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1143000" y="5496838"/>
            <a:ext cx="7924800" cy="128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Initialize optimization from equilibrium</a:t>
            </a:r>
          </a:p>
          <a:p>
            <a:r>
              <a:rPr lang="en-US" dirty="0" smtClean="0"/>
              <a:t>With final time </a:t>
            </a:r>
            <a:r>
              <a:rPr lang="en-US" i="1" dirty="0" smtClean="0">
                <a:solidFill>
                  <a:srgbClr val="632523"/>
                </a:solidFill>
                <a:latin typeface="Times"/>
                <a:cs typeface="Times"/>
              </a:rPr>
              <a:t>T =</a:t>
            </a:r>
            <a:r>
              <a:rPr lang="en-US" dirty="0" smtClean="0">
                <a:solidFill>
                  <a:srgbClr val="632523"/>
                </a:solidFill>
              </a:rPr>
              <a:t> 100ms</a:t>
            </a:r>
            <a:r>
              <a:rPr lang="en-US" dirty="0" smtClean="0"/>
              <a:t>, yields single jump</a:t>
            </a:r>
          </a:p>
          <a:p>
            <a:r>
              <a:rPr lang="en-US" dirty="0" smtClean="0"/>
              <a:t>With final time </a:t>
            </a:r>
            <a:r>
              <a:rPr lang="en-US" i="1" dirty="0">
                <a:solidFill>
                  <a:srgbClr val="632523"/>
                </a:solidFill>
                <a:latin typeface="Times"/>
                <a:cs typeface="Times"/>
              </a:rPr>
              <a:t>T </a:t>
            </a:r>
            <a:r>
              <a:rPr lang="en-US" i="1" dirty="0" smtClean="0">
                <a:solidFill>
                  <a:srgbClr val="632523"/>
                </a:solidFill>
                <a:latin typeface="Times"/>
                <a:cs typeface="Times"/>
              </a:rPr>
              <a:t>= </a:t>
            </a:r>
            <a:r>
              <a:rPr lang="en-US" dirty="0" smtClean="0">
                <a:solidFill>
                  <a:srgbClr val="632523"/>
                </a:solidFill>
              </a:rPr>
              <a:t>160ms</a:t>
            </a:r>
            <a:r>
              <a:rPr lang="en-US" dirty="0" smtClean="0"/>
              <a:t>, yields “stutter” (double) jump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552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optimization can vary discrete sequence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DF77C-8FD8-BE4E-97BB-60F9B6804AA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909431" cy="4495800"/>
          </a:xfrm>
        </p:spPr>
        <p:txBody>
          <a:bodyPr/>
          <a:lstStyle/>
          <a:p>
            <a:r>
              <a:rPr lang="en-US" sz="2600" dirty="0" smtClean="0"/>
              <a:t>Scalable algorithm is applicable to optimization of:</a:t>
            </a:r>
          </a:p>
          <a:p>
            <a:pPr lvl="1"/>
            <a:r>
              <a:rPr lang="en-US" dirty="0" smtClean="0"/>
              <a:t>multi-legged gaits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aperiodic maneuvers</a:t>
            </a:r>
          </a:p>
          <a:p>
            <a:pPr lvl="1"/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114800" y="2286000"/>
            <a:ext cx="4413631" cy="398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irregular terrain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smtClean="0"/>
              <a:t>multiple simultaneous models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67200"/>
            <a:ext cx="3479800" cy="1447800"/>
          </a:xfrm>
          <a:prstGeom prst="rect">
            <a:avLst/>
          </a:prstGeom>
        </p:spPr>
      </p:pic>
      <p:grpSp>
        <p:nvGrpSpPr>
          <p:cNvPr id="100" name="Group 99"/>
          <p:cNvGrpSpPr/>
          <p:nvPr/>
        </p:nvGrpSpPr>
        <p:grpSpPr>
          <a:xfrm>
            <a:off x="1181474" y="2772382"/>
            <a:ext cx="2095126" cy="1190018"/>
            <a:chOff x="1105274" y="2076220"/>
            <a:chExt cx="2247526" cy="1276580"/>
          </a:xfrm>
        </p:grpSpPr>
        <p:grpSp>
          <p:nvGrpSpPr>
            <p:cNvPr id="12" name="Group 11"/>
            <p:cNvGrpSpPr/>
            <p:nvPr/>
          </p:nvGrpSpPr>
          <p:grpSpPr>
            <a:xfrm>
              <a:off x="1105274" y="2676522"/>
              <a:ext cx="2247526" cy="676278"/>
              <a:chOff x="289759" y="2231869"/>
              <a:chExt cx="2247526" cy="676278"/>
            </a:xfrm>
          </p:grpSpPr>
          <p:sp>
            <p:nvSpPr>
              <p:cNvPr id="58" name="Freeform 37"/>
              <p:cNvSpPr>
                <a:spLocks/>
              </p:cNvSpPr>
              <p:nvPr/>
            </p:nvSpPr>
            <p:spPr bwMode="auto">
              <a:xfrm>
                <a:off x="1178075" y="2518252"/>
                <a:ext cx="184563" cy="86260"/>
              </a:xfrm>
              <a:custGeom>
                <a:avLst/>
                <a:gdLst>
                  <a:gd name="T0" fmla="*/ 107 w 21600"/>
                  <a:gd name="T1" fmla="*/ 21 h 21600"/>
                  <a:gd name="T2" fmla="*/ 0 w 21600"/>
                  <a:gd name="T3" fmla="*/ 50 h 21600"/>
                  <a:gd name="T4" fmla="*/ 0 w 21600"/>
                  <a:gd name="T5" fmla="*/ 21 h 21600"/>
                  <a:gd name="T6" fmla="*/ 0 w 21600"/>
                  <a:gd name="T7" fmla="*/ 0 h 21600"/>
                  <a:gd name="T8" fmla="*/ 107 w 21600"/>
                  <a:gd name="T9" fmla="*/ 21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21600" y="9072"/>
                    </a:moveTo>
                    <a:lnTo>
                      <a:pt x="0" y="21600"/>
                    </a:lnTo>
                    <a:lnTo>
                      <a:pt x="0" y="9072"/>
                    </a:lnTo>
                    <a:lnTo>
                      <a:pt x="0" y="0"/>
                    </a:lnTo>
                    <a:lnTo>
                      <a:pt x="21600" y="9072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59" name="Line 38"/>
              <p:cNvSpPr>
                <a:spLocks noChangeShapeType="1"/>
              </p:cNvSpPr>
              <p:nvPr/>
            </p:nvSpPr>
            <p:spPr bwMode="auto">
              <a:xfrm>
                <a:off x="289759" y="2566558"/>
                <a:ext cx="8796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60" name="Oval 39"/>
              <p:cNvSpPr>
                <a:spLocks/>
              </p:cNvSpPr>
              <p:nvPr/>
            </p:nvSpPr>
            <p:spPr bwMode="auto">
              <a:xfrm>
                <a:off x="945216" y="2794284"/>
                <a:ext cx="112118" cy="11386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61" name="Line 40"/>
              <p:cNvSpPr>
                <a:spLocks noChangeShapeType="1"/>
              </p:cNvSpPr>
              <p:nvPr/>
            </p:nvSpPr>
            <p:spPr bwMode="auto">
              <a:xfrm rot="10800000" flipH="1">
                <a:off x="1009036" y="2371610"/>
                <a:ext cx="1725" cy="40714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62" name="Oval 41"/>
              <p:cNvSpPr>
                <a:spLocks/>
              </p:cNvSpPr>
              <p:nvPr/>
            </p:nvSpPr>
            <p:spPr bwMode="auto">
              <a:xfrm>
                <a:off x="945216" y="2243946"/>
                <a:ext cx="112118" cy="113863"/>
              </a:xfrm>
              <a:prstGeom prst="ellips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63" name="Oval 42"/>
              <p:cNvSpPr>
                <a:spLocks/>
              </p:cNvSpPr>
              <p:nvPr/>
            </p:nvSpPr>
            <p:spPr bwMode="auto">
              <a:xfrm>
                <a:off x="681308" y="2794284"/>
                <a:ext cx="112118" cy="113863"/>
              </a:xfrm>
              <a:prstGeom prst="ellips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64" name="Line 43"/>
              <p:cNvSpPr>
                <a:spLocks noChangeShapeType="1"/>
              </p:cNvSpPr>
              <p:nvPr/>
            </p:nvSpPr>
            <p:spPr bwMode="auto">
              <a:xfrm rot="10800000" flipH="1">
                <a:off x="727880" y="2371610"/>
                <a:ext cx="1725" cy="40714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65" name="Oval 44"/>
              <p:cNvSpPr>
                <a:spLocks/>
              </p:cNvSpPr>
              <p:nvPr/>
            </p:nvSpPr>
            <p:spPr bwMode="auto">
              <a:xfrm>
                <a:off x="681308" y="2243946"/>
                <a:ext cx="112118" cy="11386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66" name="Oval 45"/>
              <p:cNvSpPr>
                <a:spLocks/>
              </p:cNvSpPr>
              <p:nvPr/>
            </p:nvSpPr>
            <p:spPr bwMode="auto">
              <a:xfrm>
                <a:off x="413951" y="2794284"/>
                <a:ext cx="112118" cy="11386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67" name="Line 46"/>
              <p:cNvSpPr>
                <a:spLocks noChangeShapeType="1"/>
              </p:cNvSpPr>
              <p:nvPr/>
            </p:nvSpPr>
            <p:spPr bwMode="auto">
              <a:xfrm rot="10800000" flipH="1">
                <a:off x="463973" y="2371610"/>
                <a:ext cx="1725" cy="40714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68" name="Oval 47"/>
              <p:cNvSpPr>
                <a:spLocks/>
              </p:cNvSpPr>
              <p:nvPr/>
            </p:nvSpPr>
            <p:spPr bwMode="auto">
              <a:xfrm>
                <a:off x="413951" y="2243946"/>
                <a:ext cx="112118" cy="113863"/>
              </a:xfrm>
              <a:prstGeom prst="ellips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69" name="Freeform 48"/>
              <p:cNvSpPr>
                <a:spLocks/>
              </p:cNvSpPr>
              <p:nvPr/>
            </p:nvSpPr>
            <p:spPr bwMode="auto">
              <a:xfrm>
                <a:off x="2357897" y="2518252"/>
                <a:ext cx="179388" cy="86260"/>
              </a:xfrm>
              <a:custGeom>
                <a:avLst/>
                <a:gdLst>
                  <a:gd name="T0" fmla="*/ 104 w 21600"/>
                  <a:gd name="T1" fmla="*/ 21 h 21600"/>
                  <a:gd name="T2" fmla="*/ 0 w 21600"/>
                  <a:gd name="T3" fmla="*/ 50 h 21600"/>
                  <a:gd name="T4" fmla="*/ 0 w 21600"/>
                  <a:gd name="T5" fmla="*/ 21 h 21600"/>
                  <a:gd name="T6" fmla="*/ 0 w 21600"/>
                  <a:gd name="T7" fmla="*/ 0 h 21600"/>
                  <a:gd name="T8" fmla="*/ 104 w 21600"/>
                  <a:gd name="T9" fmla="*/ 21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21600" y="9072"/>
                    </a:moveTo>
                    <a:lnTo>
                      <a:pt x="0" y="21600"/>
                    </a:lnTo>
                    <a:lnTo>
                      <a:pt x="0" y="9072"/>
                    </a:lnTo>
                    <a:lnTo>
                      <a:pt x="0" y="0"/>
                    </a:lnTo>
                    <a:lnTo>
                      <a:pt x="21600" y="9072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0" name="Line 49"/>
              <p:cNvSpPr>
                <a:spLocks noChangeShapeType="1"/>
              </p:cNvSpPr>
              <p:nvPr/>
            </p:nvSpPr>
            <p:spPr bwMode="auto">
              <a:xfrm>
                <a:off x="1464406" y="2566558"/>
                <a:ext cx="884866" cy="17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1" name="Oval 50"/>
              <p:cNvSpPr>
                <a:spLocks/>
              </p:cNvSpPr>
              <p:nvPr/>
            </p:nvSpPr>
            <p:spPr bwMode="auto">
              <a:xfrm>
                <a:off x="2125037" y="2231869"/>
                <a:ext cx="112118" cy="11213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2" name="Line 51"/>
              <p:cNvSpPr>
                <a:spLocks noChangeShapeType="1"/>
              </p:cNvSpPr>
              <p:nvPr/>
            </p:nvSpPr>
            <p:spPr bwMode="auto">
              <a:xfrm>
                <a:off x="2195758" y="2356084"/>
                <a:ext cx="1725" cy="40714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3" name="Oval 52"/>
              <p:cNvSpPr>
                <a:spLocks/>
              </p:cNvSpPr>
              <p:nvPr/>
            </p:nvSpPr>
            <p:spPr bwMode="auto">
              <a:xfrm>
                <a:off x="2125037" y="2778757"/>
                <a:ext cx="112118" cy="112138"/>
              </a:xfrm>
              <a:prstGeom prst="ellips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4" name="Oval 53"/>
              <p:cNvSpPr>
                <a:spLocks/>
              </p:cNvSpPr>
              <p:nvPr/>
            </p:nvSpPr>
            <p:spPr bwMode="auto">
              <a:xfrm>
                <a:off x="1857680" y="2231869"/>
                <a:ext cx="112118" cy="112138"/>
              </a:xfrm>
              <a:prstGeom prst="ellips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5" name="Line 54"/>
              <p:cNvSpPr>
                <a:spLocks noChangeShapeType="1"/>
              </p:cNvSpPr>
              <p:nvPr/>
            </p:nvSpPr>
            <p:spPr bwMode="auto">
              <a:xfrm>
                <a:off x="1926676" y="2356084"/>
                <a:ext cx="1725" cy="40714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6" name="Oval 55"/>
              <p:cNvSpPr>
                <a:spLocks/>
              </p:cNvSpPr>
              <p:nvPr/>
            </p:nvSpPr>
            <p:spPr bwMode="auto">
              <a:xfrm>
                <a:off x="1857680" y="2778757"/>
                <a:ext cx="112118" cy="11213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" name="Oval 56"/>
              <p:cNvSpPr>
                <a:spLocks/>
              </p:cNvSpPr>
              <p:nvPr/>
            </p:nvSpPr>
            <p:spPr bwMode="auto">
              <a:xfrm>
                <a:off x="1593773" y="2231869"/>
                <a:ext cx="112118" cy="11213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8" name="Line 57"/>
              <p:cNvSpPr>
                <a:spLocks noChangeShapeType="1"/>
              </p:cNvSpPr>
              <p:nvPr/>
            </p:nvSpPr>
            <p:spPr bwMode="auto">
              <a:xfrm>
                <a:off x="1662768" y="2356084"/>
                <a:ext cx="1725" cy="40714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9" name="Oval 58"/>
              <p:cNvSpPr>
                <a:spLocks/>
              </p:cNvSpPr>
              <p:nvPr/>
            </p:nvSpPr>
            <p:spPr bwMode="auto">
              <a:xfrm>
                <a:off x="1593773" y="2778757"/>
                <a:ext cx="112118" cy="112138"/>
              </a:xfrm>
              <a:prstGeom prst="ellips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1400168" y="2076220"/>
              <a:ext cx="1548947" cy="502033"/>
              <a:chOff x="20677" y="1421026"/>
              <a:chExt cx="1548947" cy="502033"/>
            </a:xfrm>
          </p:grpSpPr>
          <p:sp>
            <p:nvSpPr>
              <p:cNvPr id="14" name="Freeform 59"/>
              <p:cNvSpPr>
                <a:spLocks/>
              </p:cNvSpPr>
              <p:nvPr/>
            </p:nvSpPr>
            <p:spPr bwMode="auto">
              <a:xfrm>
                <a:off x="1178075" y="1521088"/>
                <a:ext cx="391549" cy="24153"/>
              </a:xfrm>
              <a:custGeom>
                <a:avLst/>
                <a:gdLst>
                  <a:gd name="T0" fmla="*/ 0 w 21600"/>
                  <a:gd name="T1" fmla="*/ 0 h 21600"/>
                  <a:gd name="T2" fmla="*/ 91 w 21600"/>
                  <a:gd name="T3" fmla="*/ 0 h 21600"/>
                  <a:gd name="T4" fmla="*/ 139 w 21600"/>
                  <a:gd name="T5" fmla="*/ 7 h 21600"/>
                  <a:gd name="T6" fmla="*/ 220 w 21600"/>
                  <a:gd name="T7" fmla="*/ 7 h 21600"/>
                  <a:gd name="T8" fmla="*/ 227 w 21600"/>
                  <a:gd name="T9" fmla="*/ 14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8659" y="0"/>
                    </a:lnTo>
                    <a:lnTo>
                      <a:pt x="13226" y="10800"/>
                    </a:lnTo>
                    <a:lnTo>
                      <a:pt x="20934" y="10800"/>
                    </a:lnTo>
                    <a:lnTo>
                      <a:pt x="21600" y="2160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15" name="Freeform 60"/>
              <p:cNvSpPr>
                <a:spLocks/>
              </p:cNvSpPr>
              <p:nvPr/>
            </p:nvSpPr>
            <p:spPr bwMode="auto">
              <a:xfrm>
                <a:off x="1178075" y="1521088"/>
                <a:ext cx="391549" cy="24153"/>
              </a:xfrm>
              <a:custGeom>
                <a:avLst/>
                <a:gdLst>
                  <a:gd name="T0" fmla="*/ 0 w 21600"/>
                  <a:gd name="T1" fmla="*/ 0 h 21600"/>
                  <a:gd name="T2" fmla="*/ 21 w 21600"/>
                  <a:gd name="T3" fmla="*/ 0 h 21600"/>
                  <a:gd name="T4" fmla="*/ 40 w 21600"/>
                  <a:gd name="T5" fmla="*/ 0 h 21600"/>
                  <a:gd name="T6" fmla="*/ 57 w 21600"/>
                  <a:gd name="T7" fmla="*/ 0 h 21600"/>
                  <a:gd name="T8" fmla="*/ 74 w 21600"/>
                  <a:gd name="T9" fmla="*/ 0 h 21600"/>
                  <a:gd name="T10" fmla="*/ 86 w 21600"/>
                  <a:gd name="T11" fmla="*/ 0 h 21600"/>
                  <a:gd name="T12" fmla="*/ 98 w 21600"/>
                  <a:gd name="T13" fmla="*/ 2 h 21600"/>
                  <a:gd name="T14" fmla="*/ 107 w 21600"/>
                  <a:gd name="T15" fmla="*/ 2 h 21600"/>
                  <a:gd name="T16" fmla="*/ 115 w 21600"/>
                  <a:gd name="T17" fmla="*/ 2 h 21600"/>
                  <a:gd name="T18" fmla="*/ 127 w 21600"/>
                  <a:gd name="T19" fmla="*/ 5 h 21600"/>
                  <a:gd name="T20" fmla="*/ 143 w 21600"/>
                  <a:gd name="T21" fmla="*/ 7 h 21600"/>
                  <a:gd name="T22" fmla="*/ 160 w 21600"/>
                  <a:gd name="T23" fmla="*/ 7 h 21600"/>
                  <a:gd name="T24" fmla="*/ 179 w 21600"/>
                  <a:gd name="T25" fmla="*/ 7 h 21600"/>
                  <a:gd name="T26" fmla="*/ 198 w 21600"/>
                  <a:gd name="T27" fmla="*/ 7 h 21600"/>
                  <a:gd name="T28" fmla="*/ 213 w 21600"/>
                  <a:gd name="T29" fmla="*/ 9 h 21600"/>
                  <a:gd name="T30" fmla="*/ 222 w 21600"/>
                  <a:gd name="T31" fmla="*/ 12 h 21600"/>
                  <a:gd name="T32" fmla="*/ 227 w 21600"/>
                  <a:gd name="T33" fmla="*/ 14 h 216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600"/>
                  <a:gd name="T52" fmla="*/ 0 h 21600"/>
                  <a:gd name="T53" fmla="*/ 21600 w 21600"/>
                  <a:gd name="T54" fmla="*/ 21600 h 2160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600" h="21600">
                    <a:moveTo>
                      <a:pt x="0" y="0"/>
                    </a:moveTo>
                    <a:lnTo>
                      <a:pt x="1998" y="0"/>
                    </a:lnTo>
                    <a:lnTo>
                      <a:pt x="3806" y="0"/>
                    </a:lnTo>
                    <a:lnTo>
                      <a:pt x="5424" y="0"/>
                    </a:lnTo>
                    <a:lnTo>
                      <a:pt x="7041" y="0"/>
                    </a:lnTo>
                    <a:lnTo>
                      <a:pt x="8183" y="0"/>
                    </a:lnTo>
                    <a:lnTo>
                      <a:pt x="9325" y="3086"/>
                    </a:lnTo>
                    <a:lnTo>
                      <a:pt x="10181" y="3086"/>
                    </a:lnTo>
                    <a:lnTo>
                      <a:pt x="10943" y="3086"/>
                    </a:lnTo>
                    <a:lnTo>
                      <a:pt x="12085" y="7714"/>
                    </a:lnTo>
                    <a:lnTo>
                      <a:pt x="13607" y="10800"/>
                    </a:lnTo>
                    <a:lnTo>
                      <a:pt x="15225" y="10800"/>
                    </a:lnTo>
                    <a:lnTo>
                      <a:pt x="17033" y="10800"/>
                    </a:lnTo>
                    <a:lnTo>
                      <a:pt x="18841" y="10800"/>
                    </a:lnTo>
                    <a:lnTo>
                      <a:pt x="20268" y="13886"/>
                    </a:lnTo>
                    <a:lnTo>
                      <a:pt x="21124" y="18514"/>
                    </a:lnTo>
                    <a:lnTo>
                      <a:pt x="21600" y="2160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16" name="Line 61"/>
              <p:cNvSpPr>
                <a:spLocks noChangeShapeType="1"/>
              </p:cNvSpPr>
              <p:nvPr/>
            </p:nvSpPr>
            <p:spPr bwMode="auto">
              <a:xfrm>
                <a:off x="20677" y="1921334"/>
                <a:ext cx="1478227" cy="17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17" name="Freeform 62"/>
              <p:cNvSpPr>
                <a:spLocks/>
              </p:cNvSpPr>
              <p:nvPr/>
            </p:nvSpPr>
            <p:spPr bwMode="auto">
              <a:xfrm>
                <a:off x="772727" y="1574569"/>
                <a:ext cx="82795" cy="198398"/>
              </a:xfrm>
              <a:custGeom>
                <a:avLst/>
                <a:gdLst>
                  <a:gd name="T0" fmla="*/ 32 w 21600"/>
                  <a:gd name="T1" fmla="*/ 91 h 21600"/>
                  <a:gd name="T2" fmla="*/ 32 w 21600"/>
                  <a:gd name="T3" fmla="*/ 74 h 21600"/>
                  <a:gd name="T4" fmla="*/ 0 w 21600"/>
                  <a:gd name="T5" fmla="*/ 24 h 21600"/>
                  <a:gd name="T6" fmla="*/ 0 w 21600"/>
                  <a:gd name="T7" fmla="*/ 0 h 21600"/>
                  <a:gd name="T8" fmla="*/ 8 w 21600"/>
                  <a:gd name="T9" fmla="*/ 10 h 21600"/>
                  <a:gd name="T10" fmla="*/ 48 w 21600"/>
                  <a:gd name="T11" fmla="*/ 50 h 21600"/>
                  <a:gd name="T12" fmla="*/ 48 w 21600"/>
                  <a:gd name="T13" fmla="*/ 98 h 21600"/>
                  <a:gd name="T14" fmla="*/ 48 w 21600"/>
                  <a:gd name="T15" fmla="*/ 106 h 21600"/>
                  <a:gd name="T16" fmla="*/ 41 w 21600"/>
                  <a:gd name="T17" fmla="*/ 115 h 21600"/>
                  <a:gd name="T18" fmla="*/ 32 w 21600"/>
                  <a:gd name="T19" fmla="*/ 82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600"/>
                  <a:gd name="T31" fmla="*/ 0 h 21600"/>
                  <a:gd name="T32" fmla="*/ 21600 w 21600"/>
                  <a:gd name="T33" fmla="*/ 216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>
                    <a:moveTo>
                      <a:pt x="14400" y="17092"/>
                    </a:moveTo>
                    <a:lnTo>
                      <a:pt x="14400" y="13899"/>
                    </a:lnTo>
                    <a:lnTo>
                      <a:pt x="0" y="4508"/>
                    </a:lnTo>
                    <a:lnTo>
                      <a:pt x="0" y="0"/>
                    </a:lnTo>
                    <a:lnTo>
                      <a:pt x="3600" y="1878"/>
                    </a:lnTo>
                    <a:lnTo>
                      <a:pt x="21600" y="9391"/>
                    </a:lnTo>
                    <a:lnTo>
                      <a:pt x="21600" y="18407"/>
                    </a:lnTo>
                    <a:lnTo>
                      <a:pt x="21600" y="19910"/>
                    </a:lnTo>
                    <a:lnTo>
                      <a:pt x="18450" y="21600"/>
                    </a:lnTo>
                    <a:lnTo>
                      <a:pt x="14400" y="15402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18" name="Freeform 63"/>
              <p:cNvSpPr>
                <a:spLocks/>
              </p:cNvSpPr>
              <p:nvPr/>
            </p:nvSpPr>
            <p:spPr bwMode="auto">
              <a:xfrm>
                <a:off x="772727" y="1574569"/>
                <a:ext cx="82795" cy="198398"/>
              </a:xfrm>
              <a:custGeom>
                <a:avLst/>
                <a:gdLst>
                  <a:gd name="T0" fmla="*/ 32 w 21600"/>
                  <a:gd name="T1" fmla="*/ 91 h 21600"/>
                  <a:gd name="T2" fmla="*/ 32 w 21600"/>
                  <a:gd name="T3" fmla="*/ 82 h 21600"/>
                  <a:gd name="T4" fmla="*/ 29 w 21600"/>
                  <a:gd name="T5" fmla="*/ 72 h 21600"/>
                  <a:gd name="T6" fmla="*/ 22 w 21600"/>
                  <a:gd name="T7" fmla="*/ 60 h 21600"/>
                  <a:gd name="T8" fmla="*/ 15 w 21600"/>
                  <a:gd name="T9" fmla="*/ 50 h 21600"/>
                  <a:gd name="T10" fmla="*/ 8 w 21600"/>
                  <a:gd name="T11" fmla="*/ 38 h 21600"/>
                  <a:gd name="T12" fmla="*/ 3 w 21600"/>
                  <a:gd name="T13" fmla="*/ 29 h 21600"/>
                  <a:gd name="T14" fmla="*/ 0 w 21600"/>
                  <a:gd name="T15" fmla="*/ 19 h 21600"/>
                  <a:gd name="T16" fmla="*/ 0 w 21600"/>
                  <a:gd name="T17" fmla="*/ 12 h 21600"/>
                  <a:gd name="T18" fmla="*/ 0 w 21600"/>
                  <a:gd name="T19" fmla="*/ 0 h 21600"/>
                  <a:gd name="T20" fmla="*/ 3 w 21600"/>
                  <a:gd name="T21" fmla="*/ 5 h 21600"/>
                  <a:gd name="T22" fmla="*/ 8 w 21600"/>
                  <a:gd name="T23" fmla="*/ 10 h 21600"/>
                  <a:gd name="T24" fmla="*/ 29 w 21600"/>
                  <a:gd name="T25" fmla="*/ 29 h 21600"/>
                  <a:gd name="T26" fmla="*/ 36 w 21600"/>
                  <a:gd name="T27" fmla="*/ 38 h 21600"/>
                  <a:gd name="T28" fmla="*/ 43 w 21600"/>
                  <a:gd name="T29" fmla="*/ 50 h 21600"/>
                  <a:gd name="T30" fmla="*/ 46 w 21600"/>
                  <a:gd name="T31" fmla="*/ 62 h 21600"/>
                  <a:gd name="T32" fmla="*/ 48 w 21600"/>
                  <a:gd name="T33" fmla="*/ 74 h 21600"/>
                  <a:gd name="T34" fmla="*/ 48 w 21600"/>
                  <a:gd name="T35" fmla="*/ 84 h 21600"/>
                  <a:gd name="T36" fmla="*/ 48 w 21600"/>
                  <a:gd name="T37" fmla="*/ 94 h 21600"/>
                  <a:gd name="T38" fmla="*/ 48 w 21600"/>
                  <a:gd name="T39" fmla="*/ 98 h 21600"/>
                  <a:gd name="T40" fmla="*/ 48 w 21600"/>
                  <a:gd name="T41" fmla="*/ 103 h 21600"/>
                  <a:gd name="T42" fmla="*/ 48 w 21600"/>
                  <a:gd name="T43" fmla="*/ 106 h 21600"/>
                  <a:gd name="T44" fmla="*/ 43 w 21600"/>
                  <a:gd name="T45" fmla="*/ 110 h 21600"/>
                  <a:gd name="T46" fmla="*/ 41 w 21600"/>
                  <a:gd name="T47" fmla="*/ 115 h 21600"/>
                  <a:gd name="T48" fmla="*/ 36 w 21600"/>
                  <a:gd name="T49" fmla="*/ 98 h 21600"/>
                  <a:gd name="T50" fmla="*/ 32 w 21600"/>
                  <a:gd name="T51" fmla="*/ 82 h 216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1600"/>
                  <a:gd name="T79" fmla="*/ 0 h 21600"/>
                  <a:gd name="T80" fmla="*/ 21600 w 21600"/>
                  <a:gd name="T81" fmla="*/ 21600 h 2160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1600" h="21600">
                    <a:moveTo>
                      <a:pt x="14400" y="17092"/>
                    </a:moveTo>
                    <a:lnTo>
                      <a:pt x="14400" y="15402"/>
                    </a:lnTo>
                    <a:lnTo>
                      <a:pt x="13050" y="13523"/>
                    </a:lnTo>
                    <a:lnTo>
                      <a:pt x="9900" y="11270"/>
                    </a:lnTo>
                    <a:lnTo>
                      <a:pt x="6750" y="9391"/>
                    </a:lnTo>
                    <a:lnTo>
                      <a:pt x="3600" y="7137"/>
                    </a:lnTo>
                    <a:lnTo>
                      <a:pt x="1350" y="5447"/>
                    </a:lnTo>
                    <a:lnTo>
                      <a:pt x="0" y="3569"/>
                    </a:lnTo>
                    <a:lnTo>
                      <a:pt x="0" y="2254"/>
                    </a:lnTo>
                    <a:lnTo>
                      <a:pt x="0" y="0"/>
                    </a:lnTo>
                    <a:lnTo>
                      <a:pt x="1350" y="939"/>
                    </a:lnTo>
                    <a:lnTo>
                      <a:pt x="3600" y="1878"/>
                    </a:lnTo>
                    <a:lnTo>
                      <a:pt x="13050" y="5447"/>
                    </a:lnTo>
                    <a:lnTo>
                      <a:pt x="16200" y="7137"/>
                    </a:lnTo>
                    <a:lnTo>
                      <a:pt x="19350" y="9391"/>
                    </a:lnTo>
                    <a:lnTo>
                      <a:pt x="20700" y="11645"/>
                    </a:lnTo>
                    <a:lnTo>
                      <a:pt x="21600" y="13899"/>
                    </a:lnTo>
                    <a:lnTo>
                      <a:pt x="21600" y="15777"/>
                    </a:lnTo>
                    <a:lnTo>
                      <a:pt x="21600" y="17656"/>
                    </a:lnTo>
                    <a:lnTo>
                      <a:pt x="21600" y="18407"/>
                    </a:lnTo>
                    <a:lnTo>
                      <a:pt x="21600" y="19346"/>
                    </a:lnTo>
                    <a:lnTo>
                      <a:pt x="21600" y="19910"/>
                    </a:lnTo>
                    <a:lnTo>
                      <a:pt x="19350" y="20661"/>
                    </a:lnTo>
                    <a:lnTo>
                      <a:pt x="18450" y="21600"/>
                    </a:lnTo>
                    <a:lnTo>
                      <a:pt x="16200" y="18407"/>
                    </a:lnTo>
                    <a:lnTo>
                      <a:pt x="14400" y="15402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19" name="Freeform 64"/>
              <p:cNvSpPr>
                <a:spLocks/>
              </p:cNvSpPr>
              <p:nvPr/>
            </p:nvSpPr>
            <p:spPr bwMode="auto">
              <a:xfrm>
                <a:off x="839998" y="1757440"/>
                <a:ext cx="127642" cy="44855"/>
              </a:xfrm>
              <a:custGeom>
                <a:avLst/>
                <a:gdLst>
                  <a:gd name="T0" fmla="*/ 9 w 21600"/>
                  <a:gd name="T1" fmla="*/ 0 h 21600"/>
                  <a:gd name="T2" fmla="*/ 50 w 21600"/>
                  <a:gd name="T3" fmla="*/ 26 h 21600"/>
                  <a:gd name="T4" fmla="*/ 74 w 21600"/>
                  <a:gd name="T5" fmla="*/ 24 h 21600"/>
                  <a:gd name="T6" fmla="*/ 50 w 21600"/>
                  <a:gd name="T7" fmla="*/ 26 h 21600"/>
                  <a:gd name="T8" fmla="*/ 33 w 21600"/>
                  <a:gd name="T9" fmla="*/ 26 h 21600"/>
                  <a:gd name="T10" fmla="*/ 0 w 21600"/>
                  <a:gd name="T11" fmla="*/ 9 h 21600"/>
                  <a:gd name="T12" fmla="*/ 9 w 21600"/>
                  <a:gd name="T13" fmla="*/ 0 h 21600"/>
                  <a:gd name="T14" fmla="*/ 28 w 21600"/>
                  <a:gd name="T15" fmla="*/ 14 h 21600"/>
                  <a:gd name="T16" fmla="*/ 38 w 21600"/>
                  <a:gd name="T17" fmla="*/ 19 h 21600"/>
                  <a:gd name="T18" fmla="*/ 48 w 21600"/>
                  <a:gd name="T19" fmla="*/ 21 h 21600"/>
                  <a:gd name="T20" fmla="*/ 55 w 21600"/>
                  <a:gd name="T21" fmla="*/ 24 h 21600"/>
                  <a:gd name="T22" fmla="*/ 62 w 21600"/>
                  <a:gd name="T23" fmla="*/ 26 h 21600"/>
                  <a:gd name="T24" fmla="*/ 67 w 21600"/>
                  <a:gd name="T25" fmla="*/ 24 h 21600"/>
                  <a:gd name="T26" fmla="*/ 69 w 21600"/>
                  <a:gd name="T27" fmla="*/ 24 h 21600"/>
                  <a:gd name="T28" fmla="*/ 67 w 21600"/>
                  <a:gd name="T29" fmla="*/ 24 h 21600"/>
                  <a:gd name="T30" fmla="*/ 62 w 21600"/>
                  <a:gd name="T31" fmla="*/ 26 h 21600"/>
                  <a:gd name="T32" fmla="*/ 50 w 21600"/>
                  <a:gd name="T33" fmla="*/ 26 h 21600"/>
                  <a:gd name="T34" fmla="*/ 43 w 21600"/>
                  <a:gd name="T35" fmla="*/ 26 h 21600"/>
                  <a:gd name="T36" fmla="*/ 33 w 21600"/>
                  <a:gd name="T37" fmla="*/ 26 h 21600"/>
                  <a:gd name="T38" fmla="*/ 16 w 21600"/>
                  <a:gd name="T39" fmla="*/ 16 h 21600"/>
                  <a:gd name="T40" fmla="*/ 9 w 21600"/>
                  <a:gd name="T41" fmla="*/ 14 h 21600"/>
                  <a:gd name="T42" fmla="*/ 4 w 21600"/>
                  <a:gd name="T43" fmla="*/ 12 h 21600"/>
                  <a:gd name="T44" fmla="*/ 2 w 21600"/>
                  <a:gd name="T45" fmla="*/ 7 h 21600"/>
                  <a:gd name="T46" fmla="*/ 4 w 21600"/>
                  <a:gd name="T47" fmla="*/ 4 h 21600"/>
                  <a:gd name="T48" fmla="*/ 9 w 21600"/>
                  <a:gd name="T49" fmla="*/ 0 h 216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600"/>
                  <a:gd name="T76" fmla="*/ 0 h 21600"/>
                  <a:gd name="T77" fmla="*/ 21600 w 21600"/>
                  <a:gd name="T78" fmla="*/ 21600 h 216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600" h="21600">
                    <a:moveTo>
                      <a:pt x="2627" y="0"/>
                    </a:moveTo>
                    <a:lnTo>
                      <a:pt x="14595" y="21600"/>
                    </a:lnTo>
                    <a:lnTo>
                      <a:pt x="21600" y="19938"/>
                    </a:lnTo>
                    <a:lnTo>
                      <a:pt x="14595" y="21600"/>
                    </a:lnTo>
                    <a:lnTo>
                      <a:pt x="9632" y="21600"/>
                    </a:lnTo>
                    <a:lnTo>
                      <a:pt x="0" y="7477"/>
                    </a:lnTo>
                    <a:lnTo>
                      <a:pt x="2627" y="0"/>
                    </a:lnTo>
                    <a:lnTo>
                      <a:pt x="8173" y="11631"/>
                    </a:lnTo>
                    <a:lnTo>
                      <a:pt x="11092" y="15785"/>
                    </a:lnTo>
                    <a:lnTo>
                      <a:pt x="14011" y="17446"/>
                    </a:lnTo>
                    <a:lnTo>
                      <a:pt x="16054" y="19938"/>
                    </a:lnTo>
                    <a:lnTo>
                      <a:pt x="18097" y="21600"/>
                    </a:lnTo>
                    <a:lnTo>
                      <a:pt x="19557" y="19938"/>
                    </a:lnTo>
                    <a:lnTo>
                      <a:pt x="20141" y="19938"/>
                    </a:lnTo>
                    <a:lnTo>
                      <a:pt x="19557" y="19938"/>
                    </a:lnTo>
                    <a:lnTo>
                      <a:pt x="18097" y="21600"/>
                    </a:lnTo>
                    <a:lnTo>
                      <a:pt x="14595" y="21600"/>
                    </a:lnTo>
                    <a:lnTo>
                      <a:pt x="12551" y="21600"/>
                    </a:lnTo>
                    <a:lnTo>
                      <a:pt x="9632" y="21600"/>
                    </a:lnTo>
                    <a:lnTo>
                      <a:pt x="4670" y="13292"/>
                    </a:lnTo>
                    <a:lnTo>
                      <a:pt x="2627" y="11631"/>
                    </a:lnTo>
                    <a:lnTo>
                      <a:pt x="1168" y="9969"/>
                    </a:lnTo>
                    <a:lnTo>
                      <a:pt x="584" y="5815"/>
                    </a:lnTo>
                    <a:lnTo>
                      <a:pt x="1168" y="3323"/>
                    </a:lnTo>
                    <a:lnTo>
                      <a:pt x="2627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0" name="Freeform 65"/>
              <p:cNvSpPr>
                <a:spLocks/>
              </p:cNvSpPr>
              <p:nvPr/>
            </p:nvSpPr>
            <p:spPr bwMode="auto">
              <a:xfrm>
                <a:off x="179366" y="1450354"/>
                <a:ext cx="1007333" cy="322612"/>
              </a:xfrm>
              <a:custGeom>
                <a:avLst/>
                <a:gdLst>
                  <a:gd name="T0" fmla="*/ 230 w 21600"/>
                  <a:gd name="T1" fmla="*/ 154 h 21600"/>
                  <a:gd name="T2" fmla="*/ 115 w 21600"/>
                  <a:gd name="T3" fmla="*/ 187 h 21600"/>
                  <a:gd name="T4" fmla="*/ 26 w 21600"/>
                  <a:gd name="T5" fmla="*/ 187 h 21600"/>
                  <a:gd name="T6" fmla="*/ 10 w 21600"/>
                  <a:gd name="T7" fmla="*/ 163 h 21600"/>
                  <a:gd name="T8" fmla="*/ 2 w 21600"/>
                  <a:gd name="T9" fmla="*/ 130 h 21600"/>
                  <a:gd name="T10" fmla="*/ 0 w 21600"/>
                  <a:gd name="T11" fmla="*/ 108 h 21600"/>
                  <a:gd name="T12" fmla="*/ 67 w 21600"/>
                  <a:gd name="T13" fmla="*/ 89 h 21600"/>
                  <a:gd name="T14" fmla="*/ 91 w 21600"/>
                  <a:gd name="T15" fmla="*/ 82 h 21600"/>
                  <a:gd name="T16" fmla="*/ 108 w 21600"/>
                  <a:gd name="T17" fmla="*/ 82 h 21600"/>
                  <a:gd name="T18" fmla="*/ 148 w 21600"/>
                  <a:gd name="T19" fmla="*/ 55 h 21600"/>
                  <a:gd name="T20" fmla="*/ 189 w 21600"/>
                  <a:gd name="T21" fmla="*/ 31 h 21600"/>
                  <a:gd name="T22" fmla="*/ 237 w 21600"/>
                  <a:gd name="T23" fmla="*/ 24 h 21600"/>
                  <a:gd name="T24" fmla="*/ 294 w 21600"/>
                  <a:gd name="T25" fmla="*/ 7 h 21600"/>
                  <a:gd name="T26" fmla="*/ 352 w 21600"/>
                  <a:gd name="T27" fmla="*/ 0 h 21600"/>
                  <a:gd name="T28" fmla="*/ 426 w 21600"/>
                  <a:gd name="T29" fmla="*/ 0 h 21600"/>
                  <a:gd name="T30" fmla="*/ 457 w 21600"/>
                  <a:gd name="T31" fmla="*/ 0 h 21600"/>
                  <a:gd name="T32" fmla="*/ 481 w 21600"/>
                  <a:gd name="T33" fmla="*/ 7 h 21600"/>
                  <a:gd name="T34" fmla="*/ 584 w 21600"/>
                  <a:gd name="T35" fmla="*/ 5 h 216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1600"/>
                  <a:gd name="T55" fmla="*/ 0 h 21600"/>
                  <a:gd name="T56" fmla="*/ 21600 w 21600"/>
                  <a:gd name="T57" fmla="*/ 21600 h 216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1600" h="21600">
                    <a:moveTo>
                      <a:pt x="8507" y="17788"/>
                    </a:moveTo>
                    <a:lnTo>
                      <a:pt x="4253" y="21600"/>
                    </a:lnTo>
                    <a:lnTo>
                      <a:pt x="962" y="21600"/>
                    </a:lnTo>
                    <a:lnTo>
                      <a:pt x="370" y="18828"/>
                    </a:lnTo>
                    <a:lnTo>
                      <a:pt x="74" y="15016"/>
                    </a:lnTo>
                    <a:lnTo>
                      <a:pt x="0" y="12475"/>
                    </a:lnTo>
                    <a:lnTo>
                      <a:pt x="2478" y="10280"/>
                    </a:lnTo>
                    <a:lnTo>
                      <a:pt x="3366" y="9472"/>
                    </a:lnTo>
                    <a:lnTo>
                      <a:pt x="3995" y="9472"/>
                    </a:lnTo>
                    <a:lnTo>
                      <a:pt x="5474" y="6353"/>
                    </a:lnTo>
                    <a:lnTo>
                      <a:pt x="6990" y="3581"/>
                    </a:lnTo>
                    <a:lnTo>
                      <a:pt x="8766" y="2772"/>
                    </a:lnTo>
                    <a:lnTo>
                      <a:pt x="10874" y="809"/>
                    </a:lnTo>
                    <a:lnTo>
                      <a:pt x="13019" y="0"/>
                    </a:lnTo>
                    <a:lnTo>
                      <a:pt x="15756" y="0"/>
                    </a:lnTo>
                    <a:lnTo>
                      <a:pt x="16903" y="0"/>
                    </a:lnTo>
                    <a:lnTo>
                      <a:pt x="17790" y="809"/>
                    </a:lnTo>
                    <a:lnTo>
                      <a:pt x="21600" y="578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1" name="Freeform 66"/>
              <p:cNvSpPr>
                <a:spLocks/>
              </p:cNvSpPr>
              <p:nvPr/>
            </p:nvSpPr>
            <p:spPr bwMode="auto">
              <a:xfrm>
                <a:off x="179366" y="1450354"/>
                <a:ext cx="1007333" cy="322612"/>
              </a:xfrm>
              <a:custGeom>
                <a:avLst/>
                <a:gdLst>
                  <a:gd name="T0" fmla="*/ 230 w 21600"/>
                  <a:gd name="T1" fmla="*/ 154 h 21600"/>
                  <a:gd name="T2" fmla="*/ 203 w 21600"/>
                  <a:gd name="T3" fmla="*/ 161 h 21600"/>
                  <a:gd name="T4" fmla="*/ 177 w 21600"/>
                  <a:gd name="T5" fmla="*/ 168 h 21600"/>
                  <a:gd name="T6" fmla="*/ 153 w 21600"/>
                  <a:gd name="T7" fmla="*/ 173 h 21600"/>
                  <a:gd name="T8" fmla="*/ 134 w 21600"/>
                  <a:gd name="T9" fmla="*/ 178 h 21600"/>
                  <a:gd name="T10" fmla="*/ 115 w 21600"/>
                  <a:gd name="T11" fmla="*/ 182 h 21600"/>
                  <a:gd name="T12" fmla="*/ 98 w 21600"/>
                  <a:gd name="T13" fmla="*/ 185 h 21600"/>
                  <a:gd name="T14" fmla="*/ 84 w 21600"/>
                  <a:gd name="T15" fmla="*/ 187 h 21600"/>
                  <a:gd name="T16" fmla="*/ 72 w 21600"/>
                  <a:gd name="T17" fmla="*/ 187 h 21600"/>
                  <a:gd name="T18" fmla="*/ 50 w 21600"/>
                  <a:gd name="T19" fmla="*/ 185 h 21600"/>
                  <a:gd name="T20" fmla="*/ 36 w 21600"/>
                  <a:gd name="T21" fmla="*/ 185 h 21600"/>
                  <a:gd name="T22" fmla="*/ 24 w 21600"/>
                  <a:gd name="T23" fmla="*/ 180 h 21600"/>
                  <a:gd name="T24" fmla="*/ 19 w 21600"/>
                  <a:gd name="T25" fmla="*/ 175 h 21600"/>
                  <a:gd name="T26" fmla="*/ 12 w 21600"/>
                  <a:gd name="T27" fmla="*/ 161 h 21600"/>
                  <a:gd name="T28" fmla="*/ 7 w 21600"/>
                  <a:gd name="T29" fmla="*/ 146 h 21600"/>
                  <a:gd name="T30" fmla="*/ 2 w 21600"/>
                  <a:gd name="T31" fmla="*/ 132 h 21600"/>
                  <a:gd name="T32" fmla="*/ 0 w 21600"/>
                  <a:gd name="T33" fmla="*/ 120 h 21600"/>
                  <a:gd name="T34" fmla="*/ 2 w 21600"/>
                  <a:gd name="T35" fmla="*/ 115 h 21600"/>
                  <a:gd name="T36" fmla="*/ 7 w 21600"/>
                  <a:gd name="T37" fmla="*/ 108 h 21600"/>
                  <a:gd name="T38" fmla="*/ 19 w 21600"/>
                  <a:gd name="T39" fmla="*/ 103 h 21600"/>
                  <a:gd name="T40" fmla="*/ 34 w 21600"/>
                  <a:gd name="T41" fmla="*/ 98 h 21600"/>
                  <a:gd name="T42" fmla="*/ 48 w 21600"/>
                  <a:gd name="T43" fmla="*/ 94 h 21600"/>
                  <a:gd name="T44" fmla="*/ 62 w 21600"/>
                  <a:gd name="T45" fmla="*/ 91 h 21600"/>
                  <a:gd name="T46" fmla="*/ 72 w 21600"/>
                  <a:gd name="T47" fmla="*/ 86 h 21600"/>
                  <a:gd name="T48" fmla="*/ 79 w 21600"/>
                  <a:gd name="T49" fmla="*/ 84 h 21600"/>
                  <a:gd name="T50" fmla="*/ 91 w 21600"/>
                  <a:gd name="T51" fmla="*/ 82 h 21600"/>
                  <a:gd name="T52" fmla="*/ 101 w 21600"/>
                  <a:gd name="T53" fmla="*/ 82 h 21600"/>
                  <a:gd name="T54" fmla="*/ 105 w 21600"/>
                  <a:gd name="T55" fmla="*/ 79 h 21600"/>
                  <a:gd name="T56" fmla="*/ 110 w 21600"/>
                  <a:gd name="T57" fmla="*/ 77 h 21600"/>
                  <a:gd name="T58" fmla="*/ 120 w 21600"/>
                  <a:gd name="T59" fmla="*/ 74 h 21600"/>
                  <a:gd name="T60" fmla="*/ 129 w 21600"/>
                  <a:gd name="T61" fmla="*/ 70 h 21600"/>
                  <a:gd name="T62" fmla="*/ 148 w 21600"/>
                  <a:gd name="T63" fmla="*/ 55 h 21600"/>
                  <a:gd name="T64" fmla="*/ 170 w 21600"/>
                  <a:gd name="T65" fmla="*/ 43 h 21600"/>
                  <a:gd name="T66" fmla="*/ 189 w 21600"/>
                  <a:gd name="T67" fmla="*/ 34 h 21600"/>
                  <a:gd name="T68" fmla="*/ 213 w 21600"/>
                  <a:gd name="T69" fmla="*/ 29 h 21600"/>
                  <a:gd name="T70" fmla="*/ 239 w 21600"/>
                  <a:gd name="T71" fmla="*/ 22 h 21600"/>
                  <a:gd name="T72" fmla="*/ 266 w 21600"/>
                  <a:gd name="T73" fmla="*/ 14 h 21600"/>
                  <a:gd name="T74" fmla="*/ 294 w 21600"/>
                  <a:gd name="T75" fmla="*/ 7 h 21600"/>
                  <a:gd name="T76" fmla="*/ 323 w 21600"/>
                  <a:gd name="T77" fmla="*/ 2 h 21600"/>
                  <a:gd name="T78" fmla="*/ 354 w 21600"/>
                  <a:gd name="T79" fmla="*/ 0 h 21600"/>
                  <a:gd name="T80" fmla="*/ 387 w 21600"/>
                  <a:gd name="T81" fmla="*/ 0 h 21600"/>
                  <a:gd name="T82" fmla="*/ 404 w 21600"/>
                  <a:gd name="T83" fmla="*/ 0 h 21600"/>
                  <a:gd name="T84" fmla="*/ 419 w 21600"/>
                  <a:gd name="T85" fmla="*/ 0 h 21600"/>
                  <a:gd name="T86" fmla="*/ 431 w 21600"/>
                  <a:gd name="T87" fmla="*/ 0 h 21600"/>
                  <a:gd name="T88" fmla="*/ 440 w 21600"/>
                  <a:gd name="T89" fmla="*/ 0 h 21600"/>
                  <a:gd name="T90" fmla="*/ 457 w 21600"/>
                  <a:gd name="T91" fmla="*/ 0 h 21600"/>
                  <a:gd name="T92" fmla="*/ 469 w 21600"/>
                  <a:gd name="T93" fmla="*/ 2 h 21600"/>
                  <a:gd name="T94" fmla="*/ 474 w 21600"/>
                  <a:gd name="T95" fmla="*/ 5 h 21600"/>
                  <a:gd name="T96" fmla="*/ 478 w 21600"/>
                  <a:gd name="T97" fmla="*/ 5 h 21600"/>
                  <a:gd name="T98" fmla="*/ 483 w 21600"/>
                  <a:gd name="T99" fmla="*/ 5 h 21600"/>
                  <a:gd name="T100" fmla="*/ 490 w 21600"/>
                  <a:gd name="T101" fmla="*/ 5 h 21600"/>
                  <a:gd name="T102" fmla="*/ 500 w 21600"/>
                  <a:gd name="T103" fmla="*/ 7 h 21600"/>
                  <a:gd name="T104" fmla="*/ 509 w 21600"/>
                  <a:gd name="T105" fmla="*/ 7 h 21600"/>
                  <a:gd name="T106" fmla="*/ 521 w 21600"/>
                  <a:gd name="T107" fmla="*/ 7 h 21600"/>
                  <a:gd name="T108" fmla="*/ 533 w 21600"/>
                  <a:gd name="T109" fmla="*/ 7 h 21600"/>
                  <a:gd name="T110" fmla="*/ 584 w 21600"/>
                  <a:gd name="T111" fmla="*/ 5 h 2160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1600"/>
                  <a:gd name="T169" fmla="*/ 0 h 21600"/>
                  <a:gd name="T170" fmla="*/ 21600 w 21600"/>
                  <a:gd name="T171" fmla="*/ 21600 h 2160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1600" h="21600">
                    <a:moveTo>
                      <a:pt x="8507" y="17788"/>
                    </a:moveTo>
                    <a:lnTo>
                      <a:pt x="7508" y="18597"/>
                    </a:lnTo>
                    <a:lnTo>
                      <a:pt x="6547" y="19405"/>
                    </a:lnTo>
                    <a:lnTo>
                      <a:pt x="5659" y="19983"/>
                    </a:lnTo>
                    <a:lnTo>
                      <a:pt x="4956" y="20560"/>
                    </a:lnTo>
                    <a:lnTo>
                      <a:pt x="4253" y="21022"/>
                    </a:lnTo>
                    <a:lnTo>
                      <a:pt x="3625" y="21369"/>
                    </a:lnTo>
                    <a:lnTo>
                      <a:pt x="3107" y="21600"/>
                    </a:lnTo>
                    <a:lnTo>
                      <a:pt x="2663" y="21600"/>
                    </a:lnTo>
                    <a:lnTo>
                      <a:pt x="1849" y="21369"/>
                    </a:lnTo>
                    <a:lnTo>
                      <a:pt x="1332" y="21369"/>
                    </a:lnTo>
                    <a:lnTo>
                      <a:pt x="888" y="20791"/>
                    </a:lnTo>
                    <a:lnTo>
                      <a:pt x="703" y="20214"/>
                    </a:lnTo>
                    <a:lnTo>
                      <a:pt x="444" y="18597"/>
                    </a:lnTo>
                    <a:lnTo>
                      <a:pt x="259" y="16864"/>
                    </a:lnTo>
                    <a:lnTo>
                      <a:pt x="74" y="15247"/>
                    </a:lnTo>
                    <a:lnTo>
                      <a:pt x="0" y="13861"/>
                    </a:lnTo>
                    <a:lnTo>
                      <a:pt x="74" y="13283"/>
                    </a:lnTo>
                    <a:lnTo>
                      <a:pt x="259" y="12475"/>
                    </a:lnTo>
                    <a:lnTo>
                      <a:pt x="703" y="11897"/>
                    </a:lnTo>
                    <a:lnTo>
                      <a:pt x="1258" y="11320"/>
                    </a:lnTo>
                    <a:lnTo>
                      <a:pt x="1775" y="10858"/>
                    </a:lnTo>
                    <a:lnTo>
                      <a:pt x="2293" y="10511"/>
                    </a:lnTo>
                    <a:lnTo>
                      <a:pt x="2663" y="9934"/>
                    </a:lnTo>
                    <a:lnTo>
                      <a:pt x="2922" y="9703"/>
                    </a:lnTo>
                    <a:lnTo>
                      <a:pt x="3366" y="9472"/>
                    </a:lnTo>
                    <a:lnTo>
                      <a:pt x="3736" y="9472"/>
                    </a:lnTo>
                    <a:lnTo>
                      <a:pt x="3884" y="9125"/>
                    </a:lnTo>
                    <a:lnTo>
                      <a:pt x="4068" y="8894"/>
                    </a:lnTo>
                    <a:lnTo>
                      <a:pt x="4438" y="8548"/>
                    </a:lnTo>
                    <a:lnTo>
                      <a:pt x="4771" y="8086"/>
                    </a:lnTo>
                    <a:lnTo>
                      <a:pt x="5474" y="6353"/>
                    </a:lnTo>
                    <a:lnTo>
                      <a:pt x="6288" y="4967"/>
                    </a:lnTo>
                    <a:lnTo>
                      <a:pt x="6990" y="3927"/>
                    </a:lnTo>
                    <a:lnTo>
                      <a:pt x="7878" y="3350"/>
                    </a:lnTo>
                    <a:lnTo>
                      <a:pt x="8840" y="2541"/>
                    </a:lnTo>
                    <a:lnTo>
                      <a:pt x="9838" y="1617"/>
                    </a:lnTo>
                    <a:lnTo>
                      <a:pt x="10874" y="809"/>
                    </a:lnTo>
                    <a:lnTo>
                      <a:pt x="11947" y="231"/>
                    </a:lnTo>
                    <a:lnTo>
                      <a:pt x="13093" y="0"/>
                    </a:lnTo>
                    <a:lnTo>
                      <a:pt x="14314" y="0"/>
                    </a:lnTo>
                    <a:lnTo>
                      <a:pt x="14942" y="0"/>
                    </a:lnTo>
                    <a:lnTo>
                      <a:pt x="15497" y="0"/>
                    </a:lnTo>
                    <a:lnTo>
                      <a:pt x="15941" y="0"/>
                    </a:lnTo>
                    <a:lnTo>
                      <a:pt x="16274" y="0"/>
                    </a:lnTo>
                    <a:lnTo>
                      <a:pt x="16903" y="0"/>
                    </a:lnTo>
                    <a:lnTo>
                      <a:pt x="17347" y="231"/>
                    </a:lnTo>
                    <a:lnTo>
                      <a:pt x="17532" y="578"/>
                    </a:lnTo>
                    <a:lnTo>
                      <a:pt x="17679" y="578"/>
                    </a:lnTo>
                    <a:lnTo>
                      <a:pt x="17864" y="578"/>
                    </a:lnTo>
                    <a:lnTo>
                      <a:pt x="18123" y="578"/>
                    </a:lnTo>
                    <a:lnTo>
                      <a:pt x="18493" y="809"/>
                    </a:lnTo>
                    <a:lnTo>
                      <a:pt x="18826" y="809"/>
                    </a:lnTo>
                    <a:lnTo>
                      <a:pt x="19270" y="809"/>
                    </a:lnTo>
                    <a:lnTo>
                      <a:pt x="19714" y="809"/>
                    </a:lnTo>
                    <a:lnTo>
                      <a:pt x="21600" y="578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2" name="Freeform 67"/>
              <p:cNvSpPr>
                <a:spLocks/>
              </p:cNvSpPr>
              <p:nvPr/>
            </p:nvSpPr>
            <p:spPr bwMode="auto">
              <a:xfrm>
                <a:off x="1071132" y="1479683"/>
                <a:ext cx="101768" cy="16561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81 h 21600"/>
                  <a:gd name="T4" fmla="*/ 16 w 21600"/>
                  <a:gd name="T5" fmla="*/ 96 h 21600"/>
                  <a:gd name="T6" fmla="*/ 43 w 21600"/>
                  <a:gd name="T7" fmla="*/ 96 h 21600"/>
                  <a:gd name="T8" fmla="*/ 50 w 21600"/>
                  <a:gd name="T9" fmla="*/ 81 h 21600"/>
                  <a:gd name="T10" fmla="*/ 50 w 21600"/>
                  <a:gd name="T11" fmla="*/ 67 h 21600"/>
                  <a:gd name="T12" fmla="*/ 59 w 21600"/>
                  <a:gd name="T13" fmla="*/ 45 h 21600"/>
                  <a:gd name="T14" fmla="*/ 59 w 21600"/>
                  <a:gd name="T15" fmla="*/ 14 h 21600"/>
                  <a:gd name="T16" fmla="*/ 50 w 21600"/>
                  <a:gd name="T17" fmla="*/ 7 h 21600"/>
                  <a:gd name="T18" fmla="*/ 43 w 21600"/>
                  <a:gd name="T19" fmla="*/ 0 h 21600"/>
                  <a:gd name="T20" fmla="*/ 24 w 21600"/>
                  <a:gd name="T21" fmla="*/ 0 h 21600"/>
                  <a:gd name="T22" fmla="*/ 2 w 21600"/>
                  <a:gd name="T23" fmla="*/ 0 h 21600"/>
                  <a:gd name="T24" fmla="*/ 0 w 21600"/>
                  <a:gd name="T25" fmla="*/ 14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00"/>
                  <a:gd name="T40" fmla="*/ 0 h 21600"/>
                  <a:gd name="T41" fmla="*/ 21600 w 21600"/>
                  <a:gd name="T42" fmla="*/ 21600 h 2160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00" h="21600">
                    <a:moveTo>
                      <a:pt x="0" y="0"/>
                    </a:moveTo>
                    <a:lnTo>
                      <a:pt x="0" y="18225"/>
                    </a:lnTo>
                    <a:lnTo>
                      <a:pt x="5858" y="21600"/>
                    </a:lnTo>
                    <a:lnTo>
                      <a:pt x="15742" y="21600"/>
                    </a:lnTo>
                    <a:lnTo>
                      <a:pt x="18305" y="18225"/>
                    </a:lnTo>
                    <a:lnTo>
                      <a:pt x="18305" y="15075"/>
                    </a:lnTo>
                    <a:lnTo>
                      <a:pt x="21600" y="10125"/>
                    </a:lnTo>
                    <a:lnTo>
                      <a:pt x="21600" y="3150"/>
                    </a:lnTo>
                    <a:lnTo>
                      <a:pt x="18305" y="1575"/>
                    </a:lnTo>
                    <a:lnTo>
                      <a:pt x="15742" y="0"/>
                    </a:lnTo>
                    <a:lnTo>
                      <a:pt x="8786" y="0"/>
                    </a:lnTo>
                    <a:lnTo>
                      <a:pt x="732" y="0"/>
                    </a:lnTo>
                    <a:lnTo>
                      <a:pt x="0" y="315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3" name="Freeform 68"/>
              <p:cNvSpPr>
                <a:spLocks/>
              </p:cNvSpPr>
              <p:nvPr/>
            </p:nvSpPr>
            <p:spPr bwMode="auto">
              <a:xfrm>
                <a:off x="1071132" y="1479683"/>
                <a:ext cx="101768" cy="16561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9 h 21600"/>
                  <a:gd name="T4" fmla="*/ 0 w 21600"/>
                  <a:gd name="T5" fmla="*/ 36 h 21600"/>
                  <a:gd name="T6" fmla="*/ 0 w 21600"/>
                  <a:gd name="T7" fmla="*/ 50 h 21600"/>
                  <a:gd name="T8" fmla="*/ 0 w 21600"/>
                  <a:gd name="T9" fmla="*/ 62 h 21600"/>
                  <a:gd name="T10" fmla="*/ 2 w 21600"/>
                  <a:gd name="T11" fmla="*/ 72 h 21600"/>
                  <a:gd name="T12" fmla="*/ 4 w 21600"/>
                  <a:gd name="T13" fmla="*/ 81 h 21600"/>
                  <a:gd name="T14" fmla="*/ 4 w 21600"/>
                  <a:gd name="T15" fmla="*/ 86 h 21600"/>
                  <a:gd name="T16" fmla="*/ 7 w 21600"/>
                  <a:gd name="T17" fmla="*/ 89 h 21600"/>
                  <a:gd name="T18" fmla="*/ 16 w 21600"/>
                  <a:gd name="T19" fmla="*/ 93 h 21600"/>
                  <a:gd name="T20" fmla="*/ 28 w 21600"/>
                  <a:gd name="T21" fmla="*/ 96 h 21600"/>
                  <a:gd name="T22" fmla="*/ 40 w 21600"/>
                  <a:gd name="T23" fmla="*/ 93 h 21600"/>
                  <a:gd name="T24" fmla="*/ 45 w 21600"/>
                  <a:gd name="T25" fmla="*/ 89 h 21600"/>
                  <a:gd name="T26" fmla="*/ 50 w 21600"/>
                  <a:gd name="T27" fmla="*/ 81 h 21600"/>
                  <a:gd name="T28" fmla="*/ 50 w 21600"/>
                  <a:gd name="T29" fmla="*/ 74 h 21600"/>
                  <a:gd name="T30" fmla="*/ 52 w 21600"/>
                  <a:gd name="T31" fmla="*/ 65 h 21600"/>
                  <a:gd name="T32" fmla="*/ 55 w 21600"/>
                  <a:gd name="T33" fmla="*/ 55 h 21600"/>
                  <a:gd name="T34" fmla="*/ 59 w 21600"/>
                  <a:gd name="T35" fmla="*/ 45 h 21600"/>
                  <a:gd name="T36" fmla="*/ 59 w 21600"/>
                  <a:gd name="T37" fmla="*/ 29 h 21600"/>
                  <a:gd name="T38" fmla="*/ 59 w 21600"/>
                  <a:gd name="T39" fmla="*/ 24 h 21600"/>
                  <a:gd name="T40" fmla="*/ 57 w 21600"/>
                  <a:gd name="T41" fmla="*/ 17 h 21600"/>
                  <a:gd name="T42" fmla="*/ 57 w 21600"/>
                  <a:gd name="T43" fmla="*/ 14 h 21600"/>
                  <a:gd name="T44" fmla="*/ 55 w 21600"/>
                  <a:gd name="T45" fmla="*/ 12 h 21600"/>
                  <a:gd name="T46" fmla="*/ 50 w 21600"/>
                  <a:gd name="T47" fmla="*/ 7 h 21600"/>
                  <a:gd name="T48" fmla="*/ 45 w 21600"/>
                  <a:gd name="T49" fmla="*/ 5 h 21600"/>
                  <a:gd name="T50" fmla="*/ 40 w 21600"/>
                  <a:gd name="T51" fmla="*/ 0 h 21600"/>
                  <a:gd name="T52" fmla="*/ 33 w 21600"/>
                  <a:gd name="T53" fmla="*/ 0 h 21600"/>
                  <a:gd name="T54" fmla="*/ 24 w 21600"/>
                  <a:gd name="T55" fmla="*/ 0 h 21600"/>
                  <a:gd name="T56" fmla="*/ 14 w 21600"/>
                  <a:gd name="T57" fmla="*/ 0 h 21600"/>
                  <a:gd name="T58" fmla="*/ 7 w 21600"/>
                  <a:gd name="T59" fmla="*/ 0 h 21600"/>
                  <a:gd name="T60" fmla="*/ 4 w 21600"/>
                  <a:gd name="T61" fmla="*/ 5 h 21600"/>
                  <a:gd name="T62" fmla="*/ 0 w 21600"/>
                  <a:gd name="T63" fmla="*/ 7 h 21600"/>
                  <a:gd name="T64" fmla="*/ 0 w 21600"/>
                  <a:gd name="T65" fmla="*/ 14 h 216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600"/>
                  <a:gd name="T100" fmla="*/ 0 h 21600"/>
                  <a:gd name="T101" fmla="*/ 21600 w 21600"/>
                  <a:gd name="T102" fmla="*/ 21600 h 2160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600" h="21600">
                    <a:moveTo>
                      <a:pt x="0" y="0"/>
                    </a:moveTo>
                    <a:lnTo>
                      <a:pt x="0" y="4275"/>
                    </a:lnTo>
                    <a:lnTo>
                      <a:pt x="0" y="8100"/>
                    </a:lnTo>
                    <a:lnTo>
                      <a:pt x="0" y="11250"/>
                    </a:lnTo>
                    <a:lnTo>
                      <a:pt x="0" y="13950"/>
                    </a:lnTo>
                    <a:lnTo>
                      <a:pt x="732" y="16200"/>
                    </a:lnTo>
                    <a:lnTo>
                      <a:pt x="1464" y="18225"/>
                    </a:lnTo>
                    <a:lnTo>
                      <a:pt x="1464" y="19350"/>
                    </a:lnTo>
                    <a:lnTo>
                      <a:pt x="2563" y="20025"/>
                    </a:lnTo>
                    <a:lnTo>
                      <a:pt x="5858" y="20925"/>
                    </a:lnTo>
                    <a:lnTo>
                      <a:pt x="10251" y="21600"/>
                    </a:lnTo>
                    <a:lnTo>
                      <a:pt x="14644" y="20925"/>
                    </a:lnTo>
                    <a:lnTo>
                      <a:pt x="16475" y="20025"/>
                    </a:lnTo>
                    <a:lnTo>
                      <a:pt x="18305" y="18225"/>
                    </a:lnTo>
                    <a:lnTo>
                      <a:pt x="18305" y="16650"/>
                    </a:lnTo>
                    <a:lnTo>
                      <a:pt x="19037" y="14625"/>
                    </a:lnTo>
                    <a:lnTo>
                      <a:pt x="20136" y="12375"/>
                    </a:lnTo>
                    <a:lnTo>
                      <a:pt x="21600" y="10125"/>
                    </a:lnTo>
                    <a:lnTo>
                      <a:pt x="21600" y="6525"/>
                    </a:lnTo>
                    <a:lnTo>
                      <a:pt x="21600" y="5400"/>
                    </a:lnTo>
                    <a:lnTo>
                      <a:pt x="20868" y="3825"/>
                    </a:lnTo>
                    <a:lnTo>
                      <a:pt x="20868" y="3150"/>
                    </a:lnTo>
                    <a:lnTo>
                      <a:pt x="20136" y="2700"/>
                    </a:lnTo>
                    <a:lnTo>
                      <a:pt x="18305" y="1575"/>
                    </a:lnTo>
                    <a:lnTo>
                      <a:pt x="16475" y="1125"/>
                    </a:lnTo>
                    <a:lnTo>
                      <a:pt x="14644" y="0"/>
                    </a:lnTo>
                    <a:lnTo>
                      <a:pt x="12081" y="0"/>
                    </a:lnTo>
                    <a:lnTo>
                      <a:pt x="8786" y="0"/>
                    </a:lnTo>
                    <a:lnTo>
                      <a:pt x="5125" y="0"/>
                    </a:lnTo>
                    <a:lnTo>
                      <a:pt x="2563" y="0"/>
                    </a:lnTo>
                    <a:lnTo>
                      <a:pt x="1464" y="1125"/>
                    </a:lnTo>
                    <a:lnTo>
                      <a:pt x="0" y="1575"/>
                    </a:lnTo>
                    <a:lnTo>
                      <a:pt x="0" y="315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4" name="Freeform 69"/>
              <p:cNvSpPr>
                <a:spLocks/>
              </p:cNvSpPr>
              <p:nvPr/>
            </p:nvSpPr>
            <p:spPr bwMode="auto">
              <a:xfrm>
                <a:off x="196615" y="1660829"/>
                <a:ext cx="379475" cy="112138"/>
              </a:xfrm>
              <a:custGeom>
                <a:avLst/>
                <a:gdLst>
                  <a:gd name="T0" fmla="*/ 220 w 21600"/>
                  <a:gd name="T1" fmla="*/ 24 h 21600"/>
                  <a:gd name="T2" fmla="*/ 162 w 21600"/>
                  <a:gd name="T3" fmla="*/ 48 h 21600"/>
                  <a:gd name="T4" fmla="*/ 91 w 21600"/>
                  <a:gd name="T5" fmla="*/ 65 h 21600"/>
                  <a:gd name="T6" fmla="*/ 24 w 21600"/>
                  <a:gd name="T7" fmla="*/ 65 h 21600"/>
                  <a:gd name="T8" fmla="*/ 0 w 21600"/>
                  <a:gd name="T9" fmla="*/ 41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21600" y="7975"/>
                    </a:moveTo>
                    <a:lnTo>
                      <a:pt x="15905" y="15951"/>
                    </a:lnTo>
                    <a:lnTo>
                      <a:pt x="8935" y="21600"/>
                    </a:lnTo>
                    <a:lnTo>
                      <a:pt x="2356" y="21600"/>
                    </a:lnTo>
                    <a:lnTo>
                      <a:pt x="0" y="1362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5" name="Freeform 70"/>
              <p:cNvSpPr>
                <a:spLocks/>
              </p:cNvSpPr>
              <p:nvPr/>
            </p:nvSpPr>
            <p:spPr bwMode="auto">
              <a:xfrm>
                <a:off x="196615" y="1660829"/>
                <a:ext cx="379475" cy="112138"/>
              </a:xfrm>
              <a:custGeom>
                <a:avLst/>
                <a:gdLst>
                  <a:gd name="T0" fmla="*/ 220 w 21600"/>
                  <a:gd name="T1" fmla="*/ 24 h 21600"/>
                  <a:gd name="T2" fmla="*/ 193 w 21600"/>
                  <a:gd name="T3" fmla="*/ 34 h 21600"/>
                  <a:gd name="T4" fmla="*/ 167 w 21600"/>
                  <a:gd name="T5" fmla="*/ 44 h 21600"/>
                  <a:gd name="T6" fmla="*/ 146 w 21600"/>
                  <a:gd name="T7" fmla="*/ 51 h 21600"/>
                  <a:gd name="T8" fmla="*/ 126 w 21600"/>
                  <a:gd name="T9" fmla="*/ 56 h 21600"/>
                  <a:gd name="T10" fmla="*/ 91 w 21600"/>
                  <a:gd name="T11" fmla="*/ 63 h 21600"/>
                  <a:gd name="T12" fmla="*/ 57 w 21600"/>
                  <a:gd name="T13" fmla="*/ 65 h 21600"/>
                  <a:gd name="T14" fmla="*/ 43 w 21600"/>
                  <a:gd name="T15" fmla="*/ 63 h 21600"/>
                  <a:gd name="T16" fmla="*/ 31 w 21600"/>
                  <a:gd name="T17" fmla="*/ 63 h 21600"/>
                  <a:gd name="T18" fmla="*/ 19 w 21600"/>
                  <a:gd name="T19" fmla="*/ 58 h 21600"/>
                  <a:gd name="T20" fmla="*/ 12 w 21600"/>
                  <a:gd name="T21" fmla="*/ 53 h 21600"/>
                  <a:gd name="T22" fmla="*/ 7 w 21600"/>
                  <a:gd name="T23" fmla="*/ 44 h 21600"/>
                  <a:gd name="T24" fmla="*/ 2 w 21600"/>
                  <a:gd name="T25" fmla="*/ 34 h 21600"/>
                  <a:gd name="T26" fmla="*/ 2 w 21600"/>
                  <a:gd name="T27" fmla="*/ 17 h 21600"/>
                  <a:gd name="T28" fmla="*/ 0 w 21600"/>
                  <a:gd name="T29" fmla="*/ 0 h 216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600"/>
                  <a:gd name="T46" fmla="*/ 0 h 21600"/>
                  <a:gd name="T47" fmla="*/ 21600 w 21600"/>
                  <a:gd name="T48" fmla="*/ 21600 h 2160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600" h="21600">
                    <a:moveTo>
                      <a:pt x="21600" y="7975"/>
                    </a:moveTo>
                    <a:lnTo>
                      <a:pt x="18949" y="11298"/>
                    </a:lnTo>
                    <a:lnTo>
                      <a:pt x="16396" y="14622"/>
                    </a:lnTo>
                    <a:lnTo>
                      <a:pt x="14335" y="16948"/>
                    </a:lnTo>
                    <a:lnTo>
                      <a:pt x="12371" y="18609"/>
                    </a:lnTo>
                    <a:lnTo>
                      <a:pt x="8935" y="20935"/>
                    </a:lnTo>
                    <a:lnTo>
                      <a:pt x="5596" y="21600"/>
                    </a:lnTo>
                    <a:lnTo>
                      <a:pt x="4222" y="20935"/>
                    </a:lnTo>
                    <a:lnTo>
                      <a:pt x="3044" y="20935"/>
                    </a:lnTo>
                    <a:lnTo>
                      <a:pt x="1865" y="19274"/>
                    </a:lnTo>
                    <a:lnTo>
                      <a:pt x="1178" y="17612"/>
                    </a:lnTo>
                    <a:lnTo>
                      <a:pt x="687" y="14622"/>
                    </a:lnTo>
                    <a:lnTo>
                      <a:pt x="196" y="11298"/>
                    </a:lnTo>
                    <a:lnTo>
                      <a:pt x="196" y="5649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6" name="Freeform 71"/>
              <p:cNvSpPr>
                <a:spLocks/>
              </p:cNvSpPr>
              <p:nvPr/>
            </p:nvSpPr>
            <p:spPr bwMode="auto">
              <a:xfrm>
                <a:off x="125895" y="1591821"/>
                <a:ext cx="601985" cy="210474"/>
              </a:xfrm>
              <a:custGeom>
                <a:avLst/>
                <a:gdLst>
                  <a:gd name="T0" fmla="*/ 325 w 21600"/>
                  <a:gd name="T1" fmla="*/ 0 h 21600"/>
                  <a:gd name="T2" fmla="*/ 301 w 21600"/>
                  <a:gd name="T3" fmla="*/ 7 h 21600"/>
                  <a:gd name="T4" fmla="*/ 285 w 21600"/>
                  <a:gd name="T5" fmla="*/ 55 h 21600"/>
                  <a:gd name="T6" fmla="*/ 261 w 21600"/>
                  <a:gd name="T7" fmla="*/ 14 h 21600"/>
                  <a:gd name="T8" fmla="*/ 220 w 21600"/>
                  <a:gd name="T9" fmla="*/ 14 h 21600"/>
                  <a:gd name="T10" fmla="*/ 172 w 21600"/>
                  <a:gd name="T11" fmla="*/ 48 h 21600"/>
                  <a:gd name="T12" fmla="*/ 139 w 21600"/>
                  <a:gd name="T13" fmla="*/ 64 h 21600"/>
                  <a:gd name="T14" fmla="*/ 91 w 21600"/>
                  <a:gd name="T15" fmla="*/ 88 h 21600"/>
                  <a:gd name="T16" fmla="*/ 24 w 21600"/>
                  <a:gd name="T17" fmla="*/ 112 h 21600"/>
                  <a:gd name="T18" fmla="*/ 0 w 21600"/>
                  <a:gd name="T19" fmla="*/ 122 h 21600"/>
                  <a:gd name="T20" fmla="*/ 17 w 21600"/>
                  <a:gd name="T21" fmla="*/ 122 h 21600"/>
                  <a:gd name="T22" fmla="*/ 50 w 21600"/>
                  <a:gd name="T23" fmla="*/ 112 h 21600"/>
                  <a:gd name="T24" fmla="*/ 105 w 21600"/>
                  <a:gd name="T25" fmla="*/ 81 h 21600"/>
                  <a:gd name="T26" fmla="*/ 155 w 21600"/>
                  <a:gd name="T27" fmla="*/ 72 h 21600"/>
                  <a:gd name="T28" fmla="*/ 196 w 21600"/>
                  <a:gd name="T29" fmla="*/ 48 h 21600"/>
                  <a:gd name="T30" fmla="*/ 244 w 21600"/>
                  <a:gd name="T31" fmla="*/ 31 h 21600"/>
                  <a:gd name="T32" fmla="*/ 261 w 21600"/>
                  <a:gd name="T33" fmla="*/ 31 h 21600"/>
                  <a:gd name="T34" fmla="*/ 261 w 21600"/>
                  <a:gd name="T35" fmla="*/ 72 h 21600"/>
                  <a:gd name="T36" fmla="*/ 301 w 21600"/>
                  <a:gd name="T37" fmla="*/ 72 h 21600"/>
                  <a:gd name="T38" fmla="*/ 325 w 21600"/>
                  <a:gd name="T39" fmla="*/ 55 h 21600"/>
                  <a:gd name="T40" fmla="*/ 349 w 21600"/>
                  <a:gd name="T41" fmla="*/ 40 h 21600"/>
                  <a:gd name="T42" fmla="*/ 342 w 21600"/>
                  <a:gd name="T43" fmla="*/ 0 h 216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1600"/>
                  <a:gd name="T67" fmla="*/ 0 h 21600"/>
                  <a:gd name="T68" fmla="*/ 21600 w 21600"/>
                  <a:gd name="T69" fmla="*/ 21600 h 2160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1600" h="21600">
                    <a:moveTo>
                      <a:pt x="20115" y="0"/>
                    </a:moveTo>
                    <a:lnTo>
                      <a:pt x="18629" y="1239"/>
                    </a:lnTo>
                    <a:lnTo>
                      <a:pt x="17639" y="9738"/>
                    </a:lnTo>
                    <a:lnTo>
                      <a:pt x="16154" y="2479"/>
                    </a:lnTo>
                    <a:lnTo>
                      <a:pt x="13616" y="2479"/>
                    </a:lnTo>
                    <a:lnTo>
                      <a:pt x="10645" y="8498"/>
                    </a:lnTo>
                    <a:lnTo>
                      <a:pt x="8603" y="11331"/>
                    </a:lnTo>
                    <a:lnTo>
                      <a:pt x="5632" y="15580"/>
                    </a:lnTo>
                    <a:lnTo>
                      <a:pt x="1485" y="19830"/>
                    </a:lnTo>
                    <a:lnTo>
                      <a:pt x="0" y="21600"/>
                    </a:lnTo>
                    <a:lnTo>
                      <a:pt x="1052" y="21600"/>
                    </a:lnTo>
                    <a:lnTo>
                      <a:pt x="3095" y="19830"/>
                    </a:lnTo>
                    <a:lnTo>
                      <a:pt x="6499" y="14341"/>
                    </a:lnTo>
                    <a:lnTo>
                      <a:pt x="9593" y="12748"/>
                    </a:lnTo>
                    <a:lnTo>
                      <a:pt x="12131" y="8498"/>
                    </a:lnTo>
                    <a:lnTo>
                      <a:pt x="15101" y="5489"/>
                    </a:lnTo>
                    <a:lnTo>
                      <a:pt x="16154" y="5489"/>
                    </a:lnTo>
                    <a:lnTo>
                      <a:pt x="16154" y="12748"/>
                    </a:lnTo>
                    <a:lnTo>
                      <a:pt x="18629" y="12748"/>
                    </a:lnTo>
                    <a:lnTo>
                      <a:pt x="20115" y="9738"/>
                    </a:lnTo>
                    <a:lnTo>
                      <a:pt x="21600" y="7082"/>
                    </a:lnTo>
                    <a:lnTo>
                      <a:pt x="21167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7" name="Freeform 72"/>
              <p:cNvSpPr>
                <a:spLocks/>
              </p:cNvSpPr>
              <p:nvPr/>
            </p:nvSpPr>
            <p:spPr bwMode="auto">
              <a:xfrm>
                <a:off x="134519" y="1591821"/>
                <a:ext cx="584736" cy="210474"/>
              </a:xfrm>
              <a:custGeom>
                <a:avLst/>
                <a:gdLst>
                  <a:gd name="T0" fmla="*/ 311 w 21600"/>
                  <a:gd name="T1" fmla="*/ 4 h 21600"/>
                  <a:gd name="T2" fmla="*/ 294 w 21600"/>
                  <a:gd name="T3" fmla="*/ 21 h 21600"/>
                  <a:gd name="T4" fmla="*/ 287 w 21600"/>
                  <a:gd name="T5" fmla="*/ 36 h 21600"/>
                  <a:gd name="T6" fmla="*/ 282 w 21600"/>
                  <a:gd name="T7" fmla="*/ 43 h 21600"/>
                  <a:gd name="T8" fmla="*/ 277 w 21600"/>
                  <a:gd name="T9" fmla="*/ 45 h 21600"/>
                  <a:gd name="T10" fmla="*/ 270 w 21600"/>
                  <a:gd name="T11" fmla="*/ 40 h 21600"/>
                  <a:gd name="T12" fmla="*/ 260 w 21600"/>
                  <a:gd name="T13" fmla="*/ 26 h 21600"/>
                  <a:gd name="T14" fmla="*/ 246 w 21600"/>
                  <a:gd name="T15" fmla="*/ 16 h 21600"/>
                  <a:gd name="T16" fmla="*/ 225 w 21600"/>
                  <a:gd name="T17" fmla="*/ 16 h 21600"/>
                  <a:gd name="T18" fmla="*/ 203 w 21600"/>
                  <a:gd name="T19" fmla="*/ 24 h 21600"/>
                  <a:gd name="T20" fmla="*/ 167 w 21600"/>
                  <a:gd name="T21" fmla="*/ 45 h 21600"/>
                  <a:gd name="T22" fmla="*/ 131 w 21600"/>
                  <a:gd name="T23" fmla="*/ 64 h 21600"/>
                  <a:gd name="T24" fmla="*/ 83 w 21600"/>
                  <a:gd name="T25" fmla="*/ 88 h 21600"/>
                  <a:gd name="T26" fmla="*/ 38 w 21600"/>
                  <a:gd name="T27" fmla="*/ 105 h 21600"/>
                  <a:gd name="T28" fmla="*/ 14 w 21600"/>
                  <a:gd name="T29" fmla="*/ 115 h 21600"/>
                  <a:gd name="T30" fmla="*/ 2 w 21600"/>
                  <a:gd name="T31" fmla="*/ 120 h 21600"/>
                  <a:gd name="T32" fmla="*/ 5 w 21600"/>
                  <a:gd name="T33" fmla="*/ 122 h 21600"/>
                  <a:gd name="T34" fmla="*/ 28 w 21600"/>
                  <a:gd name="T35" fmla="*/ 117 h 21600"/>
                  <a:gd name="T36" fmla="*/ 48 w 21600"/>
                  <a:gd name="T37" fmla="*/ 110 h 21600"/>
                  <a:gd name="T38" fmla="*/ 74 w 21600"/>
                  <a:gd name="T39" fmla="*/ 96 h 21600"/>
                  <a:gd name="T40" fmla="*/ 100 w 21600"/>
                  <a:gd name="T41" fmla="*/ 84 h 21600"/>
                  <a:gd name="T42" fmla="*/ 127 w 21600"/>
                  <a:gd name="T43" fmla="*/ 76 h 21600"/>
                  <a:gd name="T44" fmla="*/ 170 w 21600"/>
                  <a:gd name="T45" fmla="*/ 60 h 21600"/>
                  <a:gd name="T46" fmla="*/ 215 w 21600"/>
                  <a:gd name="T47" fmla="*/ 40 h 21600"/>
                  <a:gd name="T48" fmla="*/ 237 w 21600"/>
                  <a:gd name="T49" fmla="*/ 33 h 21600"/>
                  <a:gd name="T50" fmla="*/ 248 w 21600"/>
                  <a:gd name="T51" fmla="*/ 31 h 21600"/>
                  <a:gd name="T52" fmla="*/ 253 w 21600"/>
                  <a:gd name="T53" fmla="*/ 36 h 21600"/>
                  <a:gd name="T54" fmla="*/ 256 w 21600"/>
                  <a:gd name="T55" fmla="*/ 52 h 21600"/>
                  <a:gd name="T56" fmla="*/ 260 w 21600"/>
                  <a:gd name="T57" fmla="*/ 67 h 21600"/>
                  <a:gd name="T58" fmla="*/ 277 w 21600"/>
                  <a:gd name="T59" fmla="*/ 72 h 21600"/>
                  <a:gd name="T60" fmla="*/ 308 w 21600"/>
                  <a:gd name="T61" fmla="*/ 64 h 21600"/>
                  <a:gd name="T62" fmla="*/ 332 w 21600"/>
                  <a:gd name="T63" fmla="*/ 48 h 21600"/>
                  <a:gd name="T64" fmla="*/ 339 w 21600"/>
                  <a:gd name="T65" fmla="*/ 31 h 21600"/>
                  <a:gd name="T66" fmla="*/ 337 w 21600"/>
                  <a:gd name="T67" fmla="*/ 0 h 2160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600"/>
                  <a:gd name="T103" fmla="*/ 0 h 21600"/>
                  <a:gd name="T104" fmla="*/ 21600 w 21600"/>
                  <a:gd name="T105" fmla="*/ 21600 h 2160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600" h="21600">
                    <a:moveTo>
                      <a:pt x="20389" y="0"/>
                    </a:moveTo>
                    <a:lnTo>
                      <a:pt x="19816" y="708"/>
                    </a:lnTo>
                    <a:lnTo>
                      <a:pt x="19179" y="2125"/>
                    </a:lnTo>
                    <a:lnTo>
                      <a:pt x="18733" y="3718"/>
                    </a:lnTo>
                    <a:lnTo>
                      <a:pt x="18414" y="5489"/>
                    </a:lnTo>
                    <a:lnTo>
                      <a:pt x="18287" y="6374"/>
                    </a:lnTo>
                    <a:lnTo>
                      <a:pt x="18096" y="7082"/>
                    </a:lnTo>
                    <a:lnTo>
                      <a:pt x="17968" y="7613"/>
                    </a:lnTo>
                    <a:lnTo>
                      <a:pt x="17841" y="7967"/>
                    </a:lnTo>
                    <a:lnTo>
                      <a:pt x="17650" y="7967"/>
                    </a:lnTo>
                    <a:lnTo>
                      <a:pt x="17522" y="7613"/>
                    </a:lnTo>
                    <a:lnTo>
                      <a:pt x="17204" y="7082"/>
                    </a:lnTo>
                    <a:lnTo>
                      <a:pt x="17076" y="6374"/>
                    </a:lnTo>
                    <a:lnTo>
                      <a:pt x="16566" y="4603"/>
                    </a:lnTo>
                    <a:lnTo>
                      <a:pt x="16120" y="3718"/>
                    </a:lnTo>
                    <a:lnTo>
                      <a:pt x="15674" y="2833"/>
                    </a:lnTo>
                    <a:lnTo>
                      <a:pt x="15101" y="2479"/>
                    </a:lnTo>
                    <a:lnTo>
                      <a:pt x="14336" y="2833"/>
                    </a:lnTo>
                    <a:lnTo>
                      <a:pt x="13699" y="3364"/>
                    </a:lnTo>
                    <a:lnTo>
                      <a:pt x="12935" y="4249"/>
                    </a:lnTo>
                    <a:lnTo>
                      <a:pt x="12170" y="5489"/>
                    </a:lnTo>
                    <a:lnTo>
                      <a:pt x="10641" y="7967"/>
                    </a:lnTo>
                    <a:lnTo>
                      <a:pt x="9558" y="9738"/>
                    </a:lnTo>
                    <a:lnTo>
                      <a:pt x="8347" y="11331"/>
                    </a:lnTo>
                    <a:lnTo>
                      <a:pt x="7009" y="13456"/>
                    </a:lnTo>
                    <a:lnTo>
                      <a:pt x="5288" y="15580"/>
                    </a:lnTo>
                    <a:lnTo>
                      <a:pt x="3313" y="17705"/>
                    </a:lnTo>
                    <a:lnTo>
                      <a:pt x="2421" y="18590"/>
                    </a:lnTo>
                    <a:lnTo>
                      <a:pt x="1657" y="19475"/>
                    </a:lnTo>
                    <a:lnTo>
                      <a:pt x="892" y="20361"/>
                    </a:lnTo>
                    <a:lnTo>
                      <a:pt x="446" y="20715"/>
                    </a:lnTo>
                    <a:lnTo>
                      <a:pt x="127" y="21246"/>
                    </a:lnTo>
                    <a:lnTo>
                      <a:pt x="0" y="21246"/>
                    </a:lnTo>
                    <a:lnTo>
                      <a:pt x="319" y="21600"/>
                    </a:lnTo>
                    <a:lnTo>
                      <a:pt x="892" y="21246"/>
                    </a:lnTo>
                    <a:lnTo>
                      <a:pt x="1784" y="20715"/>
                    </a:lnTo>
                    <a:lnTo>
                      <a:pt x="2421" y="20361"/>
                    </a:lnTo>
                    <a:lnTo>
                      <a:pt x="3058" y="19475"/>
                    </a:lnTo>
                    <a:lnTo>
                      <a:pt x="3823" y="18236"/>
                    </a:lnTo>
                    <a:lnTo>
                      <a:pt x="4715" y="16997"/>
                    </a:lnTo>
                    <a:lnTo>
                      <a:pt x="5480" y="15580"/>
                    </a:lnTo>
                    <a:lnTo>
                      <a:pt x="6372" y="14872"/>
                    </a:lnTo>
                    <a:lnTo>
                      <a:pt x="7136" y="13987"/>
                    </a:lnTo>
                    <a:lnTo>
                      <a:pt x="8092" y="13456"/>
                    </a:lnTo>
                    <a:lnTo>
                      <a:pt x="9430" y="12216"/>
                    </a:lnTo>
                    <a:lnTo>
                      <a:pt x="10832" y="10623"/>
                    </a:lnTo>
                    <a:lnTo>
                      <a:pt x="12170" y="8498"/>
                    </a:lnTo>
                    <a:lnTo>
                      <a:pt x="13699" y="7082"/>
                    </a:lnTo>
                    <a:lnTo>
                      <a:pt x="14464" y="6374"/>
                    </a:lnTo>
                    <a:lnTo>
                      <a:pt x="15101" y="5843"/>
                    </a:lnTo>
                    <a:lnTo>
                      <a:pt x="15356" y="5489"/>
                    </a:lnTo>
                    <a:lnTo>
                      <a:pt x="15802" y="5489"/>
                    </a:lnTo>
                    <a:lnTo>
                      <a:pt x="15993" y="5843"/>
                    </a:lnTo>
                    <a:lnTo>
                      <a:pt x="16120" y="6374"/>
                    </a:lnTo>
                    <a:lnTo>
                      <a:pt x="16312" y="7613"/>
                    </a:lnTo>
                    <a:lnTo>
                      <a:pt x="16312" y="9207"/>
                    </a:lnTo>
                    <a:lnTo>
                      <a:pt x="16439" y="10623"/>
                    </a:lnTo>
                    <a:lnTo>
                      <a:pt x="16566" y="11862"/>
                    </a:lnTo>
                    <a:lnTo>
                      <a:pt x="17076" y="12748"/>
                    </a:lnTo>
                    <a:lnTo>
                      <a:pt x="17650" y="12748"/>
                    </a:lnTo>
                    <a:lnTo>
                      <a:pt x="18733" y="12216"/>
                    </a:lnTo>
                    <a:lnTo>
                      <a:pt x="19625" y="11331"/>
                    </a:lnTo>
                    <a:lnTo>
                      <a:pt x="20389" y="9738"/>
                    </a:lnTo>
                    <a:lnTo>
                      <a:pt x="21154" y="8498"/>
                    </a:lnTo>
                    <a:lnTo>
                      <a:pt x="21473" y="7082"/>
                    </a:lnTo>
                    <a:lnTo>
                      <a:pt x="21600" y="5489"/>
                    </a:lnTo>
                    <a:lnTo>
                      <a:pt x="21600" y="2833"/>
                    </a:lnTo>
                    <a:lnTo>
                      <a:pt x="21473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8" name="Freeform 73"/>
              <p:cNvSpPr>
                <a:spLocks/>
              </p:cNvSpPr>
              <p:nvPr/>
            </p:nvSpPr>
            <p:spPr bwMode="auto">
              <a:xfrm>
                <a:off x="175917" y="1743638"/>
                <a:ext cx="317379" cy="153543"/>
              </a:xfrm>
              <a:custGeom>
                <a:avLst/>
                <a:gdLst>
                  <a:gd name="T0" fmla="*/ 158 w 21600"/>
                  <a:gd name="T1" fmla="*/ 8 h 21600"/>
                  <a:gd name="T2" fmla="*/ 148 w 21600"/>
                  <a:gd name="T3" fmla="*/ 20 h 21600"/>
                  <a:gd name="T4" fmla="*/ 141 w 21600"/>
                  <a:gd name="T5" fmla="*/ 32 h 21600"/>
                  <a:gd name="T6" fmla="*/ 131 w 21600"/>
                  <a:gd name="T7" fmla="*/ 39 h 21600"/>
                  <a:gd name="T8" fmla="*/ 124 w 21600"/>
                  <a:gd name="T9" fmla="*/ 46 h 21600"/>
                  <a:gd name="T10" fmla="*/ 117 w 21600"/>
                  <a:gd name="T11" fmla="*/ 53 h 21600"/>
                  <a:gd name="T12" fmla="*/ 112 w 21600"/>
                  <a:gd name="T13" fmla="*/ 58 h 21600"/>
                  <a:gd name="T14" fmla="*/ 107 w 21600"/>
                  <a:gd name="T15" fmla="*/ 63 h 21600"/>
                  <a:gd name="T16" fmla="*/ 103 w 21600"/>
                  <a:gd name="T17" fmla="*/ 65 h 21600"/>
                  <a:gd name="T18" fmla="*/ 88 w 21600"/>
                  <a:gd name="T19" fmla="*/ 70 h 21600"/>
                  <a:gd name="T20" fmla="*/ 71 w 21600"/>
                  <a:gd name="T21" fmla="*/ 75 h 21600"/>
                  <a:gd name="T22" fmla="*/ 59 w 21600"/>
                  <a:gd name="T23" fmla="*/ 75 h 21600"/>
                  <a:gd name="T24" fmla="*/ 45 w 21600"/>
                  <a:gd name="T25" fmla="*/ 77 h 21600"/>
                  <a:gd name="T26" fmla="*/ 36 w 21600"/>
                  <a:gd name="T27" fmla="*/ 77 h 21600"/>
                  <a:gd name="T28" fmla="*/ 19 w 21600"/>
                  <a:gd name="T29" fmla="*/ 80 h 21600"/>
                  <a:gd name="T30" fmla="*/ 12 w 21600"/>
                  <a:gd name="T31" fmla="*/ 82 h 21600"/>
                  <a:gd name="T32" fmla="*/ 7 w 21600"/>
                  <a:gd name="T33" fmla="*/ 82 h 21600"/>
                  <a:gd name="T34" fmla="*/ 2 w 21600"/>
                  <a:gd name="T35" fmla="*/ 84 h 21600"/>
                  <a:gd name="T36" fmla="*/ 0 w 21600"/>
                  <a:gd name="T37" fmla="*/ 87 h 21600"/>
                  <a:gd name="T38" fmla="*/ 2 w 21600"/>
                  <a:gd name="T39" fmla="*/ 89 h 21600"/>
                  <a:gd name="T40" fmla="*/ 7 w 21600"/>
                  <a:gd name="T41" fmla="*/ 89 h 21600"/>
                  <a:gd name="T42" fmla="*/ 12 w 21600"/>
                  <a:gd name="T43" fmla="*/ 89 h 21600"/>
                  <a:gd name="T44" fmla="*/ 16 w 21600"/>
                  <a:gd name="T45" fmla="*/ 87 h 21600"/>
                  <a:gd name="T46" fmla="*/ 24 w 21600"/>
                  <a:gd name="T47" fmla="*/ 87 h 21600"/>
                  <a:gd name="T48" fmla="*/ 33 w 21600"/>
                  <a:gd name="T49" fmla="*/ 87 h 21600"/>
                  <a:gd name="T50" fmla="*/ 50 w 21600"/>
                  <a:gd name="T51" fmla="*/ 84 h 21600"/>
                  <a:gd name="T52" fmla="*/ 64 w 21600"/>
                  <a:gd name="T53" fmla="*/ 82 h 21600"/>
                  <a:gd name="T54" fmla="*/ 76 w 21600"/>
                  <a:gd name="T55" fmla="*/ 80 h 21600"/>
                  <a:gd name="T56" fmla="*/ 86 w 21600"/>
                  <a:gd name="T57" fmla="*/ 77 h 21600"/>
                  <a:gd name="T58" fmla="*/ 103 w 21600"/>
                  <a:gd name="T59" fmla="*/ 72 h 21600"/>
                  <a:gd name="T60" fmla="*/ 122 w 21600"/>
                  <a:gd name="T61" fmla="*/ 63 h 21600"/>
                  <a:gd name="T62" fmla="*/ 131 w 21600"/>
                  <a:gd name="T63" fmla="*/ 56 h 21600"/>
                  <a:gd name="T64" fmla="*/ 138 w 21600"/>
                  <a:gd name="T65" fmla="*/ 48 h 21600"/>
                  <a:gd name="T66" fmla="*/ 146 w 21600"/>
                  <a:gd name="T67" fmla="*/ 44 h 21600"/>
                  <a:gd name="T68" fmla="*/ 150 w 21600"/>
                  <a:gd name="T69" fmla="*/ 36 h 21600"/>
                  <a:gd name="T70" fmla="*/ 158 w 21600"/>
                  <a:gd name="T71" fmla="*/ 24 h 21600"/>
                  <a:gd name="T72" fmla="*/ 172 w 21600"/>
                  <a:gd name="T73" fmla="*/ 12 h 21600"/>
                  <a:gd name="T74" fmla="*/ 184 w 21600"/>
                  <a:gd name="T75" fmla="*/ 0 h 21600"/>
                  <a:gd name="T76" fmla="*/ 158 w 21600"/>
                  <a:gd name="T77" fmla="*/ 8 h 2160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1600"/>
                  <a:gd name="T118" fmla="*/ 0 h 21600"/>
                  <a:gd name="T119" fmla="*/ 21600 w 21600"/>
                  <a:gd name="T120" fmla="*/ 21600 h 2160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1600" h="21600">
                    <a:moveTo>
                      <a:pt x="18548" y="1942"/>
                    </a:moveTo>
                    <a:lnTo>
                      <a:pt x="17374" y="4854"/>
                    </a:lnTo>
                    <a:lnTo>
                      <a:pt x="16552" y="7766"/>
                    </a:lnTo>
                    <a:lnTo>
                      <a:pt x="15378" y="9465"/>
                    </a:lnTo>
                    <a:lnTo>
                      <a:pt x="14557" y="11164"/>
                    </a:lnTo>
                    <a:lnTo>
                      <a:pt x="13735" y="12863"/>
                    </a:lnTo>
                    <a:lnTo>
                      <a:pt x="13148" y="14076"/>
                    </a:lnTo>
                    <a:lnTo>
                      <a:pt x="12561" y="15290"/>
                    </a:lnTo>
                    <a:lnTo>
                      <a:pt x="12091" y="15775"/>
                    </a:lnTo>
                    <a:lnTo>
                      <a:pt x="10330" y="16989"/>
                    </a:lnTo>
                    <a:lnTo>
                      <a:pt x="8335" y="18202"/>
                    </a:lnTo>
                    <a:lnTo>
                      <a:pt x="6926" y="18202"/>
                    </a:lnTo>
                    <a:lnTo>
                      <a:pt x="5283" y="18688"/>
                    </a:lnTo>
                    <a:lnTo>
                      <a:pt x="4226" y="18688"/>
                    </a:lnTo>
                    <a:lnTo>
                      <a:pt x="2230" y="19416"/>
                    </a:lnTo>
                    <a:lnTo>
                      <a:pt x="1409" y="19901"/>
                    </a:lnTo>
                    <a:lnTo>
                      <a:pt x="822" y="19901"/>
                    </a:lnTo>
                    <a:lnTo>
                      <a:pt x="235" y="20387"/>
                    </a:lnTo>
                    <a:lnTo>
                      <a:pt x="0" y="21115"/>
                    </a:lnTo>
                    <a:lnTo>
                      <a:pt x="235" y="21600"/>
                    </a:lnTo>
                    <a:lnTo>
                      <a:pt x="822" y="21600"/>
                    </a:lnTo>
                    <a:lnTo>
                      <a:pt x="1409" y="21600"/>
                    </a:lnTo>
                    <a:lnTo>
                      <a:pt x="1878" y="21115"/>
                    </a:lnTo>
                    <a:lnTo>
                      <a:pt x="2817" y="21115"/>
                    </a:lnTo>
                    <a:lnTo>
                      <a:pt x="3874" y="21115"/>
                    </a:lnTo>
                    <a:lnTo>
                      <a:pt x="5870" y="20387"/>
                    </a:lnTo>
                    <a:lnTo>
                      <a:pt x="7513" y="19901"/>
                    </a:lnTo>
                    <a:lnTo>
                      <a:pt x="8922" y="19416"/>
                    </a:lnTo>
                    <a:lnTo>
                      <a:pt x="10096" y="18688"/>
                    </a:lnTo>
                    <a:lnTo>
                      <a:pt x="12091" y="17474"/>
                    </a:lnTo>
                    <a:lnTo>
                      <a:pt x="14322" y="15290"/>
                    </a:lnTo>
                    <a:lnTo>
                      <a:pt x="15378" y="13591"/>
                    </a:lnTo>
                    <a:lnTo>
                      <a:pt x="16200" y="11649"/>
                    </a:lnTo>
                    <a:lnTo>
                      <a:pt x="17139" y="10679"/>
                    </a:lnTo>
                    <a:lnTo>
                      <a:pt x="17609" y="8737"/>
                    </a:lnTo>
                    <a:lnTo>
                      <a:pt x="18548" y="5825"/>
                    </a:lnTo>
                    <a:lnTo>
                      <a:pt x="20191" y="2912"/>
                    </a:lnTo>
                    <a:lnTo>
                      <a:pt x="21600" y="0"/>
                    </a:lnTo>
                    <a:lnTo>
                      <a:pt x="18548" y="1942"/>
                    </a:ln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9" name="Freeform 74"/>
              <p:cNvSpPr>
                <a:spLocks/>
              </p:cNvSpPr>
              <p:nvPr/>
            </p:nvSpPr>
            <p:spPr bwMode="auto">
              <a:xfrm>
                <a:off x="745129" y="1545240"/>
                <a:ext cx="53471" cy="156993"/>
              </a:xfrm>
              <a:custGeom>
                <a:avLst/>
                <a:gdLst>
                  <a:gd name="T0" fmla="*/ 31 w 21600"/>
                  <a:gd name="T1" fmla="*/ 0 h 21600"/>
                  <a:gd name="T2" fmla="*/ 7 w 21600"/>
                  <a:gd name="T3" fmla="*/ 41 h 21600"/>
                  <a:gd name="T4" fmla="*/ 0 w 21600"/>
                  <a:gd name="T5" fmla="*/ 58 h 21600"/>
                  <a:gd name="T6" fmla="*/ 0 w 21600"/>
                  <a:gd name="T7" fmla="*/ 82 h 21600"/>
                  <a:gd name="T8" fmla="*/ 0 w 21600"/>
                  <a:gd name="T9" fmla="*/ 91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21600" y="0"/>
                    </a:moveTo>
                    <a:lnTo>
                      <a:pt x="4877" y="9732"/>
                    </a:lnTo>
                    <a:lnTo>
                      <a:pt x="0" y="13767"/>
                    </a:lnTo>
                    <a:lnTo>
                      <a:pt x="0" y="19464"/>
                    </a:lnTo>
                    <a:lnTo>
                      <a:pt x="0" y="2160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30" name="Freeform 75"/>
              <p:cNvSpPr>
                <a:spLocks/>
              </p:cNvSpPr>
              <p:nvPr/>
            </p:nvSpPr>
            <p:spPr bwMode="auto">
              <a:xfrm>
                <a:off x="745129" y="1545240"/>
                <a:ext cx="53471" cy="156993"/>
              </a:xfrm>
              <a:custGeom>
                <a:avLst/>
                <a:gdLst>
                  <a:gd name="T0" fmla="*/ 31 w 21600"/>
                  <a:gd name="T1" fmla="*/ 0 h 21600"/>
                  <a:gd name="T2" fmla="*/ 21 w 21600"/>
                  <a:gd name="T3" fmla="*/ 19 h 21600"/>
                  <a:gd name="T4" fmla="*/ 12 w 21600"/>
                  <a:gd name="T5" fmla="*/ 34 h 21600"/>
                  <a:gd name="T6" fmla="*/ 7 w 21600"/>
                  <a:gd name="T7" fmla="*/ 43 h 21600"/>
                  <a:gd name="T8" fmla="*/ 4 w 21600"/>
                  <a:gd name="T9" fmla="*/ 51 h 21600"/>
                  <a:gd name="T10" fmla="*/ 0 w 21600"/>
                  <a:gd name="T11" fmla="*/ 58 h 21600"/>
                  <a:gd name="T12" fmla="*/ 0 w 21600"/>
                  <a:gd name="T13" fmla="*/ 70 h 21600"/>
                  <a:gd name="T14" fmla="*/ 0 w 21600"/>
                  <a:gd name="T15" fmla="*/ 82 h 21600"/>
                  <a:gd name="T16" fmla="*/ 0 w 21600"/>
                  <a:gd name="T17" fmla="*/ 87 h 21600"/>
                  <a:gd name="T18" fmla="*/ 0 w 21600"/>
                  <a:gd name="T19" fmla="*/ 91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600"/>
                  <a:gd name="T31" fmla="*/ 0 h 21600"/>
                  <a:gd name="T32" fmla="*/ 21600 w 21600"/>
                  <a:gd name="T33" fmla="*/ 216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>
                    <a:moveTo>
                      <a:pt x="21600" y="0"/>
                    </a:moveTo>
                    <a:lnTo>
                      <a:pt x="14632" y="4510"/>
                    </a:lnTo>
                    <a:lnTo>
                      <a:pt x="8361" y="8070"/>
                    </a:lnTo>
                    <a:lnTo>
                      <a:pt x="4877" y="10207"/>
                    </a:lnTo>
                    <a:lnTo>
                      <a:pt x="2787" y="12105"/>
                    </a:lnTo>
                    <a:lnTo>
                      <a:pt x="0" y="13767"/>
                    </a:lnTo>
                    <a:lnTo>
                      <a:pt x="0" y="16615"/>
                    </a:lnTo>
                    <a:lnTo>
                      <a:pt x="0" y="19464"/>
                    </a:lnTo>
                    <a:lnTo>
                      <a:pt x="0" y="20651"/>
                    </a:lnTo>
                    <a:lnTo>
                      <a:pt x="0" y="2160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31" name="Freeform 76"/>
              <p:cNvSpPr>
                <a:spLocks/>
              </p:cNvSpPr>
              <p:nvPr/>
            </p:nvSpPr>
            <p:spPr bwMode="auto">
              <a:xfrm>
                <a:off x="1095281" y="1669455"/>
                <a:ext cx="227685" cy="224276"/>
              </a:xfrm>
              <a:custGeom>
                <a:avLst/>
                <a:gdLst>
                  <a:gd name="T0" fmla="*/ 0 w 21600"/>
                  <a:gd name="T1" fmla="*/ 3 h 21600"/>
                  <a:gd name="T2" fmla="*/ 5 w 21600"/>
                  <a:gd name="T3" fmla="*/ 5 h 21600"/>
                  <a:gd name="T4" fmla="*/ 12 w 21600"/>
                  <a:gd name="T5" fmla="*/ 12 h 21600"/>
                  <a:gd name="T6" fmla="*/ 22 w 21600"/>
                  <a:gd name="T7" fmla="*/ 24 h 21600"/>
                  <a:gd name="T8" fmla="*/ 31 w 21600"/>
                  <a:gd name="T9" fmla="*/ 39 h 21600"/>
                  <a:gd name="T10" fmla="*/ 45 w 21600"/>
                  <a:gd name="T11" fmla="*/ 58 h 21600"/>
                  <a:gd name="T12" fmla="*/ 57 w 21600"/>
                  <a:gd name="T13" fmla="*/ 72 h 21600"/>
                  <a:gd name="T14" fmla="*/ 69 w 21600"/>
                  <a:gd name="T15" fmla="*/ 87 h 21600"/>
                  <a:gd name="T16" fmla="*/ 81 w 21600"/>
                  <a:gd name="T17" fmla="*/ 101 h 21600"/>
                  <a:gd name="T18" fmla="*/ 93 w 21600"/>
                  <a:gd name="T19" fmla="*/ 111 h 21600"/>
                  <a:gd name="T20" fmla="*/ 103 w 21600"/>
                  <a:gd name="T21" fmla="*/ 120 h 21600"/>
                  <a:gd name="T22" fmla="*/ 112 w 21600"/>
                  <a:gd name="T23" fmla="*/ 125 h 21600"/>
                  <a:gd name="T24" fmla="*/ 122 w 21600"/>
                  <a:gd name="T25" fmla="*/ 130 h 21600"/>
                  <a:gd name="T26" fmla="*/ 127 w 21600"/>
                  <a:gd name="T27" fmla="*/ 130 h 21600"/>
                  <a:gd name="T28" fmla="*/ 132 w 21600"/>
                  <a:gd name="T29" fmla="*/ 130 h 21600"/>
                  <a:gd name="T30" fmla="*/ 129 w 21600"/>
                  <a:gd name="T31" fmla="*/ 127 h 21600"/>
                  <a:gd name="T32" fmla="*/ 127 w 21600"/>
                  <a:gd name="T33" fmla="*/ 125 h 21600"/>
                  <a:gd name="T34" fmla="*/ 112 w 21600"/>
                  <a:gd name="T35" fmla="*/ 115 h 21600"/>
                  <a:gd name="T36" fmla="*/ 96 w 21600"/>
                  <a:gd name="T37" fmla="*/ 103 h 21600"/>
                  <a:gd name="T38" fmla="*/ 86 w 21600"/>
                  <a:gd name="T39" fmla="*/ 96 h 21600"/>
                  <a:gd name="T40" fmla="*/ 81 w 21600"/>
                  <a:gd name="T41" fmla="*/ 91 h 21600"/>
                  <a:gd name="T42" fmla="*/ 74 w 21600"/>
                  <a:gd name="T43" fmla="*/ 84 h 21600"/>
                  <a:gd name="T44" fmla="*/ 72 w 21600"/>
                  <a:gd name="T45" fmla="*/ 79 h 21600"/>
                  <a:gd name="T46" fmla="*/ 65 w 21600"/>
                  <a:gd name="T47" fmla="*/ 67 h 21600"/>
                  <a:gd name="T48" fmla="*/ 57 w 21600"/>
                  <a:gd name="T49" fmla="*/ 53 h 21600"/>
                  <a:gd name="T50" fmla="*/ 48 w 21600"/>
                  <a:gd name="T51" fmla="*/ 41 h 21600"/>
                  <a:gd name="T52" fmla="*/ 41 w 21600"/>
                  <a:gd name="T53" fmla="*/ 29 h 21600"/>
                  <a:gd name="T54" fmla="*/ 31 w 21600"/>
                  <a:gd name="T55" fmla="*/ 19 h 21600"/>
                  <a:gd name="T56" fmla="*/ 19 w 21600"/>
                  <a:gd name="T57" fmla="*/ 7 h 21600"/>
                  <a:gd name="T58" fmla="*/ 12 w 21600"/>
                  <a:gd name="T59" fmla="*/ 3 h 21600"/>
                  <a:gd name="T60" fmla="*/ 10 w 21600"/>
                  <a:gd name="T61" fmla="*/ 0 h 21600"/>
                  <a:gd name="T62" fmla="*/ 7 w 21600"/>
                  <a:gd name="T63" fmla="*/ 0 h 21600"/>
                  <a:gd name="T64" fmla="*/ 7 w 21600"/>
                  <a:gd name="T65" fmla="*/ 3 h 21600"/>
                  <a:gd name="T66" fmla="*/ 0 w 21600"/>
                  <a:gd name="T67" fmla="*/ 3 h 2160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600"/>
                  <a:gd name="T103" fmla="*/ 0 h 21600"/>
                  <a:gd name="T104" fmla="*/ 21600 w 21600"/>
                  <a:gd name="T105" fmla="*/ 21600 h 2160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600" h="21600">
                    <a:moveTo>
                      <a:pt x="0" y="498"/>
                    </a:moveTo>
                    <a:lnTo>
                      <a:pt x="818" y="831"/>
                    </a:lnTo>
                    <a:lnTo>
                      <a:pt x="1964" y="1994"/>
                    </a:lnTo>
                    <a:lnTo>
                      <a:pt x="3600" y="3988"/>
                    </a:lnTo>
                    <a:lnTo>
                      <a:pt x="5073" y="6480"/>
                    </a:lnTo>
                    <a:lnTo>
                      <a:pt x="7364" y="9637"/>
                    </a:lnTo>
                    <a:lnTo>
                      <a:pt x="9327" y="11963"/>
                    </a:lnTo>
                    <a:lnTo>
                      <a:pt x="11291" y="14455"/>
                    </a:lnTo>
                    <a:lnTo>
                      <a:pt x="13255" y="16782"/>
                    </a:lnTo>
                    <a:lnTo>
                      <a:pt x="15218" y="18443"/>
                    </a:lnTo>
                    <a:lnTo>
                      <a:pt x="16855" y="19938"/>
                    </a:lnTo>
                    <a:lnTo>
                      <a:pt x="18327" y="20769"/>
                    </a:lnTo>
                    <a:lnTo>
                      <a:pt x="19964" y="21600"/>
                    </a:lnTo>
                    <a:lnTo>
                      <a:pt x="20782" y="21600"/>
                    </a:lnTo>
                    <a:lnTo>
                      <a:pt x="21600" y="21600"/>
                    </a:lnTo>
                    <a:lnTo>
                      <a:pt x="21109" y="21102"/>
                    </a:lnTo>
                    <a:lnTo>
                      <a:pt x="20782" y="20769"/>
                    </a:lnTo>
                    <a:lnTo>
                      <a:pt x="18327" y="19108"/>
                    </a:lnTo>
                    <a:lnTo>
                      <a:pt x="15709" y="17114"/>
                    </a:lnTo>
                    <a:lnTo>
                      <a:pt x="14073" y="15951"/>
                    </a:lnTo>
                    <a:lnTo>
                      <a:pt x="13255" y="15120"/>
                    </a:lnTo>
                    <a:lnTo>
                      <a:pt x="12109" y="13957"/>
                    </a:lnTo>
                    <a:lnTo>
                      <a:pt x="11782" y="13126"/>
                    </a:lnTo>
                    <a:lnTo>
                      <a:pt x="10636" y="11132"/>
                    </a:lnTo>
                    <a:lnTo>
                      <a:pt x="9327" y="8806"/>
                    </a:lnTo>
                    <a:lnTo>
                      <a:pt x="7855" y="6812"/>
                    </a:lnTo>
                    <a:lnTo>
                      <a:pt x="6709" y="4818"/>
                    </a:lnTo>
                    <a:lnTo>
                      <a:pt x="5073" y="3157"/>
                    </a:lnTo>
                    <a:lnTo>
                      <a:pt x="3109" y="1163"/>
                    </a:lnTo>
                    <a:lnTo>
                      <a:pt x="1964" y="498"/>
                    </a:lnTo>
                    <a:lnTo>
                      <a:pt x="1636" y="0"/>
                    </a:lnTo>
                    <a:lnTo>
                      <a:pt x="1145" y="0"/>
                    </a:lnTo>
                    <a:lnTo>
                      <a:pt x="1145" y="498"/>
                    </a:lnTo>
                    <a:lnTo>
                      <a:pt x="0" y="498"/>
                    </a:ln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32" name="Freeform 77"/>
              <p:cNvSpPr>
                <a:spLocks/>
              </p:cNvSpPr>
              <p:nvPr/>
            </p:nvSpPr>
            <p:spPr bwMode="auto">
              <a:xfrm>
                <a:off x="938316" y="1562492"/>
                <a:ext cx="70720" cy="153543"/>
              </a:xfrm>
              <a:custGeom>
                <a:avLst/>
                <a:gdLst>
                  <a:gd name="T0" fmla="*/ 29 w 21600"/>
                  <a:gd name="T1" fmla="*/ 5 h 21600"/>
                  <a:gd name="T2" fmla="*/ 0 w 21600"/>
                  <a:gd name="T3" fmla="*/ 17 h 21600"/>
                  <a:gd name="T4" fmla="*/ 0 w 21600"/>
                  <a:gd name="T5" fmla="*/ 65 h 21600"/>
                  <a:gd name="T6" fmla="*/ 34 w 21600"/>
                  <a:gd name="T7" fmla="*/ 89 h 21600"/>
                  <a:gd name="T8" fmla="*/ 34 w 21600"/>
                  <a:gd name="T9" fmla="*/ 57 h 21600"/>
                  <a:gd name="T10" fmla="*/ 41 w 21600"/>
                  <a:gd name="T11" fmla="*/ 24 h 21600"/>
                  <a:gd name="T12" fmla="*/ 41 w 21600"/>
                  <a:gd name="T13" fmla="*/ 7 h 21600"/>
                  <a:gd name="T14" fmla="*/ 34 w 21600"/>
                  <a:gd name="T15" fmla="*/ 0 h 21600"/>
                  <a:gd name="T16" fmla="*/ 17 w 21600"/>
                  <a:gd name="T17" fmla="*/ 7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600"/>
                  <a:gd name="T28" fmla="*/ 0 h 21600"/>
                  <a:gd name="T29" fmla="*/ 21600 w 21600"/>
                  <a:gd name="T30" fmla="*/ 21600 h 216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600" h="21600">
                    <a:moveTo>
                      <a:pt x="15278" y="1213"/>
                    </a:moveTo>
                    <a:lnTo>
                      <a:pt x="0" y="4126"/>
                    </a:lnTo>
                    <a:lnTo>
                      <a:pt x="0" y="15775"/>
                    </a:lnTo>
                    <a:lnTo>
                      <a:pt x="17912" y="21600"/>
                    </a:lnTo>
                    <a:lnTo>
                      <a:pt x="17912" y="13834"/>
                    </a:lnTo>
                    <a:lnTo>
                      <a:pt x="21600" y="5825"/>
                    </a:lnTo>
                    <a:lnTo>
                      <a:pt x="21600" y="1699"/>
                    </a:lnTo>
                    <a:lnTo>
                      <a:pt x="17912" y="0"/>
                    </a:lnTo>
                    <a:lnTo>
                      <a:pt x="8956" y="1699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33" name="Freeform 78"/>
              <p:cNvSpPr>
                <a:spLocks/>
              </p:cNvSpPr>
              <p:nvPr/>
            </p:nvSpPr>
            <p:spPr bwMode="auto">
              <a:xfrm>
                <a:off x="938316" y="1565943"/>
                <a:ext cx="70720" cy="136291"/>
              </a:xfrm>
              <a:custGeom>
                <a:avLst/>
                <a:gdLst>
                  <a:gd name="T0" fmla="*/ 29 w 21600"/>
                  <a:gd name="T1" fmla="*/ 3 h 21600"/>
                  <a:gd name="T2" fmla="*/ 17 w 21600"/>
                  <a:gd name="T3" fmla="*/ 7 h 21600"/>
                  <a:gd name="T4" fmla="*/ 7 w 21600"/>
                  <a:gd name="T5" fmla="*/ 17 h 21600"/>
                  <a:gd name="T6" fmla="*/ 2 w 21600"/>
                  <a:gd name="T7" fmla="*/ 27 h 21600"/>
                  <a:gd name="T8" fmla="*/ 0 w 21600"/>
                  <a:gd name="T9" fmla="*/ 39 h 21600"/>
                  <a:gd name="T10" fmla="*/ 2 w 21600"/>
                  <a:gd name="T11" fmla="*/ 51 h 21600"/>
                  <a:gd name="T12" fmla="*/ 5 w 21600"/>
                  <a:gd name="T13" fmla="*/ 60 h 21600"/>
                  <a:gd name="T14" fmla="*/ 10 w 21600"/>
                  <a:gd name="T15" fmla="*/ 67 h 21600"/>
                  <a:gd name="T16" fmla="*/ 17 w 21600"/>
                  <a:gd name="T17" fmla="*/ 75 h 21600"/>
                  <a:gd name="T18" fmla="*/ 24 w 21600"/>
                  <a:gd name="T19" fmla="*/ 79 h 21600"/>
                  <a:gd name="T20" fmla="*/ 29 w 21600"/>
                  <a:gd name="T21" fmla="*/ 79 h 21600"/>
                  <a:gd name="T22" fmla="*/ 34 w 21600"/>
                  <a:gd name="T23" fmla="*/ 77 h 21600"/>
                  <a:gd name="T24" fmla="*/ 34 w 21600"/>
                  <a:gd name="T25" fmla="*/ 70 h 21600"/>
                  <a:gd name="T26" fmla="*/ 34 w 21600"/>
                  <a:gd name="T27" fmla="*/ 55 h 21600"/>
                  <a:gd name="T28" fmla="*/ 38 w 21600"/>
                  <a:gd name="T29" fmla="*/ 39 h 21600"/>
                  <a:gd name="T30" fmla="*/ 41 w 21600"/>
                  <a:gd name="T31" fmla="*/ 24 h 21600"/>
                  <a:gd name="T32" fmla="*/ 41 w 21600"/>
                  <a:gd name="T33" fmla="*/ 15 h 21600"/>
                  <a:gd name="T34" fmla="*/ 41 w 21600"/>
                  <a:gd name="T35" fmla="*/ 5 h 21600"/>
                  <a:gd name="T36" fmla="*/ 38 w 21600"/>
                  <a:gd name="T37" fmla="*/ 3 h 21600"/>
                  <a:gd name="T38" fmla="*/ 34 w 21600"/>
                  <a:gd name="T39" fmla="*/ 0 h 21600"/>
                  <a:gd name="T40" fmla="*/ 26 w 21600"/>
                  <a:gd name="T41" fmla="*/ 3 h 21600"/>
                  <a:gd name="T42" fmla="*/ 17 w 21600"/>
                  <a:gd name="T43" fmla="*/ 5 h 216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1600"/>
                  <a:gd name="T67" fmla="*/ 0 h 21600"/>
                  <a:gd name="T68" fmla="*/ 21600 w 21600"/>
                  <a:gd name="T69" fmla="*/ 21600 h 2160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1600" h="21600">
                    <a:moveTo>
                      <a:pt x="15278" y="820"/>
                    </a:moveTo>
                    <a:lnTo>
                      <a:pt x="8956" y="1914"/>
                    </a:lnTo>
                    <a:lnTo>
                      <a:pt x="3688" y="4648"/>
                    </a:lnTo>
                    <a:lnTo>
                      <a:pt x="1054" y="7382"/>
                    </a:lnTo>
                    <a:lnTo>
                      <a:pt x="0" y="10663"/>
                    </a:lnTo>
                    <a:lnTo>
                      <a:pt x="1054" y="13944"/>
                    </a:lnTo>
                    <a:lnTo>
                      <a:pt x="2634" y="16405"/>
                    </a:lnTo>
                    <a:lnTo>
                      <a:pt x="5268" y="18319"/>
                    </a:lnTo>
                    <a:lnTo>
                      <a:pt x="8956" y="20506"/>
                    </a:lnTo>
                    <a:lnTo>
                      <a:pt x="12644" y="21600"/>
                    </a:lnTo>
                    <a:lnTo>
                      <a:pt x="15278" y="21600"/>
                    </a:lnTo>
                    <a:lnTo>
                      <a:pt x="17912" y="21053"/>
                    </a:lnTo>
                    <a:lnTo>
                      <a:pt x="17912" y="19139"/>
                    </a:lnTo>
                    <a:lnTo>
                      <a:pt x="17912" y="15038"/>
                    </a:lnTo>
                    <a:lnTo>
                      <a:pt x="20020" y="10663"/>
                    </a:lnTo>
                    <a:lnTo>
                      <a:pt x="21600" y="6562"/>
                    </a:lnTo>
                    <a:lnTo>
                      <a:pt x="21600" y="4101"/>
                    </a:lnTo>
                    <a:lnTo>
                      <a:pt x="21600" y="1367"/>
                    </a:lnTo>
                    <a:lnTo>
                      <a:pt x="20020" y="820"/>
                    </a:lnTo>
                    <a:lnTo>
                      <a:pt x="17912" y="0"/>
                    </a:lnTo>
                    <a:lnTo>
                      <a:pt x="13698" y="820"/>
                    </a:lnTo>
                    <a:lnTo>
                      <a:pt x="8956" y="1367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34" name="Freeform 79"/>
              <p:cNvSpPr>
                <a:spLocks/>
              </p:cNvSpPr>
              <p:nvPr/>
            </p:nvSpPr>
            <p:spPr bwMode="auto">
              <a:xfrm>
                <a:off x="983163" y="1686707"/>
                <a:ext cx="112118" cy="29328"/>
              </a:xfrm>
              <a:custGeom>
                <a:avLst/>
                <a:gdLst>
                  <a:gd name="T0" fmla="*/ 55 w 21600"/>
                  <a:gd name="T1" fmla="*/ 9 h 21600"/>
                  <a:gd name="T2" fmla="*/ 0 w 21600"/>
                  <a:gd name="T3" fmla="*/ 0 h 21600"/>
                  <a:gd name="T4" fmla="*/ 0 w 21600"/>
                  <a:gd name="T5" fmla="*/ 17 h 21600"/>
                  <a:gd name="T6" fmla="*/ 32 w 21600"/>
                  <a:gd name="T7" fmla="*/ 17 h 21600"/>
                  <a:gd name="T8" fmla="*/ 65 w 21600"/>
                  <a:gd name="T9" fmla="*/ 9 h 21600"/>
                  <a:gd name="T10" fmla="*/ 48 w 21600"/>
                  <a:gd name="T11" fmla="*/ 9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8277" y="11435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634" y="21600"/>
                    </a:lnTo>
                    <a:lnTo>
                      <a:pt x="21600" y="11435"/>
                    </a:lnTo>
                    <a:lnTo>
                      <a:pt x="15951" y="11435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35" name="Freeform 80"/>
              <p:cNvSpPr>
                <a:spLocks/>
              </p:cNvSpPr>
              <p:nvPr/>
            </p:nvSpPr>
            <p:spPr bwMode="auto">
              <a:xfrm>
                <a:off x="983163" y="1695333"/>
                <a:ext cx="100043" cy="20702"/>
              </a:xfrm>
              <a:custGeom>
                <a:avLst/>
                <a:gdLst>
                  <a:gd name="T0" fmla="*/ 55 w 21600"/>
                  <a:gd name="T1" fmla="*/ 4 h 21600"/>
                  <a:gd name="T2" fmla="*/ 43 w 21600"/>
                  <a:gd name="T3" fmla="*/ 2 h 21600"/>
                  <a:gd name="T4" fmla="*/ 32 w 21600"/>
                  <a:gd name="T5" fmla="*/ 2 h 21600"/>
                  <a:gd name="T6" fmla="*/ 22 w 21600"/>
                  <a:gd name="T7" fmla="*/ 0 h 21600"/>
                  <a:gd name="T8" fmla="*/ 15 w 21600"/>
                  <a:gd name="T9" fmla="*/ 0 h 21600"/>
                  <a:gd name="T10" fmla="*/ 8 w 21600"/>
                  <a:gd name="T11" fmla="*/ 0 h 21600"/>
                  <a:gd name="T12" fmla="*/ 3 w 21600"/>
                  <a:gd name="T13" fmla="*/ 2 h 21600"/>
                  <a:gd name="T14" fmla="*/ 0 w 21600"/>
                  <a:gd name="T15" fmla="*/ 2 h 21600"/>
                  <a:gd name="T16" fmla="*/ 0 w 21600"/>
                  <a:gd name="T17" fmla="*/ 4 h 21600"/>
                  <a:gd name="T18" fmla="*/ 0 w 21600"/>
                  <a:gd name="T19" fmla="*/ 7 h 21600"/>
                  <a:gd name="T20" fmla="*/ 3 w 21600"/>
                  <a:gd name="T21" fmla="*/ 9 h 21600"/>
                  <a:gd name="T22" fmla="*/ 8 w 21600"/>
                  <a:gd name="T23" fmla="*/ 12 h 21600"/>
                  <a:gd name="T24" fmla="*/ 15 w 21600"/>
                  <a:gd name="T25" fmla="*/ 12 h 21600"/>
                  <a:gd name="T26" fmla="*/ 32 w 21600"/>
                  <a:gd name="T27" fmla="*/ 12 h 21600"/>
                  <a:gd name="T28" fmla="*/ 48 w 21600"/>
                  <a:gd name="T29" fmla="*/ 9 h 21600"/>
                  <a:gd name="T30" fmla="*/ 55 w 21600"/>
                  <a:gd name="T31" fmla="*/ 7 h 21600"/>
                  <a:gd name="T32" fmla="*/ 58 w 21600"/>
                  <a:gd name="T33" fmla="*/ 4 h 21600"/>
                  <a:gd name="T34" fmla="*/ 55 w 21600"/>
                  <a:gd name="T35" fmla="*/ 4 h 21600"/>
                  <a:gd name="T36" fmla="*/ 48 w 21600"/>
                  <a:gd name="T37" fmla="*/ 4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600"/>
                  <a:gd name="T58" fmla="*/ 0 h 21600"/>
                  <a:gd name="T59" fmla="*/ 21600 w 21600"/>
                  <a:gd name="T60" fmla="*/ 21600 h 2160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600" h="21600">
                    <a:moveTo>
                      <a:pt x="20483" y="7200"/>
                    </a:moveTo>
                    <a:lnTo>
                      <a:pt x="16014" y="3600"/>
                    </a:lnTo>
                    <a:lnTo>
                      <a:pt x="11917" y="3600"/>
                    </a:lnTo>
                    <a:lnTo>
                      <a:pt x="8193" y="0"/>
                    </a:lnTo>
                    <a:lnTo>
                      <a:pt x="5586" y="0"/>
                    </a:lnTo>
                    <a:lnTo>
                      <a:pt x="2979" y="0"/>
                    </a:lnTo>
                    <a:lnTo>
                      <a:pt x="1117" y="3600"/>
                    </a:lnTo>
                    <a:lnTo>
                      <a:pt x="0" y="3600"/>
                    </a:lnTo>
                    <a:lnTo>
                      <a:pt x="0" y="7200"/>
                    </a:lnTo>
                    <a:lnTo>
                      <a:pt x="0" y="12600"/>
                    </a:lnTo>
                    <a:lnTo>
                      <a:pt x="1117" y="16200"/>
                    </a:lnTo>
                    <a:lnTo>
                      <a:pt x="2979" y="21600"/>
                    </a:lnTo>
                    <a:lnTo>
                      <a:pt x="5586" y="21600"/>
                    </a:lnTo>
                    <a:lnTo>
                      <a:pt x="11917" y="21600"/>
                    </a:lnTo>
                    <a:lnTo>
                      <a:pt x="17876" y="16200"/>
                    </a:lnTo>
                    <a:lnTo>
                      <a:pt x="20483" y="12600"/>
                    </a:lnTo>
                    <a:lnTo>
                      <a:pt x="21600" y="7200"/>
                    </a:lnTo>
                    <a:lnTo>
                      <a:pt x="20483" y="7200"/>
                    </a:lnTo>
                    <a:lnTo>
                      <a:pt x="17876" y="720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36" name="Freeform 81"/>
              <p:cNvSpPr>
                <a:spLocks/>
              </p:cNvSpPr>
              <p:nvPr/>
            </p:nvSpPr>
            <p:spPr bwMode="auto">
              <a:xfrm>
                <a:off x="1065958" y="1686707"/>
                <a:ext cx="127642" cy="156993"/>
              </a:xfrm>
              <a:custGeom>
                <a:avLst/>
                <a:gdLst>
                  <a:gd name="T0" fmla="*/ 0 w 21600"/>
                  <a:gd name="T1" fmla="*/ 26 h 21600"/>
                  <a:gd name="T2" fmla="*/ 10 w 21600"/>
                  <a:gd name="T3" fmla="*/ 53 h 21600"/>
                  <a:gd name="T4" fmla="*/ 41 w 21600"/>
                  <a:gd name="T5" fmla="*/ 91 h 21600"/>
                  <a:gd name="T6" fmla="*/ 74 w 21600"/>
                  <a:gd name="T7" fmla="*/ 81 h 21600"/>
                  <a:gd name="T8" fmla="*/ 48 w 21600"/>
                  <a:gd name="T9" fmla="*/ 79 h 21600"/>
                  <a:gd name="T10" fmla="*/ 24 w 21600"/>
                  <a:gd name="T11" fmla="*/ 67 h 21600"/>
                  <a:gd name="T12" fmla="*/ 7 w 21600"/>
                  <a:gd name="T13" fmla="*/ 17 h 21600"/>
                  <a:gd name="T14" fmla="*/ 7 w 21600"/>
                  <a:gd name="T15" fmla="*/ 9 h 21600"/>
                  <a:gd name="T16" fmla="*/ 0 w 21600"/>
                  <a:gd name="T17" fmla="*/ 0 h 21600"/>
                  <a:gd name="T18" fmla="*/ 0 w 21600"/>
                  <a:gd name="T19" fmla="*/ 9 h 21600"/>
                  <a:gd name="T20" fmla="*/ 0 w 21600"/>
                  <a:gd name="T21" fmla="*/ 17 h 21600"/>
                  <a:gd name="T22" fmla="*/ 0 w 21600"/>
                  <a:gd name="T23" fmla="*/ 26 h 216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600"/>
                  <a:gd name="T37" fmla="*/ 0 h 21600"/>
                  <a:gd name="T38" fmla="*/ 21600 w 21600"/>
                  <a:gd name="T39" fmla="*/ 21600 h 216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600" h="21600">
                    <a:moveTo>
                      <a:pt x="0" y="6171"/>
                    </a:moveTo>
                    <a:lnTo>
                      <a:pt x="2919" y="12580"/>
                    </a:lnTo>
                    <a:lnTo>
                      <a:pt x="11968" y="21600"/>
                    </a:lnTo>
                    <a:lnTo>
                      <a:pt x="21600" y="19226"/>
                    </a:lnTo>
                    <a:lnTo>
                      <a:pt x="14011" y="18752"/>
                    </a:lnTo>
                    <a:lnTo>
                      <a:pt x="7005" y="15903"/>
                    </a:lnTo>
                    <a:lnTo>
                      <a:pt x="2043" y="4035"/>
                    </a:lnTo>
                    <a:lnTo>
                      <a:pt x="2043" y="2136"/>
                    </a:lnTo>
                    <a:lnTo>
                      <a:pt x="0" y="0"/>
                    </a:lnTo>
                    <a:lnTo>
                      <a:pt x="0" y="2136"/>
                    </a:lnTo>
                    <a:lnTo>
                      <a:pt x="0" y="4035"/>
                    </a:lnTo>
                    <a:lnTo>
                      <a:pt x="0" y="6171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37" name="Freeform 82"/>
              <p:cNvSpPr>
                <a:spLocks/>
              </p:cNvSpPr>
              <p:nvPr/>
            </p:nvSpPr>
            <p:spPr bwMode="auto">
              <a:xfrm>
                <a:off x="1065958" y="1690157"/>
                <a:ext cx="115567" cy="144917"/>
              </a:xfrm>
              <a:custGeom>
                <a:avLst/>
                <a:gdLst>
                  <a:gd name="T0" fmla="*/ 0 w 21600"/>
                  <a:gd name="T1" fmla="*/ 19 h 21600"/>
                  <a:gd name="T2" fmla="*/ 3 w 21600"/>
                  <a:gd name="T3" fmla="*/ 27 h 21600"/>
                  <a:gd name="T4" fmla="*/ 5 w 21600"/>
                  <a:gd name="T5" fmla="*/ 36 h 21600"/>
                  <a:gd name="T6" fmla="*/ 10 w 21600"/>
                  <a:gd name="T7" fmla="*/ 43 h 21600"/>
                  <a:gd name="T8" fmla="*/ 12 w 21600"/>
                  <a:gd name="T9" fmla="*/ 51 h 21600"/>
                  <a:gd name="T10" fmla="*/ 19 w 21600"/>
                  <a:gd name="T11" fmla="*/ 60 h 21600"/>
                  <a:gd name="T12" fmla="*/ 27 w 21600"/>
                  <a:gd name="T13" fmla="*/ 70 h 21600"/>
                  <a:gd name="T14" fmla="*/ 34 w 21600"/>
                  <a:gd name="T15" fmla="*/ 77 h 21600"/>
                  <a:gd name="T16" fmla="*/ 41 w 21600"/>
                  <a:gd name="T17" fmla="*/ 82 h 21600"/>
                  <a:gd name="T18" fmla="*/ 48 w 21600"/>
                  <a:gd name="T19" fmla="*/ 84 h 21600"/>
                  <a:gd name="T20" fmla="*/ 58 w 21600"/>
                  <a:gd name="T21" fmla="*/ 84 h 21600"/>
                  <a:gd name="T22" fmla="*/ 62 w 21600"/>
                  <a:gd name="T23" fmla="*/ 82 h 21600"/>
                  <a:gd name="T24" fmla="*/ 67 w 21600"/>
                  <a:gd name="T25" fmla="*/ 82 h 21600"/>
                  <a:gd name="T26" fmla="*/ 65 w 21600"/>
                  <a:gd name="T27" fmla="*/ 79 h 21600"/>
                  <a:gd name="T28" fmla="*/ 62 w 21600"/>
                  <a:gd name="T29" fmla="*/ 79 h 21600"/>
                  <a:gd name="T30" fmla="*/ 48 w 21600"/>
                  <a:gd name="T31" fmla="*/ 75 h 21600"/>
                  <a:gd name="T32" fmla="*/ 36 w 21600"/>
                  <a:gd name="T33" fmla="*/ 70 h 21600"/>
                  <a:gd name="T34" fmla="*/ 31 w 21600"/>
                  <a:gd name="T35" fmla="*/ 65 h 21600"/>
                  <a:gd name="T36" fmla="*/ 27 w 21600"/>
                  <a:gd name="T37" fmla="*/ 60 h 21600"/>
                  <a:gd name="T38" fmla="*/ 22 w 21600"/>
                  <a:gd name="T39" fmla="*/ 51 h 21600"/>
                  <a:gd name="T40" fmla="*/ 17 w 21600"/>
                  <a:gd name="T41" fmla="*/ 39 h 21600"/>
                  <a:gd name="T42" fmla="*/ 12 w 21600"/>
                  <a:gd name="T43" fmla="*/ 29 h 21600"/>
                  <a:gd name="T44" fmla="*/ 10 w 21600"/>
                  <a:gd name="T45" fmla="*/ 19 h 21600"/>
                  <a:gd name="T46" fmla="*/ 10 w 21600"/>
                  <a:gd name="T47" fmla="*/ 15 h 21600"/>
                  <a:gd name="T48" fmla="*/ 7 w 21600"/>
                  <a:gd name="T49" fmla="*/ 12 h 21600"/>
                  <a:gd name="T50" fmla="*/ 7 w 21600"/>
                  <a:gd name="T51" fmla="*/ 7 h 21600"/>
                  <a:gd name="T52" fmla="*/ 5 w 21600"/>
                  <a:gd name="T53" fmla="*/ 3 h 21600"/>
                  <a:gd name="T54" fmla="*/ 0 w 21600"/>
                  <a:gd name="T55" fmla="*/ 0 h 21600"/>
                  <a:gd name="T56" fmla="*/ 0 w 21600"/>
                  <a:gd name="T57" fmla="*/ 3 h 21600"/>
                  <a:gd name="T58" fmla="*/ 0 w 21600"/>
                  <a:gd name="T59" fmla="*/ 7 h 21600"/>
                  <a:gd name="T60" fmla="*/ 0 w 21600"/>
                  <a:gd name="T61" fmla="*/ 12 h 21600"/>
                  <a:gd name="T62" fmla="*/ 0 w 21600"/>
                  <a:gd name="T63" fmla="*/ 15 h 21600"/>
                  <a:gd name="T64" fmla="*/ 0 w 21600"/>
                  <a:gd name="T65" fmla="*/ 19 h 216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600"/>
                  <a:gd name="T100" fmla="*/ 0 h 21600"/>
                  <a:gd name="T101" fmla="*/ 21600 w 21600"/>
                  <a:gd name="T102" fmla="*/ 21600 h 2160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600" h="21600">
                    <a:moveTo>
                      <a:pt x="0" y="4886"/>
                    </a:moveTo>
                    <a:lnTo>
                      <a:pt x="967" y="6943"/>
                    </a:lnTo>
                    <a:lnTo>
                      <a:pt x="1612" y="9257"/>
                    </a:lnTo>
                    <a:lnTo>
                      <a:pt x="3224" y="11057"/>
                    </a:lnTo>
                    <a:lnTo>
                      <a:pt x="3869" y="13114"/>
                    </a:lnTo>
                    <a:lnTo>
                      <a:pt x="6125" y="15429"/>
                    </a:lnTo>
                    <a:lnTo>
                      <a:pt x="8704" y="18000"/>
                    </a:lnTo>
                    <a:lnTo>
                      <a:pt x="10961" y="19800"/>
                    </a:lnTo>
                    <a:lnTo>
                      <a:pt x="13218" y="21086"/>
                    </a:lnTo>
                    <a:lnTo>
                      <a:pt x="15475" y="21600"/>
                    </a:lnTo>
                    <a:lnTo>
                      <a:pt x="18699" y="21600"/>
                    </a:lnTo>
                    <a:lnTo>
                      <a:pt x="19988" y="21086"/>
                    </a:lnTo>
                    <a:lnTo>
                      <a:pt x="21600" y="21086"/>
                    </a:lnTo>
                    <a:lnTo>
                      <a:pt x="20955" y="20314"/>
                    </a:lnTo>
                    <a:lnTo>
                      <a:pt x="19988" y="20314"/>
                    </a:lnTo>
                    <a:lnTo>
                      <a:pt x="15475" y="19286"/>
                    </a:lnTo>
                    <a:lnTo>
                      <a:pt x="11606" y="18000"/>
                    </a:lnTo>
                    <a:lnTo>
                      <a:pt x="9994" y="16714"/>
                    </a:lnTo>
                    <a:lnTo>
                      <a:pt x="8704" y="15429"/>
                    </a:lnTo>
                    <a:lnTo>
                      <a:pt x="7093" y="13114"/>
                    </a:lnTo>
                    <a:lnTo>
                      <a:pt x="5481" y="10029"/>
                    </a:lnTo>
                    <a:lnTo>
                      <a:pt x="3869" y="7457"/>
                    </a:lnTo>
                    <a:lnTo>
                      <a:pt x="3224" y="4886"/>
                    </a:lnTo>
                    <a:lnTo>
                      <a:pt x="3224" y="3857"/>
                    </a:lnTo>
                    <a:lnTo>
                      <a:pt x="2257" y="3086"/>
                    </a:lnTo>
                    <a:lnTo>
                      <a:pt x="2257" y="1800"/>
                    </a:lnTo>
                    <a:lnTo>
                      <a:pt x="1612" y="771"/>
                    </a:lnTo>
                    <a:lnTo>
                      <a:pt x="0" y="0"/>
                    </a:lnTo>
                    <a:lnTo>
                      <a:pt x="0" y="771"/>
                    </a:lnTo>
                    <a:lnTo>
                      <a:pt x="0" y="1800"/>
                    </a:lnTo>
                    <a:lnTo>
                      <a:pt x="0" y="3086"/>
                    </a:lnTo>
                    <a:lnTo>
                      <a:pt x="0" y="3857"/>
                    </a:lnTo>
                    <a:lnTo>
                      <a:pt x="0" y="4886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38" name="Freeform 83"/>
              <p:cNvSpPr>
                <a:spLocks/>
              </p:cNvSpPr>
              <p:nvPr/>
            </p:nvSpPr>
            <p:spPr bwMode="auto">
              <a:xfrm>
                <a:off x="1166001" y="1421026"/>
                <a:ext cx="379475" cy="82810"/>
              </a:xfrm>
              <a:custGeom>
                <a:avLst/>
                <a:gdLst>
                  <a:gd name="T0" fmla="*/ 0 w 21600"/>
                  <a:gd name="T1" fmla="*/ 48 h 21600"/>
                  <a:gd name="T2" fmla="*/ 40 w 21600"/>
                  <a:gd name="T3" fmla="*/ 41 h 21600"/>
                  <a:gd name="T4" fmla="*/ 138 w 21600"/>
                  <a:gd name="T5" fmla="*/ 17 h 21600"/>
                  <a:gd name="T6" fmla="*/ 22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21600"/>
                    </a:moveTo>
                    <a:lnTo>
                      <a:pt x="3927" y="18450"/>
                    </a:lnTo>
                    <a:lnTo>
                      <a:pt x="13549" y="7650"/>
                    </a:lnTo>
                    <a:lnTo>
                      <a:pt x="21600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39" name="Freeform 84"/>
              <p:cNvSpPr>
                <a:spLocks/>
              </p:cNvSpPr>
              <p:nvPr/>
            </p:nvSpPr>
            <p:spPr bwMode="auto">
              <a:xfrm>
                <a:off x="1166001" y="1421026"/>
                <a:ext cx="379475" cy="82810"/>
              </a:xfrm>
              <a:custGeom>
                <a:avLst/>
                <a:gdLst>
                  <a:gd name="T0" fmla="*/ 0 w 21600"/>
                  <a:gd name="T1" fmla="*/ 48 h 21600"/>
                  <a:gd name="T2" fmla="*/ 43 w 21600"/>
                  <a:gd name="T3" fmla="*/ 39 h 21600"/>
                  <a:gd name="T4" fmla="*/ 88 w 21600"/>
                  <a:gd name="T5" fmla="*/ 29 h 21600"/>
                  <a:gd name="T6" fmla="*/ 114 w 21600"/>
                  <a:gd name="T7" fmla="*/ 22 h 21600"/>
                  <a:gd name="T8" fmla="*/ 146 w 21600"/>
                  <a:gd name="T9" fmla="*/ 15 h 21600"/>
                  <a:gd name="T10" fmla="*/ 179 w 21600"/>
                  <a:gd name="T11" fmla="*/ 7 h 21600"/>
                  <a:gd name="T12" fmla="*/ 22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21600"/>
                    </a:moveTo>
                    <a:lnTo>
                      <a:pt x="4222" y="17550"/>
                    </a:lnTo>
                    <a:lnTo>
                      <a:pt x="8640" y="13050"/>
                    </a:lnTo>
                    <a:lnTo>
                      <a:pt x="11193" y="9900"/>
                    </a:lnTo>
                    <a:lnTo>
                      <a:pt x="14335" y="6750"/>
                    </a:lnTo>
                    <a:lnTo>
                      <a:pt x="17575" y="3150"/>
                    </a:lnTo>
                    <a:lnTo>
                      <a:pt x="21600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0" name="Freeform 85"/>
              <p:cNvSpPr>
                <a:spLocks/>
              </p:cNvSpPr>
              <p:nvPr/>
            </p:nvSpPr>
            <p:spPr bwMode="auto">
              <a:xfrm>
                <a:off x="182816" y="1462431"/>
                <a:ext cx="1003883" cy="212199"/>
              </a:xfrm>
              <a:custGeom>
                <a:avLst/>
                <a:gdLst>
                  <a:gd name="T0" fmla="*/ 582 w 21600"/>
                  <a:gd name="T1" fmla="*/ 0 h 21600"/>
                  <a:gd name="T2" fmla="*/ 505 w 21600"/>
                  <a:gd name="T3" fmla="*/ 17 h 21600"/>
                  <a:gd name="T4" fmla="*/ 407 w 21600"/>
                  <a:gd name="T5" fmla="*/ 24 h 21600"/>
                  <a:gd name="T6" fmla="*/ 366 w 21600"/>
                  <a:gd name="T7" fmla="*/ 24 h 21600"/>
                  <a:gd name="T8" fmla="*/ 285 w 21600"/>
                  <a:gd name="T9" fmla="*/ 34 h 21600"/>
                  <a:gd name="T10" fmla="*/ 252 w 21600"/>
                  <a:gd name="T11" fmla="*/ 48 h 21600"/>
                  <a:gd name="T12" fmla="*/ 211 w 21600"/>
                  <a:gd name="T13" fmla="*/ 58 h 21600"/>
                  <a:gd name="T14" fmla="*/ 146 w 21600"/>
                  <a:gd name="T15" fmla="*/ 82 h 21600"/>
                  <a:gd name="T16" fmla="*/ 113 w 21600"/>
                  <a:gd name="T17" fmla="*/ 89 h 21600"/>
                  <a:gd name="T18" fmla="*/ 89 w 21600"/>
                  <a:gd name="T19" fmla="*/ 89 h 21600"/>
                  <a:gd name="T20" fmla="*/ 65 w 21600"/>
                  <a:gd name="T21" fmla="*/ 106 h 21600"/>
                  <a:gd name="T22" fmla="*/ 32 w 21600"/>
                  <a:gd name="T23" fmla="*/ 123 h 21600"/>
                  <a:gd name="T24" fmla="*/ 0 w 21600"/>
                  <a:gd name="T25" fmla="*/ 106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00"/>
                  <a:gd name="T40" fmla="*/ 0 h 21600"/>
                  <a:gd name="T41" fmla="*/ 21600 w 21600"/>
                  <a:gd name="T42" fmla="*/ 21600 h 2160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00" h="21600">
                    <a:moveTo>
                      <a:pt x="21600" y="0"/>
                    </a:moveTo>
                    <a:lnTo>
                      <a:pt x="18742" y="2985"/>
                    </a:lnTo>
                    <a:lnTo>
                      <a:pt x="15105" y="4215"/>
                    </a:lnTo>
                    <a:lnTo>
                      <a:pt x="13584" y="4215"/>
                    </a:lnTo>
                    <a:lnTo>
                      <a:pt x="10577" y="5971"/>
                    </a:lnTo>
                    <a:lnTo>
                      <a:pt x="9353" y="8429"/>
                    </a:lnTo>
                    <a:lnTo>
                      <a:pt x="7831" y="10185"/>
                    </a:lnTo>
                    <a:lnTo>
                      <a:pt x="5419" y="14400"/>
                    </a:lnTo>
                    <a:lnTo>
                      <a:pt x="4194" y="15629"/>
                    </a:lnTo>
                    <a:lnTo>
                      <a:pt x="3303" y="15629"/>
                    </a:lnTo>
                    <a:lnTo>
                      <a:pt x="2412" y="18615"/>
                    </a:lnTo>
                    <a:lnTo>
                      <a:pt x="1188" y="21600"/>
                    </a:lnTo>
                    <a:lnTo>
                      <a:pt x="0" y="18615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1" name="Freeform 86"/>
              <p:cNvSpPr>
                <a:spLocks/>
              </p:cNvSpPr>
              <p:nvPr/>
            </p:nvSpPr>
            <p:spPr bwMode="auto">
              <a:xfrm>
                <a:off x="182816" y="1462431"/>
                <a:ext cx="1003883" cy="203573"/>
              </a:xfrm>
              <a:custGeom>
                <a:avLst/>
                <a:gdLst>
                  <a:gd name="T0" fmla="*/ 582 w 21600"/>
                  <a:gd name="T1" fmla="*/ 0 h 21600"/>
                  <a:gd name="T2" fmla="*/ 546 w 21600"/>
                  <a:gd name="T3" fmla="*/ 7 h 21600"/>
                  <a:gd name="T4" fmla="*/ 512 w 21600"/>
                  <a:gd name="T5" fmla="*/ 15 h 21600"/>
                  <a:gd name="T6" fmla="*/ 481 w 21600"/>
                  <a:gd name="T7" fmla="*/ 17 h 21600"/>
                  <a:gd name="T8" fmla="*/ 455 w 21600"/>
                  <a:gd name="T9" fmla="*/ 22 h 21600"/>
                  <a:gd name="T10" fmla="*/ 433 w 21600"/>
                  <a:gd name="T11" fmla="*/ 22 h 21600"/>
                  <a:gd name="T12" fmla="*/ 414 w 21600"/>
                  <a:gd name="T13" fmla="*/ 24 h 21600"/>
                  <a:gd name="T14" fmla="*/ 397 w 21600"/>
                  <a:gd name="T15" fmla="*/ 24 h 21600"/>
                  <a:gd name="T16" fmla="*/ 385 w 21600"/>
                  <a:gd name="T17" fmla="*/ 24 h 21600"/>
                  <a:gd name="T18" fmla="*/ 376 w 21600"/>
                  <a:gd name="T19" fmla="*/ 24 h 21600"/>
                  <a:gd name="T20" fmla="*/ 362 w 21600"/>
                  <a:gd name="T21" fmla="*/ 27 h 21600"/>
                  <a:gd name="T22" fmla="*/ 345 w 21600"/>
                  <a:gd name="T23" fmla="*/ 27 h 21600"/>
                  <a:gd name="T24" fmla="*/ 326 w 21600"/>
                  <a:gd name="T25" fmla="*/ 29 h 21600"/>
                  <a:gd name="T26" fmla="*/ 307 w 21600"/>
                  <a:gd name="T27" fmla="*/ 31 h 21600"/>
                  <a:gd name="T28" fmla="*/ 290 w 21600"/>
                  <a:gd name="T29" fmla="*/ 34 h 21600"/>
                  <a:gd name="T30" fmla="*/ 278 w 21600"/>
                  <a:gd name="T31" fmla="*/ 36 h 21600"/>
                  <a:gd name="T32" fmla="*/ 268 w 21600"/>
                  <a:gd name="T33" fmla="*/ 41 h 21600"/>
                  <a:gd name="T34" fmla="*/ 252 w 21600"/>
                  <a:gd name="T35" fmla="*/ 48 h 21600"/>
                  <a:gd name="T36" fmla="*/ 232 w 21600"/>
                  <a:gd name="T37" fmla="*/ 53 h 21600"/>
                  <a:gd name="T38" fmla="*/ 220 w 21600"/>
                  <a:gd name="T39" fmla="*/ 55 h 21600"/>
                  <a:gd name="T40" fmla="*/ 209 w 21600"/>
                  <a:gd name="T41" fmla="*/ 60 h 21600"/>
                  <a:gd name="T42" fmla="*/ 194 w 21600"/>
                  <a:gd name="T43" fmla="*/ 65 h 21600"/>
                  <a:gd name="T44" fmla="*/ 180 w 21600"/>
                  <a:gd name="T45" fmla="*/ 70 h 21600"/>
                  <a:gd name="T46" fmla="*/ 163 w 21600"/>
                  <a:gd name="T47" fmla="*/ 75 h 21600"/>
                  <a:gd name="T48" fmla="*/ 151 w 21600"/>
                  <a:gd name="T49" fmla="*/ 79 h 21600"/>
                  <a:gd name="T50" fmla="*/ 139 w 21600"/>
                  <a:gd name="T51" fmla="*/ 84 h 21600"/>
                  <a:gd name="T52" fmla="*/ 130 w 21600"/>
                  <a:gd name="T53" fmla="*/ 87 h 21600"/>
                  <a:gd name="T54" fmla="*/ 113 w 21600"/>
                  <a:gd name="T55" fmla="*/ 89 h 21600"/>
                  <a:gd name="T56" fmla="*/ 101 w 21600"/>
                  <a:gd name="T57" fmla="*/ 89 h 21600"/>
                  <a:gd name="T58" fmla="*/ 89 w 21600"/>
                  <a:gd name="T59" fmla="*/ 91 h 21600"/>
                  <a:gd name="T60" fmla="*/ 77 w 21600"/>
                  <a:gd name="T61" fmla="*/ 99 h 21600"/>
                  <a:gd name="T62" fmla="*/ 65 w 21600"/>
                  <a:gd name="T63" fmla="*/ 106 h 21600"/>
                  <a:gd name="T64" fmla="*/ 48 w 21600"/>
                  <a:gd name="T65" fmla="*/ 115 h 21600"/>
                  <a:gd name="T66" fmla="*/ 41 w 21600"/>
                  <a:gd name="T67" fmla="*/ 118 h 21600"/>
                  <a:gd name="T68" fmla="*/ 32 w 21600"/>
                  <a:gd name="T69" fmla="*/ 118 h 21600"/>
                  <a:gd name="T70" fmla="*/ 24 w 21600"/>
                  <a:gd name="T71" fmla="*/ 118 h 21600"/>
                  <a:gd name="T72" fmla="*/ 17 w 21600"/>
                  <a:gd name="T73" fmla="*/ 115 h 21600"/>
                  <a:gd name="T74" fmla="*/ 0 w 21600"/>
                  <a:gd name="T75" fmla="*/ 106 h 2160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1600"/>
                  <a:gd name="T115" fmla="*/ 0 h 21600"/>
                  <a:gd name="T116" fmla="*/ 21600 w 21600"/>
                  <a:gd name="T117" fmla="*/ 21600 h 2160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1600" h="21600">
                    <a:moveTo>
                      <a:pt x="21600" y="0"/>
                    </a:moveTo>
                    <a:lnTo>
                      <a:pt x="20264" y="1281"/>
                    </a:lnTo>
                    <a:lnTo>
                      <a:pt x="19002" y="2746"/>
                    </a:lnTo>
                    <a:lnTo>
                      <a:pt x="17852" y="3112"/>
                    </a:lnTo>
                    <a:lnTo>
                      <a:pt x="16887" y="4027"/>
                    </a:lnTo>
                    <a:lnTo>
                      <a:pt x="16070" y="4027"/>
                    </a:lnTo>
                    <a:lnTo>
                      <a:pt x="15365" y="4393"/>
                    </a:lnTo>
                    <a:lnTo>
                      <a:pt x="14734" y="4393"/>
                    </a:lnTo>
                    <a:lnTo>
                      <a:pt x="14289" y="4393"/>
                    </a:lnTo>
                    <a:lnTo>
                      <a:pt x="13955" y="4393"/>
                    </a:lnTo>
                    <a:lnTo>
                      <a:pt x="13435" y="4942"/>
                    </a:lnTo>
                    <a:lnTo>
                      <a:pt x="12804" y="4942"/>
                    </a:lnTo>
                    <a:lnTo>
                      <a:pt x="12099" y="5308"/>
                    </a:lnTo>
                    <a:lnTo>
                      <a:pt x="11394" y="5675"/>
                    </a:lnTo>
                    <a:lnTo>
                      <a:pt x="10763" y="6224"/>
                    </a:lnTo>
                    <a:lnTo>
                      <a:pt x="10318" y="6590"/>
                    </a:lnTo>
                    <a:lnTo>
                      <a:pt x="9946" y="7505"/>
                    </a:lnTo>
                    <a:lnTo>
                      <a:pt x="9353" y="8786"/>
                    </a:lnTo>
                    <a:lnTo>
                      <a:pt x="8610" y="9702"/>
                    </a:lnTo>
                    <a:lnTo>
                      <a:pt x="8165" y="10068"/>
                    </a:lnTo>
                    <a:lnTo>
                      <a:pt x="7757" y="10983"/>
                    </a:lnTo>
                    <a:lnTo>
                      <a:pt x="7200" y="11898"/>
                    </a:lnTo>
                    <a:lnTo>
                      <a:pt x="6680" y="12814"/>
                    </a:lnTo>
                    <a:lnTo>
                      <a:pt x="6049" y="13729"/>
                    </a:lnTo>
                    <a:lnTo>
                      <a:pt x="5604" y="14461"/>
                    </a:lnTo>
                    <a:lnTo>
                      <a:pt x="5159" y="15376"/>
                    </a:lnTo>
                    <a:lnTo>
                      <a:pt x="4825" y="15925"/>
                    </a:lnTo>
                    <a:lnTo>
                      <a:pt x="4194" y="16292"/>
                    </a:lnTo>
                    <a:lnTo>
                      <a:pt x="3748" y="16292"/>
                    </a:lnTo>
                    <a:lnTo>
                      <a:pt x="3303" y="16658"/>
                    </a:lnTo>
                    <a:lnTo>
                      <a:pt x="2858" y="18122"/>
                    </a:lnTo>
                    <a:lnTo>
                      <a:pt x="2412" y="19403"/>
                    </a:lnTo>
                    <a:lnTo>
                      <a:pt x="1781" y="21051"/>
                    </a:lnTo>
                    <a:lnTo>
                      <a:pt x="1522" y="21600"/>
                    </a:lnTo>
                    <a:lnTo>
                      <a:pt x="1188" y="21600"/>
                    </a:lnTo>
                    <a:lnTo>
                      <a:pt x="891" y="21600"/>
                    </a:lnTo>
                    <a:lnTo>
                      <a:pt x="631" y="21051"/>
                    </a:lnTo>
                    <a:lnTo>
                      <a:pt x="0" y="19403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2" name="Freeform 87"/>
              <p:cNvSpPr>
                <a:spLocks/>
              </p:cNvSpPr>
              <p:nvPr/>
            </p:nvSpPr>
            <p:spPr bwMode="auto">
              <a:xfrm>
                <a:off x="1017661" y="1615973"/>
                <a:ext cx="89694" cy="70733"/>
              </a:xfrm>
              <a:custGeom>
                <a:avLst/>
                <a:gdLst>
                  <a:gd name="T0" fmla="*/ 52 w 21600"/>
                  <a:gd name="T1" fmla="*/ 34 h 21600"/>
                  <a:gd name="T2" fmla="*/ 38 w 21600"/>
                  <a:gd name="T3" fmla="*/ 19 h 21600"/>
                  <a:gd name="T4" fmla="*/ 26 w 21600"/>
                  <a:gd name="T5" fmla="*/ 10 h 21600"/>
                  <a:gd name="T6" fmla="*/ 16 w 21600"/>
                  <a:gd name="T7" fmla="*/ 2 h 21600"/>
                  <a:gd name="T8" fmla="*/ 9 w 21600"/>
                  <a:gd name="T9" fmla="*/ 0 h 21600"/>
                  <a:gd name="T10" fmla="*/ 4 w 21600"/>
                  <a:gd name="T11" fmla="*/ 0 h 21600"/>
                  <a:gd name="T12" fmla="*/ 2 w 21600"/>
                  <a:gd name="T13" fmla="*/ 0 h 21600"/>
                  <a:gd name="T14" fmla="*/ 0 w 21600"/>
                  <a:gd name="T15" fmla="*/ 2 h 21600"/>
                  <a:gd name="T16" fmla="*/ 2 w 21600"/>
                  <a:gd name="T17" fmla="*/ 5 h 21600"/>
                  <a:gd name="T18" fmla="*/ 4 w 21600"/>
                  <a:gd name="T19" fmla="*/ 10 h 21600"/>
                  <a:gd name="T20" fmla="*/ 12 w 21600"/>
                  <a:gd name="T21" fmla="*/ 22 h 21600"/>
                  <a:gd name="T22" fmla="*/ 19 w 21600"/>
                  <a:gd name="T23" fmla="*/ 26 h 21600"/>
                  <a:gd name="T24" fmla="*/ 26 w 21600"/>
                  <a:gd name="T25" fmla="*/ 34 h 21600"/>
                  <a:gd name="T26" fmla="*/ 38 w 21600"/>
                  <a:gd name="T27" fmla="*/ 38 h 21600"/>
                  <a:gd name="T28" fmla="*/ 52 w 21600"/>
                  <a:gd name="T29" fmla="*/ 41 h 21600"/>
                  <a:gd name="T30" fmla="*/ 52 w 21600"/>
                  <a:gd name="T31" fmla="*/ 34 h 2160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600"/>
                  <a:gd name="T49" fmla="*/ 0 h 21600"/>
                  <a:gd name="T50" fmla="*/ 21600 w 21600"/>
                  <a:gd name="T51" fmla="*/ 21600 h 2160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600" h="21600">
                    <a:moveTo>
                      <a:pt x="21600" y="17912"/>
                    </a:moveTo>
                    <a:lnTo>
                      <a:pt x="15785" y="10010"/>
                    </a:lnTo>
                    <a:lnTo>
                      <a:pt x="10800" y="5268"/>
                    </a:lnTo>
                    <a:lnTo>
                      <a:pt x="6646" y="1054"/>
                    </a:lnTo>
                    <a:lnTo>
                      <a:pt x="3738" y="0"/>
                    </a:lnTo>
                    <a:lnTo>
                      <a:pt x="1662" y="0"/>
                    </a:lnTo>
                    <a:lnTo>
                      <a:pt x="831" y="0"/>
                    </a:lnTo>
                    <a:lnTo>
                      <a:pt x="0" y="1054"/>
                    </a:lnTo>
                    <a:lnTo>
                      <a:pt x="831" y="2634"/>
                    </a:lnTo>
                    <a:lnTo>
                      <a:pt x="1662" y="5268"/>
                    </a:lnTo>
                    <a:lnTo>
                      <a:pt x="4985" y="11590"/>
                    </a:lnTo>
                    <a:lnTo>
                      <a:pt x="7892" y="13698"/>
                    </a:lnTo>
                    <a:lnTo>
                      <a:pt x="10800" y="17912"/>
                    </a:lnTo>
                    <a:lnTo>
                      <a:pt x="15785" y="20020"/>
                    </a:lnTo>
                    <a:lnTo>
                      <a:pt x="21600" y="21600"/>
                    </a:lnTo>
                    <a:lnTo>
                      <a:pt x="21600" y="17912"/>
                    </a:ln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3" name="Freeform 88"/>
              <p:cNvSpPr>
                <a:spLocks/>
              </p:cNvSpPr>
              <p:nvPr/>
            </p:nvSpPr>
            <p:spPr bwMode="auto">
              <a:xfrm>
                <a:off x="1017661" y="1615973"/>
                <a:ext cx="89694" cy="70733"/>
              </a:xfrm>
              <a:custGeom>
                <a:avLst/>
                <a:gdLst>
                  <a:gd name="T0" fmla="*/ 52 w 21600"/>
                  <a:gd name="T1" fmla="*/ 34 h 21600"/>
                  <a:gd name="T2" fmla="*/ 38 w 21600"/>
                  <a:gd name="T3" fmla="*/ 19 h 21600"/>
                  <a:gd name="T4" fmla="*/ 26 w 21600"/>
                  <a:gd name="T5" fmla="*/ 10 h 21600"/>
                  <a:gd name="T6" fmla="*/ 16 w 21600"/>
                  <a:gd name="T7" fmla="*/ 2 h 21600"/>
                  <a:gd name="T8" fmla="*/ 9 w 21600"/>
                  <a:gd name="T9" fmla="*/ 0 h 21600"/>
                  <a:gd name="T10" fmla="*/ 4 w 21600"/>
                  <a:gd name="T11" fmla="*/ 0 h 21600"/>
                  <a:gd name="T12" fmla="*/ 2 w 21600"/>
                  <a:gd name="T13" fmla="*/ 0 h 21600"/>
                  <a:gd name="T14" fmla="*/ 0 w 21600"/>
                  <a:gd name="T15" fmla="*/ 2 h 21600"/>
                  <a:gd name="T16" fmla="*/ 2 w 21600"/>
                  <a:gd name="T17" fmla="*/ 5 h 21600"/>
                  <a:gd name="T18" fmla="*/ 4 w 21600"/>
                  <a:gd name="T19" fmla="*/ 10 h 21600"/>
                  <a:gd name="T20" fmla="*/ 12 w 21600"/>
                  <a:gd name="T21" fmla="*/ 22 h 21600"/>
                  <a:gd name="T22" fmla="*/ 19 w 21600"/>
                  <a:gd name="T23" fmla="*/ 26 h 21600"/>
                  <a:gd name="T24" fmla="*/ 26 w 21600"/>
                  <a:gd name="T25" fmla="*/ 34 h 21600"/>
                  <a:gd name="T26" fmla="*/ 38 w 21600"/>
                  <a:gd name="T27" fmla="*/ 38 h 21600"/>
                  <a:gd name="T28" fmla="*/ 52 w 21600"/>
                  <a:gd name="T29" fmla="*/ 41 h 216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600"/>
                  <a:gd name="T46" fmla="*/ 0 h 21600"/>
                  <a:gd name="T47" fmla="*/ 21600 w 21600"/>
                  <a:gd name="T48" fmla="*/ 21600 h 2160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600" h="21600">
                    <a:moveTo>
                      <a:pt x="21600" y="17912"/>
                    </a:moveTo>
                    <a:lnTo>
                      <a:pt x="15785" y="10010"/>
                    </a:lnTo>
                    <a:lnTo>
                      <a:pt x="10800" y="5268"/>
                    </a:lnTo>
                    <a:lnTo>
                      <a:pt x="6646" y="1054"/>
                    </a:lnTo>
                    <a:lnTo>
                      <a:pt x="3738" y="0"/>
                    </a:lnTo>
                    <a:lnTo>
                      <a:pt x="1662" y="0"/>
                    </a:lnTo>
                    <a:lnTo>
                      <a:pt x="831" y="0"/>
                    </a:lnTo>
                    <a:lnTo>
                      <a:pt x="0" y="1054"/>
                    </a:lnTo>
                    <a:lnTo>
                      <a:pt x="831" y="2634"/>
                    </a:lnTo>
                    <a:lnTo>
                      <a:pt x="1662" y="5268"/>
                    </a:lnTo>
                    <a:lnTo>
                      <a:pt x="4985" y="11590"/>
                    </a:lnTo>
                    <a:lnTo>
                      <a:pt x="7892" y="13698"/>
                    </a:lnTo>
                    <a:lnTo>
                      <a:pt x="10800" y="17912"/>
                    </a:lnTo>
                    <a:lnTo>
                      <a:pt x="15785" y="20020"/>
                    </a:lnTo>
                    <a:lnTo>
                      <a:pt x="21600" y="2160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" name="Freeform 89"/>
              <p:cNvSpPr>
                <a:spLocks/>
              </p:cNvSpPr>
              <p:nvPr/>
            </p:nvSpPr>
            <p:spPr bwMode="auto">
              <a:xfrm>
                <a:off x="819299" y="1574569"/>
                <a:ext cx="36223" cy="74184"/>
              </a:xfrm>
              <a:custGeom>
                <a:avLst/>
                <a:gdLst>
                  <a:gd name="T0" fmla="*/ 21 w 21600"/>
                  <a:gd name="T1" fmla="*/ 0 h 21600"/>
                  <a:gd name="T2" fmla="*/ 19 w 21600"/>
                  <a:gd name="T3" fmla="*/ 19 h 21600"/>
                  <a:gd name="T4" fmla="*/ 16 w 21600"/>
                  <a:gd name="T5" fmla="*/ 31 h 21600"/>
                  <a:gd name="T6" fmla="*/ 9 w 21600"/>
                  <a:gd name="T7" fmla="*/ 41 h 21600"/>
                  <a:gd name="T8" fmla="*/ 0 w 21600"/>
                  <a:gd name="T9" fmla="*/ 43 h 21600"/>
                  <a:gd name="T10" fmla="*/ 21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21600" y="0"/>
                    </a:moveTo>
                    <a:lnTo>
                      <a:pt x="19543" y="9544"/>
                    </a:lnTo>
                    <a:lnTo>
                      <a:pt x="16457" y="15572"/>
                    </a:lnTo>
                    <a:lnTo>
                      <a:pt x="9257" y="20595"/>
                    </a:lnTo>
                    <a:lnTo>
                      <a:pt x="0" y="21600"/>
                    </a:lnTo>
                    <a:lnTo>
                      <a:pt x="21600" y="0"/>
                    </a:lnTo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5" name="Line 90"/>
              <p:cNvSpPr>
                <a:spLocks noChangeShapeType="1"/>
              </p:cNvSpPr>
              <p:nvPr/>
            </p:nvSpPr>
            <p:spPr bwMode="auto">
              <a:xfrm>
                <a:off x="724430" y="1633225"/>
                <a:ext cx="20699" cy="6901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6" name="Line 91"/>
              <p:cNvSpPr>
                <a:spLocks noChangeShapeType="1"/>
              </p:cNvSpPr>
              <p:nvPr/>
            </p:nvSpPr>
            <p:spPr bwMode="auto">
              <a:xfrm>
                <a:off x="724430" y="1633225"/>
                <a:ext cx="20699" cy="6901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7" name="Line 92"/>
              <p:cNvSpPr>
                <a:spLocks noChangeShapeType="1"/>
              </p:cNvSpPr>
              <p:nvPr/>
            </p:nvSpPr>
            <p:spPr bwMode="auto">
              <a:xfrm rot="10800000" flipH="1">
                <a:off x="862421" y="1622874"/>
                <a:ext cx="58646" cy="172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8" name="Line 93"/>
              <p:cNvSpPr>
                <a:spLocks noChangeShapeType="1"/>
              </p:cNvSpPr>
              <p:nvPr/>
            </p:nvSpPr>
            <p:spPr bwMode="auto">
              <a:xfrm rot="10800000" flipH="1">
                <a:off x="862421" y="1622874"/>
                <a:ext cx="58646" cy="172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9" name="Freeform 94"/>
              <p:cNvSpPr>
                <a:spLocks/>
              </p:cNvSpPr>
              <p:nvPr/>
            </p:nvSpPr>
            <p:spPr bwMode="auto">
              <a:xfrm>
                <a:off x="1009036" y="1603897"/>
                <a:ext cx="62096" cy="29328"/>
              </a:xfrm>
              <a:custGeom>
                <a:avLst/>
                <a:gdLst>
                  <a:gd name="T0" fmla="*/ 0 w 21600"/>
                  <a:gd name="T1" fmla="*/ 0 h 21600"/>
                  <a:gd name="T2" fmla="*/ 26 w 21600"/>
                  <a:gd name="T3" fmla="*/ 17 h 21600"/>
                  <a:gd name="T4" fmla="*/ 36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>
                    <a:moveTo>
                      <a:pt x="0" y="0"/>
                    </a:moveTo>
                    <a:lnTo>
                      <a:pt x="15600" y="21600"/>
                    </a:lnTo>
                    <a:lnTo>
                      <a:pt x="21600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50" name="Line 95"/>
              <p:cNvSpPr>
                <a:spLocks noChangeShapeType="1"/>
              </p:cNvSpPr>
              <p:nvPr/>
            </p:nvSpPr>
            <p:spPr bwMode="auto">
              <a:xfrm>
                <a:off x="1009036" y="1603897"/>
                <a:ext cx="62096" cy="10351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51" name="Freeform 96"/>
              <p:cNvSpPr>
                <a:spLocks/>
              </p:cNvSpPr>
              <p:nvPr/>
            </p:nvSpPr>
            <p:spPr bwMode="auto">
              <a:xfrm>
                <a:off x="707181" y="1636676"/>
                <a:ext cx="110393" cy="210474"/>
              </a:xfrm>
              <a:custGeom>
                <a:avLst/>
                <a:gdLst>
                  <a:gd name="T0" fmla="*/ 13 w 21600"/>
                  <a:gd name="T1" fmla="*/ 99 h 21600"/>
                  <a:gd name="T2" fmla="*/ 15 w 21600"/>
                  <a:gd name="T3" fmla="*/ 90 h 21600"/>
                  <a:gd name="T4" fmla="*/ 17 w 21600"/>
                  <a:gd name="T5" fmla="*/ 81 h 21600"/>
                  <a:gd name="T6" fmla="*/ 20 w 21600"/>
                  <a:gd name="T7" fmla="*/ 72 h 21600"/>
                  <a:gd name="T8" fmla="*/ 23 w 21600"/>
                  <a:gd name="T9" fmla="*/ 61 h 21600"/>
                  <a:gd name="T10" fmla="*/ 36 w 21600"/>
                  <a:gd name="T11" fmla="*/ 40 h 21600"/>
                  <a:gd name="T12" fmla="*/ 49 w 21600"/>
                  <a:gd name="T13" fmla="*/ 23 h 21600"/>
                  <a:gd name="T14" fmla="*/ 55 w 21600"/>
                  <a:gd name="T15" fmla="*/ 16 h 21600"/>
                  <a:gd name="T16" fmla="*/ 60 w 21600"/>
                  <a:gd name="T17" fmla="*/ 9 h 21600"/>
                  <a:gd name="T18" fmla="*/ 64 w 21600"/>
                  <a:gd name="T19" fmla="*/ 7 h 21600"/>
                  <a:gd name="T20" fmla="*/ 64 w 21600"/>
                  <a:gd name="T21" fmla="*/ 2 h 21600"/>
                  <a:gd name="T22" fmla="*/ 64 w 21600"/>
                  <a:gd name="T23" fmla="*/ 0 h 21600"/>
                  <a:gd name="T24" fmla="*/ 53 w 21600"/>
                  <a:gd name="T25" fmla="*/ 0 h 21600"/>
                  <a:gd name="T26" fmla="*/ 47 w 21600"/>
                  <a:gd name="T27" fmla="*/ 2 h 21600"/>
                  <a:gd name="T28" fmla="*/ 41 w 21600"/>
                  <a:gd name="T29" fmla="*/ 7 h 21600"/>
                  <a:gd name="T30" fmla="*/ 32 w 21600"/>
                  <a:gd name="T31" fmla="*/ 16 h 21600"/>
                  <a:gd name="T32" fmla="*/ 21 w 21600"/>
                  <a:gd name="T33" fmla="*/ 29 h 21600"/>
                  <a:gd name="T34" fmla="*/ 11 w 21600"/>
                  <a:gd name="T35" fmla="*/ 45 h 21600"/>
                  <a:gd name="T36" fmla="*/ 4 w 21600"/>
                  <a:gd name="T37" fmla="*/ 58 h 21600"/>
                  <a:gd name="T38" fmla="*/ 0 w 21600"/>
                  <a:gd name="T39" fmla="*/ 72 h 21600"/>
                  <a:gd name="T40" fmla="*/ 0 w 21600"/>
                  <a:gd name="T41" fmla="*/ 84 h 21600"/>
                  <a:gd name="T42" fmla="*/ 0 w 21600"/>
                  <a:gd name="T43" fmla="*/ 95 h 21600"/>
                  <a:gd name="T44" fmla="*/ 0 w 21600"/>
                  <a:gd name="T45" fmla="*/ 103 h 21600"/>
                  <a:gd name="T46" fmla="*/ 0 w 21600"/>
                  <a:gd name="T47" fmla="*/ 111 h 21600"/>
                  <a:gd name="T48" fmla="*/ 0 w 21600"/>
                  <a:gd name="T49" fmla="*/ 114 h 21600"/>
                  <a:gd name="T50" fmla="*/ 0 w 21600"/>
                  <a:gd name="T51" fmla="*/ 119 h 21600"/>
                  <a:gd name="T52" fmla="*/ 3 w 21600"/>
                  <a:gd name="T53" fmla="*/ 122 h 21600"/>
                  <a:gd name="T54" fmla="*/ 6 w 21600"/>
                  <a:gd name="T55" fmla="*/ 122 h 21600"/>
                  <a:gd name="T56" fmla="*/ 13 w 21600"/>
                  <a:gd name="T57" fmla="*/ 92 h 21600"/>
                  <a:gd name="T58" fmla="*/ 13 w 21600"/>
                  <a:gd name="T59" fmla="*/ 99 h 2160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1600"/>
                  <a:gd name="T91" fmla="*/ 0 h 21600"/>
                  <a:gd name="T92" fmla="*/ 21600 w 21600"/>
                  <a:gd name="T93" fmla="*/ 21600 h 2160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1600" h="21600">
                    <a:moveTo>
                      <a:pt x="4388" y="17528"/>
                    </a:moveTo>
                    <a:lnTo>
                      <a:pt x="5063" y="15934"/>
                    </a:lnTo>
                    <a:lnTo>
                      <a:pt x="5738" y="14341"/>
                    </a:lnTo>
                    <a:lnTo>
                      <a:pt x="6750" y="12748"/>
                    </a:lnTo>
                    <a:lnTo>
                      <a:pt x="7763" y="10800"/>
                    </a:lnTo>
                    <a:lnTo>
                      <a:pt x="12150" y="7082"/>
                    </a:lnTo>
                    <a:lnTo>
                      <a:pt x="16538" y="4072"/>
                    </a:lnTo>
                    <a:lnTo>
                      <a:pt x="18563" y="2833"/>
                    </a:lnTo>
                    <a:lnTo>
                      <a:pt x="20250" y="1593"/>
                    </a:lnTo>
                    <a:lnTo>
                      <a:pt x="21600" y="1239"/>
                    </a:lnTo>
                    <a:lnTo>
                      <a:pt x="21600" y="354"/>
                    </a:lnTo>
                    <a:lnTo>
                      <a:pt x="21600" y="0"/>
                    </a:lnTo>
                    <a:lnTo>
                      <a:pt x="17888" y="0"/>
                    </a:lnTo>
                    <a:lnTo>
                      <a:pt x="15863" y="354"/>
                    </a:lnTo>
                    <a:lnTo>
                      <a:pt x="13838" y="1239"/>
                    </a:lnTo>
                    <a:lnTo>
                      <a:pt x="10800" y="2833"/>
                    </a:lnTo>
                    <a:lnTo>
                      <a:pt x="7088" y="5134"/>
                    </a:lnTo>
                    <a:lnTo>
                      <a:pt x="3713" y="7967"/>
                    </a:lnTo>
                    <a:lnTo>
                      <a:pt x="1350" y="10269"/>
                    </a:lnTo>
                    <a:lnTo>
                      <a:pt x="0" y="12748"/>
                    </a:lnTo>
                    <a:lnTo>
                      <a:pt x="0" y="14872"/>
                    </a:lnTo>
                    <a:lnTo>
                      <a:pt x="0" y="16820"/>
                    </a:lnTo>
                    <a:lnTo>
                      <a:pt x="0" y="18236"/>
                    </a:lnTo>
                    <a:lnTo>
                      <a:pt x="0" y="19652"/>
                    </a:lnTo>
                    <a:lnTo>
                      <a:pt x="0" y="20184"/>
                    </a:lnTo>
                    <a:lnTo>
                      <a:pt x="0" y="21069"/>
                    </a:lnTo>
                    <a:lnTo>
                      <a:pt x="1013" y="21600"/>
                    </a:lnTo>
                    <a:lnTo>
                      <a:pt x="2025" y="21600"/>
                    </a:lnTo>
                    <a:lnTo>
                      <a:pt x="4388" y="16289"/>
                    </a:lnTo>
                    <a:lnTo>
                      <a:pt x="4388" y="17528"/>
                    </a:lnTo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52" name="Freeform 97"/>
              <p:cNvSpPr>
                <a:spLocks/>
              </p:cNvSpPr>
              <p:nvPr/>
            </p:nvSpPr>
            <p:spPr bwMode="auto">
              <a:xfrm>
                <a:off x="703732" y="1633225"/>
                <a:ext cx="124192" cy="222551"/>
              </a:xfrm>
              <a:custGeom>
                <a:avLst/>
                <a:gdLst>
                  <a:gd name="T0" fmla="*/ 14 w 21600"/>
                  <a:gd name="T1" fmla="*/ 105 h 21600"/>
                  <a:gd name="T2" fmla="*/ 17 w 21600"/>
                  <a:gd name="T3" fmla="*/ 96 h 21600"/>
                  <a:gd name="T4" fmla="*/ 19 w 21600"/>
                  <a:gd name="T5" fmla="*/ 86 h 21600"/>
                  <a:gd name="T6" fmla="*/ 21 w 21600"/>
                  <a:gd name="T7" fmla="*/ 76 h 21600"/>
                  <a:gd name="T8" fmla="*/ 28 w 21600"/>
                  <a:gd name="T9" fmla="*/ 64 h 21600"/>
                  <a:gd name="T10" fmla="*/ 40 w 21600"/>
                  <a:gd name="T11" fmla="*/ 43 h 21600"/>
                  <a:gd name="T12" fmla="*/ 55 w 21600"/>
                  <a:gd name="T13" fmla="*/ 24 h 21600"/>
                  <a:gd name="T14" fmla="*/ 62 w 21600"/>
                  <a:gd name="T15" fmla="*/ 16 h 21600"/>
                  <a:gd name="T16" fmla="*/ 69 w 21600"/>
                  <a:gd name="T17" fmla="*/ 9 h 21600"/>
                  <a:gd name="T18" fmla="*/ 72 w 21600"/>
                  <a:gd name="T19" fmla="*/ 7 h 21600"/>
                  <a:gd name="T20" fmla="*/ 72 w 21600"/>
                  <a:gd name="T21" fmla="*/ 4 h 21600"/>
                  <a:gd name="T22" fmla="*/ 72 w 21600"/>
                  <a:gd name="T23" fmla="*/ 0 h 21600"/>
                  <a:gd name="T24" fmla="*/ 60 w 21600"/>
                  <a:gd name="T25" fmla="*/ 0 h 21600"/>
                  <a:gd name="T26" fmla="*/ 52 w 21600"/>
                  <a:gd name="T27" fmla="*/ 2 h 21600"/>
                  <a:gd name="T28" fmla="*/ 45 w 21600"/>
                  <a:gd name="T29" fmla="*/ 7 h 21600"/>
                  <a:gd name="T30" fmla="*/ 36 w 21600"/>
                  <a:gd name="T31" fmla="*/ 16 h 21600"/>
                  <a:gd name="T32" fmla="*/ 24 w 21600"/>
                  <a:gd name="T33" fmla="*/ 31 h 21600"/>
                  <a:gd name="T34" fmla="*/ 12 w 21600"/>
                  <a:gd name="T35" fmla="*/ 48 h 21600"/>
                  <a:gd name="T36" fmla="*/ 5 w 21600"/>
                  <a:gd name="T37" fmla="*/ 62 h 21600"/>
                  <a:gd name="T38" fmla="*/ 0 w 21600"/>
                  <a:gd name="T39" fmla="*/ 76 h 21600"/>
                  <a:gd name="T40" fmla="*/ 0 w 21600"/>
                  <a:gd name="T41" fmla="*/ 88 h 21600"/>
                  <a:gd name="T42" fmla="*/ 0 w 21600"/>
                  <a:gd name="T43" fmla="*/ 100 h 21600"/>
                  <a:gd name="T44" fmla="*/ 0 w 21600"/>
                  <a:gd name="T45" fmla="*/ 110 h 21600"/>
                  <a:gd name="T46" fmla="*/ 0 w 21600"/>
                  <a:gd name="T47" fmla="*/ 117 h 21600"/>
                  <a:gd name="T48" fmla="*/ 0 w 21600"/>
                  <a:gd name="T49" fmla="*/ 122 h 21600"/>
                  <a:gd name="T50" fmla="*/ 0 w 21600"/>
                  <a:gd name="T51" fmla="*/ 127 h 21600"/>
                  <a:gd name="T52" fmla="*/ 2 w 21600"/>
                  <a:gd name="T53" fmla="*/ 129 h 21600"/>
                  <a:gd name="T54" fmla="*/ 7 w 21600"/>
                  <a:gd name="T55" fmla="*/ 129 h 21600"/>
                  <a:gd name="T56" fmla="*/ 14 w 21600"/>
                  <a:gd name="T57" fmla="*/ 98 h 21600"/>
                  <a:gd name="T58" fmla="*/ 14 w 21600"/>
                  <a:gd name="T59" fmla="*/ 105 h 2160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1600"/>
                  <a:gd name="T91" fmla="*/ 0 h 21600"/>
                  <a:gd name="T92" fmla="*/ 21600 w 21600"/>
                  <a:gd name="T93" fmla="*/ 21600 h 2160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1600" h="21600">
                    <a:moveTo>
                      <a:pt x="4200" y="17581"/>
                    </a:moveTo>
                    <a:lnTo>
                      <a:pt x="5100" y="16074"/>
                    </a:lnTo>
                    <a:lnTo>
                      <a:pt x="5700" y="14400"/>
                    </a:lnTo>
                    <a:lnTo>
                      <a:pt x="6300" y="12726"/>
                    </a:lnTo>
                    <a:lnTo>
                      <a:pt x="8400" y="10716"/>
                    </a:lnTo>
                    <a:lnTo>
                      <a:pt x="12000" y="7200"/>
                    </a:lnTo>
                    <a:lnTo>
                      <a:pt x="16500" y="4019"/>
                    </a:lnTo>
                    <a:lnTo>
                      <a:pt x="18600" y="2679"/>
                    </a:lnTo>
                    <a:lnTo>
                      <a:pt x="20700" y="1507"/>
                    </a:lnTo>
                    <a:lnTo>
                      <a:pt x="21600" y="1172"/>
                    </a:lnTo>
                    <a:lnTo>
                      <a:pt x="21600" y="670"/>
                    </a:lnTo>
                    <a:lnTo>
                      <a:pt x="21600" y="0"/>
                    </a:lnTo>
                    <a:lnTo>
                      <a:pt x="18000" y="0"/>
                    </a:lnTo>
                    <a:lnTo>
                      <a:pt x="15600" y="335"/>
                    </a:lnTo>
                    <a:lnTo>
                      <a:pt x="13500" y="1172"/>
                    </a:lnTo>
                    <a:lnTo>
                      <a:pt x="10800" y="2679"/>
                    </a:lnTo>
                    <a:lnTo>
                      <a:pt x="7200" y="5191"/>
                    </a:lnTo>
                    <a:lnTo>
                      <a:pt x="3600" y="8037"/>
                    </a:lnTo>
                    <a:lnTo>
                      <a:pt x="1500" y="10381"/>
                    </a:lnTo>
                    <a:lnTo>
                      <a:pt x="0" y="12726"/>
                    </a:lnTo>
                    <a:lnTo>
                      <a:pt x="0" y="14735"/>
                    </a:lnTo>
                    <a:lnTo>
                      <a:pt x="0" y="16744"/>
                    </a:lnTo>
                    <a:lnTo>
                      <a:pt x="0" y="18419"/>
                    </a:lnTo>
                    <a:lnTo>
                      <a:pt x="0" y="19591"/>
                    </a:lnTo>
                    <a:lnTo>
                      <a:pt x="0" y="20428"/>
                    </a:lnTo>
                    <a:lnTo>
                      <a:pt x="0" y="21265"/>
                    </a:lnTo>
                    <a:lnTo>
                      <a:pt x="600" y="21600"/>
                    </a:lnTo>
                    <a:lnTo>
                      <a:pt x="2100" y="21600"/>
                    </a:lnTo>
                    <a:lnTo>
                      <a:pt x="4200" y="16409"/>
                    </a:lnTo>
                    <a:lnTo>
                      <a:pt x="4200" y="17581"/>
                    </a:ln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53" name="Freeform 98"/>
              <p:cNvSpPr>
                <a:spLocks/>
              </p:cNvSpPr>
              <p:nvPr/>
            </p:nvSpPr>
            <p:spPr bwMode="auto">
              <a:xfrm>
                <a:off x="703732" y="1633225"/>
                <a:ext cx="124192" cy="222551"/>
              </a:xfrm>
              <a:custGeom>
                <a:avLst/>
                <a:gdLst>
                  <a:gd name="T0" fmla="*/ 14 w 21600"/>
                  <a:gd name="T1" fmla="*/ 105 h 21600"/>
                  <a:gd name="T2" fmla="*/ 17 w 21600"/>
                  <a:gd name="T3" fmla="*/ 96 h 21600"/>
                  <a:gd name="T4" fmla="*/ 19 w 21600"/>
                  <a:gd name="T5" fmla="*/ 86 h 21600"/>
                  <a:gd name="T6" fmla="*/ 21 w 21600"/>
                  <a:gd name="T7" fmla="*/ 76 h 21600"/>
                  <a:gd name="T8" fmla="*/ 28 w 21600"/>
                  <a:gd name="T9" fmla="*/ 64 h 21600"/>
                  <a:gd name="T10" fmla="*/ 40 w 21600"/>
                  <a:gd name="T11" fmla="*/ 43 h 21600"/>
                  <a:gd name="T12" fmla="*/ 55 w 21600"/>
                  <a:gd name="T13" fmla="*/ 24 h 21600"/>
                  <a:gd name="T14" fmla="*/ 62 w 21600"/>
                  <a:gd name="T15" fmla="*/ 16 h 21600"/>
                  <a:gd name="T16" fmla="*/ 69 w 21600"/>
                  <a:gd name="T17" fmla="*/ 9 h 21600"/>
                  <a:gd name="T18" fmla="*/ 72 w 21600"/>
                  <a:gd name="T19" fmla="*/ 7 h 21600"/>
                  <a:gd name="T20" fmla="*/ 72 w 21600"/>
                  <a:gd name="T21" fmla="*/ 4 h 21600"/>
                  <a:gd name="T22" fmla="*/ 72 w 21600"/>
                  <a:gd name="T23" fmla="*/ 0 h 21600"/>
                  <a:gd name="T24" fmla="*/ 60 w 21600"/>
                  <a:gd name="T25" fmla="*/ 0 h 21600"/>
                  <a:gd name="T26" fmla="*/ 52 w 21600"/>
                  <a:gd name="T27" fmla="*/ 2 h 21600"/>
                  <a:gd name="T28" fmla="*/ 45 w 21600"/>
                  <a:gd name="T29" fmla="*/ 7 h 21600"/>
                  <a:gd name="T30" fmla="*/ 36 w 21600"/>
                  <a:gd name="T31" fmla="*/ 16 h 21600"/>
                  <a:gd name="T32" fmla="*/ 24 w 21600"/>
                  <a:gd name="T33" fmla="*/ 31 h 21600"/>
                  <a:gd name="T34" fmla="*/ 12 w 21600"/>
                  <a:gd name="T35" fmla="*/ 48 h 21600"/>
                  <a:gd name="T36" fmla="*/ 5 w 21600"/>
                  <a:gd name="T37" fmla="*/ 62 h 21600"/>
                  <a:gd name="T38" fmla="*/ 0 w 21600"/>
                  <a:gd name="T39" fmla="*/ 76 h 21600"/>
                  <a:gd name="T40" fmla="*/ 0 w 21600"/>
                  <a:gd name="T41" fmla="*/ 88 h 21600"/>
                  <a:gd name="T42" fmla="*/ 0 w 21600"/>
                  <a:gd name="T43" fmla="*/ 100 h 21600"/>
                  <a:gd name="T44" fmla="*/ 0 w 21600"/>
                  <a:gd name="T45" fmla="*/ 110 h 21600"/>
                  <a:gd name="T46" fmla="*/ 0 w 21600"/>
                  <a:gd name="T47" fmla="*/ 117 h 21600"/>
                  <a:gd name="T48" fmla="*/ 0 w 21600"/>
                  <a:gd name="T49" fmla="*/ 122 h 21600"/>
                  <a:gd name="T50" fmla="*/ 0 w 21600"/>
                  <a:gd name="T51" fmla="*/ 127 h 21600"/>
                  <a:gd name="T52" fmla="*/ 2 w 21600"/>
                  <a:gd name="T53" fmla="*/ 129 h 21600"/>
                  <a:gd name="T54" fmla="*/ 7 w 21600"/>
                  <a:gd name="T55" fmla="*/ 129 h 21600"/>
                  <a:gd name="T56" fmla="*/ 14 w 21600"/>
                  <a:gd name="T57" fmla="*/ 98 h 216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1600"/>
                  <a:gd name="T88" fmla="*/ 0 h 21600"/>
                  <a:gd name="T89" fmla="*/ 21600 w 21600"/>
                  <a:gd name="T90" fmla="*/ 21600 h 2160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1600" h="21600">
                    <a:moveTo>
                      <a:pt x="4200" y="17581"/>
                    </a:moveTo>
                    <a:lnTo>
                      <a:pt x="5100" y="16074"/>
                    </a:lnTo>
                    <a:lnTo>
                      <a:pt x="5700" y="14400"/>
                    </a:lnTo>
                    <a:lnTo>
                      <a:pt x="6300" y="12726"/>
                    </a:lnTo>
                    <a:lnTo>
                      <a:pt x="8400" y="10716"/>
                    </a:lnTo>
                    <a:lnTo>
                      <a:pt x="12000" y="7200"/>
                    </a:lnTo>
                    <a:lnTo>
                      <a:pt x="16500" y="4019"/>
                    </a:lnTo>
                    <a:lnTo>
                      <a:pt x="18600" y="2679"/>
                    </a:lnTo>
                    <a:lnTo>
                      <a:pt x="20700" y="1507"/>
                    </a:lnTo>
                    <a:lnTo>
                      <a:pt x="21600" y="1172"/>
                    </a:lnTo>
                    <a:lnTo>
                      <a:pt x="21600" y="670"/>
                    </a:lnTo>
                    <a:lnTo>
                      <a:pt x="21600" y="0"/>
                    </a:lnTo>
                    <a:lnTo>
                      <a:pt x="18000" y="0"/>
                    </a:lnTo>
                    <a:lnTo>
                      <a:pt x="15600" y="335"/>
                    </a:lnTo>
                    <a:lnTo>
                      <a:pt x="13500" y="1172"/>
                    </a:lnTo>
                    <a:lnTo>
                      <a:pt x="10800" y="2679"/>
                    </a:lnTo>
                    <a:lnTo>
                      <a:pt x="7200" y="5191"/>
                    </a:lnTo>
                    <a:lnTo>
                      <a:pt x="3600" y="8037"/>
                    </a:lnTo>
                    <a:lnTo>
                      <a:pt x="1500" y="10381"/>
                    </a:lnTo>
                    <a:lnTo>
                      <a:pt x="0" y="12726"/>
                    </a:lnTo>
                    <a:lnTo>
                      <a:pt x="0" y="14735"/>
                    </a:lnTo>
                    <a:lnTo>
                      <a:pt x="0" y="16744"/>
                    </a:lnTo>
                    <a:lnTo>
                      <a:pt x="0" y="18419"/>
                    </a:lnTo>
                    <a:lnTo>
                      <a:pt x="0" y="19591"/>
                    </a:lnTo>
                    <a:lnTo>
                      <a:pt x="0" y="20428"/>
                    </a:lnTo>
                    <a:lnTo>
                      <a:pt x="0" y="21265"/>
                    </a:lnTo>
                    <a:lnTo>
                      <a:pt x="600" y="21600"/>
                    </a:lnTo>
                    <a:lnTo>
                      <a:pt x="2100" y="21600"/>
                    </a:lnTo>
                    <a:lnTo>
                      <a:pt x="4200" y="16409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54" name="Freeform 99"/>
              <p:cNvSpPr>
                <a:spLocks/>
              </p:cNvSpPr>
              <p:nvPr/>
            </p:nvSpPr>
            <p:spPr bwMode="auto">
              <a:xfrm>
                <a:off x="579540" y="1860952"/>
                <a:ext cx="125917" cy="39680"/>
              </a:xfrm>
              <a:custGeom>
                <a:avLst/>
                <a:gdLst>
                  <a:gd name="T0" fmla="*/ 67 w 21600"/>
                  <a:gd name="T1" fmla="*/ 0 h 21600"/>
                  <a:gd name="T2" fmla="*/ 50 w 21600"/>
                  <a:gd name="T3" fmla="*/ 5 h 21600"/>
                  <a:gd name="T4" fmla="*/ 34 w 21600"/>
                  <a:gd name="T5" fmla="*/ 10 h 21600"/>
                  <a:gd name="T6" fmla="*/ 22 w 21600"/>
                  <a:gd name="T7" fmla="*/ 14 h 21600"/>
                  <a:gd name="T8" fmla="*/ 11 w 21600"/>
                  <a:gd name="T9" fmla="*/ 18 h 21600"/>
                  <a:gd name="T10" fmla="*/ 5 w 21600"/>
                  <a:gd name="T11" fmla="*/ 21 h 21600"/>
                  <a:gd name="T12" fmla="*/ 0 w 21600"/>
                  <a:gd name="T13" fmla="*/ 21 h 21600"/>
                  <a:gd name="T14" fmla="*/ 0 w 21600"/>
                  <a:gd name="T15" fmla="*/ 23 h 21600"/>
                  <a:gd name="T16" fmla="*/ 5 w 21600"/>
                  <a:gd name="T17" fmla="*/ 21 h 21600"/>
                  <a:gd name="T18" fmla="*/ 15 w 21600"/>
                  <a:gd name="T19" fmla="*/ 18 h 21600"/>
                  <a:gd name="T20" fmla="*/ 22 w 21600"/>
                  <a:gd name="T21" fmla="*/ 18 h 21600"/>
                  <a:gd name="T22" fmla="*/ 31 w 21600"/>
                  <a:gd name="T23" fmla="*/ 18 h 21600"/>
                  <a:gd name="T24" fmla="*/ 37 w 21600"/>
                  <a:gd name="T25" fmla="*/ 16 h 21600"/>
                  <a:gd name="T26" fmla="*/ 43 w 21600"/>
                  <a:gd name="T27" fmla="*/ 12 h 21600"/>
                  <a:gd name="T28" fmla="*/ 54 w 21600"/>
                  <a:gd name="T29" fmla="*/ 9 h 21600"/>
                  <a:gd name="T30" fmla="*/ 65 w 21600"/>
                  <a:gd name="T31" fmla="*/ 7 h 21600"/>
                  <a:gd name="T32" fmla="*/ 69 w 21600"/>
                  <a:gd name="T33" fmla="*/ 3 h 21600"/>
                  <a:gd name="T34" fmla="*/ 73 w 21600"/>
                  <a:gd name="T35" fmla="*/ 0 h 21600"/>
                  <a:gd name="T36" fmla="*/ 67 w 21600"/>
                  <a:gd name="T37" fmla="*/ 0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600"/>
                  <a:gd name="T58" fmla="*/ 0 h 21600"/>
                  <a:gd name="T59" fmla="*/ 21600 w 21600"/>
                  <a:gd name="T60" fmla="*/ 21600 h 2160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600" h="21600">
                    <a:moveTo>
                      <a:pt x="19825" y="0"/>
                    </a:moveTo>
                    <a:lnTo>
                      <a:pt x="14795" y="4696"/>
                    </a:lnTo>
                    <a:lnTo>
                      <a:pt x="10060" y="9391"/>
                    </a:lnTo>
                    <a:lnTo>
                      <a:pt x="6510" y="13148"/>
                    </a:lnTo>
                    <a:lnTo>
                      <a:pt x="3255" y="16904"/>
                    </a:lnTo>
                    <a:lnTo>
                      <a:pt x="1479" y="19722"/>
                    </a:lnTo>
                    <a:lnTo>
                      <a:pt x="0" y="19722"/>
                    </a:lnTo>
                    <a:lnTo>
                      <a:pt x="0" y="21600"/>
                    </a:lnTo>
                    <a:lnTo>
                      <a:pt x="1479" y="19722"/>
                    </a:lnTo>
                    <a:lnTo>
                      <a:pt x="4438" y="16904"/>
                    </a:lnTo>
                    <a:lnTo>
                      <a:pt x="6510" y="16904"/>
                    </a:lnTo>
                    <a:lnTo>
                      <a:pt x="9173" y="16904"/>
                    </a:lnTo>
                    <a:lnTo>
                      <a:pt x="10948" y="15026"/>
                    </a:lnTo>
                    <a:lnTo>
                      <a:pt x="12723" y="11270"/>
                    </a:lnTo>
                    <a:lnTo>
                      <a:pt x="15978" y="8452"/>
                    </a:lnTo>
                    <a:lnTo>
                      <a:pt x="19233" y="6574"/>
                    </a:lnTo>
                    <a:lnTo>
                      <a:pt x="20416" y="2817"/>
                    </a:lnTo>
                    <a:lnTo>
                      <a:pt x="21600" y="0"/>
                    </a:lnTo>
                    <a:lnTo>
                      <a:pt x="19825" y="0"/>
                    </a:lnTo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55" name="Freeform 100"/>
              <p:cNvSpPr>
                <a:spLocks/>
              </p:cNvSpPr>
              <p:nvPr/>
            </p:nvSpPr>
            <p:spPr bwMode="auto">
              <a:xfrm>
                <a:off x="576090" y="1855776"/>
                <a:ext cx="139716" cy="53481"/>
              </a:xfrm>
              <a:custGeom>
                <a:avLst/>
                <a:gdLst>
                  <a:gd name="T0" fmla="*/ 74 w 21600"/>
                  <a:gd name="T1" fmla="*/ 0 h 21600"/>
                  <a:gd name="T2" fmla="*/ 55 w 21600"/>
                  <a:gd name="T3" fmla="*/ 7 h 21600"/>
                  <a:gd name="T4" fmla="*/ 38 w 21600"/>
                  <a:gd name="T5" fmla="*/ 15 h 21600"/>
                  <a:gd name="T6" fmla="*/ 24 w 21600"/>
                  <a:gd name="T7" fmla="*/ 19 h 21600"/>
                  <a:gd name="T8" fmla="*/ 12 w 21600"/>
                  <a:gd name="T9" fmla="*/ 24 h 21600"/>
                  <a:gd name="T10" fmla="*/ 4 w 21600"/>
                  <a:gd name="T11" fmla="*/ 29 h 21600"/>
                  <a:gd name="T12" fmla="*/ 0 w 21600"/>
                  <a:gd name="T13" fmla="*/ 31 h 21600"/>
                  <a:gd name="T14" fmla="*/ 4 w 21600"/>
                  <a:gd name="T15" fmla="*/ 31 h 21600"/>
                  <a:gd name="T16" fmla="*/ 16 w 21600"/>
                  <a:gd name="T17" fmla="*/ 31 h 21600"/>
                  <a:gd name="T18" fmla="*/ 24 w 21600"/>
                  <a:gd name="T19" fmla="*/ 29 h 21600"/>
                  <a:gd name="T20" fmla="*/ 33 w 21600"/>
                  <a:gd name="T21" fmla="*/ 24 h 21600"/>
                  <a:gd name="T22" fmla="*/ 40 w 21600"/>
                  <a:gd name="T23" fmla="*/ 22 h 21600"/>
                  <a:gd name="T24" fmla="*/ 47 w 21600"/>
                  <a:gd name="T25" fmla="*/ 17 h 21600"/>
                  <a:gd name="T26" fmla="*/ 62 w 21600"/>
                  <a:gd name="T27" fmla="*/ 12 h 21600"/>
                  <a:gd name="T28" fmla="*/ 71 w 21600"/>
                  <a:gd name="T29" fmla="*/ 10 h 21600"/>
                  <a:gd name="T30" fmla="*/ 76 w 21600"/>
                  <a:gd name="T31" fmla="*/ 5 h 21600"/>
                  <a:gd name="T32" fmla="*/ 81 w 21600"/>
                  <a:gd name="T33" fmla="*/ 0 h 21600"/>
                  <a:gd name="T34" fmla="*/ 74 w 21600"/>
                  <a:gd name="T35" fmla="*/ 0 h 216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1600"/>
                  <a:gd name="T55" fmla="*/ 0 h 21600"/>
                  <a:gd name="T56" fmla="*/ 21600 w 21600"/>
                  <a:gd name="T57" fmla="*/ 21600 h 216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1600" h="21600">
                    <a:moveTo>
                      <a:pt x="19733" y="0"/>
                    </a:moveTo>
                    <a:lnTo>
                      <a:pt x="14667" y="4877"/>
                    </a:lnTo>
                    <a:lnTo>
                      <a:pt x="10133" y="10452"/>
                    </a:lnTo>
                    <a:lnTo>
                      <a:pt x="6400" y="13239"/>
                    </a:lnTo>
                    <a:lnTo>
                      <a:pt x="3200" y="16723"/>
                    </a:lnTo>
                    <a:lnTo>
                      <a:pt x="1067" y="20206"/>
                    </a:lnTo>
                    <a:lnTo>
                      <a:pt x="0" y="21600"/>
                    </a:lnTo>
                    <a:lnTo>
                      <a:pt x="1067" y="21600"/>
                    </a:lnTo>
                    <a:lnTo>
                      <a:pt x="4267" y="21600"/>
                    </a:lnTo>
                    <a:lnTo>
                      <a:pt x="6400" y="20206"/>
                    </a:lnTo>
                    <a:lnTo>
                      <a:pt x="8800" y="16723"/>
                    </a:lnTo>
                    <a:lnTo>
                      <a:pt x="10667" y="15329"/>
                    </a:lnTo>
                    <a:lnTo>
                      <a:pt x="12533" y="11845"/>
                    </a:lnTo>
                    <a:lnTo>
                      <a:pt x="16533" y="8361"/>
                    </a:lnTo>
                    <a:lnTo>
                      <a:pt x="18933" y="6968"/>
                    </a:lnTo>
                    <a:lnTo>
                      <a:pt x="20267" y="3484"/>
                    </a:lnTo>
                    <a:lnTo>
                      <a:pt x="21600" y="0"/>
                    </a:lnTo>
                    <a:lnTo>
                      <a:pt x="19733" y="0"/>
                    </a:ln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56" name="Freeform 101"/>
              <p:cNvSpPr>
                <a:spLocks/>
              </p:cNvSpPr>
              <p:nvPr/>
            </p:nvSpPr>
            <p:spPr bwMode="auto">
              <a:xfrm>
                <a:off x="576090" y="1855776"/>
                <a:ext cx="139716" cy="53481"/>
              </a:xfrm>
              <a:custGeom>
                <a:avLst/>
                <a:gdLst>
                  <a:gd name="T0" fmla="*/ 74 w 21600"/>
                  <a:gd name="T1" fmla="*/ 0 h 21600"/>
                  <a:gd name="T2" fmla="*/ 55 w 21600"/>
                  <a:gd name="T3" fmla="*/ 7 h 21600"/>
                  <a:gd name="T4" fmla="*/ 38 w 21600"/>
                  <a:gd name="T5" fmla="*/ 15 h 21600"/>
                  <a:gd name="T6" fmla="*/ 24 w 21600"/>
                  <a:gd name="T7" fmla="*/ 19 h 21600"/>
                  <a:gd name="T8" fmla="*/ 12 w 21600"/>
                  <a:gd name="T9" fmla="*/ 24 h 21600"/>
                  <a:gd name="T10" fmla="*/ 4 w 21600"/>
                  <a:gd name="T11" fmla="*/ 29 h 21600"/>
                  <a:gd name="T12" fmla="*/ 0 w 21600"/>
                  <a:gd name="T13" fmla="*/ 31 h 21600"/>
                  <a:gd name="T14" fmla="*/ 4 w 21600"/>
                  <a:gd name="T15" fmla="*/ 31 h 21600"/>
                  <a:gd name="T16" fmla="*/ 16 w 21600"/>
                  <a:gd name="T17" fmla="*/ 31 h 21600"/>
                  <a:gd name="T18" fmla="*/ 24 w 21600"/>
                  <a:gd name="T19" fmla="*/ 29 h 21600"/>
                  <a:gd name="T20" fmla="*/ 33 w 21600"/>
                  <a:gd name="T21" fmla="*/ 24 h 21600"/>
                  <a:gd name="T22" fmla="*/ 40 w 21600"/>
                  <a:gd name="T23" fmla="*/ 22 h 21600"/>
                  <a:gd name="T24" fmla="*/ 47 w 21600"/>
                  <a:gd name="T25" fmla="*/ 17 h 21600"/>
                  <a:gd name="T26" fmla="*/ 62 w 21600"/>
                  <a:gd name="T27" fmla="*/ 12 h 21600"/>
                  <a:gd name="T28" fmla="*/ 71 w 21600"/>
                  <a:gd name="T29" fmla="*/ 10 h 21600"/>
                  <a:gd name="T30" fmla="*/ 76 w 21600"/>
                  <a:gd name="T31" fmla="*/ 5 h 21600"/>
                  <a:gd name="T32" fmla="*/ 81 w 21600"/>
                  <a:gd name="T33" fmla="*/ 0 h 216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600"/>
                  <a:gd name="T52" fmla="*/ 0 h 21600"/>
                  <a:gd name="T53" fmla="*/ 21600 w 21600"/>
                  <a:gd name="T54" fmla="*/ 21600 h 2160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600" h="21600">
                    <a:moveTo>
                      <a:pt x="19733" y="0"/>
                    </a:moveTo>
                    <a:lnTo>
                      <a:pt x="14667" y="4877"/>
                    </a:lnTo>
                    <a:lnTo>
                      <a:pt x="10133" y="10452"/>
                    </a:lnTo>
                    <a:lnTo>
                      <a:pt x="6400" y="13239"/>
                    </a:lnTo>
                    <a:lnTo>
                      <a:pt x="3200" y="16723"/>
                    </a:lnTo>
                    <a:lnTo>
                      <a:pt x="1067" y="20206"/>
                    </a:lnTo>
                    <a:lnTo>
                      <a:pt x="0" y="21600"/>
                    </a:lnTo>
                    <a:lnTo>
                      <a:pt x="1067" y="21600"/>
                    </a:lnTo>
                    <a:lnTo>
                      <a:pt x="4267" y="21600"/>
                    </a:lnTo>
                    <a:lnTo>
                      <a:pt x="6400" y="20206"/>
                    </a:lnTo>
                    <a:lnTo>
                      <a:pt x="8800" y="16723"/>
                    </a:lnTo>
                    <a:lnTo>
                      <a:pt x="10667" y="15329"/>
                    </a:lnTo>
                    <a:lnTo>
                      <a:pt x="12533" y="11845"/>
                    </a:lnTo>
                    <a:lnTo>
                      <a:pt x="16533" y="8361"/>
                    </a:lnTo>
                    <a:lnTo>
                      <a:pt x="18933" y="6968"/>
                    </a:lnTo>
                    <a:lnTo>
                      <a:pt x="20267" y="3484"/>
                    </a:lnTo>
                    <a:lnTo>
                      <a:pt x="21600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57" name="Freeform 102"/>
              <p:cNvSpPr>
                <a:spLocks/>
              </p:cNvSpPr>
              <p:nvPr/>
            </p:nvSpPr>
            <p:spPr bwMode="auto">
              <a:xfrm>
                <a:off x="745129" y="1545240"/>
                <a:ext cx="110393" cy="156993"/>
              </a:xfrm>
              <a:custGeom>
                <a:avLst/>
                <a:gdLst>
                  <a:gd name="T0" fmla="*/ 31 w 21600"/>
                  <a:gd name="T1" fmla="*/ 0 h 21600"/>
                  <a:gd name="T2" fmla="*/ 48 w 21600"/>
                  <a:gd name="T3" fmla="*/ 10 h 21600"/>
                  <a:gd name="T4" fmla="*/ 64 w 21600"/>
                  <a:gd name="T5" fmla="*/ 17 h 21600"/>
                  <a:gd name="T6" fmla="*/ 64 w 21600"/>
                  <a:gd name="T7" fmla="*/ 34 h 21600"/>
                  <a:gd name="T8" fmla="*/ 64 w 21600"/>
                  <a:gd name="T9" fmla="*/ 51 h 21600"/>
                  <a:gd name="T10" fmla="*/ 59 w 21600"/>
                  <a:gd name="T11" fmla="*/ 55 h 21600"/>
                  <a:gd name="T12" fmla="*/ 57 w 21600"/>
                  <a:gd name="T13" fmla="*/ 58 h 21600"/>
                  <a:gd name="T14" fmla="*/ 52 w 21600"/>
                  <a:gd name="T15" fmla="*/ 55 h 21600"/>
                  <a:gd name="T16" fmla="*/ 48 w 21600"/>
                  <a:gd name="T17" fmla="*/ 51 h 21600"/>
                  <a:gd name="T18" fmla="*/ 36 w 21600"/>
                  <a:gd name="T19" fmla="*/ 55 h 21600"/>
                  <a:gd name="T20" fmla="*/ 24 w 21600"/>
                  <a:gd name="T21" fmla="*/ 58 h 21600"/>
                  <a:gd name="T22" fmla="*/ 12 w 21600"/>
                  <a:gd name="T23" fmla="*/ 75 h 21600"/>
                  <a:gd name="T24" fmla="*/ 0 w 21600"/>
                  <a:gd name="T25" fmla="*/ 91 h 21600"/>
                  <a:gd name="T26" fmla="*/ 0 w 21600"/>
                  <a:gd name="T27" fmla="*/ 75 h 21600"/>
                  <a:gd name="T28" fmla="*/ 0 w 21600"/>
                  <a:gd name="T29" fmla="*/ 58 h 21600"/>
                  <a:gd name="T30" fmla="*/ 12 w 21600"/>
                  <a:gd name="T31" fmla="*/ 31 h 21600"/>
                  <a:gd name="T32" fmla="*/ 26 w 21600"/>
                  <a:gd name="T33" fmla="*/ 5 h 21600"/>
                  <a:gd name="T34" fmla="*/ 31 w 21600"/>
                  <a:gd name="T35" fmla="*/ 0 h 216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1600"/>
                  <a:gd name="T55" fmla="*/ 0 h 21600"/>
                  <a:gd name="T56" fmla="*/ 21600 w 21600"/>
                  <a:gd name="T57" fmla="*/ 21600 h 216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1600" h="21600">
                    <a:moveTo>
                      <a:pt x="10463" y="0"/>
                    </a:moveTo>
                    <a:lnTo>
                      <a:pt x="16200" y="2374"/>
                    </a:lnTo>
                    <a:lnTo>
                      <a:pt x="21600" y="4035"/>
                    </a:lnTo>
                    <a:lnTo>
                      <a:pt x="21600" y="8070"/>
                    </a:lnTo>
                    <a:lnTo>
                      <a:pt x="21600" y="12105"/>
                    </a:lnTo>
                    <a:lnTo>
                      <a:pt x="19913" y="13055"/>
                    </a:lnTo>
                    <a:lnTo>
                      <a:pt x="19238" y="13767"/>
                    </a:lnTo>
                    <a:lnTo>
                      <a:pt x="17550" y="13055"/>
                    </a:lnTo>
                    <a:lnTo>
                      <a:pt x="16200" y="12105"/>
                    </a:lnTo>
                    <a:lnTo>
                      <a:pt x="12150" y="13055"/>
                    </a:lnTo>
                    <a:lnTo>
                      <a:pt x="8100" y="13767"/>
                    </a:lnTo>
                    <a:lnTo>
                      <a:pt x="4050" y="17802"/>
                    </a:lnTo>
                    <a:lnTo>
                      <a:pt x="0" y="21600"/>
                    </a:lnTo>
                    <a:lnTo>
                      <a:pt x="0" y="17802"/>
                    </a:lnTo>
                    <a:lnTo>
                      <a:pt x="0" y="13767"/>
                    </a:lnTo>
                    <a:lnTo>
                      <a:pt x="4050" y="7358"/>
                    </a:lnTo>
                    <a:lnTo>
                      <a:pt x="8775" y="1187"/>
                    </a:lnTo>
                    <a:lnTo>
                      <a:pt x="10463" y="0"/>
                    </a:ln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</p:grpSp>
      <p:pic>
        <p:nvPicPr>
          <p:cNvPr id="94" name="Picture 93" descr="daley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7" r="9243"/>
          <a:stretch/>
        </p:blipFill>
        <p:spPr>
          <a:xfrm>
            <a:off x="5074925" y="2743200"/>
            <a:ext cx="2926075" cy="121596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648200" y="4267200"/>
            <a:ext cx="4114800" cy="1286708"/>
            <a:chOff x="4648200" y="4478179"/>
            <a:chExt cx="4114800" cy="1286708"/>
          </a:xfrm>
        </p:grpSpPr>
        <p:pic>
          <p:nvPicPr>
            <p:cNvPr id="86" name="Picture 85" descr="seyfarth.pdf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37"/>
            <a:stretch/>
          </p:blipFill>
          <p:spPr>
            <a:xfrm>
              <a:off x="4648200" y="4845605"/>
              <a:ext cx="1242125" cy="884736"/>
            </a:xfrm>
            <a:prstGeom prst="rect">
              <a:avLst/>
            </a:prstGeom>
          </p:spPr>
        </p:pic>
        <p:pic>
          <p:nvPicPr>
            <p:cNvPr id="87" name="Picture 86" descr="hurst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7675" y="4869378"/>
              <a:ext cx="655325" cy="877888"/>
            </a:xfrm>
            <a:prstGeom prst="rect">
              <a:avLst/>
            </a:prstGeom>
          </p:spPr>
        </p:pic>
        <p:pic>
          <p:nvPicPr>
            <p:cNvPr id="88" name="Picture 87" descr="muybridge_human.pdf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251"/>
            <a:stretch/>
          </p:blipFill>
          <p:spPr>
            <a:xfrm>
              <a:off x="6248400" y="4849959"/>
              <a:ext cx="1413137" cy="914928"/>
            </a:xfrm>
            <a:prstGeom prst="rect">
              <a:avLst/>
            </a:prstGeom>
          </p:spPr>
        </p:pic>
        <p:cxnSp>
          <p:nvCxnSpPr>
            <p:cNvPr id="95" name="Straight Arrow Connector 94"/>
            <p:cNvCxnSpPr/>
            <p:nvPr/>
          </p:nvCxnSpPr>
          <p:spPr>
            <a:xfrm>
              <a:off x="5506662" y="4966047"/>
              <a:ext cx="665538" cy="0"/>
            </a:xfrm>
            <a:prstGeom prst="straightConnector1">
              <a:avLst/>
            </a:prstGeom>
            <a:ln w="28575" cmpd="sng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6" name="Rectangle 15"/>
            <p:cNvSpPr>
              <a:spLocks/>
            </p:cNvSpPr>
            <p:nvPr/>
          </p:nvSpPr>
          <p:spPr bwMode="auto">
            <a:xfrm>
              <a:off x="5737140" y="4478179"/>
              <a:ext cx="20646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39686" bIns="0">
              <a:spAutoFit/>
            </a:bodyPr>
            <a:lstStyle/>
            <a:p>
              <a:pPr marL="41275"/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?</a:t>
              </a:r>
              <a:endParaRPr lang="en-US" sz="28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cxnSp>
          <p:nvCxnSpPr>
            <p:cNvPr id="98" name="Straight Arrow Connector 97"/>
            <p:cNvCxnSpPr/>
            <p:nvPr/>
          </p:nvCxnSpPr>
          <p:spPr>
            <a:xfrm>
              <a:off x="7716462" y="4967628"/>
              <a:ext cx="665538" cy="0"/>
            </a:xfrm>
            <a:prstGeom prst="straightConnector1">
              <a:avLst/>
            </a:prstGeom>
            <a:ln w="28575" cmpd="sng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9" name="Rectangle 15"/>
            <p:cNvSpPr>
              <a:spLocks/>
            </p:cNvSpPr>
            <p:nvPr/>
          </p:nvSpPr>
          <p:spPr bwMode="auto">
            <a:xfrm>
              <a:off x="7946940" y="4479760"/>
              <a:ext cx="20646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39686" bIns="0">
              <a:spAutoFit/>
            </a:bodyPr>
            <a:lstStyle/>
            <a:p>
              <a:pPr marL="41275"/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?</a:t>
              </a:r>
              <a:endParaRPr lang="en-US" sz="28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89" name="Content Placeholder 2"/>
          <p:cNvSpPr txBox="1">
            <a:spLocks/>
          </p:cNvSpPr>
          <p:nvPr/>
        </p:nvSpPr>
        <p:spPr bwMode="auto">
          <a:xfrm>
            <a:off x="228600" y="762000"/>
            <a:ext cx="890943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Footfall sequence optimization is unnecessary</a:t>
            </a:r>
          </a:p>
          <a:p>
            <a:pPr lvl="1"/>
            <a:r>
              <a:rPr lang="en-US" dirty="0" smtClean="0"/>
              <a:t>continuous initial condition implicitly determines discrete sequence</a:t>
            </a:r>
          </a:p>
          <a:p>
            <a:pPr lvl="1"/>
            <a:endParaRPr lang="en-US" dirty="0" smtClean="0"/>
          </a:p>
        </p:txBody>
      </p:sp>
      <p:sp>
        <p:nvSpPr>
          <p:cNvPr id="90" name="Content Placeholder 2"/>
          <p:cNvSpPr txBox="1">
            <a:spLocks/>
          </p:cNvSpPr>
          <p:nvPr/>
        </p:nvSpPr>
        <p:spPr bwMode="auto">
          <a:xfrm>
            <a:off x="228600" y="5791200"/>
            <a:ext cx="890943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Enables 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estimation</a:t>
            </a:r>
            <a:r>
              <a:rPr lang="en-US" sz="2600" dirty="0" smtClean="0"/>
              <a:t>, </a:t>
            </a:r>
            <a:r>
              <a:rPr lang="en-US" sz="2600" b="1" dirty="0" smtClean="0">
                <a:solidFill>
                  <a:schemeClr val="accent5">
                    <a:lumMod val="50000"/>
                  </a:schemeClr>
                </a:solidFill>
              </a:rPr>
              <a:t>synthesis</a:t>
            </a:r>
            <a:r>
              <a:rPr lang="en-US" sz="2600" dirty="0" smtClean="0"/>
              <a:t>, &amp; </a:t>
            </a:r>
            <a:r>
              <a:rPr lang="en-US" sz="2600" b="1" dirty="0" smtClean="0">
                <a:solidFill>
                  <a:schemeClr val="accent4">
                    <a:lumMod val="50000"/>
                  </a:schemeClr>
                </a:solidFill>
              </a:rPr>
              <a:t>design</a:t>
            </a:r>
            <a:r>
              <a:rPr lang="en-US" sz="2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600" dirty="0" smtClean="0"/>
              <a:t>in unified framework applicable to terrestrial biomechanics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5155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927725"/>
          </a:xfrm>
        </p:spPr>
        <p:txBody>
          <a:bodyPr/>
          <a:lstStyle/>
          <a:p>
            <a:pPr marL="457200" indent="-457200">
              <a:spcBef>
                <a:spcPts val="24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 smtClean="0"/>
              <a:t>Provides unified framework for parameter estimation, gait synthesis, experiment design</a:t>
            </a:r>
          </a:p>
          <a:p>
            <a:pPr marL="457200" indent="-457200">
              <a:spcBef>
                <a:spcPts val="24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 smtClean="0"/>
              <a:t>Previous techniques impose restrictive assumptions, scale poorly with dimension</a:t>
            </a:r>
          </a:p>
          <a:p>
            <a:pPr marL="457200" indent="-457200">
              <a:spcBef>
                <a:spcPts val="24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 smtClean="0"/>
              <a:t>Computing first-order variation yields scalable algorithm applicable to </a:t>
            </a:r>
            <a:r>
              <a:rPr lang="en-US" sz="3400" i="1" dirty="0" smtClean="0"/>
              <a:t>hybrid</a:t>
            </a:r>
            <a:r>
              <a:rPr lang="en-US" sz="3400" dirty="0" smtClean="0"/>
              <a:t> models</a:t>
            </a:r>
            <a:endParaRPr lang="en-US" sz="3400" dirty="0"/>
          </a:p>
          <a:p>
            <a:pPr marL="457200" indent="-457200">
              <a:spcBef>
                <a:spcPts val="2400"/>
              </a:spcBef>
              <a:spcAft>
                <a:spcPts val="0"/>
              </a:spcAft>
              <a:buFont typeface="+mj-lt"/>
              <a:buAutoNum type="arabicPeriod"/>
            </a:pPr>
            <a:endParaRPr lang="en-US" sz="3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for optimization of legged locomotion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DF77C-8FD8-BE4E-97BB-60F9B6804AA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930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927725"/>
          </a:xfrm>
        </p:spPr>
        <p:txBody>
          <a:bodyPr/>
          <a:lstStyle/>
          <a:p>
            <a:pPr marL="457200" indent="-457200">
              <a:spcBef>
                <a:spcPts val="24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 smtClean="0">
                <a:solidFill>
                  <a:srgbClr val="7F7F7F"/>
                </a:solidFill>
              </a:rPr>
              <a:t>Provides unified framework for parameter estimation, gait synthesis, experiment design</a:t>
            </a:r>
          </a:p>
          <a:p>
            <a:pPr marL="457200" indent="-457200">
              <a:spcBef>
                <a:spcPts val="24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 smtClean="0">
                <a:solidFill>
                  <a:srgbClr val="7F7F7F"/>
                </a:solidFill>
              </a:rPr>
              <a:t>Previous techniques impose restrictive assumptions, scale poorly with dimension</a:t>
            </a:r>
          </a:p>
          <a:p>
            <a:pPr marL="457200" indent="-457200">
              <a:spcBef>
                <a:spcPts val="24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 smtClean="0">
                <a:solidFill>
                  <a:srgbClr val="7F7F7F"/>
                </a:solidFill>
              </a:rPr>
              <a:t>Computing first-order variation yields scalable algorithm applicable to </a:t>
            </a:r>
            <a:r>
              <a:rPr lang="en-US" sz="3400" i="1" dirty="0" smtClean="0">
                <a:solidFill>
                  <a:srgbClr val="7F7F7F"/>
                </a:solidFill>
              </a:rPr>
              <a:t>hybrid</a:t>
            </a:r>
            <a:r>
              <a:rPr lang="en-US" sz="3400" dirty="0" smtClean="0">
                <a:solidFill>
                  <a:srgbClr val="7F7F7F"/>
                </a:solidFill>
              </a:rPr>
              <a:t> models</a:t>
            </a:r>
          </a:p>
          <a:p>
            <a:pPr marL="457200" indent="-457200">
              <a:spcBef>
                <a:spcPts val="24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 smtClean="0"/>
              <a:t>Optimization provides practical link between model-based and data-driven studies</a:t>
            </a:r>
          </a:p>
          <a:p>
            <a:pPr marL="457200" indent="-457200">
              <a:spcBef>
                <a:spcPts val="2400"/>
              </a:spcBef>
              <a:spcAft>
                <a:spcPts val="0"/>
              </a:spcAft>
              <a:buFont typeface="+mj-lt"/>
              <a:buAutoNum type="arabicPeriod"/>
            </a:pPr>
            <a:endParaRPr lang="en-US" sz="3400" dirty="0"/>
          </a:p>
          <a:p>
            <a:pPr marL="457200" indent="-457200">
              <a:spcBef>
                <a:spcPts val="2400"/>
              </a:spcBef>
              <a:spcAft>
                <a:spcPts val="0"/>
              </a:spcAft>
              <a:buFont typeface="+mj-lt"/>
              <a:buAutoNum type="arabicPeriod"/>
            </a:pPr>
            <a:endParaRPr lang="en-US" sz="3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for optimization of legged locomotion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DF77C-8FD8-BE4E-97BB-60F9B6804AA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127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135021"/>
            <a:ext cx="3962400" cy="139728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– </a:t>
            </a:r>
            <a:r>
              <a:rPr lang="en-US" dirty="0" err="1"/>
              <a:t>PolyPEDAL</a:t>
            </a:r>
            <a:r>
              <a:rPr lang="en-US" dirty="0"/>
              <a:t> </a:t>
            </a:r>
            <a:r>
              <a:rPr lang="en-US" dirty="0" smtClean="0"/>
              <a:t>Lab   </a:t>
            </a:r>
          </a:p>
          <a:p>
            <a:pPr marL="0" indent="0">
              <a:buNone/>
            </a:pPr>
            <a:r>
              <a:rPr lang="en-US" dirty="0" smtClean="0"/>
              <a:t>– Biomechanics Group</a:t>
            </a:r>
          </a:p>
          <a:p>
            <a:pPr marL="0" indent="0">
              <a:buNone/>
            </a:pPr>
            <a:r>
              <a:rPr lang="en-US" dirty="0" smtClean="0"/>
              <a:t>– Autonomous Systems Group</a:t>
            </a:r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en-US" dirty="0" smtClean="0"/>
              <a:t>UC Berkeley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DF77C-8FD8-BE4E-97BB-60F9B6804AA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152400" y="609600"/>
            <a:ext cx="394402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/>
              <a:t>Collaborators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5029200" y="609600"/>
            <a:ext cx="3962400" cy="50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/>
              <a:t>Affiliations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2931426" y="609600"/>
            <a:ext cx="1916906" cy="50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/>
              <a:t>Sponsors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2971800" y="1196334"/>
            <a:ext cx="1981200" cy="314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–</a:t>
            </a:r>
            <a:r>
              <a:rPr lang="en-US" dirty="0" smtClean="0"/>
              <a:t> NSF GRF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– ARL MAST</a:t>
            </a:r>
            <a:endParaRPr lang="en-US" dirty="0"/>
          </a:p>
        </p:txBody>
      </p:sp>
      <p:pic>
        <p:nvPicPr>
          <p:cNvPr id="15" name="Picture 14" descr="bo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02888"/>
            <a:ext cx="1600200" cy="2126512"/>
          </a:xfrm>
          <a:prstGeom prst="rect">
            <a:avLst/>
          </a:prstGeom>
        </p:spPr>
      </p:pic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2286000" y="5181600"/>
            <a:ext cx="6789103" cy="85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/>
              <a:t>Thank you for your time!</a:t>
            </a:r>
          </a:p>
        </p:txBody>
      </p:sp>
      <p:pic>
        <p:nvPicPr>
          <p:cNvPr id="29" name="Picture 28" descr="ucb_colo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971800"/>
            <a:ext cx="1524000" cy="1524000"/>
          </a:xfrm>
          <a:prstGeom prst="rect">
            <a:avLst/>
          </a:prstGeom>
        </p:spPr>
      </p:pic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228599" y="1196334"/>
            <a:ext cx="2831973" cy="314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–</a:t>
            </a:r>
            <a:r>
              <a:rPr lang="en-US" dirty="0" smtClean="0"/>
              <a:t> Shankar </a:t>
            </a:r>
            <a:r>
              <a:rPr lang="en-US" dirty="0" err="1" smtClean="0"/>
              <a:t>Sastry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– Robert Full</a:t>
            </a:r>
            <a:endParaRPr lang="en-US" dirty="0"/>
          </a:p>
        </p:txBody>
      </p:sp>
      <p:pic>
        <p:nvPicPr>
          <p:cNvPr id="14" name="Picture 13" descr="shank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2" y="1687743"/>
            <a:ext cx="1427218" cy="2122257"/>
          </a:xfrm>
          <a:prstGeom prst="rect">
            <a:avLst/>
          </a:prstGeom>
        </p:spPr>
      </p:pic>
      <p:pic>
        <p:nvPicPr>
          <p:cNvPr id="6" name="Picture 5" descr="nsf_colo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26" y="1649940"/>
            <a:ext cx="1371600" cy="1372515"/>
          </a:xfrm>
          <a:prstGeom prst="rect">
            <a:avLst/>
          </a:prstGeom>
        </p:spPr>
      </p:pic>
      <p:pic>
        <p:nvPicPr>
          <p:cNvPr id="4" name="Picture 3" descr="arl_colo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152" y="3429000"/>
            <a:ext cx="1527479" cy="9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05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problems and 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2" y="1295400"/>
            <a:ext cx="5786438" cy="4343400"/>
          </a:xfrm>
        </p:spPr>
        <p:txBody>
          <a:bodyPr/>
          <a:lstStyle/>
          <a:p>
            <a:r>
              <a:rPr lang="en-US" sz="2800" dirty="0" smtClean="0"/>
              <a:t>empirical validation of reduced-order models</a:t>
            </a:r>
          </a:p>
          <a:p>
            <a:r>
              <a:rPr lang="en-US" sz="2800" dirty="0" smtClean="0"/>
              <a:t>continuous parameterization of experimental treatments, outcomes</a:t>
            </a:r>
          </a:p>
          <a:p>
            <a:r>
              <a:rPr lang="en-US" sz="2800" dirty="0" smtClean="0"/>
              <a:t>generating hypotheses from models</a:t>
            </a:r>
          </a:p>
          <a:p>
            <a:r>
              <a:rPr lang="en-US" sz="2800" dirty="0" smtClean="0"/>
              <a:t>data-driven models</a:t>
            </a:r>
          </a:p>
          <a:p>
            <a:r>
              <a:rPr lang="en-US" sz="2800" dirty="0" smtClean="0"/>
              <a:t>local </a:t>
            </a:r>
            <a:r>
              <a:rPr lang="en-US" sz="2800" dirty="0" err="1" smtClean="0"/>
              <a:t>vs</a:t>
            </a:r>
            <a:r>
              <a:rPr lang="en-US" sz="2800" dirty="0" smtClean="0"/>
              <a:t> global optimization</a:t>
            </a:r>
          </a:p>
          <a:p>
            <a:r>
              <a:rPr lang="en-US" sz="2800" dirty="0" smtClean="0"/>
              <a:t>properties of piecewise-defined models for multi-legged gaits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DF77C-8FD8-BE4E-97BB-60F9B6804AA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Left-Right Arrow 3"/>
          <p:cNvSpPr/>
          <p:nvPr/>
        </p:nvSpPr>
        <p:spPr>
          <a:xfrm rot="16200000">
            <a:off x="3397127" y="2851275"/>
            <a:ext cx="5867400" cy="1536450"/>
          </a:xfrm>
          <a:prstGeom prst="leftRightArrow">
            <a:avLst>
              <a:gd name="adj1" fmla="val 33292"/>
              <a:gd name="adj2" fmla="val 46439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629402" y="1295400"/>
            <a:ext cx="2362200" cy="112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/>
              <a:t>experimental biomechanics</a:t>
            </a:r>
            <a:endParaRPr lang="en-US" sz="28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629401" y="4800600"/>
            <a:ext cx="2590799" cy="99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/>
              <a:t>dynamical sys &amp; control theory</a:t>
            </a:r>
          </a:p>
        </p:txBody>
      </p:sp>
      <p:sp>
        <p:nvSpPr>
          <p:cNvPr id="8" name="Rectangle 10"/>
          <p:cNvSpPr>
            <a:spLocks/>
          </p:cNvSpPr>
          <p:nvPr/>
        </p:nvSpPr>
        <p:spPr bwMode="auto">
          <a:xfrm>
            <a:off x="157162" y="5884118"/>
            <a:ext cx="5176838" cy="89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5154" bIns="0" anchor="b">
            <a:spAutoFit/>
          </a:bodyPr>
          <a:lstStyle/>
          <a:p>
            <a:pPr marL="42863">
              <a:lnSpc>
                <a:spcPct val="50000"/>
              </a:lnSpc>
              <a:spcBef>
                <a:spcPts val="1000"/>
              </a:spcBef>
            </a:pP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Elhamifar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, Burden, &amp;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Sastry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, IFAC 2014</a:t>
            </a:r>
          </a:p>
          <a:p>
            <a:pPr marL="42863">
              <a:lnSpc>
                <a:spcPct val="50000"/>
              </a:lnSpc>
              <a:spcBef>
                <a:spcPts val="1000"/>
              </a:spcBef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Burden,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Revzen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, &amp;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Sastry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, 2013 (arXiv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: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1308.4158)</a:t>
            </a:r>
          </a:p>
          <a:p>
            <a:pPr marL="42863">
              <a:lnSpc>
                <a:spcPct val="50000"/>
              </a:lnSpc>
              <a:spcBef>
                <a:spcPts val="1000"/>
              </a:spcBef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Burden,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Revzen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, Moore,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Sastry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, &amp; Full, SICB 2013</a:t>
            </a:r>
          </a:p>
          <a:p>
            <a:pPr marL="42863">
              <a:lnSpc>
                <a:spcPct val="50000"/>
              </a:lnSpc>
              <a:spcBef>
                <a:spcPts val="1000"/>
              </a:spcBef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Burden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Ohlsson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, &amp;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Sastry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, IFAC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SysID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2012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68463" y="235834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380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h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415" y="3124200"/>
            <a:ext cx="3117385" cy="37592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019800" y="2654040"/>
            <a:ext cx="3124200" cy="4229359"/>
            <a:chOff x="5105400" y="1828800"/>
            <a:chExt cx="3733800" cy="5054600"/>
          </a:xfrm>
        </p:grpSpPr>
        <p:pic>
          <p:nvPicPr>
            <p:cNvPr id="9" name="Picture 8" descr="0_jump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5200" y="1828800"/>
              <a:ext cx="914400" cy="5054600"/>
            </a:xfrm>
            <a:prstGeom prst="rect">
              <a:avLst/>
            </a:prstGeom>
          </p:spPr>
        </p:pic>
        <p:pic>
          <p:nvPicPr>
            <p:cNvPr id="10" name="Picture 9" descr="1_jump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00" y="1828800"/>
              <a:ext cx="914400" cy="5054600"/>
            </a:xfrm>
            <a:prstGeom prst="rect">
              <a:avLst/>
            </a:prstGeom>
          </p:spPr>
        </p:pic>
        <p:pic>
          <p:nvPicPr>
            <p:cNvPr id="11" name="Picture 10" descr="9_jump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4800" y="1828800"/>
              <a:ext cx="914400" cy="5054600"/>
            </a:xfrm>
            <a:prstGeom prst="rect">
              <a:avLst/>
            </a:prstGeom>
          </p:spPr>
        </p:pic>
        <p:pic>
          <p:nvPicPr>
            <p:cNvPr id="12" name="Picture 11" descr="_jump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400" y="1828800"/>
              <a:ext cx="914400" cy="5054600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DF77C-8FD8-BE4E-97BB-60F9B6804AA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dirty="0" smtClean="0"/>
              <a:t>Technical assumption to enable scalable algorithm</a:t>
            </a:r>
            <a:endParaRPr lang="en-US" dirty="0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152400" y="1219200"/>
            <a:ext cx="898563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Assume: </a:t>
            </a:r>
            <a:r>
              <a:rPr lang="en-US" sz="2800" dirty="0" smtClean="0"/>
              <a:t>performance criteria </a:t>
            </a:r>
            <a:r>
              <a:rPr lang="en-US" sz="2800" i="1" dirty="0" smtClean="0">
                <a:latin typeface="Times"/>
                <a:cs typeface="Times"/>
              </a:rPr>
              <a:t>J</a:t>
            </a:r>
            <a:r>
              <a:rPr lang="en-US" sz="2800" dirty="0" smtClean="0"/>
              <a:t> depends smoothly on final condition </a:t>
            </a:r>
            <a:r>
              <a:rPr lang="en-US" sz="2800" i="1" dirty="0" smtClean="0">
                <a:latin typeface="Times"/>
                <a:cs typeface="Times"/>
              </a:rPr>
              <a:t>x(T) </a:t>
            </a:r>
            <a:r>
              <a:rPr lang="en-US" sz="2800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(i.e. derivative </a:t>
            </a:r>
            <a:r>
              <a:rPr lang="en-US" sz="2800" i="1" dirty="0" err="1" smtClean="0">
                <a:solidFill>
                  <a:prstClr val="black"/>
                </a:solidFill>
                <a:latin typeface="Times"/>
                <a:ea typeface="ＭＳ Ｐゴシック" charset="0"/>
                <a:cs typeface="Times"/>
              </a:rPr>
              <a:t>dJ</a:t>
            </a:r>
            <a:r>
              <a:rPr lang="en-US" sz="2800" i="1" dirty="0" smtClean="0">
                <a:solidFill>
                  <a:prstClr val="black"/>
                </a:solidFill>
                <a:latin typeface="Times"/>
                <a:ea typeface="ＭＳ Ｐゴシック" charset="0"/>
                <a:cs typeface="Times"/>
              </a:rPr>
              <a:t>/dx(T)</a:t>
            </a:r>
            <a:r>
              <a:rPr lang="en-US" sz="2800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 exists)</a:t>
            </a:r>
            <a:endParaRPr lang="en-US" sz="1800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68170" y="2590800"/>
            <a:ext cx="4337430" cy="1074640"/>
          </a:xfrm>
          <a:prstGeom prst="roundRect">
            <a:avLst>
              <a:gd name="adj" fmla="val 9740"/>
            </a:avLst>
          </a:prstGeom>
          <a:solidFill>
            <a:srgbClr val="F3FFF1"/>
          </a:solidFill>
          <a:ln w="57150" cmpd="sng"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140772"/>
              </p:ext>
            </p:extLst>
          </p:nvPr>
        </p:nvGraphicFramePr>
        <p:xfrm>
          <a:off x="2682875" y="3057525"/>
          <a:ext cx="367506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0" name="Equation" r:id="rId8" imgW="1422400" imgH="203200" progId="Equation.3">
                  <p:embed/>
                </p:oleObj>
              </mc:Choice>
              <mc:Fallback>
                <p:oleObj name="Equation" r:id="rId8" imgW="1422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82875" y="3057525"/>
                        <a:ext cx="3675063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368170" y="2591213"/>
            <a:ext cx="433743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rgbClr val="008000"/>
                </a:solidFill>
              </a:rPr>
              <a:t>Optimization</a:t>
            </a:r>
            <a:r>
              <a:rPr lang="en-US" b="1" dirty="0" smtClean="0"/>
              <a:t> </a:t>
            </a:r>
            <a:r>
              <a:rPr lang="en-US" dirty="0" smtClean="0"/>
              <a:t>of initial state </a:t>
            </a:r>
            <a:r>
              <a:rPr lang="en-US" i="1" dirty="0" smtClean="0">
                <a:latin typeface="Times"/>
                <a:cs typeface="Times"/>
              </a:rPr>
              <a:t>x(0)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2574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 of unknown parameters in simple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DF77C-8FD8-BE4E-97BB-60F9B6804AA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705600" y="914400"/>
            <a:ext cx="2247526" cy="1662634"/>
            <a:chOff x="6705600" y="1371600"/>
            <a:chExt cx="2247526" cy="1662634"/>
          </a:xfrm>
        </p:grpSpPr>
        <p:sp>
          <p:nvSpPr>
            <p:cNvPr id="385" name="Rectangle 35"/>
            <p:cNvSpPr>
              <a:spLocks/>
            </p:cNvSpPr>
            <p:nvPr/>
          </p:nvSpPr>
          <p:spPr bwMode="auto">
            <a:xfrm>
              <a:off x="7143975" y="1371600"/>
              <a:ext cx="11278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39686" bIns="0">
              <a:spAutoFit/>
            </a:bodyPr>
            <a:lstStyle/>
            <a:p>
              <a:pPr marL="41275" algn="ctr"/>
              <a:r>
                <a:rPr lang="en-US" sz="2000" dirty="0" smtClean="0">
                  <a:solidFill>
                    <a:schemeClr val="tx1"/>
                  </a:solidFill>
                  <a:latin typeface="Calibri"/>
                  <a:cs typeface="Calibri"/>
                </a:rPr>
                <a:t>cockroach</a:t>
              </a:r>
              <a:endParaRPr lang="en-US" sz="20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grpSp>
          <p:nvGrpSpPr>
            <p:cNvPr id="386" name="Group 385"/>
            <p:cNvGrpSpPr/>
            <p:nvPr/>
          </p:nvGrpSpPr>
          <p:grpSpPr>
            <a:xfrm>
              <a:off x="6705600" y="2357956"/>
              <a:ext cx="2247526" cy="676278"/>
              <a:chOff x="289759" y="2231869"/>
              <a:chExt cx="2247526" cy="676278"/>
            </a:xfrm>
          </p:grpSpPr>
          <p:sp>
            <p:nvSpPr>
              <p:cNvPr id="433" name="Freeform 37"/>
              <p:cNvSpPr>
                <a:spLocks/>
              </p:cNvSpPr>
              <p:nvPr/>
            </p:nvSpPr>
            <p:spPr bwMode="auto">
              <a:xfrm>
                <a:off x="1178075" y="2518252"/>
                <a:ext cx="184563" cy="86260"/>
              </a:xfrm>
              <a:custGeom>
                <a:avLst/>
                <a:gdLst>
                  <a:gd name="T0" fmla="*/ 107 w 21600"/>
                  <a:gd name="T1" fmla="*/ 21 h 21600"/>
                  <a:gd name="T2" fmla="*/ 0 w 21600"/>
                  <a:gd name="T3" fmla="*/ 50 h 21600"/>
                  <a:gd name="T4" fmla="*/ 0 w 21600"/>
                  <a:gd name="T5" fmla="*/ 21 h 21600"/>
                  <a:gd name="T6" fmla="*/ 0 w 21600"/>
                  <a:gd name="T7" fmla="*/ 0 h 21600"/>
                  <a:gd name="T8" fmla="*/ 107 w 21600"/>
                  <a:gd name="T9" fmla="*/ 21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21600" y="9072"/>
                    </a:moveTo>
                    <a:lnTo>
                      <a:pt x="0" y="21600"/>
                    </a:lnTo>
                    <a:lnTo>
                      <a:pt x="0" y="9072"/>
                    </a:lnTo>
                    <a:lnTo>
                      <a:pt x="0" y="0"/>
                    </a:lnTo>
                    <a:lnTo>
                      <a:pt x="21600" y="9072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34" name="Line 38"/>
              <p:cNvSpPr>
                <a:spLocks noChangeShapeType="1"/>
              </p:cNvSpPr>
              <p:nvPr/>
            </p:nvSpPr>
            <p:spPr bwMode="auto">
              <a:xfrm>
                <a:off x="289759" y="2566558"/>
                <a:ext cx="8796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35" name="Oval 39"/>
              <p:cNvSpPr>
                <a:spLocks/>
              </p:cNvSpPr>
              <p:nvPr/>
            </p:nvSpPr>
            <p:spPr bwMode="auto">
              <a:xfrm>
                <a:off x="945216" y="2794284"/>
                <a:ext cx="112118" cy="11386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36" name="Line 40"/>
              <p:cNvSpPr>
                <a:spLocks noChangeShapeType="1"/>
              </p:cNvSpPr>
              <p:nvPr/>
            </p:nvSpPr>
            <p:spPr bwMode="auto">
              <a:xfrm rot="10800000" flipH="1">
                <a:off x="1009036" y="2371610"/>
                <a:ext cx="1725" cy="40714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37" name="Oval 41"/>
              <p:cNvSpPr>
                <a:spLocks/>
              </p:cNvSpPr>
              <p:nvPr/>
            </p:nvSpPr>
            <p:spPr bwMode="auto">
              <a:xfrm>
                <a:off x="945216" y="2243946"/>
                <a:ext cx="112118" cy="113863"/>
              </a:xfrm>
              <a:prstGeom prst="ellips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38" name="Oval 42"/>
              <p:cNvSpPr>
                <a:spLocks/>
              </p:cNvSpPr>
              <p:nvPr/>
            </p:nvSpPr>
            <p:spPr bwMode="auto">
              <a:xfrm>
                <a:off x="681308" y="2794284"/>
                <a:ext cx="112118" cy="113863"/>
              </a:xfrm>
              <a:prstGeom prst="ellips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39" name="Line 43"/>
              <p:cNvSpPr>
                <a:spLocks noChangeShapeType="1"/>
              </p:cNvSpPr>
              <p:nvPr/>
            </p:nvSpPr>
            <p:spPr bwMode="auto">
              <a:xfrm rot="10800000" flipH="1">
                <a:off x="727880" y="2371610"/>
                <a:ext cx="1725" cy="40714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" name="Oval 44"/>
              <p:cNvSpPr>
                <a:spLocks/>
              </p:cNvSpPr>
              <p:nvPr/>
            </p:nvSpPr>
            <p:spPr bwMode="auto">
              <a:xfrm>
                <a:off x="681308" y="2243946"/>
                <a:ext cx="112118" cy="11386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" name="Oval 45"/>
              <p:cNvSpPr>
                <a:spLocks/>
              </p:cNvSpPr>
              <p:nvPr/>
            </p:nvSpPr>
            <p:spPr bwMode="auto">
              <a:xfrm>
                <a:off x="413951" y="2794284"/>
                <a:ext cx="112118" cy="11386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2" name="Line 46"/>
              <p:cNvSpPr>
                <a:spLocks noChangeShapeType="1"/>
              </p:cNvSpPr>
              <p:nvPr/>
            </p:nvSpPr>
            <p:spPr bwMode="auto">
              <a:xfrm rot="10800000" flipH="1">
                <a:off x="463973" y="2371610"/>
                <a:ext cx="1725" cy="40714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3" name="Oval 47"/>
              <p:cNvSpPr>
                <a:spLocks/>
              </p:cNvSpPr>
              <p:nvPr/>
            </p:nvSpPr>
            <p:spPr bwMode="auto">
              <a:xfrm>
                <a:off x="413951" y="2243946"/>
                <a:ext cx="112118" cy="113863"/>
              </a:xfrm>
              <a:prstGeom prst="ellips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4" name="Freeform 48"/>
              <p:cNvSpPr>
                <a:spLocks/>
              </p:cNvSpPr>
              <p:nvPr/>
            </p:nvSpPr>
            <p:spPr bwMode="auto">
              <a:xfrm>
                <a:off x="2357897" y="2518252"/>
                <a:ext cx="179388" cy="86260"/>
              </a:xfrm>
              <a:custGeom>
                <a:avLst/>
                <a:gdLst>
                  <a:gd name="T0" fmla="*/ 104 w 21600"/>
                  <a:gd name="T1" fmla="*/ 21 h 21600"/>
                  <a:gd name="T2" fmla="*/ 0 w 21600"/>
                  <a:gd name="T3" fmla="*/ 50 h 21600"/>
                  <a:gd name="T4" fmla="*/ 0 w 21600"/>
                  <a:gd name="T5" fmla="*/ 21 h 21600"/>
                  <a:gd name="T6" fmla="*/ 0 w 21600"/>
                  <a:gd name="T7" fmla="*/ 0 h 21600"/>
                  <a:gd name="T8" fmla="*/ 104 w 21600"/>
                  <a:gd name="T9" fmla="*/ 21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21600" y="9072"/>
                    </a:moveTo>
                    <a:lnTo>
                      <a:pt x="0" y="21600"/>
                    </a:lnTo>
                    <a:lnTo>
                      <a:pt x="0" y="9072"/>
                    </a:lnTo>
                    <a:lnTo>
                      <a:pt x="0" y="0"/>
                    </a:lnTo>
                    <a:lnTo>
                      <a:pt x="21600" y="9072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5" name="Line 49"/>
              <p:cNvSpPr>
                <a:spLocks noChangeShapeType="1"/>
              </p:cNvSpPr>
              <p:nvPr/>
            </p:nvSpPr>
            <p:spPr bwMode="auto">
              <a:xfrm>
                <a:off x="1464406" y="2566558"/>
                <a:ext cx="884866" cy="17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6" name="Oval 50"/>
              <p:cNvSpPr>
                <a:spLocks/>
              </p:cNvSpPr>
              <p:nvPr/>
            </p:nvSpPr>
            <p:spPr bwMode="auto">
              <a:xfrm>
                <a:off x="2125037" y="2231869"/>
                <a:ext cx="112118" cy="11213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7" name="Line 51"/>
              <p:cNvSpPr>
                <a:spLocks noChangeShapeType="1"/>
              </p:cNvSpPr>
              <p:nvPr/>
            </p:nvSpPr>
            <p:spPr bwMode="auto">
              <a:xfrm>
                <a:off x="2195758" y="2356084"/>
                <a:ext cx="1725" cy="40714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8" name="Oval 52"/>
              <p:cNvSpPr>
                <a:spLocks/>
              </p:cNvSpPr>
              <p:nvPr/>
            </p:nvSpPr>
            <p:spPr bwMode="auto">
              <a:xfrm>
                <a:off x="2125037" y="2778757"/>
                <a:ext cx="112118" cy="112138"/>
              </a:xfrm>
              <a:prstGeom prst="ellips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9" name="Oval 53"/>
              <p:cNvSpPr>
                <a:spLocks/>
              </p:cNvSpPr>
              <p:nvPr/>
            </p:nvSpPr>
            <p:spPr bwMode="auto">
              <a:xfrm>
                <a:off x="1857680" y="2231869"/>
                <a:ext cx="112118" cy="112138"/>
              </a:xfrm>
              <a:prstGeom prst="ellips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50" name="Line 54"/>
              <p:cNvSpPr>
                <a:spLocks noChangeShapeType="1"/>
              </p:cNvSpPr>
              <p:nvPr/>
            </p:nvSpPr>
            <p:spPr bwMode="auto">
              <a:xfrm>
                <a:off x="1926676" y="2356084"/>
                <a:ext cx="1725" cy="40714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51" name="Oval 55"/>
              <p:cNvSpPr>
                <a:spLocks/>
              </p:cNvSpPr>
              <p:nvPr/>
            </p:nvSpPr>
            <p:spPr bwMode="auto">
              <a:xfrm>
                <a:off x="1857680" y="2778757"/>
                <a:ext cx="112118" cy="11213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52" name="Oval 56"/>
              <p:cNvSpPr>
                <a:spLocks/>
              </p:cNvSpPr>
              <p:nvPr/>
            </p:nvSpPr>
            <p:spPr bwMode="auto">
              <a:xfrm>
                <a:off x="1593773" y="2231869"/>
                <a:ext cx="112118" cy="11213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53" name="Line 57"/>
              <p:cNvSpPr>
                <a:spLocks noChangeShapeType="1"/>
              </p:cNvSpPr>
              <p:nvPr/>
            </p:nvSpPr>
            <p:spPr bwMode="auto">
              <a:xfrm>
                <a:off x="1662768" y="2356084"/>
                <a:ext cx="1725" cy="40714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54" name="Oval 58"/>
              <p:cNvSpPr>
                <a:spLocks/>
              </p:cNvSpPr>
              <p:nvPr/>
            </p:nvSpPr>
            <p:spPr bwMode="auto">
              <a:xfrm>
                <a:off x="1593773" y="2778757"/>
                <a:ext cx="112118" cy="112138"/>
              </a:xfrm>
              <a:prstGeom prst="ellips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grpSp>
          <p:nvGrpSpPr>
            <p:cNvPr id="387" name="Group 386"/>
            <p:cNvGrpSpPr/>
            <p:nvPr/>
          </p:nvGrpSpPr>
          <p:grpSpPr>
            <a:xfrm>
              <a:off x="7000494" y="1757654"/>
              <a:ext cx="1548947" cy="502033"/>
              <a:chOff x="20677" y="1421026"/>
              <a:chExt cx="1548947" cy="502033"/>
            </a:xfrm>
          </p:grpSpPr>
          <p:sp>
            <p:nvSpPr>
              <p:cNvPr id="389" name="Freeform 59"/>
              <p:cNvSpPr>
                <a:spLocks/>
              </p:cNvSpPr>
              <p:nvPr/>
            </p:nvSpPr>
            <p:spPr bwMode="auto">
              <a:xfrm>
                <a:off x="1178075" y="1521088"/>
                <a:ext cx="391549" cy="24153"/>
              </a:xfrm>
              <a:custGeom>
                <a:avLst/>
                <a:gdLst>
                  <a:gd name="T0" fmla="*/ 0 w 21600"/>
                  <a:gd name="T1" fmla="*/ 0 h 21600"/>
                  <a:gd name="T2" fmla="*/ 91 w 21600"/>
                  <a:gd name="T3" fmla="*/ 0 h 21600"/>
                  <a:gd name="T4" fmla="*/ 139 w 21600"/>
                  <a:gd name="T5" fmla="*/ 7 h 21600"/>
                  <a:gd name="T6" fmla="*/ 220 w 21600"/>
                  <a:gd name="T7" fmla="*/ 7 h 21600"/>
                  <a:gd name="T8" fmla="*/ 227 w 21600"/>
                  <a:gd name="T9" fmla="*/ 14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8659" y="0"/>
                    </a:lnTo>
                    <a:lnTo>
                      <a:pt x="13226" y="10800"/>
                    </a:lnTo>
                    <a:lnTo>
                      <a:pt x="20934" y="10800"/>
                    </a:lnTo>
                    <a:lnTo>
                      <a:pt x="21600" y="2160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390" name="Freeform 60"/>
              <p:cNvSpPr>
                <a:spLocks/>
              </p:cNvSpPr>
              <p:nvPr/>
            </p:nvSpPr>
            <p:spPr bwMode="auto">
              <a:xfrm>
                <a:off x="1178075" y="1521088"/>
                <a:ext cx="391549" cy="24153"/>
              </a:xfrm>
              <a:custGeom>
                <a:avLst/>
                <a:gdLst>
                  <a:gd name="T0" fmla="*/ 0 w 21600"/>
                  <a:gd name="T1" fmla="*/ 0 h 21600"/>
                  <a:gd name="T2" fmla="*/ 21 w 21600"/>
                  <a:gd name="T3" fmla="*/ 0 h 21600"/>
                  <a:gd name="T4" fmla="*/ 40 w 21600"/>
                  <a:gd name="T5" fmla="*/ 0 h 21600"/>
                  <a:gd name="T6" fmla="*/ 57 w 21600"/>
                  <a:gd name="T7" fmla="*/ 0 h 21600"/>
                  <a:gd name="T8" fmla="*/ 74 w 21600"/>
                  <a:gd name="T9" fmla="*/ 0 h 21600"/>
                  <a:gd name="T10" fmla="*/ 86 w 21600"/>
                  <a:gd name="T11" fmla="*/ 0 h 21600"/>
                  <a:gd name="T12" fmla="*/ 98 w 21600"/>
                  <a:gd name="T13" fmla="*/ 2 h 21600"/>
                  <a:gd name="T14" fmla="*/ 107 w 21600"/>
                  <a:gd name="T15" fmla="*/ 2 h 21600"/>
                  <a:gd name="T16" fmla="*/ 115 w 21600"/>
                  <a:gd name="T17" fmla="*/ 2 h 21600"/>
                  <a:gd name="T18" fmla="*/ 127 w 21600"/>
                  <a:gd name="T19" fmla="*/ 5 h 21600"/>
                  <a:gd name="T20" fmla="*/ 143 w 21600"/>
                  <a:gd name="T21" fmla="*/ 7 h 21600"/>
                  <a:gd name="T22" fmla="*/ 160 w 21600"/>
                  <a:gd name="T23" fmla="*/ 7 h 21600"/>
                  <a:gd name="T24" fmla="*/ 179 w 21600"/>
                  <a:gd name="T25" fmla="*/ 7 h 21600"/>
                  <a:gd name="T26" fmla="*/ 198 w 21600"/>
                  <a:gd name="T27" fmla="*/ 7 h 21600"/>
                  <a:gd name="T28" fmla="*/ 213 w 21600"/>
                  <a:gd name="T29" fmla="*/ 9 h 21600"/>
                  <a:gd name="T30" fmla="*/ 222 w 21600"/>
                  <a:gd name="T31" fmla="*/ 12 h 21600"/>
                  <a:gd name="T32" fmla="*/ 227 w 21600"/>
                  <a:gd name="T33" fmla="*/ 14 h 216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600"/>
                  <a:gd name="T52" fmla="*/ 0 h 21600"/>
                  <a:gd name="T53" fmla="*/ 21600 w 21600"/>
                  <a:gd name="T54" fmla="*/ 21600 h 2160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600" h="21600">
                    <a:moveTo>
                      <a:pt x="0" y="0"/>
                    </a:moveTo>
                    <a:lnTo>
                      <a:pt x="1998" y="0"/>
                    </a:lnTo>
                    <a:lnTo>
                      <a:pt x="3806" y="0"/>
                    </a:lnTo>
                    <a:lnTo>
                      <a:pt x="5424" y="0"/>
                    </a:lnTo>
                    <a:lnTo>
                      <a:pt x="7041" y="0"/>
                    </a:lnTo>
                    <a:lnTo>
                      <a:pt x="8183" y="0"/>
                    </a:lnTo>
                    <a:lnTo>
                      <a:pt x="9325" y="3086"/>
                    </a:lnTo>
                    <a:lnTo>
                      <a:pt x="10181" y="3086"/>
                    </a:lnTo>
                    <a:lnTo>
                      <a:pt x="10943" y="3086"/>
                    </a:lnTo>
                    <a:lnTo>
                      <a:pt x="12085" y="7714"/>
                    </a:lnTo>
                    <a:lnTo>
                      <a:pt x="13607" y="10800"/>
                    </a:lnTo>
                    <a:lnTo>
                      <a:pt x="15225" y="10800"/>
                    </a:lnTo>
                    <a:lnTo>
                      <a:pt x="17033" y="10800"/>
                    </a:lnTo>
                    <a:lnTo>
                      <a:pt x="18841" y="10800"/>
                    </a:lnTo>
                    <a:lnTo>
                      <a:pt x="20268" y="13886"/>
                    </a:lnTo>
                    <a:lnTo>
                      <a:pt x="21124" y="18514"/>
                    </a:lnTo>
                    <a:lnTo>
                      <a:pt x="21600" y="2160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391" name="Line 61"/>
              <p:cNvSpPr>
                <a:spLocks noChangeShapeType="1"/>
              </p:cNvSpPr>
              <p:nvPr/>
            </p:nvSpPr>
            <p:spPr bwMode="auto">
              <a:xfrm>
                <a:off x="20677" y="1921334"/>
                <a:ext cx="1478227" cy="17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392" name="Freeform 62"/>
              <p:cNvSpPr>
                <a:spLocks/>
              </p:cNvSpPr>
              <p:nvPr/>
            </p:nvSpPr>
            <p:spPr bwMode="auto">
              <a:xfrm>
                <a:off x="772727" y="1574569"/>
                <a:ext cx="82795" cy="198398"/>
              </a:xfrm>
              <a:custGeom>
                <a:avLst/>
                <a:gdLst>
                  <a:gd name="T0" fmla="*/ 32 w 21600"/>
                  <a:gd name="T1" fmla="*/ 91 h 21600"/>
                  <a:gd name="T2" fmla="*/ 32 w 21600"/>
                  <a:gd name="T3" fmla="*/ 74 h 21600"/>
                  <a:gd name="T4" fmla="*/ 0 w 21600"/>
                  <a:gd name="T5" fmla="*/ 24 h 21600"/>
                  <a:gd name="T6" fmla="*/ 0 w 21600"/>
                  <a:gd name="T7" fmla="*/ 0 h 21600"/>
                  <a:gd name="T8" fmla="*/ 8 w 21600"/>
                  <a:gd name="T9" fmla="*/ 10 h 21600"/>
                  <a:gd name="T10" fmla="*/ 48 w 21600"/>
                  <a:gd name="T11" fmla="*/ 50 h 21600"/>
                  <a:gd name="T12" fmla="*/ 48 w 21600"/>
                  <a:gd name="T13" fmla="*/ 98 h 21600"/>
                  <a:gd name="T14" fmla="*/ 48 w 21600"/>
                  <a:gd name="T15" fmla="*/ 106 h 21600"/>
                  <a:gd name="T16" fmla="*/ 41 w 21600"/>
                  <a:gd name="T17" fmla="*/ 115 h 21600"/>
                  <a:gd name="T18" fmla="*/ 32 w 21600"/>
                  <a:gd name="T19" fmla="*/ 82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600"/>
                  <a:gd name="T31" fmla="*/ 0 h 21600"/>
                  <a:gd name="T32" fmla="*/ 21600 w 21600"/>
                  <a:gd name="T33" fmla="*/ 216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>
                    <a:moveTo>
                      <a:pt x="14400" y="17092"/>
                    </a:moveTo>
                    <a:lnTo>
                      <a:pt x="14400" y="13899"/>
                    </a:lnTo>
                    <a:lnTo>
                      <a:pt x="0" y="4508"/>
                    </a:lnTo>
                    <a:lnTo>
                      <a:pt x="0" y="0"/>
                    </a:lnTo>
                    <a:lnTo>
                      <a:pt x="3600" y="1878"/>
                    </a:lnTo>
                    <a:lnTo>
                      <a:pt x="21600" y="9391"/>
                    </a:lnTo>
                    <a:lnTo>
                      <a:pt x="21600" y="18407"/>
                    </a:lnTo>
                    <a:lnTo>
                      <a:pt x="21600" y="19910"/>
                    </a:lnTo>
                    <a:lnTo>
                      <a:pt x="18450" y="21600"/>
                    </a:lnTo>
                    <a:lnTo>
                      <a:pt x="14400" y="15402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393" name="Freeform 63"/>
              <p:cNvSpPr>
                <a:spLocks/>
              </p:cNvSpPr>
              <p:nvPr/>
            </p:nvSpPr>
            <p:spPr bwMode="auto">
              <a:xfrm>
                <a:off x="772727" y="1574569"/>
                <a:ext cx="82795" cy="198398"/>
              </a:xfrm>
              <a:custGeom>
                <a:avLst/>
                <a:gdLst>
                  <a:gd name="T0" fmla="*/ 32 w 21600"/>
                  <a:gd name="T1" fmla="*/ 91 h 21600"/>
                  <a:gd name="T2" fmla="*/ 32 w 21600"/>
                  <a:gd name="T3" fmla="*/ 82 h 21600"/>
                  <a:gd name="T4" fmla="*/ 29 w 21600"/>
                  <a:gd name="T5" fmla="*/ 72 h 21600"/>
                  <a:gd name="T6" fmla="*/ 22 w 21600"/>
                  <a:gd name="T7" fmla="*/ 60 h 21600"/>
                  <a:gd name="T8" fmla="*/ 15 w 21600"/>
                  <a:gd name="T9" fmla="*/ 50 h 21600"/>
                  <a:gd name="T10" fmla="*/ 8 w 21600"/>
                  <a:gd name="T11" fmla="*/ 38 h 21600"/>
                  <a:gd name="T12" fmla="*/ 3 w 21600"/>
                  <a:gd name="T13" fmla="*/ 29 h 21600"/>
                  <a:gd name="T14" fmla="*/ 0 w 21600"/>
                  <a:gd name="T15" fmla="*/ 19 h 21600"/>
                  <a:gd name="T16" fmla="*/ 0 w 21600"/>
                  <a:gd name="T17" fmla="*/ 12 h 21600"/>
                  <a:gd name="T18" fmla="*/ 0 w 21600"/>
                  <a:gd name="T19" fmla="*/ 0 h 21600"/>
                  <a:gd name="T20" fmla="*/ 3 w 21600"/>
                  <a:gd name="T21" fmla="*/ 5 h 21600"/>
                  <a:gd name="T22" fmla="*/ 8 w 21600"/>
                  <a:gd name="T23" fmla="*/ 10 h 21600"/>
                  <a:gd name="T24" fmla="*/ 29 w 21600"/>
                  <a:gd name="T25" fmla="*/ 29 h 21600"/>
                  <a:gd name="T26" fmla="*/ 36 w 21600"/>
                  <a:gd name="T27" fmla="*/ 38 h 21600"/>
                  <a:gd name="T28" fmla="*/ 43 w 21600"/>
                  <a:gd name="T29" fmla="*/ 50 h 21600"/>
                  <a:gd name="T30" fmla="*/ 46 w 21600"/>
                  <a:gd name="T31" fmla="*/ 62 h 21600"/>
                  <a:gd name="T32" fmla="*/ 48 w 21600"/>
                  <a:gd name="T33" fmla="*/ 74 h 21600"/>
                  <a:gd name="T34" fmla="*/ 48 w 21600"/>
                  <a:gd name="T35" fmla="*/ 84 h 21600"/>
                  <a:gd name="T36" fmla="*/ 48 w 21600"/>
                  <a:gd name="T37" fmla="*/ 94 h 21600"/>
                  <a:gd name="T38" fmla="*/ 48 w 21600"/>
                  <a:gd name="T39" fmla="*/ 98 h 21600"/>
                  <a:gd name="T40" fmla="*/ 48 w 21600"/>
                  <a:gd name="T41" fmla="*/ 103 h 21600"/>
                  <a:gd name="T42" fmla="*/ 48 w 21600"/>
                  <a:gd name="T43" fmla="*/ 106 h 21600"/>
                  <a:gd name="T44" fmla="*/ 43 w 21600"/>
                  <a:gd name="T45" fmla="*/ 110 h 21600"/>
                  <a:gd name="T46" fmla="*/ 41 w 21600"/>
                  <a:gd name="T47" fmla="*/ 115 h 21600"/>
                  <a:gd name="T48" fmla="*/ 36 w 21600"/>
                  <a:gd name="T49" fmla="*/ 98 h 21600"/>
                  <a:gd name="T50" fmla="*/ 32 w 21600"/>
                  <a:gd name="T51" fmla="*/ 82 h 216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1600"/>
                  <a:gd name="T79" fmla="*/ 0 h 21600"/>
                  <a:gd name="T80" fmla="*/ 21600 w 21600"/>
                  <a:gd name="T81" fmla="*/ 21600 h 2160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1600" h="21600">
                    <a:moveTo>
                      <a:pt x="14400" y="17092"/>
                    </a:moveTo>
                    <a:lnTo>
                      <a:pt x="14400" y="15402"/>
                    </a:lnTo>
                    <a:lnTo>
                      <a:pt x="13050" y="13523"/>
                    </a:lnTo>
                    <a:lnTo>
                      <a:pt x="9900" y="11270"/>
                    </a:lnTo>
                    <a:lnTo>
                      <a:pt x="6750" y="9391"/>
                    </a:lnTo>
                    <a:lnTo>
                      <a:pt x="3600" y="7137"/>
                    </a:lnTo>
                    <a:lnTo>
                      <a:pt x="1350" y="5447"/>
                    </a:lnTo>
                    <a:lnTo>
                      <a:pt x="0" y="3569"/>
                    </a:lnTo>
                    <a:lnTo>
                      <a:pt x="0" y="2254"/>
                    </a:lnTo>
                    <a:lnTo>
                      <a:pt x="0" y="0"/>
                    </a:lnTo>
                    <a:lnTo>
                      <a:pt x="1350" y="939"/>
                    </a:lnTo>
                    <a:lnTo>
                      <a:pt x="3600" y="1878"/>
                    </a:lnTo>
                    <a:lnTo>
                      <a:pt x="13050" y="5447"/>
                    </a:lnTo>
                    <a:lnTo>
                      <a:pt x="16200" y="7137"/>
                    </a:lnTo>
                    <a:lnTo>
                      <a:pt x="19350" y="9391"/>
                    </a:lnTo>
                    <a:lnTo>
                      <a:pt x="20700" y="11645"/>
                    </a:lnTo>
                    <a:lnTo>
                      <a:pt x="21600" y="13899"/>
                    </a:lnTo>
                    <a:lnTo>
                      <a:pt x="21600" y="15777"/>
                    </a:lnTo>
                    <a:lnTo>
                      <a:pt x="21600" y="17656"/>
                    </a:lnTo>
                    <a:lnTo>
                      <a:pt x="21600" y="18407"/>
                    </a:lnTo>
                    <a:lnTo>
                      <a:pt x="21600" y="19346"/>
                    </a:lnTo>
                    <a:lnTo>
                      <a:pt x="21600" y="19910"/>
                    </a:lnTo>
                    <a:lnTo>
                      <a:pt x="19350" y="20661"/>
                    </a:lnTo>
                    <a:lnTo>
                      <a:pt x="18450" y="21600"/>
                    </a:lnTo>
                    <a:lnTo>
                      <a:pt x="16200" y="18407"/>
                    </a:lnTo>
                    <a:lnTo>
                      <a:pt x="14400" y="15402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394" name="Freeform 64"/>
              <p:cNvSpPr>
                <a:spLocks/>
              </p:cNvSpPr>
              <p:nvPr/>
            </p:nvSpPr>
            <p:spPr bwMode="auto">
              <a:xfrm>
                <a:off x="839998" y="1757440"/>
                <a:ext cx="127642" cy="44855"/>
              </a:xfrm>
              <a:custGeom>
                <a:avLst/>
                <a:gdLst>
                  <a:gd name="T0" fmla="*/ 9 w 21600"/>
                  <a:gd name="T1" fmla="*/ 0 h 21600"/>
                  <a:gd name="T2" fmla="*/ 50 w 21600"/>
                  <a:gd name="T3" fmla="*/ 26 h 21600"/>
                  <a:gd name="T4" fmla="*/ 74 w 21600"/>
                  <a:gd name="T5" fmla="*/ 24 h 21600"/>
                  <a:gd name="T6" fmla="*/ 50 w 21600"/>
                  <a:gd name="T7" fmla="*/ 26 h 21600"/>
                  <a:gd name="T8" fmla="*/ 33 w 21600"/>
                  <a:gd name="T9" fmla="*/ 26 h 21600"/>
                  <a:gd name="T10" fmla="*/ 0 w 21600"/>
                  <a:gd name="T11" fmla="*/ 9 h 21600"/>
                  <a:gd name="T12" fmla="*/ 9 w 21600"/>
                  <a:gd name="T13" fmla="*/ 0 h 21600"/>
                  <a:gd name="T14" fmla="*/ 28 w 21600"/>
                  <a:gd name="T15" fmla="*/ 14 h 21600"/>
                  <a:gd name="T16" fmla="*/ 38 w 21600"/>
                  <a:gd name="T17" fmla="*/ 19 h 21600"/>
                  <a:gd name="T18" fmla="*/ 48 w 21600"/>
                  <a:gd name="T19" fmla="*/ 21 h 21600"/>
                  <a:gd name="T20" fmla="*/ 55 w 21600"/>
                  <a:gd name="T21" fmla="*/ 24 h 21600"/>
                  <a:gd name="T22" fmla="*/ 62 w 21600"/>
                  <a:gd name="T23" fmla="*/ 26 h 21600"/>
                  <a:gd name="T24" fmla="*/ 67 w 21600"/>
                  <a:gd name="T25" fmla="*/ 24 h 21600"/>
                  <a:gd name="T26" fmla="*/ 69 w 21600"/>
                  <a:gd name="T27" fmla="*/ 24 h 21600"/>
                  <a:gd name="T28" fmla="*/ 67 w 21600"/>
                  <a:gd name="T29" fmla="*/ 24 h 21600"/>
                  <a:gd name="T30" fmla="*/ 62 w 21600"/>
                  <a:gd name="T31" fmla="*/ 26 h 21600"/>
                  <a:gd name="T32" fmla="*/ 50 w 21600"/>
                  <a:gd name="T33" fmla="*/ 26 h 21600"/>
                  <a:gd name="T34" fmla="*/ 43 w 21600"/>
                  <a:gd name="T35" fmla="*/ 26 h 21600"/>
                  <a:gd name="T36" fmla="*/ 33 w 21600"/>
                  <a:gd name="T37" fmla="*/ 26 h 21600"/>
                  <a:gd name="T38" fmla="*/ 16 w 21600"/>
                  <a:gd name="T39" fmla="*/ 16 h 21600"/>
                  <a:gd name="T40" fmla="*/ 9 w 21600"/>
                  <a:gd name="T41" fmla="*/ 14 h 21600"/>
                  <a:gd name="T42" fmla="*/ 4 w 21600"/>
                  <a:gd name="T43" fmla="*/ 12 h 21600"/>
                  <a:gd name="T44" fmla="*/ 2 w 21600"/>
                  <a:gd name="T45" fmla="*/ 7 h 21600"/>
                  <a:gd name="T46" fmla="*/ 4 w 21600"/>
                  <a:gd name="T47" fmla="*/ 4 h 21600"/>
                  <a:gd name="T48" fmla="*/ 9 w 21600"/>
                  <a:gd name="T49" fmla="*/ 0 h 216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600"/>
                  <a:gd name="T76" fmla="*/ 0 h 21600"/>
                  <a:gd name="T77" fmla="*/ 21600 w 21600"/>
                  <a:gd name="T78" fmla="*/ 21600 h 216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600" h="21600">
                    <a:moveTo>
                      <a:pt x="2627" y="0"/>
                    </a:moveTo>
                    <a:lnTo>
                      <a:pt x="14595" y="21600"/>
                    </a:lnTo>
                    <a:lnTo>
                      <a:pt x="21600" y="19938"/>
                    </a:lnTo>
                    <a:lnTo>
                      <a:pt x="14595" y="21600"/>
                    </a:lnTo>
                    <a:lnTo>
                      <a:pt x="9632" y="21600"/>
                    </a:lnTo>
                    <a:lnTo>
                      <a:pt x="0" y="7477"/>
                    </a:lnTo>
                    <a:lnTo>
                      <a:pt x="2627" y="0"/>
                    </a:lnTo>
                    <a:lnTo>
                      <a:pt x="8173" y="11631"/>
                    </a:lnTo>
                    <a:lnTo>
                      <a:pt x="11092" y="15785"/>
                    </a:lnTo>
                    <a:lnTo>
                      <a:pt x="14011" y="17446"/>
                    </a:lnTo>
                    <a:lnTo>
                      <a:pt x="16054" y="19938"/>
                    </a:lnTo>
                    <a:lnTo>
                      <a:pt x="18097" y="21600"/>
                    </a:lnTo>
                    <a:lnTo>
                      <a:pt x="19557" y="19938"/>
                    </a:lnTo>
                    <a:lnTo>
                      <a:pt x="20141" y="19938"/>
                    </a:lnTo>
                    <a:lnTo>
                      <a:pt x="19557" y="19938"/>
                    </a:lnTo>
                    <a:lnTo>
                      <a:pt x="18097" y="21600"/>
                    </a:lnTo>
                    <a:lnTo>
                      <a:pt x="14595" y="21600"/>
                    </a:lnTo>
                    <a:lnTo>
                      <a:pt x="12551" y="21600"/>
                    </a:lnTo>
                    <a:lnTo>
                      <a:pt x="9632" y="21600"/>
                    </a:lnTo>
                    <a:lnTo>
                      <a:pt x="4670" y="13292"/>
                    </a:lnTo>
                    <a:lnTo>
                      <a:pt x="2627" y="11631"/>
                    </a:lnTo>
                    <a:lnTo>
                      <a:pt x="1168" y="9969"/>
                    </a:lnTo>
                    <a:lnTo>
                      <a:pt x="584" y="5815"/>
                    </a:lnTo>
                    <a:lnTo>
                      <a:pt x="1168" y="3323"/>
                    </a:lnTo>
                    <a:lnTo>
                      <a:pt x="2627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395" name="Freeform 65"/>
              <p:cNvSpPr>
                <a:spLocks/>
              </p:cNvSpPr>
              <p:nvPr/>
            </p:nvSpPr>
            <p:spPr bwMode="auto">
              <a:xfrm>
                <a:off x="179366" y="1450354"/>
                <a:ext cx="1007333" cy="322612"/>
              </a:xfrm>
              <a:custGeom>
                <a:avLst/>
                <a:gdLst>
                  <a:gd name="T0" fmla="*/ 230 w 21600"/>
                  <a:gd name="T1" fmla="*/ 154 h 21600"/>
                  <a:gd name="T2" fmla="*/ 115 w 21600"/>
                  <a:gd name="T3" fmla="*/ 187 h 21600"/>
                  <a:gd name="T4" fmla="*/ 26 w 21600"/>
                  <a:gd name="T5" fmla="*/ 187 h 21600"/>
                  <a:gd name="T6" fmla="*/ 10 w 21600"/>
                  <a:gd name="T7" fmla="*/ 163 h 21600"/>
                  <a:gd name="T8" fmla="*/ 2 w 21600"/>
                  <a:gd name="T9" fmla="*/ 130 h 21600"/>
                  <a:gd name="T10" fmla="*/ 0 w 21600"/>
                  <a:gd name="T11" fmla="*/ 108 h 21600"/>
                  <a:gd name="T12" fmla="*/ 67 w 21600"/>
                  <a:gd name="T13" fmla="*/ 89 h 21600"/>
                  <a:gd name="T14" fmla="*/ 91 w 21600"/>
                  <a:gd name="T15" fmla="*/ 82 h 21600"/>
                  <a:gd name="T16" fmla="*/ 108 w 21600"/>
                  <a:gd name="T17" fmla="*/ 82 h 21600"/>
                  <a:gd name="T18" fmla="*/ 148 w 21600"/>
                  <a:gd name="T19" fmla="*/ 55 h 21600"/>
                  <a:gd name="T20" fmla="*/ 189 w 21600"/>
                  <a:gd name="T21" fmla="*/ 31 h 21600"/>
                  <a:gd name="T22" fmla="*/ 237 w 21600"/>
                  <a:gd name="T23" fmla="*/ 24 h 21600"/>
                  <a:gd name="T24" fmla="*/ 294 w 21600"/>
                  <a:gd name="T25" fmla="*/ 7 h 21600"/>
                  <a:gd name="T26" fmla="*/ 352 w 21600"/>
                  <a:gd name="T27" fmla="*/ 0 h 21600"/>
                  <a:gd name="T28" fmla="*/ 426 w 21600"/>
                  <a:gd name="T29" fmla="*/ 0 h 21600"/>
                  <a:gd name="T30" fmla="*/ 457 w 21600"/>
                  <a:gd name="T31" fmla="*/ 0 h 21600"/>
                  <a:gd name="T32" fmla="*/ 481 w 21600"/>
                  <a:gd name="T33" fmla="*/ 7 h 21600"/>
                  <a:gd name="T34" fmla="*/ 584 w 21600"/>
                  <a:gd name="T35" fmla="*/ 5 h 216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1600"/>
                  <a:gd name="T55" fmla="*/ 0 h 21600"/>
                  <a:gd name="T56" fmla="*/ 21600 w 21600"/>
                  <a:gd name="T57" fmla="*/ 21600 h 216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1600" h="21600">
                    <a:moveTo>
                      <a:pt x="8507" y="17788"/>
                    </a:moveTo>
                    <a:lnTo>
                      <a:pt x="4253" y="21600"/>
                    </a:lnTo>
                    <a:lnTo>
                      <a:pt x="962" y="21600"/>
                    </a:lnTo>
                    <a:lnTo>
                      <a:pt x="370" y="18828"/>
                    </a:lnTo>
                    <a:lnTo>
                      <a:pt x="74" y="15016"/>
                    </a:lnTo>
                    <a:lnTo>
                      <a:pt x="0" y="12475"/>
                    </a:lnTo>
                    <a:lnTo>
                      <a:pt x="2478" y="10280"/>
                    </a:lnTo>
                    <a:lnTo>
                      <a:pt x="3366" y="9472"/>
                    </a:lnTo>
                    <a:lnTo>
                      <a:pt x="3995" y="9472"/>
                    </a:lnTo>
                    <a:lnTo>
                      <a:pt x="5474" y="6353"/>
                    </a:lnTo>
                    <a:lnTo>
                      <a:pt x="6990" y="3581"/>
                    </a:lnTo>
                    <a:lnTo>
                      <a:pt x="8766" y="2772"/>
                    </a:lnTo>
                    <a:lnTo>
                      <a:pt x="10874" y="809"/>
                    </a:lnTo>
                    <a:lnTo>
                      <a:pt x="13019" y="0"/>
                    </a:lnTo>
                    <a:lnTo>
                      <a:pt x="15756" y="0"/>
                    </a:lnTo>
                    <a:lnTo>
                      <a:pt x="16903" y="0"/>
                    </a:lnTo>
                    <a:lnTo>
                      <a:pt x="17790" y="809"/>
                    </a:lnTo>
                    <a:lnTo>
                      <a:pt x="21600" y="578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396" name="Freeform 66"/>
              <p:cNvSpPr>
                <a:spLocks/>
              </p:cNvSpPr>
              <p:nvPr/>
            </p:nvSpPr>
            <p:spPr bwMode="auto">
              <a:xfrm>
                <a:off x="179366" y="1450354"/>
                <a:ext cx="1007333" cy="322612"/>
              </a:xfrm>
              <a:custGeom>
                <a:avLst/>
                <a:gdLst>
                  <a:gd name="T0" fmla="*/ 230 w 21600"/>
                  <a:gd name="T1" fmla="*/ 154 h 21600"/>
                  <a:gd name="T2" fmla="*/ 203 w 21600"/>
                  <a:gd name="T3" fmla="*/ 161 h 21600"/>
                  <a:gd name="T4" fmla="*/ 177 w 21600"/>
                  <a:gd name="T5" fmla="*/ 168 h 21600"/>
                  <a:gd name="T6" fmla="*/ 153 w 21600"/>
                  <a:gd name="T7" fmla="*/ 173 h 21600"/>
                  <a:gd name="T8" fmla="*/ 134 w 21600"/>
                  <a:gd name="T9" fmla="*/ 178 h 21600"/>
                  <a:gd name="T10" fmla="*/ 115 w 21600"/>
                  <a:gd name="T11" fmla="*/ 182 h 21600"/>
                  <a:gd name="T12" fmla="*/ 98 w 21600"/>
                  <a:gd name="T13" fmla="*/ 185 h 21600"/>
                  <a:gd name="T14" fmla="*/ 84 w 21600"/>
                  <a:gd name="T15" fmla="*/ 187 h 21600"/>
                  <a:gd name="T16" fmla="*/ 72 w 21600"/>
                  <a:gd name="T17" fmla="*/ 187 h 21600"/>
                  <a:gd name="T18" fmla="*/ 50 w 21600"/>
                  <a:gd name="T19" fmla="*/ 185 h 21600"/>
                  <a:gd name="T20" fmla="*/ 36 w 21600"/>
                  <a:gd name="T21" fmla="*/ 185 h 21600"/>
                  <a:gd name="T22" fmla="*/ 24 w 21600"/>
                  <a:gd name="T23" fmla="*/ 180 h 21600"/>
                  <a:gd name="T24" fmla="*/ 19 w 21600"/>
                  <a:gd name="T25" fmla="*/ 175 h 21600"/>
                  <a:gd name="T26" fmla="*/ 12 w 21600"/>
                  <a:gd name="T27" fmla="*/ 161 h 21600"/>
                  <a:gd name="T28" fmla="*/ 7 w 21600"/>
                  <a:gd name="T29" fmla="*/ 146 h 21600"/>
                  <a:gd name="T30" fmla="*/ 2 w 21600"/>
                  <a:gd name="T31" fmla="*/ 132 h 21600"/>
                  <a:gd name="T32" fmla="*/ 0 w 21600"/>
                  <a:gd name="T33" fmla="*/ 120 h 21600"/>
                  <a:gd name="T34" fmla="*/ 2 w 21600"/>
                  <a:gd name="T35" fmla="*/ 115 h 21600"/>
                  <a:gd name="T36" fmla="*/ 7 w 21600"/>
                  <a:gd name="T37" fmla="*/ 108 h 21600"/>
                  <a:gd name="T38" fmla="*/ 19 w 21600"/>
                  <a:gd name="T39" fmla="*/ 103 h 21600"/>
                  <a:gd name="T40" fmla="*/ 34 w 21600"/>
                  <a:gd name="T41" fmla="*/ 98 h 21600"/>
                  <a:gd name="T42" fmla="*/ 48 w 21600"/>
                  <a:gd name="T43" fmla="*/ 94 h 21600"/>
                  <a:gd name="T44" fmla="*/ 62 w 21600"/>
                  <a:gd name="T45" fmla="*/ 91 h 21600"/>
                  <a:gd name="T46" fmla="*/ 72 w 21600"/>
                  <a:gd name="T47" fmla="*/ 86 h 21600"/>
                  <a:gd name="T48" fmla="*/ 79 w 21600"/>
                  <a:gd name="T49" fmla="*/ 84 h 21600"/>
                  <a:gd name="T50" fmla="*/ 91 w 21600"/>
                  <a:gd name="T51" fmla="*/ 82 h 21600"/>
                  <a:gd name="T52" fmla="*/ 101 w 21600"/>
                  <a:gd name="T53" fmla="*/ 82 h 21600"/>
                  <a:gd name="T54" fmla="*/ 105 w 21600"/>
                  <a:gd name="T55" fmla="*/ 79 h 21600"/>
                  <a:gd name="T56" fmla="*/ 110 w 21600"/>
                  <a:gd name="T57" fmla="*/ 77 h 21600"/>
                  <a:gd name="T58" fmla="*/ 120 w 21600"/>
                  <a:gd name="T59" fmla="*/ 74 h 21600"/>
                  <a:gd name="T60" fmla="*/ 129 w 21600"/>
                  <a:gd name="T61" fmla="*/ 70 h 21600"/>
                  <a:gd name="T62" fmla="*/ 148 w 21600"/>
                  <a:gd name="T63" fmla="*/ 55 h 21600"/>
                  <a:gd name="T64" fmla="*/ 170 w 21600"/>
                  <a:gd name="T65" fmla="*/ 43 h 21600"/>
                  <a:gd name="T66" fmla="*/ 189 w 21600"/>
                  <a:gd name="T67" fmla="*/ 34 h 21600"/>
                  <a:gd name="T68" fmla="*/ 213 w 21600"/>
                  <a:gd name="T69" fmla="*/ 29 h 21600"/>
                  <a:gd name="T70" fmla="*/ 239 w 21600"/>
                  <a:gd name="T71" fmla="*/ 22 h 21600"/>
                  <a:gd name="T72" fmla="*/ 266 w 21600"/>
                  <a:gd name="T73" fmla="*/ 14 h 21600"/>
                  <a:gd name="T74" fmla="*/ 294 w 21600"/>
                  <a:gd name="T75" fmla="*/ 7 h 21600"/>
                  <a:gd name="T76" fmla="*/ 323 w 21600"/>
                  <a:gd name="T77" fmla="*/ 2 h 21600"/>
                  <a:gd name="T78" fmla="*/ 354 w 21600"/>
                  <a:gd name="T79" fmla="*/ 0 h 21600"/>
                  <a:gd name="T80" fmla="*/ 387 w 21600"/>
                  <a:gd name="T81" fmla="*/ 0 h 21600"/>
                  <a:gd name="T82" fmla="*/ 404 w 21600"/>
                  <a:gd name="T83" fmla="*/ 0 h 21600"/>
                  <a:gd name="T84" fmla="*/ 419 w 21600"/>
                  <a:gd name="T85" fmla="*/ 0 h 21600"/>
                  <a:gd name="T86" fmla="*/ 431 w 21600"/>
                  <a:gd name="T87" fmla="*/ 0 h 21600"/>
                  <a:gd name="T88" fmla="*/ 440 w 21600"/>
                  <a:gd name="T89" fmla="*/ 0 h 21600"/>
                  <a:gd name="T90" fmla="*/ 457 w 21600"/>
                  <a:gd name="T91" fmla="*/ 0 h 21600"/>
                  <a:gd name="T92" fmla="*/ 469 w 21600"/>
                  <a:gd name="T93" fmla="*/ 2 h 21600"/>
                  <a:gd name="T94" fmla="*/ 474 w 21600"/>
                  <a:gd name="T95" fmla="*/ 5 h 21600"/>
                  <a:gd name="T96" fmla="*/ 478 w 21600"/>
                  <a:gd name="T97" fmla="*/ 5 h 21600"/>
                  <a:gd name="T98" fmla="*/ 483 w 21600"/>
                  <a:gd name="T99" fmla="*/ 5 h 21600"/>
                  <a:gd name="T100" fmla="*/ 490 w 21600"/>
                  <a:gd name="T101" fmla="*/ 5 h 21600"/>
                  <a:gd name="T102" fmla="*/ 500 w 21600"/>
                  <a:gd name="T103" fmla="*/ 7 h 21600"/>
                  <a:gd name="T104" fmla="*/ 509 w 21600"/>
                  <a:gd name="T105" fmla="*/ 7 h 21600"/>
                  <a:gd name="T106" fmla="*/ 521 w 21600"/>
                  <a:gd name="T107" fmla="*/ 7 h 21600"/>
                  <a:gd name="T108" fmla="*/ 533 w 21600"/>
                  <a:gd name="T109" fmla="*/ 7 h 21600"/>
                  <a:gd name="T110" fmla="*/ 584 w 21600"/>
                  <a:gd name="T111" fmla="*/ 5 h 2160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1600"/>
                  <a:gd name="T169" fmla="*/ 0 h 21600"/>
                  <a:gd name="T170" fmla="*/ 21600 w 21600"/>
                  <a:gd name="T171" fmla="*/ 21600 h 2160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1600" h="21600">
                    <a:moveTo>
                      <a:pt x="8507" y="17788"/>
                    </a:moveTo>
                    <a:lnTo>
                      <a:pt x="7508" y="18597"/>
                    </a:lnTo>
                    <a:lnTo>
                      <a:pt x="6547" y="19405"/>
                    </a:lnTo>
                    <a:lnTo>
                      <a:pt x="5659" y="19983"/>
                    </a:lnTo>
                    <a:lnTo>
                      <a:pt x="4956" y="20560"/>
                    </a:lnTo>
                    <a:lnTo>
                      <a:pt x="4253" y="21022"/>
                    </a:lnTo>
                    <a:lnTo>
                      <a:pt x="3625" y="21369"/>
                    </a:lnTo>
                    <a:lnTo>
                      <a:pt x="3107" y="21600"/>
                    </a:lnTo>
                    <a:lnTo>
                      <a:pt x="2663" y="21600"/>
                    </a:lnTo>
                    <a:lnTo>
                      <a:pt x="1849" y="21369"/>
                    </a:lnTo>
                    <a:lnTo>
                      <a:pt x="1332" y="21369"/>
                    </a:lnTo>
                    <a:lnTo>
                      <a:pt x="888" y="20791"/>
                    </a:lnTo>
                    <a:lnTo>
                      <a:pt x="703" y="20214"/>
                    </a:lnTo>
                    <a:lnTo>
                      <a:pt x="444" y="18597"/>
                    </a:lnTo>
                    <a:lnTo>
                      <a:pt x="259" y="16864"/>
                    </a:lnTo>
                    <a:lnTo>
                      <a:pt x="74" y="15247"/>
                    </a:lnTo>
                    <a:lnTo>
                      <a:pt x="0" y="13861"/>
                    </a:lnTo>
                    <a:lnTo>
                      <a:pt x="74" y="13283"/>
                    </a:lnTo>
                    <a:lnTo>
                      <a:pt x="259" y="12475"/>
                    </a:lnTo>
                    <a:lnTo>
                      <a:pt x="703" y="11897"/>
                    </a:lnTo>
                    <a:lnTo>
                      <a:pt x="1258" y="11320"/>
                    </a:lnTo>
                    <a:lnTo>
                      <a:pt x="1775" y="10858"/>
                    </a:lnTo>
                    <a:lnTo>
                      <a:pt x="2293" y="10511"/>
                    </a:lnTo>
                    <a:lnTo>
                      <a:pt x="2663" y="9934"/>
                    </a:lnTo>
                    <a:lnTo>
                      <a:pt x="2922" y="9703"/>
                    </a:lnTo>
                    <a:lnTo>
                      <a:pt x="3366" y="9472"/>
                    </a:lnTo>
                    <a:lnTo>
                      <a:pt x="3736" y="9472"/>
                    </a:lnTo>
                    <a:lnTo>
                      <a:pt x="3884" y="9125"/>
                    </a:lnTo>
                    <a:lnTo>
                      <a:pt x="4068" y="8894"/>
                    </a:lnTo>
                    <a:lnTo>
                      <a:pt x="4438" y="8548"/>
                    </a:lnTo>
                    <a:lnTo>
                      <a:pt x="4771" y="8086"/>
                    </a:lnTo>
                    <a:lnTo>
                      <a:pt x="5474" y="6353"/>
                    </a:lnTo>
                    <a:lnTo>
                      <a:pt x="6288" y="4967"/>
                    </a:lnTo>
                    <a:lnTo>
                      <a:pt x="6990" y="3927"/>
                    </a:lnTo>
                    <a:lnTo>
                      <a:pt x="7878" y="3350"/>
                    </a:lnTo>
                    <a:lnTo>
                      <a:pt x="8840" y="2541"/>
                    </a:lnTo>
                    <a:lnTo>
                      <a:pt x="9838" y="1617"/>
                    </a:lnTo>
                    <a:lnTo>
                      <a:pt x="10874" y="809"/>
                    </a:lnTo>
                    <a:lnTo>
                      <a:pt x="11947" y="231"/>
                    </a:lnTo>
                    <a:lnTo>
                      <a:pt x="13093" y="0"/>
                    </a:lnTo>
                    <a:lnTo>
                      <a:pt x="14314" y="0"/>
                    </a:lnTo>
                    <a:lnTo>
                      <a:pt x="14942" y="0"/>
                    </a:lnTo>
                    <a:lnTo>
                      <a:pt x="15497" y="0"/>
                    </a:lnTo>
                    <a:lnTo>
                      <a:pt x="15941" y="0"/>
                    </a:lnTo>
                    <a:lnTo>
                      <a:pt x="16274" y="0"/>
                    </a:lnTo>
                    <a:lnTo>
                      <a:pt x="16903" y="0"/>
                    </a:lnTo>
                    <a:lnTo>
                      <a:pt x="17347" y="231"/>
                    </a:lnTo>
                    <a:lnTo>
                      <a:pt x="17532" y="578"/>
                    </a:lnTo>
                    <a:lnTo>
                      <a:pt x="17679" y="578"/>
                    </a:lnTo>
                    <a:lnTo>
                      <a:pt x="17864" y="578"/>
                    </a:lnTo>
                    <a:lnTo>
                      <a:pt x="18123" y="578"/>
                    </a:lnTo>
                    <a:lnTo>
                      <a:pt x="18493" y="809"/>
                    </a:lnTo>
                    <a:lnTo>
                      <a:pt x="18826" y="809"/>
                    </a:lnTo>
                    <a:lnTo>
                      <a:pt x="19270" y="809"/>
                    </a:lnTo>
                    <a:lnTo>
                      <a:pt x="19714" y="809"/>
                    </a:lnTo>
                    <a:lnTo>
                      <a:pt x="21600" y="578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397" name="Freeform 67"/>
              <p:cNvSpPr>
                <a:spLocks/>
              </p:cNvSpPr>
              <p:nvPr/>
            </p:nvSpPr>
            <p:spPr bwMode="auto">
              <a:xfrm>
                <a:off x="1071132" y="1479683"/>
                <a:ext cx="101768" cy="16561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81 h 21600"/>
                  <a:gd name="T4" fmla="*/ 16 w 21600"/>
                  <a:gd name="T5" fmla="*/ 96 h 21600"/>
                  <a:gd name="T6" fmla="*/ 43 w 21600"/>
                  <a:gd name="T7" fmla="*/ 96 h 21600"/>
                  <a:gd name="T8" fmla="*/ 50 w 21600"/>
                  <a:gd name="T9" fmla="*/ 81 h 21600"/>
                  <a:gd name="T10" fmla="*/ 50 w 21600"/>
                  <a:gd name="T11" fmla="*/ 67 h 21600"/>
                  <a:gd name="T12" fmla="*/ 59 w 21600"/>
                  <a:gd name="T13" fmla="*/ 45 h 21600"/>
                  <a:gd name="T14" fmla="*/ 59 w 21600"/>
                  <a:gd name="T15" fmla="*/ 14 h 21600"/>
                  <a:gd name="T16" fmla="*/ 50 w 21600"/>
                  <a:gd name="T17" fmla="*/ 7 h 21600"/>
                  <a:gd name="T18" fmla="*/ 43 w 21600"/>
                  <a:gd name="T19" fmla="*/ 0 h 21600"/>
                  <a:gd name="T20" fmla="*/ 24 w 21600"/>
                  <a:gd name="T21" fmla="*/ 0 h 21600"/>
                  <a:gd name="T22" fmla="*/ 2 w 21600"/>
                  <a:gd name="T23" fmla="*/ 0 h 21600"/>
                  <a:gd name="T24" fmla="*/ 0 w 21600"/>
                  <a:gd name="T25" fmla="*/ 14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00"/>
                  <a:gd name="T40" fmla="*/ 0 h 21600"/>
                  <a:gd name="T41" fmla="*/ 21600 w 21600"/>
                  <a:gd name="T42" fmla="*/ 21600 h 2160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00" h="21600">
                    <a:moveTo>
                      <a:pt x="0" y="0"/>
                    </a:moveTo>
                    <a:lnTo>
                      <a:pt x="0" y="18225"/>
                    </a:lnTo>
                    <a:lnTo>
                      <a:pt x="5858" y="21600"/>
                    </a:lnTo>
                    <a:lnTo>
                      <a:pt x="15742" y="21600"/>
                    </a:lnTo>
                    <a:lnTo>
                      <a:pt x="18305" y="18225"/>
                    </a:lnTo>
                    <a:lnTo>
                      <a:pt x="18305" y="15075"/>
                    </a:lnTo>
                    <a:lnTo>
                      <a:pt x="21600" y="10125"/>
                    </a:lnTo>
                    <a:lnTo>
                      <a:pt x="21600" y="3150"/>
                    </a:lnTo>
                    <a:lnTo>
                      <a:pt x="18305" y="1575"/>
                    </a:lnTo>
                    <a:lnTo>
                      <a:pt x="15742" y="0"/>
                    </a:lnTo>
                    <a:lnTo>
                      <a:pt x="8786" y="0"/>
                    </a:lnTo>
                    <a:lnTo>
                      <a:pt x="732" y="0"/>
                    </a:lnTo>
                    <a:lnTo>
                      <a:pt x="0" y="315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398" name="Freeform 68"/>
              <p:cNvSpPr>
                <a:spLocks/>
              </p:cNvSpPr>
              <p:nvPr/>
            </p:nvSpPr>
            <p:spPr bwMode="auto">
              <a:xfrm>
                <a:off x="1071132" y="1479683"/>
                <a:ext cx="101768" cy="16561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9 h 21600"/>
                  <a:gd name="T4" fmla="*/ 0 w 21600"/>
                  <a:gd name="T5" fmla="*/ 36 h 21600"/>
                  <a:gd name="T6" fmla="*/ 0 w 21600"/>
                  <a:gd name="T7" fmla="*/ 50 h 21600"/>
                  <a:gd name="T8" fmla="*/ 0 w 21600"/>
                  <a:gd name="T9" fmla="*/ 62 h 21600"/>
                  <a:gd name="T10" fmla="*/ 2 w 21600"/>
                  <a:gd name="T11" fmla="*/ 72 h 21600"/>
                  <a:gd name="T12" fmla="*/ 4 w 21600"/>
                  <a:gd name="T13" fmla="*/ 81 h 21600"/>
                  <a:gd name="T14" fmla="*/ 4 w 21600"/>
                  <a:gd name="T15" fmla="*/ 86 h 21600"/>
                  <a:gd name="T16" fmla="*/ 7 w 21600"/>
                  <a:gd name="T17" fmla="*/ 89 h 21600"/>
                  <a:gd name="T18" fmla="*/ 16 w 21600"/>
                  <a:gd name="T19" fmla="*/ 93 h 21600"/>
                  <a:gd name="T20" fmla="*/ 28 w 21600"/>
                  <a:gd name="T21" fmla="*/ 96 h 21600"/>
                  <a:gd name="T22" fmla="*/ 40 w 21600"/>
                  <a:gd name="T23" fmla="*/ 93 h 21600"/>
                  <a:gd name="T24" fmla="*/ 45 w 21600"/>
                  <a:gd name="T25" fmla="*/ 89 h 21600"/>
                  <a:gd name="T26" fmla="*/ 50 w 21600"/>
                  <a:gd name="T27" fmla="*/ 81 h 21600"/>
                  <a:gd name="T28" fmla="*/ 50 w 21600"/>
                  <a:gd name="T29" fmla="*/ 74 h 21600"/>
                  <a:gd name="T30" fmla="*/ 52 w 21600"/>
                  <a:gd name="T31" fmla="*/ 65 h 21600"/>
                  <a:gd name="T32" fmla="*/ 55 w 21600"/>
                  <a:gd name="T33" fmla="*/ 55 h 21600"/>
                  <a:gd name="T34" fmla="*/ 59 w 21600"/>
                  <a:gd name="T35" fmla="*/ 45 h 21600"/>
                  <a:gd name="T36" fmla="*/ 59 w 21600"/>
                  <a:gd name="T37" fmla="*/ 29 h 21600"/>
                  <a:gd name="T38" fmla="*/ 59 w 21600"/>
                  <a:gd name="T39" fmla="*/ 24 h 21600"/>
                  <a:gd name="T40" fmla="*/ 57 w 21600"/>
                  <a:gd name="T41" fmla="*/ 17 h 21600"/>
                  <a:gd name="T42" fmla="*/ 57 w 21600"/>
                  <a:gd name="T43" fmla="*/ 14 h 21600"/>
                  <a:gd name="T44" fmla="*/ 55 w 21600"/>
                  <a:gd name="T45" fmla="*/ 12 h 21600"/>
                  <a:gd name="T46" fmla="*/ 50 w 21600"/>
                  <a:gd name="T47" fmla="*/ 7 h 21600"/>
                  <a:gd name="T48" fmla="*/ 45 w 21600"/>
                  <a:gd name="T49" fmla="*/ 5 h 21600"/>
                  <a:gd name="T50" fmla="*/ 40 w 21600"/>
                  <a:gd name="T51" fmla="*/ 0 h 21600"/>
                  <a:gd name="T52" fmla="*/ 33 w 21600"/>
                  <a:gd name="T53" fmla="*/ 0 h 21600"/>
                  <a:gd name="T54" fmla="*/ 24 w 21600"/>
                  <a:gd name="T55" fmla="*/ 0 h 21600"/>
                  <a:gd name="T56" fmla="*/ 14 w 21600"/>
                  <a:gd name="T57" fmla="*/ 0 h 21600"/>
                  <a:gd name="T58" fmla="*/ 7 w 21600"/>
                  <a:gd name="T59" fmla="*/ 0 h 21600"/>
                  <a:gd name="T60" fmla="*/ 4 w 21600"/>
                  <a:gd name="T61" fmla="*/ 5 h 21600"/>
                  <a:gd name="T62" fmla="*/ 0 w 21600"/>
                  <a:gd name="T63" fmla="*/ 7 h 21600"/>
                  <a:gd name="T64" fmla="*/ 0 w 21600"/>
                  <a:gd name="T65" fmla="*/ 14 h 216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600"/>
                  <a:gd name="T100" fmla="*/ 0 h 21600"/>
                  <a:gd name="T101" fmla="*/ 21600 w 21600"/>
                  <a:gd name="T102" fmla="*/ 21600 h 2160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600" h="21600">
                    <a:moveTo>
                      <a:pt x="0" y="0"/>
                    </a:moveTo>
                    <a:lnTo>
                      <a:pt x="0" y="4275"/>
                    </a:lnTo>
                    <a:lnTo>
                      <a:pt x="0" y="8100"/>
                    </a:lnTo>
                    <a:lnTo>
                      <a:pt x="0" y="11250"/>
                    </a:lnTo>
                    <a:lnTo>
                      <a:pt x="0" y="13950"/>
                    </a:lnTo>
                    <a:lnTo>
                      <a:pt x="732" y="16200"/>
                    </a:lnTo>
                    <a:lnTo>
                      <a:pt x="1464" y="18225"/>
                    </a:lnTo>
                    <a:lnTo>
                      <a:pt x="1464" y="19350"/>
                    </a:lnTo>
                    <a:lnTo>
                      <a:pt x="2563" y="20025"/>
                    </a:lnTo>
                    <a:lnTo>
                      <a:pt x="5858" y="20925"/>
                    </a:lnTo>
                    <a:lnTo>
                      <a:pt x="10251" y="21600"/>
                    </a:lnTo>
                    <a:lnTo>
                      <a:pt x="14644" y="20925"/>
                    </a:lnTo>
                    <a:lnTo>
                      <a:pt x="16475" y="20025"/>
                    </a:lnTo>
                    <a:lnTo>
                      <a:pt x="18305" y="18225"/>
                    </a:lnTo>
                    <a:lnTo>
                      <a:pt x="18305" y="16650"/>
                    </a:lnTo>
                    <a:lnTo>
                      <a:pt x="19037" y="14625"/>
                    </a:lnTo>
                    <a:lnTo>
                      <a:pt x="20136" y="12375"/>
                    </a:lnTo>
                    <a:lnTo>
                      <a:pt x="21600" y="10125"/>
                    </a:lnTo>
                    <a:lnTo>
                      <a:pt x="21600" y="6525"/>
                    </a:lnTo>
                    <a:lnTo>
                      <a:pt x="21600" y="5400"/>
                    </a:lnTo>
                    <a:lnTo>
                      <a:pt x="20868" y="3825"/>
                    </a:lnTo>
                    <a:lnTo>
                      <a:pt x="20868" y="3150"/>
                    </a:lnTo>
                    <a:lnTo>
                      <a:pt x="20136" y="2700"/>
                    </a:lnTo>
                    <a:lnTo>
                      <a:pt x="18305" y="1575"/>
                    </a:lnTo>
                    <a:lnTo>
                      <a:pt x="16475" y="1125"/>
                    </a:lnTo>
                    <a:lnTo>
                      <a:pt x="14644" y="0"/>
                    </a:lnTo>
                    <a:lnTo>
                      <a:pt x="12081" y="0"/>
                    </a:lnTo>
                    <a:lnTo>
                      <a:pt x="8786" y="0"/>
                    </a:lnTo>
                    <a:lnTo>
                      <a:pt x="5125" y="0"/>
                    </a:lnTo>
                    <a:lnTo>
                      <a:pt x="2563" y="0"/>
                    </a:lnTo>
                    <a:lnTo>
                      <a:pt x="1464" y="1125"/>
                    </a:lnTo>
                    <a:lnTo>
                      <a:pt x="0" y="1575"/>
                    </a:lnTo>
                    <a:lnTo>
                      <a:pt x="0" y="315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399" name="Freeform 69"/>
              <p:cNvSpPr>
                <a:spLocks/>
              </p:cNvSpPr>
              <p:nvPr/>
            </p:nvSpPr>
            <p:spPr bwMode="auto">
              <a:xfrm>
                <a:off x="196615" y="1660829"/>
                <a:ext cx="379475" cy="112138"/>
              </a:xfrm>
              <a:custGeom>
                <a:avLst/>
                <a:gdLst>
                  <a:gd name="T0" fmla="*/ 220 w 21600"/>
                  <a:gd name="T1" fmla="*/ 24 h 21600"/>
                  <a:gd name="T2" fmla="*/ 162 w 21600"/>
                  <a:gd name="T3" fmla="*/ 48 h 21600"/>
                  <a:gd name="T4" fmla="*/ 91 w 21600"/>
                  <a:gd name="T5" fmla="*/ 65 h 21600"/>
                  <a:gd name="T6" fmla="*/ 24 w 21600"/>
                  <a:gd name="T7" fmla="*/ 65 h 21600"/>
                  <a:gd name="T8" fmla="*/ 0 w 21600"/>
                  <a:gd name="T9" fmla="*/ 41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21600" y="7975"/>
                    </a:moveTo>
                    <a:lnTo>
                      <a:pt x="15905" y="15951"/>
                    </a:lnTo>
                    <a:lnTo>
                      <a:pt x="8935" y="21600"/>
                    </a:lnTo>
                    <a:lnTo>
                      <a:pt x="2356" y="21600"/>
                    </a:lnTo>
                    <a:lnTo>
                      <a:pt x="0" y="1362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00" name="Freeform 70"/>
              <p:cNvSpPr>
                <a:spLocks/>
              </p:cNvSpPr>
              <p:nvPr/>
            </p:nvSpPr>
            <p:spPr bwMode="auto">
              <a:xfrm>
                <a:off x="196615" y="1660829"/>
                <a:ext cx="379475" cy="112138"/>
              </a:xfrm>
              <a:custGeom>
                <a:avLst/>
                <a:gdLst>
                  <a:gd name="T0" fmla="*/ 220 w 21600"/>
                  <a:gd name="T1" fmla="*/ 24 h 21600"/>
                  <a:gd name="T2" fmla="*/ 193 w 21600"/>
                  <a:gd name="T3" fmla="*/ 34 h 21600"/>
                  <a:gd name="T4" fmla="*/ 167 w 21600"/>
                  <a:gd name="T5" fmla="*/ 44 h 21600"/>
                  <a:gd name="T6" fmla="*/ 146 w 21600"/>
                  <a:gd name="T7" fmla="*/ 51 h 21600"/>
                  <a:gd name="T8" fmla="*/ 126 w 21600"/>
                  <a:gd name="T9" fmla="*/ 56 h 21600"/>
                  <a:gd name="T10" fmla="*/ 91 w 21600"/>
                  <a:gd name="T11" fmla="*/ 63 h 21600"/>
                  <a:gd name="T12" fmla="*/ 57 w 21600"/>
                  <a:gd name="T13" fmla="*/ 65 h 21600"/>
                  <a:gd name="T14" fmla="*/ 43 w 21600"/>
                  <a:gd name="T15" fmla="*/ 63 h 21600"/>
                  <a:gd name="T16" fmla="*/ 31 w 21600"/>
                  <a:gd name="T17" fmla="*/ 63 h 21600"/>
                  <a:gd name="T18" fmla="*/ 19 w 21600"/>
                  <a:gd name="T19" fmla="*/ 58 h 21600"/>
                  <a:gd name="T20" fmla="*/ 12 w 21600"/>
                  <a:gd name="T21" fmla="*/ 53 h 21600"/>
                  <a:gd name="T22" fmla="*/ 7 w 21600"/>
                  <a:gd name="T23" fmla="*/ 44 h 21600"/>
                  <a:gd name="T24" fmla="*/ 2 w 21600"/>
                  <a:gd name="T25" fmla="*/ 34 h 21600"/>
                  <a:gd name="T26" fmla="*/ 2 w 21600"/>
                  <a:gd name="T27" fmla="*/ 17 h 21600"/>
                  <a:gd name="T28" fmla="*/ 0 w 21600"/>
                  <a:gd name="T29" fmla="*/ 0 h 216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600"/>
                  <a:gd name="T46" fmla="*/ 0 h 21600"/>
                  <a:gd name="T47" fmla="*/ 21600 w 21600"/>
                  <a:gd name="T48" fmla="*/ 21600 h 2160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600" h="21600">
                    <a:moveTo>
                      <a:pt x="21600" y="7975"/>
                    </a:moveTo>
                    <a:lnTo>
                      <a:pt x="18949" y="11298"/>
                    </a:lnTo>
                    <a:lnTo>
                      <a:pt x="16396" y="14622"/>
                    </a:lnTo>
                    <a:lnTo>
                      <a:pt x="14335" y="16948"/>
                    </a:lnTo>
                    <a:lnTo>
                      <a:pt x="12371" y="18609"/>
                    </a:lnTo>
                    <a:lnTo>
                      <a:pt x="8935" y="20935"/>
                    </a:lnTo>
                    <a:lnTo>
                      <a:pt x="5596" y="21600"/>
                    </a:lnTo>
                    <a:lnTo>
                      <a:pt x="4222" y="20935"/>
                    </a:lnTo>
                    <a:lnTo>
                      <a:pt x="3044" y="20935"/>
                    </a:lnTo>
                    <a:lnTo>
                      <a:pt x="1865" y="19274"/>
                    </a:lnTo>
                    <a:lnTo>
                      <a:pt x="1178" y="17612"/>
                    </a:lnTo>
                    <a:lnTo>
                      <a:pt x="687" y="14622"/>
                    </a:lnTo>
                    <a:lnTo>
                      <a:pt x="196" y="11298"/>
                    </a:lnTo>
                    <a:lnTo>
                      <a:pt x="196" y="5649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01" name="Freeform 71"/>
              <p:cNvSpPr>
                <a:spLocks/>
              </p:cNvSpPr>
              <p:nvPr/>
            </p:nvSpPr>
            <p:spPr bwMode="auto">
              <a:xfrm>
                <a:off x="125895" y="1591821"/>
                <a:ext cx="601985" cy="210474"/>
              </a:xfrm>
              <a:custGeom>
                <a:avLst/>
                <a:gdLst>
                  <a:gd name="T0" fmla="*/ 325 w 21600"/>
                  <a:gd name="T1" fmla="*/ 0 h 21600"/>
                  <a:gd name="T2" fmla="*/ 301 w 21600"/>
                  <a:gd name="T3" fmla="*/ 7 h 21600"/>
                  <a:gd name="T4" fmla="*/ 285 w 21600"/>
                  <a:gd name="T5" fmla="*/ 55 h 21600"/>
                  <a:gd name="T6" fmla="*/ 261 w 21600"/>
                  <a:gd name="T7" fmla="*/ 14 h 21600"/>
                  <a:gd name="T8" fmla="*/ 220 w 21600"/>
                  <a:gd name="T9" fmla="*/ 14 h 21600"/>
                  <a:gd name="T10" fmla="*/ 172 w 21600"/>
                  <a:gd name="T11" fmla="*/ 48 h 21600"/>
                  <a:gd name="T12" fmla="*/ 139 w 21600"/>
                  <a:gd name="T13" fmla="*/ 64 h 21600"/>
                  <a:gd name="T14" fmla="*/ 91 w 21600"/>
                  <a:gd name="T15" fmla="*/ 88 h 21600"/>
                  <a:gd name="T16" fmla="*/ 24 w 21600"/>
                  <a:gd name="T17" fmla="*/ 112 h 21600"/>
                  <a:gd name="T18" fmla="*/ 0 w 21600"/>
                  <a:gd name="T19" fmla="*/ 122 h 21600"/>
                  <a:gd name="T20" fmla="*/ 17 w 21600"/>
                  <a:gd name="T21" fmla="*/ 122 h 21600"/>
                  <a:gd name="T22" fmla="*/ 50 w 21600"/>
                  <a:gd name="T23" fmla="*/ 112 h 21600"/>
                  <a:gd name="T24" fmla="*/ 105 w 21600"/>
                  <a:gd name="T25" fmla="*/ 81 h 21600"/>
                  <a:gd name="T26" fmla="*/ 155 w 21600"/>
                  <a:gd name="T27" fmla="*/ 72 h 21600"/>
                  <a:gd name="T28" fmla="*/ 196 w 21600"/>
                  <a:gd name="T29" fmla="*/ 48 h 21600"/>
                  <a:gd name="T30" fmla="*/ 244 w 21600"/>
                  <a:gd name="T31" fmla="*/ 31 h 21600"/>
                  <a:gd name="T32" fmla="*/ 261 w 21600"/>
                  <a:gd name="T33" fmla="*/ 31 h 21600"/>
                  <a:gd name="T34" fmla="*/ 261 w 21600"/>
                  <a:gd name="T35" fmla="*/ 72 h 21600"/>
                  <a:gd name="T36" fmla="*/ 301 w 21600"/>
                  <a:gd name="T37" fmla="*/ 72 h 21600"/>
                  <a:gd name="T38" fmla="*/ 325 w 21600"/>
                  <a:gd name="T39" fmla="*/ 55 h 21600"/>
                  <a:gd name="T40" fmla="*/ 349 w 21600"/>
                  <a:gd name="T41" fmla="*/ 40 h 21600"/>
                  <a:gd name="T42" fmla="*/ 342 w 21600"/>
                  <a:gd name="T43" fmla="*/ 0 h 216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1600"/>
                  <a:gd name="T67" fmla="*/ 0 h 21600"/>
                  <a:gd name="T68" fmla="*/ 21600 w 21600"/>
                  <a:gd name="T69" fmla="*/ 21600 h 2160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1600" h="21600">
                    <a:moveTo>
                      <a:pt x="20115" y="0"/>
                    </a:moveTo>
                    <a:lnTo>
                      <a:pt x="18629" y="1239"/>
                    </a:lnTo>
                    <a:lnTo>
                      <a:pt x="17639" y="9738"/>
                    </a:lnTo>
                    <a:lnTo>
                      <a:pt x="16154" y="2479"/>
                    </a:lnTo>
                    <a:lnTo>
                      <a:pt x="13616" y="2479"/>
                    </a:lnTo>
                    <a:lnTo>
                      <a:pt x="10645" y="8498"/>
                    </a:lnTo>
                    <a:lnTo>
                      <a:pt x="8603" y="11331"/>
                    </a:lnTo>
                    <a:lnTo>
                      <a:pt x="5632" y="15580"/>
                    </a:lnTo>
                    <a:lnTo>
                      <a:pt x="1485" y="19830"/>
                    </a:lnTo>
                    <a:lnTo>
                      <a:pt x="0" y="21600"/>
                    </a:lnTo>
                    <a:lnTo>
                      <a:pt x="1052" y="21600"/>
                    </a:lnTo>
                    <a:lnTo>
                      <a:pt x="3095" y="19830"/>
                    </a:lnTo>
                    <a:lnTo>
                      <a:pt x="6499" y="14341"/>
                    </a:lnTo>
                    <a:lnTo>
                      <a:pt x="9593" y="12748"/>
                    </a:lnTo>
                    <a:lnTo>
                      <a:pt x="12131" y="8498"/>
                    </a:lnTo>
                    <a:lnTo>
                      <a:pt x="15101" y="5489"/>
                    </a:lnTo>
                    <a:lnTo>
                      <a:pt x="16154" y="5489"/>
                    </a:lnTo>
                    <a:lnTo>
                      <a:pt x="16154" y="12748"/>
                    </a:lnTo>
                    <a:lnTo>
                      <a:pt x="18629" y="12748"/>
                    </a:lnTo>
                    <a:lnTo>
                      <a:pt x="20115" y="9738"/>
                    </a:lnTo>
                    <a:lnTo>
                      <a:pt x="21600" y="7082"/>
                    </a:lnTo>
                    <a:lnTo>
                      <a:pt x="21167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02" name="Freeform 72"/>
              <p:cNvSpPr>
                <a:spLocks/>
              </p:cNvSpPr>
              <p:nvPr/>
            </p:nvSpPr>
            <p:spPr bwMode="auto">
              <a:xfrm>
                <a:off x="134519" y="1591821"/>
                <a:ext cx="584736" cy="210474"/>
              </a:xfrm>
              <a:custGeom>
                <a:avLst/>
                <a:gdLst>
                  <a:gd name="T0" fmla="*/ 311 w 21600"/>
                  <a:gd name="T1" fmla="*/ 4 h 21600"/>
                  <a:gd name="T2" fmla="*/ 294 w 21600"/>
                  <a:gd name="T3" fmla="*/ 21 h 21600"/>
                  <a:gd name="T4" fmla="*/ 287 w 21600"/>
                  <a:gd name="T5" fmla="*/ 36 h 21600"/>
                  <a:gd name="T6" fmla="*/ 282 w 21600"/>
                  <a:gd name="T7" fmla="*/ 43 h 21600"/>
                  <a:gd name="T8" fmla="*/ 277 w 21600"/>
                  <a:gd name="T9" fmla="*/ 45 h 21600"/>
                  <a:gd name="T10" fmla="*/ 270 w 21600"/>
                  <a:gd name="T11" fmla="*/ 40 h 21600"/>
                  <a:gd name="T12" fmla="*/ 260 w 21600"/>
                  <a:gd name="T13" fmla="*/ 26 h 21600"/>
                  <a:gd name="T14" fmla="*/ 246 w 21600"/>
                  <a:gd name="T15" fmla="*/ 16 h 21600"/>
                  <a:gd name="T16" fmla="*/ 225 w 21600"/>
                  <a:gd name="T17" fmla="*/ 16 h 21600"/>
                  <a:gd name="T18" fmla="*/ 203 w 21600"/>
                  <a:gd name="T19" fmla="*/ 24 h 21600"/>
                  <a:gd name="T20" fmla="*/ 167 w 21600"/>
                  <a:gd name="T21" fmla="*/ 45 h 21600"/>
                  <a:gd name="T22" fmla="*/ 131 w 21600"/>
                  <a:gd name="T23" fmla="*/ 64 h 21600"/>
                  <a:gd name="T24" fmla="*/ 83 w 21600"/>
                  <a:gd name="T25" fmla="*/ 88 h 21600"/>
                  <a:gd name="T26" fmla="*/ 38 w 21600"/>
                  <a:gd name="T27" fmla="*/ 105 h 21600"/>
                  <a:gd name="T28" fmla="*/ 14 w 21600"/>
                  <a:gd name="T29" fmla="*/ 115 h 21600"/>
                  <a:gd name="T30" fmla="*/ 2 w 21600"/>
                  <a:gd name="T31" fmla="*/ 120 h 21600"/>
                  <a:gd name="T32" fmla="*/ 5 w 21600"/>
                  <a:gd name="T33" fmla="*/ 122 h 21600"/>
                  <a:gd name="T34" fmla="*/ 28 w 21600"/>
                  <a:gd name="T35" fmla="*/ 117 h 21600"/>
                  <a:gd name="T36" fmla="*/ 48 w 21600"/>
                  <a:gd name="T37" fmla="*/ 110 h 21600"/>
                  <a:gd name="T38" fmla="*/ 74 w 21600"/>
                  <a:gd name="T39" fmla="*/ 96 h 21600"/>
                  <a:gd name="T40" fmla="*/ 100 w 21600"/>
                  <a:gd name="T41" fmla="*/ 84 h 21600"/>
                  <a:gd name="T42" fmla="*/ 127 w 21600"/>
                  <a:gd name="T43" fmla="*/ 76 h 21600"/>
                  <a:gd name="T44" fmla="*/ 170 w 21600"/>
                  <a:gd name="T45" fmla="*/ 60 h 21600"/>
                  <a:gd name="T46" fmla="*/ 215 w 21600"/>
                  <a:gd name="T47" fmla="*/ 40 h 21600"/>
                  <a:gd name="T48" fmla="*/ 237 w 21600"/>
                  <a:gd name="T49" fmla="*/ 33 h 21600"/>
                  <a:gd name="T50" fmla="*/ 248 w 21600"/>
                  <a:gd name="T51" fmla="*/ 31 h 21600"/>
                  <a:gd name="T52" fmla="*/ 253 w 21600"/>
                  <a:gd name="T53" fmla="*/ 36 h 21600"/>
                  <a:gd name="T54" fmla="*/ 256 w 21600"/>
                  <a:gd name="T55" fmla="*/ 52 h 21600"/>
                  <a:gd name="T56" fmla="*/ 260 w 21600"/>
                  <a:gd name="T57" fmla="*/ 67 h 21600"/>
                  <a:gd name="T58" fmla="*/ 277 w 21600"/>
                  <a:gd name="T59" fmla="*/ 72 h 21600"/>
                  <a:gd name="T60" fmla="*/ 308 w 21600"/>
                  <a:gd name="T61" fmla="*/ 64 h 21600"/>
                  <a:gd name="T62" fmla="*/ 332 w 21600"/>
                  <a:gd name="T63" fmla="*/ 48 h 21600"/>
                  <a:gd name="T64" fmla="*/ 339 w 21600"/>
                  <a:gd name="T65" fmla="*/ 31 h 21600"/>
                  <a:gd name="T66" fmla="*/ 337 w 21600"/>
                  <a:gd name="T67" fmla="*/ 0 h 2160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600"/>
                  <a:gd name="T103" fmla="*/ 0 h 21600"/>
                  <a:gd name="T104" fmla="*/ 21600 w 21600"/>
                  <a:gd name="T105" fmla="*/ 21600 h 2160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600" h="21600">
                    <a:moveTo>
                      <a:pt x="20389" y="0"/>
                    </a:moveTo>
                    <a:lnTo>
                      <a:pt x="19816" y="708"/>
                    </a:lnTo>
                    <a:lnTo>
                      <a:pt x="19179" y="2125"/>
                    </a:lnTo>
                    <a:lnTo>
                      <a:pt x="18733" y="3718"/>
                    </a:lnTo>
                    <a:lnTo>
                      <a:pt x="18414" y="5489"/>
                    </a:lnTo>
                    <a:lnTo>
                      <a:pt x="18287" y="6374"/>
                    </a:lnTo>
                    <a:lnTo>
                      <a:pt x="18096" y="7082"/>
                    </a:lnTo>
                    <a:lnTo>
                      <a:pt x="17968" y="7613"/>
                    </a:lnTo>
                    <a:lnTo>
                      <a:pt x="17841" y="7967"/>
                    </a:lnTo>
                    <a:lnTo>
                      <a:pt x="17650" y="7967"/>
                    </a:lnTo>
                    <a:lnTo>
                      <a:pt x="17522" y="7613"/>
                    </a:lnTo>
                    <a:lnTo>
                      <a:pt x="17204" y="7082"/>
                    </a:lnTo>
                    <a:lnTo>
                      <a:pt x="17076" y="6374"/>
                    </a:lnTo>
                    <a:lnTo>
                      <a:pt x="16566" y="4603"/>
                    </a:lnTo>
                    <a:lnTo>
                      <a:pt x="16120" y="3718"/>
                    </a:lnTo>
                    <a:lnTo>
                      <a:pt x="15674" y="2833"/>
                    </a:lnTo>
                    <a:lnTo>
                      <a:pt x="15101" y="2479"/>
                    </a:lnTo>
                    <a:lnTo>
                      <a:pt x="14336" y="2833"/>
                    </a:lnTo>
                    <a:lnTo>
                      <a:pt x="13699" y="3364"/>
                    </a:lnTo>
                    <a:lnTo>
                      <a:pt x="12935" y="4249"/>
                    </a:lnTo>
                    <a:lnTo>
                      <a:pt x="12170" y="5489"/>
                    </a:lnTo>
                    <a:lnTo>
                      <a:pt x="10641" y="7967"/>
                    </a:lnTo>
                    <a:lnTo>
                      <a:pt x="9558" y="9738"/>
                    </a:lnTo>
                    <a:lnTo>
                      <a:pt x="8347" y="11331"/>
                    </a:lnTo>
                    <a:lnTo>
                      <a:pt x="7009" y="13456"/>
                    </a:lnTo>
                    <a:lnTo>
                      <a:pt x="5288" y="15580"/>
                    </a:lnTo>
                    <a:lnTo>
                      <a:pt x="3313" y="17705"/>
                    </a:lnTo>
                    <a:lnTo>
                      <a:pt x="2421" y="18590"/>
                    </a:lnTo>
                    <a:lnTo>
                      <a:pt x="1657" y="19475"/>
                    </a:lnTo>
                    <a:lnTo>
                      <a:pt x="892" y="20361"/>
                    </a:lnTo>
                    <a:lnTo>
                      <a:pt x="446" y="20715"/>
                    </a:lnTo>
                    <a:lnTo>
                      <a:pt x="127" y="21246"/>
                    </a:lnTo>
                    <a:lnTo>
                      <a:pt x="0" y="21246"/>
                    </a:lnTo>
                    <a:lnTo>
                      <a:pt x="319" y="21600"/>
                    </a:lnTo>
                    <a:lnTo>
                      <a:pt x="892" y="21246"/>
                    </a:lnTo>
                    <a:lnTo>
                      <a:pt x="1784" y="20715"/>
                    </a:lnTo>
                    <a:lnTo>
                      <a:pt x="2421" y="20361"/>
                    </a:lnTo>
                    <a:lnTo>
                      <a:pt x="3058" y="19475"/>
                    </a:lnTo>
                    <a:lnTo>
                      <a:pt x="3823" y="18236"/>
                    </a:lnTo>
                    <a:lnTo>
                      <a:pt x="4715" y="16997"/>
                    </a:lnTo>
                    <a:lnTo>
                      <a:pt x="5480" y="15580"/>
                    </a:lnTo>
                    <a:lnTo>
                      <a:pt x="6372" y="14872"/>
                    </a:lnTo>
                    <a:lnTo>
                      <a:pt x="7136" y="13987"/>
                    </a:lnTo>
                    <a:lnTo>
                      <a:pt x="8092" y="13456"/>
                    </a:lnTo>
                    <a:lnTo>
                      <a:pt x="9430" y="12216"/>
                    </a:lnTo>
                    <a:lnTo>
                      <a:pt x="10832" y="10623"/>
                    </a:lnTo>
                    <a:lnTo>
                      <a:pt x="12170" y="8498"/>
                    </a:lnTo>
                    <a:lnTo>
                      <a:pt x="13699" y="7082"/>
                    </a:lnTo>
                    <a:lnTo>
                      <a:pt x="14464" y="6374"/>
                    </a:lnTo>
                    <a:lnTo>
                      <a:pt x="15101" y="5843"/>
                    </a:lnTo>
                    <a:lnTo>
                      <a:pt x="15356" y="5489"/>
                    </a:lnTo>
                    <a:lnTo>
                      <a:pt x="15802" y="5489"/>
                    </a:lnTo>
                    <a:lnTo>
                      <a:pt x="15993" y="5843"/>
                    </a:lnTo>
                    <a:lnTo>
                      <a:pt x="16120" y="6374"/>
                    </a:lnTo>
                    <a:lnTo>
                      <a:pt x="16312" y="7613"/>
                    </a:lnTo>
                    <a:lnTo>
                      <a:pt x="16312" y="9207"/>
                    </a:lnTo>
                    <a:lnTo>
                      <a:pt x="16439" y="10623"/>
                    </a:lnTo>
                    <a:lnTo>
                      <a:pt x="16566" y="11862"/>
                    </a:lnTo>
                    <a:lnTo>
                      <a:pt x="17076" y="12748"/>
                    </a:lnTo>
                    <a:lnTo>
                      <a:pt x="17650" y="12748"/>
                    </a:lnTo>
                    <a:lnTo>
                      <a:pt x="18733" y="12216"/>
                    </a:lnTo>
                    <a:lnTo>
                      <a:pt x="19625" y="11331"/>
                    </a:lnTo>
                    <a:lnTo>
                      <a:pt x="20389" y="9738"/>
                    </a:lnTo>
                    <a:lnTo>
                      <a:pt x="21154" y="8498"/>
                    </a:lnTo>
                    <a:lnTo>
                      <a:pt x="21473" y="7082"/>
                    </a:lnTo>
                    <a:lnTo>
                      <a:pt x="21600" y="5489"/>
                    </a:lnTo>
                    <a:lnTo>
                      <a:pt x="21600" y="2833"/>
                    </a:lnTo>
                    <a:lnTo>
                      <a:pt x="21473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03" name="Freeform 73"/>
              <p:cNvSpPr>
                <a:spLocks/>
              </p:cNvSpPr>
              <p:nvPr/>
            </p:nvSpPr>
            <p:spPr bwMode="auto">
              <a:xfrm>
                <a:off x="175917" y="1743638"/>
                <a:ext cx="317379" cy="153543"/>
              </a:xfrm>
              <a:custGeom>
                <a:avLst/>
                <a:gdLst>
                  <a:gd name="T0" fmla="*/ 158 w 21600"/>
                  <a:gd name="T1" fmla="*/ 8 h 21600"/>
                  <a:gd name="T2" fmla="*/ 148 w 21600"/>
                  <a:gd name="T3" fmla="*/ 20 h 21600"/>
                  <a:gd name="T4" fmla="*/ 141 w 21600"/>
                  <a:gd name="T5" fmla="*/ 32 h 21600"/>
                  <a:gd name="T6" fmla="*/ 131 w 21600"/>
                  <a:gd name="T7" fmla="*/ 39 h 21600"/>
                  <a:gd name="T8" fmla="*/ 124 w 21600"/>
                  <a:gd name="T9" fmla="*/ 46 h 21600"/>
                  <a:gd name="T10" fmla="*/ 117 w 21600"/>
                  <a:gd name="T11" fmla="*/ 53 h 21600"/>
                  <a:gd name="T12" fmla="*/ 112 w 21600"/>
                  <a:gd name="T13" fmla="*/ 58 h 21600"/>
                  <a:gd name="T14" fmla="*/ 107 w 21600"/>
                  <a:gd name="T15" fmla="*/ 63 h 21600"/>
                  <a:gd name="T16" fmla="*/ 103 w 21600"/>
                  <a:gd name="T17" fmla="*/ 65 h 21600"/>
                  <a:gd name="T18" fmla="*/ 88 w 21600"/>
                  <a:gd name="T19" fmla="*/ 70 h 21600"/>
                  <a:gd name="T20" fmla="*/ 71 w 21600"/>
                  <a:gd name="T21" fmla="*/ 75 h 21600"/>
                  <a:gd name="T22" fmla="*/ 59 w 21600"/>
                  <a:gd name="T23" fmla="*/ 75 h 21600"/>
                  <a:gd name="T24" fmla="*/ 45 w 21600"/>
                  <a:gd name="T25" fmla="*/ 77 h 21600"/>
                  <a:gd name="T26" fmla="*/ 36 w 21600"/>
                  <a:gd name="T27" fmla="*/ 77 h 21600"/>
                  <a:gd name="T28" fmla="*/ 19 w 21600"/>
                  <a:gd name="T29" fmla="*/ 80 h 21600"/>
                  <a:gd name="T30" fmla="*/ 12 w 21600"/>
                  <a:gd name="T31" fmla="*/ 82 h 21600"/>
                  <a:gd name="T32" fmla="*/ 7 w 21600"/>
                  <a:gd name="T33" fmla="*/ 82 h 21600"/>
                  <a:gd name="T34" fmla="*/ 2 w 21600"/>
                  <a:gd name="T35" fmla="*/ 84 h 21600"/>
                  <a:gd name="T36" fmla="*/ 0 w 21600"/>
                  <a:gd name="T37" fmla="*/ 87 h 21600"/>
                  <a:gd name="T38" fmla="*/ 2 w 21600"/>
                  <a:gd name="T39" fmla="*/ 89 h 21600"/>
                  <a:gd name="T40" fmla="*/ 7 w 21600"/>
                  <a:gd name="T41" fmla="*/ 89 h 21600"/>
                  <a:gd name="T42" fmla="*/ 12 w 21600"/>
                  <a:gd name="T43" fmla="*/ 89 h 21600"/>
                  <a:gd name="T44" fmla="*/ 16 w 21600"/>
                  <a:gd name="T45" fmla="*/ 87 h 21600"/>
                  <a:gd name="T46" fmla="*/ 24 w 21600"/>
                  <a:gd name="T47" fmla="*/ 87 h 21600"/>
                  <a:gd name="T48" fmla="*/ 33 w 21600"/>
                  <a:gd name="T49" fmla="*/ 87 h 21600"/>
                  <a:gd name="T50" fmla="*/ 50 w 21600"/>
                  <a:gd name="T51" fmla="*/ 84 h 21600"/>
                  <a:gd name="T52" fmla="*/ 64 w 21600"/>
                  <a:gd name="T53" fmla="*/ 82 h 21600"/>
                  <a:gd name="T54" fmla="*/ 76 w 21600"/>
                  <a:gd name="T55" fmla="*/ 80 h 21600"/>
                  <a:gd name="T56" fmla="*/ 86 w 21600"/>
                  <a:gd name="T57" fmla="*/ 77 h 21600"/>
                  <a:gd name="T58" fmla="*/ 103 w 21600"/>
                  <a:gd name="T59" fmla="*/ 72 h 21600"/>
                  <a:gd name="T60" fmla="*/ 122 w 21600"/>
                  <a:gd name="T61" fmla="*/ 63 h 21600"/>
                  <a:gd name="T62" fmla="*/ 131 w 21600"/>
                  <a:gd name="T63" fmla="*/ 56 h 21600"/>
                  <a:gd name="T64" fmla="*/ 138 w 21600"/>
                  <a:gd name="T65" fmla="*/ 48 h 21600"/>
                  <a:gd name="T66" fmla="*/ 146 w 21600"/>
                  <a:gd name="T67" fmla="*/ 44 h 21600"/>
                  <a:gd name="T68" fmla="*/ 150 w 21600"/>
                  <a:gd name="T69" fmla="*/ 36 h 21600"/>
                  <a:gd name="T70" fmla="*/ 158 w 21600"/>
                  <a:gd name="T71" fmla="*/ 24 h 21600"/>
                  <a:gd name="T72" fmla="*/ 172 w 21600"/>
                  <a:gd name="T73" fmla="*/ 12 h 21600"/>
                  <a:gd name="T74" fmla="*/ 184 w 21600"/>
                  <a:gd name="T75" fmla="*/ 0 h 21600"/>
                  <a:gd name="T76" fmla="*/ 158 w 21600"/>
                  <a:gd name="T77" fmla="*/ 8 h 2160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1600"/>
                  <a:gd name="T118" fmla="*/ 0 h 21600"/>
                  <a:gd name="T119" fmla="*/ 21600 w 21600"/>
                  <a:gd name="T120" fmla="*/ 21600 h 2160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1600" h="21600">
                    <a:moveTo>
                      <a:pt x="18548" y="1942"/>
                    </a:moveTo>
                    <a:lnTo>
                      <a:pt x="17374" y="4854"/>
                    </a:lnTo>
                    <a:lnTo>
                      <a:pt x="16552" y="7766"/>
                    </a:lnTo>
                    <a:lnTo>
                      <a:pt x="15378" y="9465"/>
                    </a:lnTo>
                    <a:lnTo>
                      <a:pt x="14557" y="11164"/>
                    </a:lnTo>
                    <a:lnTo>
                      <a:pt x="13735" y="12863"/>
                    </a:lnTo>
                    <a:lnTo>
                      <a:pt x="13148" y="14076"/>
                    </a:lnTo>
                    <a:lnTo>
                      <a:pt x="12561" y="15290"/>
                    </a:lnTo>
                    <a:lnTo>
                      <a:pt x="12091" y="15775"/>
                    </a:lnTo>
                    <a:lnTo>
                      <a:pt x="10330" y="16989"/>
                    </a:lnTo>
                    <a:lnTo>
                      <a:pt x="8335" y="18202"/>
                    </a:lnTo>
                    <a:lnTo>
                      <a:pt x="6926" y="18202"/>
                    </a:lnTo>
                    <a:lnTo>
                      <a:pt x="5283" y="18688"/>
                    </a:lnTo>
                    <a:lnTo>
                      <a:pt x="4226" y="18688"/>
                    </a:lnTo>
                    <a:lnTo>
                      <a:pt x="2230" y="19416"/>
                    </a:lnTo>
                    <a:lnTo>
                      <a:pt x="1409" y="19901"/>
                    </a:lnTo>
                    <a:lnTo>
                      <a:pt x="822" y="19901"/>
                    </a:lnTo>
                    <a:lnTo>
                      <a:pt x="235" y="20387"/>
                    </a:lnTo>
                    <a:lnTo>
                      <a:pt x="0" y="21115"/>
                    </a:lnTo>
                    <a:lnTo>
                      <a:pt x="235" y="21600"/>
                    </a:lnTo>
                    <a:lnTo>
                      <a:pt x="822" y="21600"/>
                    </a:lnTo>
                    <a:lnTo>
                      <a:pt x="1409" y="21600"/>
                    </a:lnTo>
                    <a:lnTo>
                      <a:pt x="1878" y="21115"/>
                    </a:lnTo>
                    <a:lnTo>
                      <a:pt x="2817" y="21115"/>
                    </a:lnTo>
                    <a:lnTo>
                      <a:pt x="3874" y="21115"/>
                    </a:lnTo>
                    <a:lnTo>
                      <a:pt x="5870" y="20387"/>
                    </a:lnTo>
                    <a:lnTo>
                      <a:pt x="7513" y="19901"/>
                    </a:lnTo>
                    <a:lnTo>
                      <a:pt x="8922" y="19416"/>
                    </a:lnTo>
                    <a:lnTo>
                      <a:pt x="10096" y="18688"/>
                    </a:lnTo>
                    <a:lnTo>
                      <a:pt x="12091" y="17474"/>
                    </a:lnTo>
                    <a:lnTo>
                      <a:pt x="14322" y="15290"/>
                    </a:lnTo>
                    <a:lnTo>
                      <a:pt x="15378" y="13591"/>
                    </a:lnTo>
                    <a:lnTo>
                      <a:pt x="16200" y="11649"/>
                    </a:lnTo>
                    <a:lnTo>
                      <a:pt x="17139" y="10679"/>
                    </a:lnTo>
                    <a:lnTo>
                      <a:pt x="17609" y="8737"/>
                    </a:lnTo>
                    <a:lnTo>
                      <a:pt x="18548" y="5825"/>
                    </a:lnTo>
                    <a:lnTo>
                      <a:pt x="20191" y="2912"/>
                    </a:lnTo>
                    <a:lnTo>
                      <a:pt x="21600" y="0"/>
                    </a:lnTo>
                    <a:lnTo>
                      <a:pt x="18548" y="1942"/>
                    </a:ln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04" name="Freeform 74"/>
              <p:cNvSpPr>
                <a:spLocks/>
              </p:cNvSpPr>
              <p:nvPr/>
            </p:nvSpPr>
            <p:spPr bwMode="auto">
              <a:xfrm>
                <a:off x="745129" y="1545240"/>
                <a:ext cx="53471" cy="156993"/>
              </a:xfrm>
              <a:custGeom>
                <a:avLst/>
                <a:gdLst>
                  <a:gd name="T0" fmla="*/ 31 w 21600"/>
                  <a:gd name="T1" fmla="*/ 0 h 21600"/>
                  <a:gd name="T2" fmla="*/ 7 w 21600"/>
                  <a:gd name="T3" fmla="*/ 41 h 21600"/>
                  <a:gd name="T4" fmla="*/ 0 w 21600"/>
                  <a:gd name="T5" fmla="*/ 58 h 21600"/>
                  <a:gd name="T6" fmla="*/ 0 w 21600"/>
                  <a:gd name="T7" fmla="*/ 82 h 21600"/>
                  <a:gd name="T8" fmla="*/ 0 w 21600"/>
                  <a:gd name="T9" fmla="*/ 91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21600" y="0"/>
                    </a:moveTo>
                    <a:lnTo>
                      <a:pt x="4877" y="9732"/>
                    </a:lnTo>
                    <a:lnTo>
                      <a:pt x="0" y="13767"/>
                    </a:lnTo>
                    <a:lnTo>
                      <a:pt x="0" y="19464"/>
                    </a:lnTo>
                    <a:lnTo>
                      <a:pt x="0" y="2160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05" name="Freeform 75"/>
              <p:cNvSpPr>
                <a:spLocks/>
              </p:cNvSpPr>
              <p:nvPr/>
            </p:nvSpPr>
            <p:spPr bwMode="auto">
              <a:xfrm>
                <a:off x="745129" y="1545240"/>
                <a:ext cx="53471" cy="156993"/>
              </a:xfrm>
              <a:custGeom>
                <a:avLst/>
                <a:gdLst>
                  <a:gd name="T0" fmla="*/ 31 w 21600"/>
                  <a:gd name="T1" fmla="*/ 0 h 21600"/>
                  <a:gd name="T2" fmla="*/ 21 w 21600"/>
                  <a:gd name="T3" fmla="*/ 19 h 21600"/>
                  <a:gd name="T4" fmla="*/ 12 w 21600"/>
                  <a:gd name="T5" fmla="*/ 34 h 21600"/>
                  <a:gd name="T6" fmla="*/ 7 w 21600"/>
                  <a:gd name="T7" fmla="*/ 43 h 21600"/>
                  <a:gd name="T8" fmla="*/ 4 w 21600"/>
                  <a:gd name="T9" fmla="*/ 51 h 21600"/>
                  <a:gd name="T10" fmla="*/ 0 w 21600"/>
                  <a:gd name="T11" fmla="*/ 58 h 21600"/>
                  <a:gd name="T12" fmla="*/ 0 w 21600"/>
                  <a:gd name="T13" fmla="*/ 70 h 21600"/>
                  <a:gd name="T14" fmla="*/ 0 w 21600"/>
                  <a:gd name="T15" fmla="*/ 82 h 21600"/>
                  <a:gd name="T16" fmla="*/ 0 w 21600"/>
                  <a:gd name="T17" fmla="*/ 87 h 21600"/>
                  <a:gd name="T18" fmla="*/ 0 w 21600"/>
                  <a:gd name="T19" fmla="*/ 91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600"/>
                  <a:gd name="T31" fmla="*/ 0 h 21600"/>
                  <a:gd name="T32" fmla="*/ 21600 w 21600"/>
                  <a:gd name="T33" fmla="*/ 216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>
                    <a:moveTo>
                      <a:pt x="21600" y="0"/>
                    </a:moveTo>
                    <a:lnTo>
                      <a:pt x="14632" y="4510"/>
                    </a:lnTo>
                    <a:lnTo>
                      <a:pt x="8361" y="8070"/>
                    </a:lnTo>
                    <a:lnTo>
                      <a:pt x="4877" y="10207"/>
                    </a:lnTo>
                    <a:lnTo>
                      <a:pt x="2787" y="12105"/>
                    </a:lnTo>
                    <a:lnTo>
                      <a:pt x="0" y="13767"/>
                    </a:lnTo>
                    <a:lnTo>
                      <a:pt x="0" y="16615"/>
                    </a:lnTo>
                    <a:lnTo>
                      <a:pt x="0" y="19464"/>
                    </a:lnTo>
                    <a:lnTo>
                      <a:pt x="0" y="20651"/>
                    </a:lnTo>
                    <a:lnTo>
                      <a:pt x="0" y="2160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06" name="Freeform 76"/>
              <p:cNvSpPr>
                <a:spLocks/>
              </p:cNvSpPr>
              <p:nvPr/>
            </p:nvSpPr>
            <p:spPr bwMode="auto">
              <a:xfrm>
                <a:off x="1095281" y="1669455"/>
                <a:ext cx="227685" cy="224276"/>
              </a:xfrm>
              <a:custGeom>
                <a:avLst/>
                <a:gdLst>
                  <a:gd name="T0" fmla="*/ 0 w 21600"/>
                  <a:gd name="T1" fmla="*/ 3 h 21600"/>
                  <a:gd name="T2" fmla="*/ 5 w 21600"/>
                  <a:gd name="T3" fmla="*/ 5 h 21600"/>
                  <a:gd name="T4" fmla="*/ 12 w 21600"/>
                  <a:gd name="T5" fmla="*/ 12 h 21600"/>
                  <a:gd name="T6" fmla="*/ 22 w 21600"/>
                  <a:gd name="T7" fmla="*/ 24 h 21600"/>
                  <a:gd name="T8" fmla="*/ 31 w 21600"/>
                  <a:gd name="T9" fmla="*/ 39 h 21600"/>
                  <a:gd name="T10" fmla="*/ 45 w 21600"/>
                  <a:gd name="T11" fmla="*/ 58 h 21600"/>
                  <a:gd name="T12" fmla="*/ 57 w 21600"/>
                  <a:gd name="T13" fmla="*/ 72 h 21600"/>
                  <a:gd name="T14" fmla="*/ 69 w 21600"/>
                  <a:gd name="T15" fmla="*/ 87 h 21600"/>
                  <a:gd name="T16" fmla="*/ 81 w 21600"/>
                  <a:gd name="T17" fmla="*/ 101 h 21600"/>
                  <a:gd name="T18" fmla="*/ 93 w 21600"/>
                  <a:gd name="T19" fmla="*/ 111 h 21600"/>
                  <a:gd name="T20" fmla="*/ 103 w 21600"/>
                  <a:gd name="T21" fmla="*/ 120 h 21600"/>
                  <a:gd name="T22" fmla="*/ 112 w 21600"/>
                  <a:gd name="T23" fmla="*/ 125 h 21600"/>
                  <a:gd name="T24" fmla="*/ 122 w 21600"/>
                  <a:gd name="T25" fmla="*/ 130 h 21600"/>
                  <a:gd name="T26" fmla="*/ 127 w 21600"/>
                  <a:gd name="T27" fmla="*/ 130 h 21600"/>
                  <a:gd name="T28" fmla="*/ 132 w 21600"/>
                  <a:gd name="T29" fmla="*/ 130 h 21600"/>
                  <a:gd name="T30" fmla="*/ 129 w 21600"/>
                  <a:gd name="T31" fmla="*/ 127 h 21600"/>
                  <a:gd name="T32" fmla="*/ 127 w 21600"/>
                  <a:gd name="T33" fmla="*/ 125 h 21600"/>
                  <a:gd name="T34" fmla="*/ 112 w 21600"/>
                  <a:gd name="T35" fmla="*/ 115 h 21600"/>
                  <a:gd name="T36" fmla="*/ 96 w 21600"/>
                  <a:gd name="T37" fmla="*/ 103 h 21600"/>
                  <a:gd name="T38" fmla="*/ 86 w 21600"/>
                  <a:gd name="T39" fmla="*/ 96 h 21600"/>
                  <a:gd name="T40" fmla="*/ 81 w 21600"/>
                  <a:gd name="T41" fmla="*/ 91 h 21600"/>
                  <a:gd name="T42" fmla="*/ 74 w 21600"/>
                  <a:gd name="T43" fmla="*/ 84 h 21600"/>
                  <a:gd name="T44" fmla="*/ 72 w 21600"/>
                  <a:gd name="T45" fmla="*/ 79 h 21600"/>
                  <a:gd name="T46" fmla="*/ 65 w 21600"/>
                  <a:gd name="T47" fmla="*/ 67 h 21600"/>
                  <a:gd name="T48" fmla="*/ 57 w 21600"/>
                  <a:gd name="T49" fmla="*/ 53 h 21600"/>
                  <a:gd name="T50" fmla="*/ 48 w 21600"/>
                  <a:gd name="T51" fmla="*/ 41 h 21600"/>
                  <a:gd name="T52" fmla="*/ 41 w 21600"/>
                  <a:gd name="T53" fmla="*/ 29 h 21600"/>
                  <a:gd name="T54" fmla="*/ 31 w 21600"/>
                  <a:gd name="T55" fmla="*/ 19 h 21600"/>
                  <a:gd name="T56" fmla="*/ 19 w 21600"/>
                  <a:gd name="T57" fmla="*/ 7 h 21600"/>
                  <a:gd name="T58" fmla="*/ 12 w 21600"/>
                  <a:gd name="T59" fmla="*/ 3 h 21600"/>
                  <a:gd name="T60" fmla="*/ 10 w 21600"/>
                  <a:gd name="T61" fmla="*/ 0 h 21600"/>
                  <a:gd name="T62" fmla="*/ 7 w 21600"/>
                  <a:gd name="T63" fmla="*/ 0 h 21600"/>
                  <a:gd name="T64" fmla="*/ 7 w 21600"/>
                  <a:gd name="T65" fmla="*/ 3 h 21600"/>
                  <a:gd name="T66" fmla="*/ 0 w 21600"/>
                  <a:gd name="T67" fmla="*/ 3 h 2160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600"/>
                  <a:gd name="T103" fmla="*/ 0 h 21600"/>
                  <a:gd name="T104" fmla="*/ 21600 w 21600"/>
                  <a:gd name="T105" fmla="*/ 21600 h 2160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600" h="21600">
                    <a:moveTo>
                      <a:pt x="0" y="498"/>
                    </a:moveTo>
                    <a:lnTo>
                      <a:pt x="818" y="831"/>
                    </a:lnTo>
                    <a:lnTo>
                      <a:pt x="1964" y="1994"/>
                    </a:lnTo>
                    <a:lnTo>
                      <a:pt x="3600" y="3988"/>
                    </a:lnTo>
                    <a:lnTo>
                      <a:pt x="5073" y="6480"/>
                    </a:lnTo>
                    <a:lnTo>
                      <a:pt x="7364" y="9637"/>
                    </a:lnTo>
                    <a:lnTo>
                      <a:pt x="9327" y="11963"/>
                    </a:lnTo>
                    <a:lnTo>
                      <a:pt x="11291" y="14455"/>
                    </a:lnTo>
                    <a:lnTo>
                      <a:pt x="13255" y="16782"/>
                    </a:lnTo>
                    <a:lnTo>
                      <a:pt x="15218" y="18443"/>
                    </a:lnTo>
                    <a:lnTo>
                      <a:pt x="16855" y="19938"/>
                    </a:lnTo>
                    <a:lnTo>
                      <a:pt x="18327" y="20769"/>
                    </a:lnTo>
                    <a:lnTo>
                      <a:pt x="19964" y="21600"/>
                    </a:lnTo>
                    <a:lnTo>
                      <a:pt x="20782" y="21600"/>
                    </a:lnTo>
                    <a:lnTo>
                      <a:pt x="21600" y="21600"/>
                    </a:lnTo>
                    <a:lnTo>
                      <a:pt x="21109" y="21102"/>
                    </a:lnTo>
                    <a:lnTo>
                      <a:pt x="20782" y="20769"/>
                    </a:lnTo>
                    <a:lnTo>
                      <a:pt x="18327" y="19108"/>
                    </a:lnTo>
                    <a:lnTo>
                      <a:pt x="15709" y="17114"/>
                    </a:lnTo>
                    <a:lnTo>
                      <a:pt x="14073" y="15951"/>
                    </a:lnTo>
                    <a:lnTo>
                      <a:pt x="13255" y="15120"/>
                    </a:lnTo>
                    <a:lnTo>
                      <a:pt x="12109" y="13957"/>
                    </a:lnTo>
                    <a:lnTo>
                      <a:pt x="11782" y="13126"/>
                    </a:lnTo>
                    <a:lnTo>
                      <a:pt x="10636" y="11132"/>
                    </a:lnTo>
                    <a:lnTo>
                      <a:pt x="9327" y="8806"/>
                    </a:lnTo>
                    <a:lnTo>
                      <a:pt x="7855" y="6812"/>
                    </a:lnTo>
                    <a:lnTo>
                      <a:pt x="6709" y="4818"/>
                    </a:lnTo>
                    <a:lnTo>
                      <a:pt x="5073" y="3157"/>
                    </a:lnTo>
                    <a:lnTo>
                      <a:pt x="3109" y="1163"/>
                    </a:lnTo>
                    <a:lnTo>
                      <a:pt x="1964" y="498"/>
                    </a:lnTo>
                    <a:lnTo>
                      <a:pt x="1636" y="0"/>
                    </a:lnTo>
                    <a:lnTo>
                      <a:pt x="1145" y="0"/>
                    </a:lnTo>
                    <a:lnTo>
                      <a:pt x="1145" y="498"/>
                    </a:lnTo>
                    <a:lnTo>
                      <a:pt x="0" y="498"/>
                    </a:ln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07" name="Freeform 77"/>
              <p:cNvSpPr>
                <a:spLocks/>
              </p:cNvSpPr>
              <p:nvPr/>
            </p:nvSpPr>
            <p:spPr bwMode="auto">
              <a:xfrm>
                <a:off x="938316" y="1562492"/>
                <a:ext cx="70720" cy="153543"/>
              </a:xfrm>
              <a:custGeom>
                <a:avLst/>
                <a:gdLst>
                  <a:gd name="T0" fmla="*/ 29 w 21600"/>
                  <a:gd name="T1" fmla="*/ 5 h 21600"/>
                  <a:gd name="T2" fmla="*/ 0 w 21600"/>
                  <a:gd name="T3" fmla="*/ 17 h 21600"/>
                  <a:gd name="T4" fmla="*/ 0 w 21600"/>
                  <a:gd name="T5" fmla="*/ 65 h 21600"/>
                  <a:gd name="T6" fmla="*/ 34 w 21600"/>
                  <a:gd name="T7" fmla="*/ 89 h 21600"/>
                  <a:gd name="T8" fmla="*/ 34 w 21600"/>
                  <a:gd name="T9" fmla="*/ 57 h 21600"/>
                  <a:gd name="T10" fmla="*/ 41 w 21600"/>
                  <a:gd name="T11" fmla="*/ 24 h 21600"/>
                  <a:gd name="T12" fmla="*/ 41 w 21600"/>
                  <a:gd name="T13" fmla="*/ 7 h 21600"/>
                  <a:gd name="T14" fmla="*/ 34 w 21600"/>
                  <a:gd name="T15" fmla="*/ 0 h 21600"/>
                  <a:gd name="T16" fmla="*/ 17 w 21600"/>
                  <a:gd name="T17" fmla="*/ 7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600"/>
                  <a:gd name="T28" fmla="*/ 0 h 21600"/>
                  <a:gd name="T29" fmla="*/ 21600 w 21600"/>
                  <a:gd name="T30" fmla="*/ 21600 h 216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600" h="21600">
                    <a:moveTo>
                      <a:pt x="15278" y="1213"/>
                    </a:moveTo>
                    <a:lnTo>
                      <a:pt x="0" y="4126"/>
                    </a:lnTo>
                    <a:lnTo>
                      <a:pt x="0" y="15775"/>
                    </a:lnTo>
                    <a:lnTo>
                      <a:pt x="17912" y="21600"/>
                    </a:lnTo>
                    <a:lnTo>
                      <a:pt x="17912" y="13834"/>
                    </a:lnTo>
                    <a:lnTo>
                      <a:pt x="21600" y="5825"/>
                    </a:lnTo>
                    <a:lnTo>
                      <a:pt x="21600" y="1699"/>
                    </a:lnTo>
                    <a:lnTo>
                      <a:pt x="17912" y="0"/>
                    </a:lnTo>
                    <a:lnTo>
                      <a:pt x="8956" y="1699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08" name="Freeform 78"/>
              <p:cNvSpPr>
                <a:spLocks/>
              </p:cNvSpPr>
              <p:nvPr/>
            </p:nvSpPr>
            <p:spPr bwMode="auto">
              <a:xfrm>
                <a:off x="938316" y="1565943"/>
                <a:ext cx="70720" cy="136291"/>
              </a:xfrm>
              <a:custGeom>
                <a:avLst/>
                <a:gdLst>
                  <a:gd name="T0" fmla="*/ 29 w 21600"/>
                  <a:gd name="T1" fmla="*/ 3 h 21600"/>
                  <a:gd name="T2" fmla="*/ 17 w 21600"/>
                  <a:gd name="T3" fmla="*/ 7 h 21600"/>
                  <a:gd name="T4" fmla="*/ 7 w 21600"/>
                  <a:gd name="T5" fmla="*/ 17 h 21600"/>
                  <a:gd name="T6" fmla="*/ 2 w 21600"/>
                  <a:gd name="T7" fmla="*/ 27 h 21600"/>
                  <a:gd name="T8" fmla="*/ 0 w 21600"/>
                  <a:gd name="T9" fmla="*/ 39 h 21600"/>
                  <a:gd name="T10" fmla="*/ 2 w 21600"/>
                  <a:gd name="T11" fmla="*/ 51 h 21600"/>
                  <a:gd name="T12" fmla="*/ 5 w 21600"/>
                  <a:gd name="T13" fmla="*/ 60 h 21600"/>
                  <a:gd name="T14" fmla="*/ 10 w 21600"/>
                  <a:gd name="T15" fmla="*/ 67 h 21600"/>
                  <a:gd name="T16" fmla="*/ 17 w 21600"/>
                  <a:gd name="T17" fmla="*/ 75 h 21600"/>
                  <a:gd name="T18" fmla="*/ 24 w 21600"/>
                  <a:gd name="T19" fmla="*/ 79 h 21600"/>
                  <a:gd name="T20" fmla="*/ 29 w 21600"/>
                  <a:gd name="T21" fmla="*/ 79 h 21600"/>
                  <a:gd name="T22" fmla="*/ 34 w 21600"/>
                  <a:gd name="T23" fmla="*/ 77 h 21600"/>
                  <a:gd name="T24" fmla="*/ 34 w 21600"/>
                  <a:gd name="T25" fmla="*/ 70 h 21600"/>
                  <a:gd name="T26" fmla="*/ 34 w 21600"/>
                  <a:gd name="T27" fmla="*/ 55 h 21600"/>
                  <a:gd name="T28" fmla="*/ 38 w 21600"/>
                  <a:gd name="T29" fmla="*/ 39 h 21600"/>
                  <a:gd name="T30" fmla="*/ 41 w 21600"/>
                  <a:gd name="T31" fmla="*/ 24 h 21600"/>
                  <a:gd name="T32" fmla="*/ 41 w 21600"/>
                  <a:gd name="T33" fmla="*/ 15 h 21600"/>
                  <a:gd name="T34" fmla="*/ 41 w 21600"/>
                  <a:gd name="T35" fmla="*/ 5 h 21600"/>
                  <a:gd name="T36" fmla="*/ 38 w 21600"/>
                  <a:gd name="T37" fmla="*/ 3 h 21600"/>
                  <a:gd name="T38" fmla="*/ 34 w 21600"/>
                  <a:gd name="T39" fmla="*/ 0 h 21600"/>
                  <a:gd name="T40" fmla="*/ 26 w 21600"/>
                  <a:gd name="T41" fmla="*/ 3 h 21600"/>
                  <a:gd name="T42" fmla="*/ 17 w 21600"/>
                  <a:gd name="T43" fmla="*/ 5 h 216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1600"/>
                  <a:gd name="T67" fmla="*/ 0 h 21600"/>
                  <a:gd name="T68" fmla="*/ 21600 w 21600"/>
                  <a:gd name="T69" fmla="*/ 21600 h 2160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1600" h="21600">
                    <a:moveTo>
                      <a:pt x="15278" y="820"/>
                    </a:moveTo>
                    <a:lnTo>
                      <a:pt x="8956" y="1914"/>
                    </a:lnTo>
                    <a:lnTo>
                      <a:pt x="3688" y="4648"/>
                    </a:lnTo>
                    <a:lnTo>
                      <a:pt x="1054" y="7382"/>
                    </a:lnTo>
                    <a:lnTo>
                      <a:pt x="0" y="10663"/>
                    </a:lnTo>
                    <a:lnTo>
                      <a:pt x="1054" y="13944"/>
                    </a:lnTo>
                    <a:lnTo>
                      <a:pt x="2634" y="16405"/>
                    </a:lnTo>
                    <a:lnTo>
                      <a:pt x="5268" y="18319"/>
                    </a:lnTo>
                    <a:lnTo>
                      <a:pt x="8956" y="20506"/>
                    </a:lnTo>
                    <a:lnTo>
                      <a:pt x="12644" y="21600"/>
                    </a:lnTo>
                    <a:lnTo>
                      <a:pt x="15278" y="21600"/>
                    </a:lnTo>
                    <a:lnTo>
                      <a:pt x="17912" y="21053"/>
                    </a:lnTo>
                    <a:lnTo>
                      <a:pt x="17912" y="19139"/>
                    </a:lnTo>
                    <a:lnTo>
                      <a:pt x="17912" y="15038"/>
                    </a:lnTo>
                    <a:lnTo>
                      <a:pt x="20020" y="10663"/>
                    </a:lnTo>
                    <a:lnTo>
                      <a:pt x="21600" y="6562"/>
                    </a:lnTo>
                    <a:lnTo>
                      <a:pt x="21600" y="4101"/>
                    </a:lnTo>
                    <a:lnTo>
                      <a:pt x="21600" y="1367"/>
                    </a:lnTo>
                    <a:lnTo>
                      <a:pt x="20020" y="820"/>
                    </a:lnTo>
                    <a:lnTo>
                      <a:pt x="17912" y="0"/>
                    </a:lnTo>
                    <a:lnTo>
                      <a:pt x="13698" y="820"/>
                    </a:lnTo>
                    <a:lnTo>
                      <a:pt x="8956" y="1367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09" name="Freeform 79"/>
              <p:cNvSpPr>
                <a:spLocks/>
              </p:cNvSpPr>
              <p:nvPr/>
            </p:nvSpPr>
            <p:spPr bwMode="auto">
              <a:xfrm>
                <a:off x="983163" y="1686707"/>
                <a:ext cx="112118" cy="29328"/>
              </a:xfrm>
              <a:custGeom>
                <a:avLst/>
                <a:gdLst>
                  <a:gd name="T0" fmla="*/ 55 w 21600"/>
                  <a:gd name="T1" fmla="*/ 9 h 21600"/>
                  <a:gd name="T2" fmla="*/ 0 w 21600"/>
                  <a:gd name="T3" fmla="*/ 0 h 21600"/>
                  <a:gd name="T4" fmla="*/ 0 w 21600"/>
                  <a:gd name="T5" fmla="*/ 17 h 21600"/>
                  <a:gd name="T6" fmla="*/ 32 w 21600"/>
                  <a:gd name="T7" fmla="*/ 17 h 21600"/>
                  <a:gd name="T8" fmla="*/ 65 w 21600"/>
                  <a:gd name="T9" fmla="*/ 9 h 21600"/>
                  <a:gd name="T10" fmla="*/ 48 w 21600"/>
                  <a:gd name="T11" fmla="*/ 9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8277" y="11435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634" y="21600"/>
                    </a:lnTo>
                    <a:lnTo>
                      <a:pt x="21600" y="11435"/>
                    </a:lnTo>
                    <a:lnTo>
                      <a:pt x="15951" y="11435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10" name="Freeform 80"/>
              <p:cNvSpPr>
                <a:spLocks/>
              </p:cNvSpPr>
              <p:nvPr/>
            </p:nvSpPr>
            <p:spPr bwMode="auto">
              <a:xfrm>
                <a:off x="983163" y="1695333"/>
                <a:ext cx="100043" cy="20702"/>
              </a:xfrm>
              <a:custGeom>
                <a:avLst/>
                <a:gdLst>
                  <a:gd name="T0" fmla="*/ 55 w 21600"/>
                  <a:gd name="T1" fmla="*/ 4 h 21600"/>
                  <a:gd name="T2" fmla="*/ 43 w 21600"/>
                  <a:gd name="T3" fmla="*/ 2 h 21600"/>
                  <a:gd name="T4" fmla="*/ 32 w 21600"/>
                  <a:gd name="T5" fmla="*/ 2 h 21600"/>
                  <a:gd name="T6" fmla="*/ 22 w 21600"/>
                  <a:gd name="T7" fmla="*/ 0 h 21600"/>
                  <a:gd name="T8" fmla="*/ 15 w 21600"/>
                  <a:gd name="T9" fmla="*/ 0 h 21600"/>
                  <a:gd name="T10" fmla="*/ 8 w 21600"/>
                  <a:gd name="T11" fmla="*/ 0 h 21600"/>
                  <a:gd name="T12" fmla="*/ 3 w 21600"/>
                  <a:gd name="T13" fmla="*/ 2 h 21600"/>
                  <a:gd name="T14" fmla="*/ 0 w 21600"/>
                  <a:gd name="T15" fmla="*/ 2 h 21600"/>
                  <a:gd name="T16" fmla="*/ 0 w 21600"/>
                  <a:gd name="T17" fmla="*/ 4 h 21600"/>
                  <a:gd name="T18" fmla="*/ 0 w 21600"/>
                  <a:gd name="T19" fmla="*/ 7 h 21600"/>
                  <a:gd name="T20" fmla="*/ 3 w 21600"/>
                  <a:gd name="T21" fmla="*/ 9 h 21600"/>
                  <a:gd name="T22" fmla="*/ 8 w 21600"/>
                  <a:gd name="T23" fmla="*/ 12 h 21600"/>
                  <a:gd name="T24" fmla="*/ 15 w 21600"/>
                  <a:gd name="T25" fmla="*/ 12 h 21600"/>
                  <a:gd name="T26" fmla="*/ 32 w 21600"/>
                  <a:gd name="T27" fmla="*/ 12 h 21600"/>
                  <a:gd name="T28" fmla="*/ 48 w 21600"/>
                  <a:gd name="T29" fmla="*/ 9 h 21600"/>
                  <a:gd name="T30" fmla="*/ 55 w 21600"/>
                  <a:gd name="T31" fmla="*/ 7 h 21600"/>
                  <a:gd name="T32" fmla="*/ 58 w 21600"/>
                  <a:gd name="T33" fmla="*/ 4 h 21600"/>
                  <a:gd name="T34" fmla="*/ 55 w 21600"/>
                  <a:gd name="T35" fmla="*/ 4 h 21600"/>
                  <a:gd name="T36" fmla="*/ 48 w 21600"/>
                  <a:gd name="T37" fmla="*/ 4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600"/>
                  <a:gd name="T58" fmla="*/ 0 h 21600"/>
                  <a:gd name="T59" fmla="*/ 21600 w 21600"/>
                  <a:gd name="T60" fmla="*/ 21600 h 2160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600" h="21600">
                    <a:moveTo>
                      <a:pt x="20483" y="7200"/>
                    </a:moveTo>
                    <a:lnTo>
                      <a:pt x="16014" y="3600"/>
                    </a:lnTo>
                    <a:lnTo>
                      <a:pt x="11917" y="3600"/>
                    </a:lnTo>
                    <a:lnTo>
                      <a:pt x="8193" y="0"/>
                    </a:lnTo>
                    <a:lnTo>
                      <a:pt x="5586" y="0"/>
                    </a:lnTo>
                    <a:lnTo>
                      <a:pt x="2979" y="0"/>
                    </a:lnTo>
                    <a:lnTo>
                      <a:pt x="1117" y="3600"/>
                    </a:lnTo>
                    <a:lnTo>
                      <a:pt x="0" y="3600"/>
                    </a:lnTo>
                    <a:lnTo>
                      <a:pt x="0" y="7200"/>
                    </a:lnTo>
                    <a:lnTo>
                      <a:pt x="0" y="12600"/>
                    </a:lnTo>
                    <a:lnTo>
                      <a:pt x="1117" y="16200"/>
                    </a:lnTo>
                    <a:lnTo>
                      <a:pt x="2979" y="21600"/>
                    </a:lnTo>
                    <a:lnTo>
                      <a:pt x="5586" y="21600"/>
                    </a:lnTo>
                    <a:lnTo>
                      <a:pt x="11917" y="21600"/>
                    </a:lnTo>
                    <a:lnTo>
                      <a:pt x="17876" y="16200"/>
                    </a:lnTo>
                    <a:lnTo>
                      <a:pt x="20483" y="12600"/>
                    </a:lnTo>
                    <a:lnTo>
                      <a:pt x="21600" y="7200"/>
                    </a:lnTo>
                    <a:lnTo>
                      <a:pt x="20483" y="7200"/>
                    </a:lnTo>
                    <a:lnTo>
                      <a:pt x="17876" y="720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11" name="Freeform 81"/>
              <p:cNvSpPr>
                <a:spLocks/>
              </p:cNvSpPr>
              <p:nvPr/>
            </p:nvSpPr>
            <p:spPr bwMode="auto">
              <a:xfrm>
                <a:off x="1065958" y="1686707"/>
                <a:ext cx="127642" cy="156993"/>
              </a:xfrm>
              <a:custGeom>
                <a:avLst/>
                <a:gdLst>
                  <a:gd name="T0" fmla="*/ 0 w 21600"/>
                  <a:gd name="T1" fmla="*/ 26 h 21600"/>
                  <a:gd name="T2" fmla="*/ 10 w 21600"/>
                  <a:gd name="T3" fmla="*/ 53 h 21600"/>
                  <a:gd name="T4" fmla="*/ 41 w 21600"/>
                  <a:gd name="T5" fmla="*/ 91 h 21600"/>
                  <a:gd name="T6" fmla="*/ 74 w 21600"/>
                  <a:gd name="T7" fmla="*/ 81 h 21600"/>
                  <a:gd name="T8" fmla="*/ 48 w 21600"/>
                  <a:gd name="T9" fmla="*/ 79 h 21600"/>
                  <a:gd name="T10" fmla="*/ 24 w 21600"/>
                  <a:gd name="T11" fmla="*/ 67 h 21600"/>
                  <a:gd name="T12" fmla="*/ 7 w 21600"/>
                  <a:gd name="T13" fmla="*/ 17 h 21600"/>
                  <a:gd name="T14" fmla="*/ 7 w 21600"/>
                  <a:gd name="T15" fmla="*/ 9 h 21600"/>
                  <a:gd name="T16" fmla="*/ 0 w 21600"/>
                  <a:gd name="T17" fmla="*/ 0 h 21600"/>
                  <a:gd name="T18" fmla="*/ 0 w 21600"/>
                  <a:gd name="T19" fmla="*/ 9 h 21600"/>
                  <a:gd name="T20" fmla="*/ 0 w 21600"/>
                  <a:gd name="T21" fmla="*/ 17 h 21600"/>
                  <a:gd name="T22" fmla="*/ 0 w 21600"/>
                  <a:gd name="T23" fmla="*/ 26 h 216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600"/>
                  <a:gd name="T37" fmla="*/ 0 h 21600"/>
                  <a:gd name="T38" fmla="*/ 21600 w 21600"/>
                  <a:gd name="T39" fmla="*/ 21600 h 216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600" h="21600">
                    <a:moveTo>
                      <a:pt x="0" y="6171"/>
                    </a:moveTo>
                    <a:lnTo>
                      <a:pt x="2919" y="12580"/>
                    </a:lnTo>
                    <a:lnTo>
                      <a:pt x="11968" y="21600"/>
                    </a:lnTo>
                    <a:lnTo>
                      <a:pt x="21600" y="19226"/>
                    </a:lnTo>
                    <a:lnTo>
                      <a:pt x="14011" y="18752"/>
                    </a:lnTo>
                    <a:lnTo>
                      <a:pt x="7005" y="15903"/>
                    </a:lnTo>
                    <a:lnTo>
                      <a:pt x="2043" y="4035"/>
                    </a:lnTo>
                    <a:lnTo>
                      <a:pt x="2043" y="2136"/>
                    </a:lnTo>
                    <a:lnTo>
                      <a:pt x="0" y="0"/>
                    </a:lnTo>
                    <a:lnTo>
                      <a:pt x="0" y="2136"/>
                    </a:lnTo>
                    <a:lnTo>
                      <a:pt x="0" y="4035"/>
                    </a:lnTo>
                    <a:lnTo>
                      <a:pt x="0" y="6171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12" name="Freeform 82"/>
              <p:cNvSpPr>
                <a:spLocks/>
              </p:cNvSpPr>
              <p:nvPr/>
            </p:nvSpPr>
            <p:spPr bwMode="auto">
              <a:xfrm>
                <a:off x="1065958" y="1690157"/>
                <a:ext cx="115567" cy="144917"/>
              </a:xfrm>
              <a:custGeom>
                <a:avLst/>
                <a:gdLst>
                  <a:gd name="T0" fmla="*/ 0 w 21600"/>
                  <a:gd name="T1" fmla="*/ 19 h 21600"/>
                  <a:gd name="T2" fmla="*/ 3 w 21600"/>
                  <a:gd name="T3" fmla="*/ 27 h 21600"/>
                  <a:gd name="T4" fmla="*/ 5 w 21600"/>
                  <a:gd name="T5" fmla="*/ 36 h 21600"/>
                  <a:gd name="T6" fmla="*/ 10 w 21600"/>
                  <a:gd name="T7" fmla="*/ 43 h 21600"/>
                  <a:gd name="T8" fmla="*/ 12 w 21600"/>
                  <a:gd name="T9" fmla="*/ 51 h 21600"/>
                  <a:gd name="T10" fmla="*/ 19 w 21600"/>
                  <a:gd name="T11" fmla="*/ 60 h 21600"/>
                  <a:gd name="T12" fmla="*/ 27 w 21600"/>
                  <a:gd name="T13" fmla="*/ 70 h 21600"/>
                  <a:gd name="T14" fmla="*/ 34 w 21600"/>
                  <a:gd name="T15" fmla="*/ 77 h 21600"/>
                  <a:gd name="T16" fmla="*/ 41 w 21600"/>
                  <a:gd name="T17" fmla="*/ 82 h 21600"/>
                  <a:gd name="T18" fmla="*/ 48 w 21600"/>
                  <a:gd name="T19" fmla="*/ 84 h 21600"/>
                  <a:gd name="T20" fmla="*/ 58 w 21600"/>
                  <a:gd name="T21" fmla="*/ 84 h 21600"/>
                  <a:gd name="T22" fmla="*/ 62 w 21600"/>
                  <a:gd name="T23" fmla="*/ 82 h 21600"/>
                  <a:gd name="T24" fmla="*/ 67 w 21600"/>
                  <a:gd name="T25" fmla="*/ 82 h 21600"/>
                  <a:gd name="T26" fmla="*/ 65 w 21600"/>
                  <a:gd name="T27" fmla="*/ 79 h 21600"/>
                  <a:gd name="T28" fmla="*/ 62 w 21600"/>
                  <a:gd name="T29" fmla="*/ 79 h 21600"/>
                  <a:gd name="T30" fmla="*/ 48 w 21600"/>
                  <a:gd name="T31" fmla="*/ 75 h 21600"/>
                  <a:gd name="T32" fmla="*/ 36 w 21600"/>
                  <a:gd name="T33" fmla="*/ 70 h 21600"/>
                  <a:gd name="T34" fmla="*/ 31 w 21600"/>
                  <a:gd name="T35" fmla="*/ 65 h 21600"/>
                  <a:gd name="T36" fmla="*/ 27 w 21600"/>
                  <a:gd name="T37" fmla="*/ 60 h 21600"/>
                  <a:gd name="T38" fmla="*/ 22 w 21600"/>
                  <a:gd name="T39" fmla="*/ 51 h 21600"/>
                  <a:gd name="T40" fmla="*/ 17 w 21600"/>
                  <a:gd name="T41" fmla="*/ 39 h 21600"/>
                  <a:gd name="T42" fmla="*/ 12 w 21600"/>
                  <a:gd name="T43" fmla="*/ 29 h 21600"/>
                  <a:gd name="T44" fmla="*/ 10 w 21600"/>
                  <a:gd name="T45" fmla="*/ 19 h 21600"/>
                  <a:gd name="T46" fmla="*/ 10 w 21600"/>
                  <a:gd name="T47" fmla="*/ 15 h 21600"/>
                  <a:gd name="T48" fmla="*/ 7 w 21600"/>
                  <a:gd name="T49" fmla="*/ 12 h 21600"/>
                  <a:gd name="T50" fmla="*/ 7 w 21600"/>
                  <a:gd name="T51" fmla="*/ 7 h 21600"/>
                  <a:gd name="T52" fmla="*/ 5 w 21600"/>
                  <a:gd name="T53" fmla="*/ 3 h 21600"/>
                  <a:gd name="T54" fmla="*/ 0 w 21600"/>
                  <a:gd name="T55" fmla="*/ 0 h 21600"/>
                  <a:gd name="T56" fmla="*/ 0 w 21600"/>
                  <a:gd name="T57" fmla="*/ 3 h 21600"/>
                  <a:gd name="T58" fmla="*/ 0 w 21600"/>
                  <a:gd name="T59" fmla="*/ 7 h 21600"/>
                  <a:gd name="T60" fmla="*/ 0 w 21600"/>
                  <a:gd name="T61" fmla="*/ 12 h 21600"/>
                  <a:gd name="T62" fmla="*/ 0 w 21600"/>
                  <a:gd name="T63" fmla="*/ 15 h 21600"/>
                  <a:gd name="T64" fmla="*/ 0 w 21600"/>
                  <a:gd name="T65" fmla="*/ 19 h 216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600"/>
                  <a:gd name="T100" fmla="*/ 0 h 21600"/>
                  <a:gd name="T101" fmla="*/ 21600 w 21600"/>
                  <a:gd name="T102" fmla="*/ 21600 h 2160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600" h="21600">
                    <a:moveTo>
                      <a:pt x="0" y="4886"/>
                    </a:moveTo>
                    <a:lnTo>
                      <a:pt x="967" y="6943"/>
                    </a:lnTo>
                    <a:lnTo>
                      <a:pt x="1612" y="9257"/>
                    </a:lnTo>
                    <a:lnTo>
                      <a:pt x="3224" y="11057"/>
                    </a:lnTo>
                    <a:lnTo>
                      <a:pt x="3869" y="13114"/>
                    </a:lnTo>
                    <a:lnTo>
                      <a:pt x="6125" y="15429"/>
                    </a:lnTo>
                    <a:lnTo>
                      <a:pt x="8704" y="18000"/>
                    </a:lnTo>
                    <a:lnTo>
                      <a:pt x="10961" y="19800"/>
                    </a:lnTo>
                    <a:lnTo>
                      <a:pt x="13218" y="21086"/>
                    </a:lnTo>
                    <a:lnTo>
                      <a:pt x="15475" y="21600"/>
                    </a:lnTo>
                    <a:lnTo>
                      <a:pt x="18699" y="21600"/>
                    </a:lnTo>
                    <a:lnTo>
                      <a:pt x="19988" y="21086"/>
                    </a:lnTo>
                    <a:lnTo>
                      <a:pt x="21600" y="21086"/>
                    </a:lnTo>
                    <a:lnTo>
                      <a:pt x="20955" y="20314"/>
                    </a:lnTo>
                    <a:lnTo>
                      <a:pt x="19988" y="20314"/>
                    </a:lnTo>
                    <a:lnTo>
                      <a:pt x="15475" y="19286"/>
                    </a:lnTo>
                    <a:lnTo>
                      <a:pt x="11606" y="18000"/>
                    </a:lnTo>
                    <a:lnTo>
                      <a:pt x="9994" y="16714"/>
                    </a:lnTo>
                    <a:lnTo>
                      <a:pt x="8704" y="15429"/>
                    </a:lnTo>
                    <a:lnTo>
                      <a:pt x="7093" y="13114"/>
                    </a:lnTo>
                    <a:lnTo>
                      <a:pt x="5481" y="10029"/>
                    </a:lnTo>
                    <a:lnTo>
                      <a:pt x="3869" y="7457"/>
                    </a:lnTo>
                    <a:lnTo>
                      <a:pt x="3224" y="4886"/>
                    </a:lnTo>
                    <a:lnTo>
                      <a:pt x="3224" y="3857"/>
                    </a:lnTo>
                    <a:lnTo>
                      <a:pt x="2257" y="3086"/>
                    </a:lnTo>
                    <a:lnTo>
                      <a:pt x="2257" y="1800"/>
                    </a:lnTo>
                    <a:lnTo>
                      <a:pt x="1612" y="771"/>
                    </a:lnTo>
                    <a:lnTo>
                      <a:pt x="0" y="0"/>
                    </a:lnTo>
                    <a:lnTo>
                      <a:pt x="0" y="771"/>
                    </a:lnTo>
                    <a:lnTo>
                      <a:pt x="0" y="1800"/>
                    </a:lnTo>
                    <a:lnTo>
                      <a:pt x="0" y="3086"/>
                    </a:lnTo>
                    <a:lnTo>
                      <a:pt x="0" y="3857"/>
                    </a:lnTo>
                    <a:lnTo>
                      <a:pt x="0" y="4886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13" name="Freeform 83"/>
              <p:cNvSpPr>
                <a:spLocks/>
              </p:cNvSpPr>
              <p:nvPr/>
            </p:nvSpPr>
            <p:spPr bwMode="auto">
              <a:xfrm>
                <a:off x="1166001" y="1421026"/>
                <a:ext cx="379475" cy="82810"/>
              </a:xfrm>
              <a:custGeom>
                <a:avLst/>
                <a:gdLst>
                  <a:gd name="T0" fmla="*/ 0 w 21600"/>
                  <a:gd name="T1" fmla="*/ 48 h 21600"/>
                  <a:gd name="T2" fmla="*/ 40 w 21600"/>
                  <a:gd name="T3" fmla="*/ 41 h 21600"/>
                  <a:gd name="T4" fmla="*/ 138 w 21600"/>
                  <a:gd name="T5" fmla="*/ 17 h 21600"/>
                  <a:gd name="T6" fmla="*/ 22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21600"/>
                    </a:moveTo>
                    <a:lnTo>
                      <a:pt x="3927" y="18450"/>
                    </a:lnTo>
                    <a:lnTo>
                      <a:pt x="13549" y="7650"/>
                    </a:lnTo>
                    <a:lnTo>
                      <a:pt x="21600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14" name="Freeform 84"/>
              <p:cNvSpPr>
                <a:spLocks/>
              </p:cNvSpPr>
              <p:nvPr/>
            </p:nvSpPr>
            <p:spPr bwMode="auto">
              <a:xfrm>
                <a:off x="1166001" y="1421026"/>
                <a:ext cx="379475" cy="82810"/>
              </a:xfrm>
              <a:custGeom>
                <a:avLst/>
                <a:gdLst>
                  <a:gd name="T0" fmla="*/ 0 w 21600"/>
                  <a:gd name="T1" fmla="*/ 48 h 21600"/>
                  <a:gd name="T2" fmla="*/ 43 w 21600"/>
                  <a:gd name="T3" fmla="*/ 39 h 21600"/>
                  <a:gd name="T4" fmla="*/ 88 w 21600"/>
                  <a:gd name="T5" fmla="*/ 29 h 21600"/>
                  <a:gd name="T6" fmla="*/ 114 w 21600"/>
                  <a:gd name="T7" fmla="*/ 22 h 21600"/>
                  <a:gd name="T8" fmla="*/ 146 w 21600"/>
                  <a:gd name="T9" fmla="*/ 15 h 21600"/>
                  <a:gd name="T10" fmla="*/ 179 w 21600"/>
                  <a:gd name="T11" fmla="*/ 7 h 21600"/>
                  <a:gd name="T12" fmla="*/ 22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21600"/>
                    </a:moveTo>
                    <a:lnTo>
                      <a:pt x="4222" y="17550"/>
                    </a:lnTo>
                    <a:lnTo>
                      <a:pt x="8640" y="13050"/>
                    </a:lnTo>
                    <a:lnTo>
                      <a:pt x="11193" y="9900"/>
                    </a:lnTo>
                    <a:lnTo>
                      <a:pt x="14335" y="6750"/>
                    </a:lnTo>
                    <a:lnTo>
                      <a:pt x="17575" y="3150"/>
                    </a:lnTo>
                    <a:lnTo>
                      <a:pt x="21600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15" name="Freeform 85"/>
              <p:cNvSpPr>
                <a:spLocks/>
              </p:cNvSpPr>
              <p:nvPr/>
            </p:nvSpPr>
            <p:spPr bwMode="auto">
              <a:xfrm>
                <a:off x="182816" y="1462431"/>
                <a:ext cx="1003883" cy="212199"/>
              </a:xfrm>
              <a:custGeom>
                <a:avLst/>
                <a:gdLst>
                  <a:gd name="T0" fmla="*/ 582 w 21600"/>
                  <a:gd name="T1" fmla="*/ 0 h 21600"/>
                  <a:gd name="T2" fmla="*/ 505 w 21600"/>
                  <a:gd name="T3" fmla="*/ 17 h 21600"/>
                  <a:gd name="T4" fmla="*/ 407 w 21600"/>
                  <a:gd name="T5" fmla="*/ 24 h 21600"/>
                  <a:gd name="T6" fmla="*/ 366 w 21600"/>
                  <a:gd name="T7" fmla="*/ 24 h 21600"/>
                  <a:gd name="T8" fmla="*/ 285 w 21600"/>
                  <a:gd name="T9" fmla="*/ 34 h 21600"/>
                  <a:gd name="T10" fmla="*/ 252 w 21600"/>
                  <a:gd name="T11" fmla="*/ 48 h 21600"/>
                  <a:gd name="T12" fmla="*/ 211 w 21600"/>
                  <a:gd name="T13" fmla="*/ 58 h 21600"/>
                  <a:gd name="T14" fmla="*/ 146 w 21600"/>
                  <a:gd name="T15" fmla="*/ 82 h 21600"/>
                  <a:gd name="T16" fmla="*/ 113 w 21600"/>
                  <a:gd name="T17" fmla="*/ 89 h 21600"/>
                  <a:gd name="T18" fmla="*/ 89 w 21600"/>
                  <a:gd name="T19" fmla="*/ 89 h 21600"/>
                  <a:gd name="T20" fmla="*/ 65 w 21600"/>
                  <a:gd name="T21" fmla="*/ 106 h 21600"/>
                  <a:gd name="T22" fmla="*/ 32 w 21600"/>
                  <a:gd name="T23" fmla="*/ 123 h 21600"/>
                  <a:gd name="T24" fmla="*/ 0 w 21600"/>
                  <a:gd name="T25" fmla="*/ 106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00"/>
                  <a:gd name="T40" fmla="*/ 0 h 21600"/>
                  <a:gd name="T41" fmla="*/ 21600 w 21600"/>
                  <a:gd name="T42" fmla="*/ 21600 h 2160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00" h="21600">
                    <a:moveTo>
                      <a:pt x="21600" y="0"/>
                    </a:moveTo>
                    <a:lnTo>
                      <a:pt x="18742" y="2985"/>
                    </a:lnTo>
                    <a:lnTo>
                      <a:pt x="15105" y="4215"/>
                    </a:lnTo>
                    <a:lnTo>
                      <a:pt x="13584" y="4215"/>
                    </a:lnTo>
                    <a:lnTo>
                      <a:pt x="10577" y="5971"/>
                    </a:lnTo>
                    <a:lnTo>
                      <a:pt x="9353" y="8429"/>
                    </a:lnTo>
                    <a:lnTo>
                      <a:pt x="7831" y="10185"/>
                    </a:lnTo>
                    <a:lnTo>
                      <a:pt x="5419" y="14400"/>
                    </a:lnTo>
                    <a:lnTo>
                      <a:pt x="4194" y="15629"/>
                    </a:lnTo>
                    <a:lnTo>
                      <a:pt x="3303" y="15629"/>
                    </a:lnTo>
                    <a:lnTo>
                      <a:pt x="2412" y="18615"/>
                    </a:lnTo>
                    <a:lnTo>
                      <a:pt x="1188" y="21600"/>
                    </a:lnTo>
                    <a:lnTo>
                      <a:pt x="0" y="18615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16" name="Freeform 86"/>
              <p:cNvSpPr>
                <a:spLocks/>
              </p:cNvSpPr>
              <p:nvPr/>
            </p:nvSpPr>
            <p:spPr bwMode="auto">
              <a:xfrm>
                <a:off x="182816" y="1462431"/>
                <a:ext cx="1003883" cy="203573"/>
              </a:xfrm>
              <a:custGeom>
                <a:avLst/>
                <a:gdLst>
                  <a:gd name="T0" fmla="*/ 582 w 21600"/>
                  <a:gd name="T1" fmla="*/ 0 h 21600"/>
                  <a:gd name="T2" fmla="*/ 546 w 21600"/>
                  <a:gd name="T3" fmla="*/ 7 h 21600"/>
                  <a:gd name="T4" fmla="*/ 512 w 21600"/>
                  <a:gd name="T5" fmla="*/ 15 h 21600"/>
                  <a:gd name="T6" fmla="*/ 481 w 21600"/>
                  <a:gd name="T7" fmla="*/ 17 h 21600"/>
                  <a:gd name="T8" fmla="*/ 455 w 21600"/>
                  <a:gd name="T9" fmla="*/ 22 h 21600"/>
                  <a:gd name="T10" fmla="*/ 433 w 21600"/>
                  <a:gd name="T11" fmla="*/ 22 h 21600"/>
                  <a:gd name="T12" fmla="*/ 414 w 21600"/>
                  <a:gd name="T13" fmla="*/ 24 h 21600"/>
                  <a:gd name="T14" fmla="*/ 397 w 21600"/>
                  <a:gd name="T15" fmla="*/ 24 h 21600"/>
                  <a:gd name="T16" fmla="*/ 385 w 21600"/>
                  <a:gd name="T17" fmla="*/ 24 h 21600"/>
                  <a:gd name="T18" fmla="*/ 376 w 21600"/>
                  <a:gd name="T19" fmla="*/ 24 h 21600"/>
                  <a:gd name="T20" fmla="*/ 362 w 21600"/>
                  <a:gd name="T21" fmla="*/ 27 h 21600"/>
                  <a:gd name="T22" fmla="*/ 345 w 21600"/>
                  <a:gd name="T23" fmla="*/ 27 h 21600"/>
                  <a:gd name="T24" fmla="*/ 326 w 21600"/>
                  <a:gd name="T25" fmla="*/ 29 h 21600"/>
                  <a:gd name="T26" fmla="*/ 307 w 21600"/>
                  <a:gd name="T27" fmla="*/ 31 h 21600"/>
                  <a:gd name="T28" fmla="*/ 290 w 21600"/>
                  <a:gd name="T29" fmla="*/ 34 h 21600"/>
                  <a:gd name="T30" fmla="*/ 278 w 21600"/>
                  <a:gd name="T31" fmla="*/ 36 h 21600"/>
                  <a:gd name="T32" fmla="*/ 268 w 21600"/>
                  <a:gd name="T33" fmla="*/ 41 h 21600"/>
                  <a:gd name="T34" fmla="*/ 252 w 21600"/>
                  <a:gd name="T35" fmla="*/ 48 h 21600"/>
                  <a:gd name="T36" fmla="*/ 232 w 21600"/>
                  <a:gd name="T37" fmla="*/ 53 h 21600"/>
                  <a:gd name="T38" fmla="*/ 220 w 21600"/>
                  <a:gd name="T39" fmla="*/ 55 h 21600"/>
                  <a:gd name="T40" fmla="*/ 209 w 21600"/>
                  <a:gd name="T41" fmla="*/ 60 h 21600"/>
                  <a:gd name="T42" fmla="*/ 194 w 21600"/>
                  <a:gd name="T43" fmla="*/ 65 h 21600"/>
                  <a:gd name="T44" fmla="*/ 180 w 21600"/>
                  <a:gd name="T45" fmla="*/ 70 h 21600"/>
                  <a:gd name="T46" fmla="*/ 163 w 21600"/>
                  <a:gd name="T47" fmla="*/ 75 h 21600"/>
                  <a:gd name="T48" fmla="*/ 151 w 21600"/>
                  <a:gd name="T49" fmla="*/ 79 h 21600"/>
                  <a:gd name="T50" fmla="*/ 139 w 21600"/>
                  <a:gd name="T51" fmla="*/ 84 h 21600"/>
                  <a:gd name="T52" fmla="*/ 130 w 21600"/>
                  <a:gd name="T53" fmla="*/ 87 h 21600"/>
                  <a:gd name="T54" fmla="*/ 113 w 21600"/>
                  <a:gd name="T55" fmla="*/ 89 h 21600"/>
                  <a:gd name="T56" fmla="*/ 101 w 21600"/>
                  <a:gd name="T57" fmla="*/ 89 h 21600"/>
                  <a:gd name="T58" fmla="*/ 89 w 21600"/>
                  <a:gd name="T59" fmla="*/ 91 h 21600"/>
                  <a:gd name="T60" fmla="*/ 77 w 21600"/>
                  <a:gd name="T61" fmla="*/ 99 h 21600"/>
                  <a:gd name="T62" fmla="*/ 65 w 21600"/>
                  <a:gd name="T63" fmla="*/ 106 h 21600"/>
                  <a:gd name="T64" fmla="*/ 48 w 21600"/>
                  <a:gd name="T65" fmla="*/ 115 h 21600"/>
                  <a:gd name="T66" fmla="*/ 41 w 21600"/>
                  <a:gd name="T67" fmla="*/ 118 h 21600"/>
                  <a:gd name="T68" fmla="*/ 32 w 21600"/>
                  <a:gd name="T69" fmla="*/ 118 h 21600"/>
                  <a:gd name="T70" fmla="*/ 24 w 21600"/>
                  <a:gd name="T71" fmla="*/ 118 h 21600"/>
                  <a:gd name="T72" fmla="*/ 17 w 21600"/>
                  <a:gd name="T73" fmla="*/ 115 h 21600"/>
                  <a:gd name="T74" fmla="*/ 0 w 21600"/>
                  <a:gd name="T75" fmla="*/ 106 h 2160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1600"/>
                  <a:gd name="T115" fmla="*/ 0 h 21600"/>
                  <a:gd name="T116" fmla="*/ 21600 w 21600"/>
                  <a:gd name="T117" fmla="*/ 21600 h 2160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1600" h="21600">
                    <a:moveTo>
                      <a:pt x="21600" y="0"/>
                    </a:moveTo>
                    <a:lnTo>
                      <a:pt x="20264" y="1281"/>
                    </a:lnTo>
                    <a:lnTo>
                      <a:pt x="19002" y="2746"/>
                    </a:lnTo>
                    <a:lnTo>
                      <a:pt x="17852" y="3112"/>
                    </a:lnTo>
                    <a:lnTo>
                      <a:pt x="16887" y="4027"/>
                    </a:lnTo>
                    <a:lnTo>
                      <a:pt x="16070" y="4027"/>
                    </a:lnTo>
                    <a:lnTo>
                      <a:pt x="15365" y="4393"/>
                    </a:lnTo>
                    <a:lnTo>
                      <a:pt x="14734" y="4393"/>
                    </a:lnTo>
                    <a:lnTo>
                      <a:pt x="14289" y="4393"/>
                    </a:lnTo>
                    <a:lnTo>
                      <a:pt x="13955" y="4393"/>
                    </a:lnTo>
                    <a:lnTo>
                      <a:pt x="13435" y="4942"/>
                    </a:lnTo>
                    <a:lnTo>
                      <a:pt x="12804" y="4942"/>
                    </a:lnTo>
                    <a:lnTo>
                      <a:pt x="12099" y="5308"/>
                    </a:lnTo>
                    <a:lnTo>
                      <a:pt x="11394" y="5675"/>
                    </a:lnTo>
                    <a:lnTo>
                      <a:pt x="10763" y="6224"/>
                    </a:lnTo>
                    <a:lnTo>
                      <a:pt x="10318" y="6590"/>
                    </a:lnTo>
                    <a:lnTo>
                      <a:pt x="9946" y="7505"/>
                    </a:lnTo>
                    <a:lnTo>
                      <a:pt x="9353" y="8786"/>
                    </a:lnTo>
                    <a:lnTo>
                      <a:pt x="8610" y="9702"/>
                    </a:lnTo>
                    <a:lnTo>
                      <a:pt x="8165" y="10068"/>
                    </a:lnTo>
                    <a:lnTo>
                      <a:pt x="7757" y="10983"/>
                    </a:lnTo>
                    <a:lnTo>
                      <a:pt x="7200" y="11898"/>
                    </a:lnTo>
                    <a:lnTo>
                      <a:pt x="6680" y="12814"/>
                    </a:lnTo>
                    <a:lnTo>
                      <a:pt x="6049" y="13729"/>
                    </a:lnTo>
                    <a:lnTo>
                      <a:pt x="5604" y="14461"/>
                    </a:lnTo>
                    <a:lnTo>
                      <a:pt x="5159" y="15376"/>
                    </a:lnTo>
                    <a:lnTo>
                      <a:pt x="4825" y="15925"/>
                    </a:lnTo>
                    <a:lnTo>
                      <a:pt x="4194" y="16292"/>
                    </a:lnTo>
                    <a:lnTo>
                      <a:pt x="3748" y="16292"/>
                    </a:lnTo>
                    <a:lnTo>
                      <a:pt x="3303" y="16658"/>
                    </a:lnTo>
                    <a:lnTo>
                      <a:pt x="2858" y="18122"/>
                    </a:lnTo>
                    <a:lnTo>
                      <a:pt x="2412" y="19403"/>
                    </a:lnTo>
                    <a:lnTo>
                      <a:pt x="1781" y="21051"/>
                    </a:lnTo>
                    <a:lnTo>
                      <a:pt x="1522" y="21600"/>
                    </a:lnTo>
                    <a:lnTo>
                      <a:pt x="1188" y="21600"/>
                    </a:lnTo>
                    <a:lnTo>
                      <a:pt x="891" y="21600"/>
                    </a:lnTo>
                    <a:lnTo>
                      <a:pt x="631" y="21051"/>
                    </a:lnTo>
                    <a:lnTo>
                      <a:pt x="0" y="19403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17" name="Freeform 87"/>
              <p:cNvSpPr>
                <a:spLocks/>
              </p:cNvSpPr>
              <p:nvPr/>
            </p:nvSpPr>
            <p:spPr bwMode="auto">
              <a:xfrm>
                <a:off x="1017661" y="1615973"/>
                <a:ext cx="89694" cy="70733"/>
              </a:xfrm>
              <a:custGeom>
                <a:avLst/>
                <a:gdLst>
                  <a:gd name="T0" fmla="*/ 52 w 21600"/>
                  <a:gd name="T1" fmla="*/ 34 h 21600"/>
                  <a:gd name="T2" fmla="*/ 38 w 21600"/>
                  <a:gd name="T3" fmla="*/ 19 h 21600"/>
                  <a:gd name="T4" fmla="*/ 26 w 21600"/>
                  <a:gd name="T5" fmla="*/ 10 h 21600"/>
                  <a:gd name="T6" fmla="*/ 16 w 21600"/>
                  <a:gd name="T7" fmla="*/ 2 h 21600"/>
                  <a:gd name="T8" fmla="*/ 9 w 21600"/>
                  <a:gd name="T9" fmla="*/ 0 h 21600"/>
                  <a:gd name="T10" fmla="*/ 4 w 21600"/>
                  <a:gd name="T11" fmla="*/ 0 h 21600"/>
                  <a:gd name="T12" fmla="*/ 2 w 21600"/>
                  <a:gd name="T13" fmla="*/ 0 h 21600"/>
                  <a:gd name="T14" fmla="*/ 0 w 21600"/>
                  <a:gd name="T15" fmla="*/ 2 h 21600"/>
                  <a:gd name="T16" fmla="*/ 2 w 21600"/>
                  <a:gd name="T17" fmla="*/ 5 h 21600"/>
                  <a:gd name="T18" fmla="*/ 4 w 21600"/>
                  <a:gd name="T19" fmla="*/ 10 h 21600"/>
                  <a:gd name="T20" fmla="*/ 12 w 21600"/>
                  <a:gd name="T21" fmla="*/ 22 h 21600"/>
                  <a:gd name="T22" fmla="*/ 19 w 21600"/>
                  <a:gd name="T23" fmla="*/ 26 h 21600"/>
                  <a:gd name="T24" fmla="*/ 26 w 21600"/>
                  <a:gd name="T25" fmla="*/ 34 h 21600"/>
                  <a:gd name="T26" fmla="*/ 38 w 21600"/>
                  <a:gd name="T27" fmla="*/ 38 h 21600"/>
                  <a:gd name="T28" fmla="*/ 52 w 21600"/>
                  <a:gd name="T29" fmla="*/ 41 h 21600"/>
                  <a:gd name="T30" fmla="*/ 52 w 21600"/>
                  <a:gd name="T31" fmla="*/ 34 h 2160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600"/>
                  <a:gd name="T49" fmla="*/ 0 h 21600"/>
                  <a:gd name="T50" fmla="*/ 21600 w 21600"/>
                  <a:gd name="T51" fmla="*/ 21600 h 2160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600" h="21600">
                    <a:moveTo>
                      <a:pt x="21600" y="17912"/>
                    </a:moveTo>
                    <a:lnTo>
                      <a:pt x="15785" y="10010"/>
                    </a:lnTo>
                    <a:lnTo>
                      <a:pt x="10800" y="5268"/>
                    </a:lnTo>
                    <a:lnTo>
                      <a:pt x="6646" y="1054"/>
                    </a:lnTo>
                    <a:lnTo>
                      <a:pt x="3738" y="0"/>
                    </a:lnTo>
                    <a:lnTo>
                      <a:pt x="1662" y="0"/>
                    </a:lnTo>
                    <a:lnTo>
                      <a:pt x="831" y="0"/>
                    </a:lnTo>
                    <a:lnTo>
                      <a:pt x="0" y="1054"/>
                    </a:lnTo>
                    <a:lnTo>
                      <a:pt x="831" y="2634"/>
                    </a:lnTo>
                    <a:lnTo>
                      <a:pt x="1662" y="5268"/>
                    </a:lnTo>
                    <a:lnTo>
                      <a:pt x="4985" y="11590"/>
                    </a:lnTo>
                    <a:lnTo>
                      <a:pt x="7892" y="13698"/>
                    </a:lnTo>
                    <a:lnTo>
                      <a:pt x="10800" y="17912"/>
                    </a:lnTo>
                    <a:lnTo>
                      <a:pt x="15785" y="20020"/>
                    </a:lnTo>
                    <a:lnTo>
                      <a:pt x="21600" y="21600"/>
                    </a:lnTo>
                    <a:lnTo>
                      <a:pt x="21600" y="17912"/>
                    </a:ln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18" name="Freeform 88"/>
              <p:cNvSpPr>
                <a:spLocks/>
              </p:cNvSpPr>
              <p:nvPr/>
            </p:nvSpPr>
            <p:spPr bwMode="auto">
              <a:xfrm>
                <a:off x="1017661" y="1615973"/>
                <a:ext cx="89694" cy="70733"/>
              </a:xfrm>
              <a:custGeom>
                <a:avLst/>
                <a:gdLst>
                  <a:gd name="T0" fmla="*/ 52 w 21600"/>
                  <a:gd name="T1" fmla="*/ 34 h 21600"/>
                  <a:gd name="T2" fmla="*/ 38 w 21600"/>
                  <a:gd name="T3" fmla="*/ 19 h 21600"/>
                  <a:gd name="T4" fmla="*/ 26 w 21600"/>
                  <a:gd name="T5" fmla="*/ 10 h 21600"/>
                  <a:gd name="T6" fmla="*/ 16 w 21600"/>
                  <a:gd name="T7" fmla="*/ 2 h 21600"/>
                  <a:gd name="T8" fmla="*/ 9 w 21600"/>
                  <a:gd name="T9" fmla="*/ 0 h 21600"/>
                  <a:gd name="T10" fmla="*/ 4 w 21600"/>
                  <a:gd name="T11" fmla="*/ 0 h 21600"/>
                  <a:gd name="T12" fmla="*/ 2 w 21600"/>
                  <a:gd name="T13" fmla="*/ 0 h 21600"/>
                  <a:gd name="T14" fmla="*/ 0 w 21600"/>
                  <a:gd name="T15" fmla="*/ 2 h 21600"/>
                  <a:gd name="T16" fmla="*/ 2 w 21600"/>
                  <a:gd name="T17" fmla="*/ 5 h 21600"/>
                  <a:gd name="T18" fmla="*/ 4 w 21600"/>
                  <a:gd name="T19" fmla="*/ 10 h 21600"/>
                  <a:gd name="T20" fmla="*/ 12 w 21600"/>
                  <a:gd name="T21" fmla="*/ 22 h 21600"/>
                  <a:gd name="T22" fmla="*/ 19 w 21600"/>
                  <a:gd name="T23" fmla="*/ 26 h 21600"/>
                  <a:gd name="T24" fmla="*/ 26 w 21600"/>
                  <a:gd name="T25" fmla="*/ 34 h 21600"/>
                  <a:gd name="T26" fmla="*/ 38 w 21600"/>
                  <a:gd name="T27" fmla="*/ 38 h 21600"/>
                  <a:gd name="T28" fmla="*/ 52 w 21600"/>
                  <a:gd name="T29" fmla="*/ 41 h 216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600"/>
                  <a:gd name="T46" fmla="*/ 0 h 21600"/>
                  <a:gd name="T47" fmla="*/ 21600 w 21600"/>
                  <a:gd name="T48" fmla="*/ 21600 h 2160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600" h="21600">
                    <a:moveTo>
                      <a:pt x="21600" y="17912"/>
                    </a:moveTo>
                    <a:lnTo>
                      <a:pt x="15785" y="10010"/>
                    </a:lnTo>
                    <a:lnTo>
                      <a:pt x="10800" y="5268"/>
                    </a:lnTo>
                    <a:lnTo>
                      <a:pt x="6646" y="1054"/>
                    </a:lnTo>
                    <a:lnTo>
                      <a:pt x="3738" y="0"/>
                    </a:lnTo>
                    <a:lnTo>
                      <a:pt x="1662" y="0"/>
                    </a:lnTo>
                    <a:lnTo>
                      <a:pt x="831" y="0"/>
                    </a:lnTo>
                    <a:lnTo>
                      <a:pt x="0" y="1054"/>
                    </a:lnTo>
                    <a:lnTo>
                      <a:pt x="831" y="2634"/>
                    </a:lnTo>
                    <a:lnTo>
                      <a:pt x="1662" y="5268"/>
                    </a:lnTo>
                    <a:lnTo>
                      <a:pt x="4985" y="11590"/>
                    </a:lnTo>
                    <a:lnTo>
                      <a:pt x="7892" y="13698"/>
                    </a:lnTo>
                    <a:lnTo>
                      <a:pt x="10800" y="17912"/>
                    </a:lnTo>
                    <a:lnTo>
                      <a:pt x="15785" y="20020"/>
                    </a:lnTo>
                    <a:lnTo>
                      <a:pt x="21600" y="2160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19" name="Freeform 89"/>
              <p:cNvSpPr>
                <a:spLocks/>
              </p:cNvSpPr>
              <p:nvPr/>
            </p:nvSpPr>
            <p:spPr bwMode="auto">
              <a:xfrm>
                <a:off x="819299" y="1574569"/>
                <a:ext cx="36223" cy="74184"/>
              </a:xfrm>
              <a:custGeom>
                <a:avLst/>
                <a:gdLst>
                  <a:gd name="T0" fmla="*/ 21 w 21600"/>
                  <a:gd name="T1" fmla="*/ 0 h 21600"/>
                  <a:gd name="T2" fmla="*/ 19 w 21600"/>
                  <a:gd name="T3" fmla="*/ 19 h 21600"/>
                  <a:gd name="T4" fmla="*/ 16 w 21600"/>
                  <a:gd name="T5" fmla="*/ 31 h 21600"/>
                  <a:gd name="T6" fmla="*/ 9 w 21600"/>
                  <a:gd name="T7" fmla="*/ 41 h 21600"/>
                  <a:gd name="T8" fmla="*/ 0 w 21600"/>
                  <a:gd name="T9" fmla="*/ 43 h 21600"/>
                  <a:gd name="T10" fmla="*/ 21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21600" y="0"/>
                    </a:moveTo>
                    <a:lnTo>
                      <a:pt x="19543" y="9544"/>
                    </a:lnTo>
                    <a:lnTo>
                      <a:pt x="16457" y="15572"/>
                    </a:lnTo>
                    <a:lnTo>
                      <a:pt x="9257" y="20595"/>
                    </a:lnTo>
                    <a:lnTo>
                      <a:pt x="0" y="21600"/>
                    </a:lnTo>
                    <a:lnTo>
                      <a:pt x="21600" y="0"/>
                    </a:lnTo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20" name="Line 90"/>
              <p:cNvSpPr>
                <a:spLocks noChangeShapeType="1"/>
              </p:cNvSpPr>
              <p:nvPr/>
            </p:nvSpPr>
            <p:spPr bwMode="auto">
              <a:xfrm>
                <a:off x="724430" y="1633225"/>
                <a:ext cx="20699" cy="6901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21" name="Line 91"/>
              <p:cNvSpPr>
                <a:spLocks noChangeShapeType="1"/>
              </p:cNvSpPr>
              <p:nvPr/>
            </p:nvSpPr>
            <p:spPr bwMode="auto">
              <a:xfrm>
                <a:off x="724430" y="1633225"/>
                <a:ext cx="20699" cy="6901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22" name="Line 92"/>
              <p:cNvSpPr>
                <a:spLocks noChangeShapeType="1"/>
              </p:cNvSpPr>
              <p:nvPr/>
            </p:nvSpPr>
            <p:spPr bwMode="auto">
              <a:xfrm rot="10800000" flipH="1">
                <a:off x="862421" y="1622874"/>
                <a:ext cx="58646" cy="172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23" name="Line 93"/>
              <p:cNvSpPr>
                <a:spLocks noChangeShapeType="1"/>
              </p:cNvSpPr>
              <p:nvPr/>
            </p:nvSpPr>
            <p:spPr bwMode="auto">
              <a:xfrm rot="10800000" flipH="1">
                <a:off x="862421" y="1622874"/>
                <a:ext cx="58646" cy="172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24" name="Freeform 94"/>
              <p:cNvSpPr>
                <a:spLocks/>
              </p:cNvSpPr>
              <p:nvPr/>
            </p:nvSpPr>
            <p:spPr bwMode="auto">
              <a:xfrm>
                <a:off x="1009036" y="1603897"/>
                <a:ext cx="62096" cy="29328"/>
              </a:xfrm>
              <a:custGeom>
                <a:avLst/>
                <a:gdLst>
                  <a:gd name="T0" fmla="*/ 0 w 21600"/>
                  <a:gd name="T1" fmla="*/ 0 h 21600"/>
                  <a:gd name="T2" fmla="*/ 26 w 21600"/>
                  <a:gd name="T3" fmla="*/ 17 h 21600"/>
                  <a:gd name="T4" fmla="*/ 36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>
                    <a:moveTo>
                      <a:pt x="0" y="0"/>
                    </a:moveTo>
                    <a:lnTo>
                      <a:pt x="15600" y="21600"/>
                    </a:lnTo>
                    <a:lnTo>
                      <a:pt x="21600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25" name="Line 95"/>
              <p:cNvSpPr>
                <a:spLocks noChangeShapeType="1"/>
              </p:cNvSpPr>
              <p:nvPr/>
            </p:nvSpPr>
            <p:spPr bwMode="auto">
              <a:xfrm>
                <a:off x="1009036" y="1603897"/>
                <a:ext cx="62096" cy="10351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26" name="Freeform 96"/>
              <p:cNvSpPr>
                <a:spLocks/>
              </p:cNvSpPr>
              <p:nvPr/>
            </p:nvSpPr>
            <p:spPr bwMode="auto">
              <a:xfrm>
                <a:off x="707181" y="1636676"/>
                <a:ext cx="110393" cy="210474"/>
              </a:xfrm>
              <a:custGeom>
                <a:avLst/>
                <a:gdLst>
                  <a:gd name="T0" fmla="*/ 13 w 21600"/>
                  <a:gd name="T1" fmla="*/ 99 h 21600"/>
                  <a:gd name="T2" fmla="*/ 15 w 21600"/>
                  <a:gd name="T3" fmla="*/ 90 h 21600"/>
                  <a:gd name="T4" fmla="*/ 17 w 21600"/>
                  <a:gd name="T5" fmla="*/ 81 h 21600"/>
                  <a:gd name="T6" fmla="*/ 20 w 21600"/>
                  <a:gd name="T7" fmla="*/ 72 h 21600"/>
                  <a:gd name="T8" fmla="*/ 23 w 21600"/>
                  <a:gd name="T9" fmla="*/ 61 h 21600"/>
                  <a:gd name="T10" fmla="*/ 36 w 21600"/>
                  <a:gd name="T11" fmla="*/ 40 h 21600"/>
                  <a:gd name="T12" fmla="*/ 49 w 21600"/>
                  <a:gd name="T13" fmla="*/ 23 h 21600"/>
                  <a:gd name="T14" fmla="*/ 55 w 21600"/>
                  <a:gd name="T15" fmla="*/ 16 h 21600"/>
                  <a:gd name="T16" fmla="*/ 60 w 21600"/>
                  <a:gd name="T17" fmla="*/ 9 h 21600"/>
                  <a:gd name="T18" fmla="*/ 64 w 21600"/>
                  <a:gd name="T19" fmla="*/ 7 h 21600"/>
                  <a:gd name="T20" fmla="*/ 64 w 21600"/>
                  <a:gd name="T21" fmla="*/ 2 h 21600"/>
                  <a:gd name="T22" fmla="*/ 64 w 21600"/>
                  <a:gd name="T23" fmla="*/ 0 h 21600"/>
                  <a:gd name="T24" fmla="*/ 53 w 21600"/>
                  <a:gd name="T25" fmla="*/ 0 h 21600"/>
                  <a:gd name="T26" fmla="*/ 47 w 21600"/>
                  <a:gd name="T27" fmla="*/ 2 h 21600"/>
                  <a:gd name="T28" fmla="*/ 41 w 21600"/>
                  <a:gd name="T29" fmla="*/ 7 h 21600"/>
                  <a:gd name="T30" fmla="*/ 32 w 21600"/>
                  <a:gd name="T31" fmla="*/ 16 h 21600"/>
                  <a:gd name="T32" fmla="*/ 21 w 21600"/>
                  <a:gd name="T33" fmla="*/ 29 h 21600"/>
                  <a:gd name="T34" fmla="*/ 11 w 21600"/>
                  <a:gd name="T35" fmla="*/ 45 h 21600"/>
                  <a:gd name="T36" fmla="*/ 4 w 21600"/>
                  <a:gd name="T37" fmla="*/ 58 h 21600"/>
                  <a:gd name="T38" fmla="*/ 0 w 21600"/>
                  <a:gd name="T39" fmla="*/ 72 h 21600"/>
                  <a:gd name="T40" fmla="*/ 0 w 21600"/>
                  <a:gd name="T41" fmla="*/ 84 h 21600"/>
                  <a:gd name="T42" fmla="*/ 0 w 21600"/>
                  <a:gd name="T43" fmla="*/ 95 h 21600"/>
                  <a:gd name="T44" fmla="*/ 0 w 21600"/>
                  <a:gd name="T45" fmla="*/ 103 h 21600"/>
                  <a:gd name="T46" fmla="*/ 0 w 21600"/>
                  <a:gd name="T47" fmla="*/ 111 h 21600"/>
                  <a:gd name="T48" fmla="*/ 0 w 21600"/>
                  <a:gd name="T49" fmla="*/ 114 h 21600"/>
                  <a:gd name="T50" fmla="*/ 0 w 21600"/>
                  <a:gd name="T51" fmla="*/ 119 h 21600"/>
                  <a:gd name="T52" fmla="*/ 3 w 21600"/>
                  <a:gd name="T53" fmla="*/ 122 h 21600"/>
                  <a:gd name="T54" fmla="*/ 6 w 21600"/>
                  <a:gd name="T55" fmla="*/ 122 h 21600"/>
                  <a:gd name="T56" fmla="*/ 13 w 21600"/>
                  <a:gd name="T57" fmla="*/ 92 h 21600"/>
                  <a:gd name="T58" fmla="*/ 13 w 21600"/>
                  <a:gd name="T59" fmla="*/ 99 h 2160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1600"/>
                  <a:gd name="T91" fmla="*/ 0 h 21600"/>
                  <a:gd name="T92" fmla="*/ 21600 w 21600"/>
                  <a:gd name="T93" fmla="*/ 21600 h 2160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1600" h="21600">
                    <a:moveTo>
                      <a:pt x="4388" y="17528"/>
                    </a:moveTo>
                    <a:lnTo>
                      <a:pt x="5063" y="15934"/>
                    </a:lnTo>
                    <a:lnTo>
                      <a:pt x="5738" y="14341"/>
                    </a:lnTo>
                    <a:lnTo>
                      <a:pt x="6750" y="12748"/>
                    </a:lnTo>
                    <a:lnTo>
                      <a:pt x="7763" y="10800"/>
                    </a:lnTo>
                    <a:lnTo>
                      <a:pt x="12150" y="7082"/>
                    </a:lnTo>
                    <a:lnTo>
                      <a:pt x="16538" y="4072"/>
                    </a:lnTo>
                    <a:lnTo>
                      <a:pt x="18563" y="2833"/>
                    </a:lnTo>
                    <a:lnTo>
                      <a:pt x="20250" y="1593"/>
                    </a:lnTo>
                    <a:lnTo>
                      <a:pt x="21600" y="1239"/>
                    </a:lnTo>
                    <a:lnTo>
                      <a:pt x="21600" y="354"/>
                    </a:lnTo>
                    <a:lnTo>
                      <a:pt x="21600" y="0"/>
                    </a:lnTo>
                    <a:lnTo>
                      <a:pt x="17888" y="0"/>
                    </a:lnTo>
                    <a:lnTo>
                      <a:pt x="15863" y="354"/>
                    </a:lnTo>
                    <a:lnTo>
                      <a:pt x="13838" y="1239"/>
                    </a:lnTo>
                    <a:lnTo>
                      <a:pt x="10800" y="2833"/>
                    </a:lnTo>
                    <a:lnTo>
                      <a:pt x="7088" y="5134"/>
                    </a:lnTo>
                    <a:lnTo>
                      <a:pt x="3713" y="7967"/>
                    </a:lnTo>
                    <a:lnTo>
                      <a:pt x="1350" y="10269"/>
                    </a:lnTo>
                    <a:lnTo>
                      <a:pt x="0" y="12748"/>
                    </a:lnTo>
                    <a:lnTo>
                      <a:pt x="0" y="14872"/>
                    </a:lnTo>
                    <a:lnTo>
                      <a:pt x="0" y="16820"/>
                    </a:lnTo>
                    <a:lnTo>
                      <a:pt x="0" y="18236"/>
                    </a:lnTo>
                    <a:lnTo>
                      <a:pt x="0" y="19652"/>
                    </a:lnTo>
                    <a:lnTo>
                      <a:pt x="0" y="20184"/>
                    </a:lnTo>
                    <a:lnTo>
                      <a:pt x="0" y="21069"/>
                    </a:lnTo>
                    <a:lnTo>
                      <a:pt x="1013" y="21600"/>
                    </a:lnTo>
                    <a:lnTo>
                      <a:pt x="2025" y="21600"/>
                    </a:lnTo>
                    <a:lnTo>
                      <a:pt x="4388" y="16289"/>
                    </a:lnTo>
                    <a:lnTo>
                      <a:pt x="4388" y="17528"/>
                    </a:lnTo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27" name="Freeform 97"/>
              <p:cNvSpPr>
                <a:spLocks/>
              </p:cNvSpPr>
              <p:nvPr/>
            </p:nvSpPr>
            <p:spPr bwMode="auto">
              <a:xfrm>
                <a:off x="703732" y="1633225"/>
                <a:ext cx="124192" cy="222551"/>
              </a:xfrm>
              <a:custGeom>
                <a:avLst/>
                <a:gdLst>
                  <a:gd name="T0" fmla="*/ 14 w 21600"/>
                  <a:gd name="T1" fmla="*/ 105 h 21600"/>
                  <a:gd name="T2" fmla="*/ 17 w 21600"/>
                  <a:gd name="T3" fmla="*/ 96 h 21600"/>
                  <a:gd name="T4" fmla="*/ 19 w 21600"/>
                  <a:gd name="T5" fmla="*/ 86 h 21600"/>
                  <a:gd name="T6" fmla="*/ 21 w 21600"/>
                  <a:gd name="T7" fmla="*/ 76 h 21600"/>
                  <a:gd name="T8" fmla="*/ 28 w 21600"/>
                  <a:gd name="T9" fmla="*/ 64 h 21600"/>
                  <a:gd name="T10" fmla="*/ 40 w 21600"/>
                  <a:gd name="T11" fmla="*/ 43 h 21600"/>
                  <a:gd name="T12" fmla="*/ 55 w 21600"/>
                  <a:gd name="T13" fmla="*/ 24 h 21600"/>
                  <a:gd name="T14" fmla="*/ 62 w 21600"/>
                  <a:gd name="T15" fmla="*/ 16 h 21600"/>
                  <a:gd name="T16" fmla="*/ 69 w 21600"/>
                  <a:gd name="T17" fmla="*/ 9 h 21600"/>
                  <a:gd name="T18" fmla="*/ 72 w 21600"/>
                  <a:gd name="T19" fmla="*/ 7 h 21600"/>
                  <a:gd name="T20" fmla="*/ 72 w 21600"/>
                  <a:gd name="T21" fmla="*/ 4 h 21600"/>
                  <a:gd name="T22" fmla="*/ 72 w 21600"/>
                  <a:gd name="T23" fmla="*/ 0 h 21600"/>
                  <a:gd name="T24" fmla="*/ 60 w 21600"/>
                  <a:gd name="T25" fmla="*/ 0 h 21600"/>
                  <a:gd name="T26" fmla="*/ 52 w 21600"/>
                  <a:gd name="T27" fmla="*/ 2 h 21600"/>
                  <a:gd name="T28" fmla="*/ 45 w 21600"/>
                  <a:gd name="T29" fmla="*/ 7 h 21600"/>
                  <a:gd name="T30" fmla="*/ 36 w 21600"/>
                  <a:gd name="T31" fmla="*/ 16 h 21600"/>
                  <a:gd name="T32" fmla="*/ 24 w 21600"/>
                  <a:gd name="T33" fmla="*/ 31 h 21600"/>
                  <a:gd name="T34" fmla="*/ 12 w 21600"/>
                  <a:gd name="T35" fmla="*/ 48 h 21600"/>
                  <a:gd name="T36" fmla="*/ 5 w 21600"/>
                  <a:gd name="T37" fmla="*/ 62 h 21600"/>
                  <a:gd name="T38" fmla="*/ 0 w 21600"/>
                  <a:gd name="T39" fmla="*/ 76 h 21600"/>
                  <a:gd name="T40" fmla="*/ 0 w 21600"/>
                  <a:gd name="T41" fmla="*/ 88 h 21600"/>
                  <a:gd name="T42" fmla="*/ 0 w 21600"/>
                  <a:gd name="T43" fmla="*/ 100 h 21600"/>
                  <a:gd name="T44" fmla="*/ 0 w 21600"/>
                  <a:gd name="T45" fmla="*/ 110 h 21600"/>
                  <a:gd name="T46" fmla="*/ 0 w 21600"/>
                  <a:gd name="T47" fmla="*/ 117 h 21600"/>
                  <a:gd name="T48" fmla="*/ 0 w 21600"/>
                  <a:gd name="T49" fmla="*/ 122 h 21600"/>
                  <a:gd name="T50" fmla="*/ 0 w 21600"/>
                  <a:gd name="T51" fmla="*/ 127 h 21600"/>
                  <a:gd name="T52" fmla="*/ 2 w 21600"/>
                  <a:gd name="T53" fmla="*/ 129 h 21600"/>
                  <a:gd name="T54" fmla="*/ 7 w 21600"/>
                  <a:gd name="T55" fmla="*/ 129 h 21600"/>
                  <a:gd name="T56" fmla="*/ 14 w 21600"/>
                  <a:gd name="T57" fmla="*/ 98 h 21600"/>
                  <a:gd name="T58" fmla="*/ 14 w 21600"/>
                  <a:gd name="T59" fmla="*/ 105 h 2160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1600"/>
                  <a:gd name="T91" fmla="*/ 0 h 21600"/>
                  <a:gd name="T92" fmla="*/ 21600 w 21600"/>
                  <a:gd name="T93" fmla="*/ 21600 h 2160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1600" h="21600">
                    <a:moveTo>
                      <a:pt x="4200" y="17581"/>
                    </a:moveTo>
                    <a:lnTo>
                      <a:pt x="5100" y="16074"/>
                    </a:lnTo>
                    <a:lnTo>
                      <a:pt x="5700" y="14400"/>
                    </a:lnTo>
                    <a:lnTo>
                      <a:pt x="6300" y="12726"/>
                    </a:lnTo>
                    <a:lnTo>
                      <a:pt x="8400" y="10716"/>
                    </a:lnTo>
                    <a:lnTo>
                      <a:pt x="12000" y="7200"/>
                    </a:lnTo>
                    <a:lnTo>
                      <a:pt x="16500" y="4019"/>
                    </a:lnTo>
                    <a:lnTo>
                      <a:pt x="18600" y="2679"/>
                    </a:lnTo>
                    <a:lnTo>
                      <a:pt x="20700" y="1507"/>
                    </a:lnTo>
                    <a:lnTo>
                      <a:pt x="21600" y="1172"/>
                    </a:lnTo>
                    <a:lnTo>
                      <a:pt x="21600" y="670"/>
                    </a:lnTo>
                    <a:lnTo>
                      <a:pt x="21600" y="0"/>
                    </a:lnTo>
                    <a:lnTo>
                      <a:pt x="18000" y="0"/>
                    </a:lnTo>
                    <a:lnTo>
                      <a:pt x="15600" y="335"/>
                    </a:lnTo>
                    <a:lnTo>
                      <a:pt x="13500" y="1172"/>
                    </a:lnTo>
                    <a:lnTo>
                      <a:pt x="10800" y="2679"/>
                    </a:lnTo>
                    <a:lnTo>
                      <a:pt x="7200" y="5191"/>
                    </a:lnTo>
                    <a:lnTo>
                      <a:pt x="3600" y="8037"/>
                    </a:lnTo>
                    <a:lnTo>
                      <a:pt x="1500" y="10381"/>
                    </a:lnTo>
                    <a:lnTo>
                      <a:pt x="0" y="12726"/>
                    </a:lnTo>
                    <a:lnTo>
                      <a:pt x="0" y="14735"/>
                    </a:lnTo>
                    <a:lnTo>
                      <a:pt x="0" y="16744"/>
                    </a:lnTo>
                    <a:lnTo>
                      <a:pt x="0" y="18419"/>
                    </a:lnTo>
                    <a:lnTo>
                      <a:pt x="0" y="19591"/>
                    </a:lnTo>
                    <a:lnTo>
                      <a:pt x="0" y="20428"/>
                    </a:lnTo>
                    <a:lnTo>
                      <a:pt x="0" y="21265"/>
                    </a:lnTo>
                    <a:lnTo>
                      <a:pt x="600" y="21600"/>
                    </a:lnTo>
                    <a:lnTo>
                      <a:pt x="2100" y="21600"/>
                    </a:lnTo>
                    <a:lnTo>
                      <a:pt x="4200" y="16409"/>
                    </a:lnTo>
                    <a:lnTo>
                      <a:pt x="4200" y="17581"/>
                    </a:ln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28" name="Freeform 98"/>
              <p:cNvSpPr>
                <a:spLocks/>
              </p:cNvSpPr>
              <p:nvPr/>
            </p:nvSpPr>
            <p:spPr bwMode="auto">
              <a:xfrm>
                <a:off x="703732" y="1633225"/>
                <a:ext cx="124192" cy="222551"/>
              </a:xfrm>
              <a:custGeom>
                <a:avLst/>
                <a:gdLst>
                  <a:gd name="T0" fmla="*/ 14 w 21600"/>
                  <a:gd name="T1" fmla="*/ 105 h 21600"/>
                  <a:gd name="T2" fmla="*/ 17 w 21600"/>
                  <a:gd name="T3" fmla="*/ 96 h 21600"/>
                  <a:gd name="T4" fmla="*/ 19 w 21600"/>
                  <a:gd name="T5" fmla="*/ 86 h 21600"/>
                  <a:gd name="T6" fmla="*/ 21 w 21600"/>
                  <a:gd name="T7" fmla="*/ 76 h 21600"/>
                  <a:gd name="T8" fmla="*/ 28 w 21600"/>
                  <a:gd name="T9" fmla="*/ 64 h 21600"/>
                  <a:gd name="T10" fmla="*/ 40 w 21600"/>
                  <a:gd name="T11" fmla="*/ 43 h 21600"/>
                  <a:gd name="T12" fmla="*/ 55 w 21600"/>
                  <a:gd name="T13" fmla="*/ 24 h 21600"/>
                  <a:gd name="T14" fmla="*/ 62 w 21600"/>
                  <a:gd name="T15" fmla="*/ 16 h 21600"/>
                  <a:gd name="T16" fmla="*/ 69 w 21600"/>
                  <a:gd name="T17" fmla="*/ 9 h 21600"/>
                  <a:gd name="T18" fmla="*/ 72 w 21600"/>
                  <a:gd name="T19" fmla="*/ 7 h 21600"/>
                  <a:gd name="T20" fmla="*/ 72 w 21600"/>
                  <a:gd name="T21" fmla="*/ 4 h 21600"/>
                  <a:gd name="T22" fmla="*/ 72 w 21600"/>
                  <a:gd name="T23" fmla="*/ 0 h 21600"/>
                  <a:gd name="T24" fmla="*/ 60 w 21600"/>
                  <a:gd name="T25" fmla="*/ 0 h 21600"/>
                  <a:gd name="T26" fmla="*/ 52 w 21600"/>
                  <a:gd name="T27" fmla="*/ 2 h 21600"/>
                  <a:gd name="T28" fmla="*/ 45 w 21600"/>
                  <a:gd name="T29" fmla="*/ 7 h 21600"/>
                  <a:gd name="T30" fmla="*/ 36 w 21600"/>
                  <a:gd name="T31" fmla="*/ 16 h 21600"/>
                  <a:gd name="T32" fmla="*/ 24 w 21600"/>
                  <a:gd name="T33" fmla="*/ 31 h 21600"/>
                  <a:gd name="T34" fmla="*/ 12 w 21600"/>
                  <a:gd name="T35" fmla="*/ 48 h 21600"/>
                  <a:gd name="T36" fmla="*/ 5 w 21600"/>
                  <a:gd name="T37" fmla="*/ 62 h 21600"/>
                  <a:gd name="T38" fmla="*/ 0 w 21600"/>
                  <a:gd name="T39" fmla="*/ 76 h 21600"/>
                  <a:gd name="T40" fmla="*/ 0 w 21600"/>
                  <a:gd name="T41" fmla="*/ 88 h 21600"/>
                  <a:gd name="T42" fmla="*/ 0 w 21600"/>
                  <a:gd name="T43" fmla="*/ 100 h 21600"/>
                  <a:gd name="T44" fmla="*/ 0 w 21600"/>
                  <a:gd name="T45" fmla="*/ 110 h 21600"/>
                  <a:gd name="T46" fmla="*/ 0 w 21600"/>
                  <a:gd name="T47" fmla="*/ 117 h 21600"/>
                  <a:gd name="T48" fmla="*/ 0 w 21600"/>
                  <a:gd name="T49" fmla="*/ 122 h 21600"/>
                  <a:gd name="T50" fmla="*/ 0 w 21600"/>
                  <a:gd name="T51" fmla="*/ 127 h 21600"/>
                  <a:gd name="T52" fmla="*/ 2 w 21600"/>
                  <a:gd name="T53" fmla="*/ 129 h 21600"/>
                  <a:gd name="T54" fmla="*/ 7 w 21600"/>
                  <a:gd name="T55" fmla="*/ 129 h 21600"/>
                  <a:gd name="T56" fmla="*/ 14 w 21600"/>
                  <a:gd name="T57" fmla="*/ 98 h 216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1600"/>
                  <a:gd name="T88" fmla="*/ 0 h 21600"/>
                  <a:gd name="T89" fmla="*/ 21600 w 21600"/>
                  <a:gd name="T90" fmla="*/ 21600 h 2160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1600" h="21600">
                    <a:moveTo>
                      <a:pt x="4200" y="17581"/>
                    </a:moveTo>
                    <a:lnTo>
                      <a:pt x="5100" y="16074"/>
                    </a:lnTo>
                    <a:lnTo>
                      <a:pt x="5700" y="14400"/>
                    </a:lnTo>
                    <a:lnTo>
                      <a:pt x="6300" y="12726"/>
                    </a:lnTo>
                    <a:lnTo>
                      <a:pt x="8400" y="10716"/>
                    </a:lnTo>
                    <a:lnTo>
                      <a:pt x="12000" y="7200"/>
                    </a:lnTo>
                    <a:lnTo>
                      <a:pt x="16500" y="4019"/>
                    </a:lnTo>
                    <a:lnTo>
                      <a:pt x="18600" y="2679"/>
                    </a:lnTo>
                    <a:lnTo>
                      <a:pt x="20700" y="1507"/>
                    </a:lnTo>
                    <a:lnTo>
                      <a:pt x="21600" y="1172"/>
                    </a:lnTo>
                    <a:lnTo>
                      <a:pt x="21600" y="670"/>
                    </a:lnTo>
                    <a:lnTo>
                      <a:pt x="21600" y="0"/>
                    </a:lnTo>
                    <a:lnTo>
                      <a:pt x="18000" y="0"/>
                    </a:lnTo>
                    <a:lnTo>
                      <a:pt x="15600" y="335"/>
                    </a:lnTo>
                    <a:lnTo>
                      <a:pt x="13500" y="1172"/>
                    </a:lnTo>
                    <a:lnTo>
                      <a:pt x="10800" y="2679"/>
                    </a:lnTo>
                    <a:lnTo>
                      <a:pt x="7200" y="5191"/>
                    </a:lnTo>
                    <a:lnTo>
                      <a:pt x="3600" y="8037"/>
                    </a:lnTo>
                    <a:lnTo>
                      <a:pt x="1500" y="10381"/>
                    </a:lnTo>
                    <a:lnTo>
                      <a:pt x="0" y="12726"/>
                    </a:lnTo>
                    <a:lnTo>
                      <a:pt x="0" y="14735"/>
                    </a:lnTo>
                    <a:lnTo>
                      <a:pt x="0" y="16744"/>
                    </a:lnTo>
                    <a:lnTo>
                      <a:pt x="0" y="18419"/>
                    </a:lnTo>
                    <a:lnTo>
                      <a:pt x="0" y="19591"/>
                    </a:lnTo>
                    <a:lnTo>
                      <a:pt x="0" y="20428"/>
                    </a:lnTo>
                    <a:lnTo>
                      <a:pt x="0" y="21265"/>
                    </a:lnTo>
                    <a:lnTo>
                      <a:pt x="600" y="21600"/>
                    </a:lnTo>
                    <a:lnTo>
                      <a:pt x="2100" y="21600"/>
                    </a:lnTo>
                    <a:lnTo>
                      <a:pt x="4200" y="16409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29" name="Freeform 99"/>
              <p:cNvSpPr>
                <a:spLocks/>
              </p:cNvSpPr>
              <p:nvPr/>
            </p:nvSpPr>
            <p:spPr bwMode="auto">
              <a:xfrm>
                <a:off x="579540" y="1860952"/>
                <a:ext cx="125917" cy="39680"/>
              </a:xfrm>
              <a:custGeom>
                <a:avLst/>
                <a:gdLst>
                  <a:gd name="T0" fmla="*/ 67 w 21600"/>
                  <a:gd name="T1" fmla="*/ 0 h 21600"/>
                  <a:gd name="T2" fmla="*/ 50 w 21600"/>
                  <a:gd name="T3" fmla="*/ 5 h 21600"/>
                  <a:gd name="T4" fmla="*/ 34 w 21600"/>
                  <a:gd name="T5" fmla="*/ 10 h 21600"/>
                  <a:gd name="T6" fmla="*/ 22 w 21600"/>
                  <a:gd name="T7" fmla="*/ 14 h 21600"/>
                  <a:gd name="T8" fmla="*/ 11 w 21600"/>
                  <a:gd name="T9" fmla="*/ 18 h 21600"/>
                  <a:gd name="T10" fmla="*/ 5 w 21600"/>
                  <a:gd name="T11" fmla="*/ 21 h 21600"/>
                  <a:gd name="T12" fmla="*/ 0 w 21600"/>
                  <a:gd name="T13" fmla="*/ 21 h 21600"/>
                  <a:gd name="T14" fmla="*/ 0 w 21600"/>
                  <a:gd name="T15" fmla="*/ 23 h 21600"/>
                  <a:gd name="T16" fmla="*/ 5 w 21600"/>
                  <a:gd name="T17" fmla="*/ 21 h 21600"/>
                  <a:gd name="T18" fmla="*/ 15 w 21600"/>
                  <a:gd name="T19" fmla="*/ 18 h 21600"/>
                  <a:gd name="T20" fmla="*/ 22 w 21600"/>
                  <a:gd name="T21" fmla="*/ 18 h 21600"/>
                  <a:gd name="T22" fmla="*/ 31 w 21600"/>
                  <a:gd name="T23" fmla="*/ 18 h 21600"/>
                  <a:gd name="T24" fmla="*/ 37 w 21600"/>
                  <a:gd name="T25" fmla="*/ 16 h 21600"/>
                  <a:gd name="T26" fmla="*/ 43 w 21600"/>
                  <a:gd name="T27" fmla="*/ 12 h 21600"/>
                  <a:gd name="T28" fmla="*/ 54 w 21600"/>
                  <a:gd name="T29" fmla="*/ 9 h 21600"/>
                  <a:gd name="T30" fmla="*/ 65 w 21600"/>
                  <a:gd name="T31" fmla="*/ 7 h 21600"/>
                  <a:gd name="T32" fmla="*/ 69 w 21600"/>
                  <a:gd name="T33" fmla="*/ 3 h 21600"/>
                  <a:gd name="T34" fmla="*/ 73 w 21600"/>
                  <a:gd name="T35" fmla="*/ 0 h 21600"/>
                  <a:gd name="T36" fmla="*/ 67 w 21600"/>
                  <a:gd name="T37" fmla="*/ 0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600"/>
                  <a:gd name="T58" fmla="*/ 0 h 21600"/>
                  <a:gd name="T59" fmla="*/ 21600 w 21600"/>
                  <a:gd name="T60" fmla="*/ 21600 h 2160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600" h="21600">
                    <a:moveTo>
                      <a:pt x="19825" y="0"/>
                    </a:moveTo>
                    <a:lnTo>
                      <a:pt x="14795" y="4696"/>
                    </a:lnTo>
                    <a:lnTo>
                      <a:pt x="10060" y="9391"/>
                    </a:lnTo>
                    <a:lnTo>
                      <a:pt x="6510" y="13148"/>
                    </a:lnTo>
                    <a:lnTo>
                      <a:pt x="3255" y="16904"/>
                    </a:lnTo>
                    <a:lnTo>
                      <a:pt x="1479" y="19722"/>
                    </a:lnTo>
                    <a:lnTo>
                      <a:pt x="0" y="19722"/>
                    </a:lnTo>
                    <a:lnTo>
                      <a:pt x="0" y="21600"/>
                    </a:lnTo>
                    <a:lnTo>
                      <a:pt x="1479" y="19722"/>
                    </a:lnTo>
                    <a:lnTo>
                      <a:pt x="4438" y="16904"/>
                    </a:lnTo>
                    <a:lnTo>
                      <a:pt x="6510" y="16904"/>
                    </a:lnTo>
                    <a:lnTo>
                      <a:pt x="9173" y="16904"/>
                    </a:lnTo>
                    <a:lnTo>
                      <a:pt x="10948" y="15026"/>
                    </a:lnTo>
                    <a:lnTo>
                      <a:pt x="12723" y="11270"/>
                    </a:lnTo>
                    <a:lnTo>
                      <a:pt x="15978" y="8452"/>
                    </a:lnTo>
                    <a:lnTo>
                      <a:pt x="19233" y="6574"/>
                    </a:lnTo>
                    <a:lnTo>
                      <a:pt x="20416" y="2817"/>
                    </a:lnTo>
                    <a:lnTo>
                      <a:pt x="21600" y="0"/>
                    </a:lnTo>
                    <a:lnTo>
                      <a:pt x="19825" y="0"/>
                    </a:lnTo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30" name="Freeform 100"/>
              <p:cNvSpPr>
                <a:spLocks/>
              </p:cNvSpPr>
              <p:nvPr/>
            </p:nvSpPr>
            <p:spPr bwMode="auto">
              <a:xfrm>
                <a:off x="576090" y="1855776"/>
                <a:ext cx="139716" cy="53481"/>
              </a:xfrm>
              <a:custGeom>
                <a:avLst/>
                <a:gdLst>
                  <a:gd name="T0" fmla="*/ 74 w 21600"/>
                  <a:gd name="T1" fmla="*/ 0 h 21600"/>
                  <a:gd name="T2" fmla="*/ 55 w 21600"/>
                  <a:gd name="T3" fmla="*/ 7 h 21600"/>
                  <a:gd name="T4" fmla="*/ 38 w 21600"/>
                  <a:gd name="T5" fmla="*/ 15 h 21600"/>
                  <a:gd name="T6" fmla="*/ 24 w 21600"/>
                  <a:gd name="T7" fmla="*/ 19 h 21600"/>
                  <a:gd name="T8" fmla="*/ 12 w 21600"/>
                  <a:gd name="T9" fmla="*/ 24 h 21600"/>
                  <a:gd name="T10" fmla="*/ 4 w 21600"/>
                  <a:gd name="T11" fmla="*/ 29 h 21600"/>
                  <a:gd name="T12" fmla="*/ 0 w 21600"/>
                  <a:gd name="T13" fmla="*/ 31 h 21600"/>
                  <a:gd name="T14" fmla="*/ 4 w 21600"/>
                  <a:gd name="T15" fmla="*/ 31 h 21600"/>
                  <a:gd name="T16" fmla="*/ 16 w 21600"/>
                  <a:gd name="T17" fmla="*/ 31 h 21600"/>
                  <a:gd name="T18" fmla="*/ 24 w 21600"/>
                  <a:gd name="T19" fmla="*/ 29 h 21600"/>
                  <a:gd name="T20" fmla="*/ 33 w 21600"/>
                  <a:gd name="T21" fmla="*/ 24 h 21600"/>
                  <a:gd name="T22" fmla="*/ 40 w 21600"/>
                  <a:gd name="T23" fmla="*/ 22 h 21600"/>
                  <a:gd name="T24" fmla="*/ 47 w 21600"/>
                  <a:gd name="T25" fmla="*/ 17 h 21600"/>
                  <a:gd name="T26" fmla="*/ 62 w 21600"/>
                  <a:gd name="T27" fmla="*/ 12 h 21600"/>
                  <a:gd name="T28" fmla="*/ 71 w 21600"/>
                  <a:gd name="T29" fmla="*/ 10 h 21600"/>
                  <a:gd name="T30" fmla="*/ 76 w 21600"/>
                  <a:gd name="T31" fmla="*/ 5 h 21600"/>
                  <a:gd name="T32" fmla="*/ 81 w 21600"/>
                  <a:gd name="T33" fmla="*/ 0 h 21600"/>
                  <a:gd name="T34" fmla="*/ 74 w 21600"/>
                  <a:gd name="T35" fmla="*/ 0 h 216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1600"/>
                  <a:gd name="T55" fmla="*/ 0 h 21600"/>
                  <a:gd name="T56" fmla="*/ 21600 w 21600"/>
                  <a:gd name="T57" fmla="*/ 21600 h 216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1600" h="21600">
                    <a:moveTo>
                      <a:pt x="19733" y="0"/>
                    </a:moveTo>
                    <a:lnTo>
                      <a:pt x="14667" y="4877"/>
                    </a:lnTo>
                    <a:lnTo>
                      <a:pt x="10133" y="10452"/>
                    </a:lnTo>
                    <a:lnTo>
                      <a:pt x="6400" y="13239"/>
                    </a:lnTo>
                    <a:lnTo>
                      <a:pt x="3200" y="16723"/>
                    </a:lnTo>
                    <a:lnTo>
                      <a:pt x="1067" y="20206"/>
                    </a:lnTo>
                    <a:lnTo>
                      <a:pt x="0" y="21600"/>
                    </a:lnTo>
                    <a:lnTo>
                      <a:pt x="1067" y="21600"/>
                    </a:lnTo>
                    <a:lnTo>
                      <a:pt x="4267" y="21600"/>
                    </a:lnTo>
                    <a:lnTo>
                      <a:pt x="6400" y="20206"/>
                    </a:lnTo>
                    <a:lnTo>
                      <a:pt x="8800" y="16723"/>
                    </a:lnTo>
                    <a:lnTo>
                      <a:pt x="10667" y="15329"/>
                    </a:lnTo>
                    <a:lnTo>
                      <a:pt x="12533" y="11845"/>
                    </a:lnTo>
                    <a:lnTo>
                      <a:pt x="16533" y="8361"/>
                    </a:lnTo>
                    <a:lnTo>
                      <a:pt x="18933" y="6968"/>
                    </a:lnTo>
                    <a:lnTo>
                      <a:pt x="20267" y="3484"/>
                    </a:lnTo>
                    <a:lnTo>
                      <a:pt x="21600" y="0"/>
                    </a:lnTo>
                    <a:lnTo>
                      <a:pt x="19733" y="0"/>
                    </a:ln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31" name="Freeform 101"/>
              <p:cNvSpPr>
                <a:spLocks/>
              </p:cNvSpPr>
              <p:nvPr/>
            </p:nvSpPr>
            <p:spPr bwMode="auto">
              <a:xfrm>
                <a:off x="576090" y="1855776"/>
                <a:ext cx="139716" cy="53481"/>
              </a:xfrm>
              <a:custGeom>
                <a:avLst/>
                <a:gdLst>
                  <a:gd name="T0" fmla="*/ 74 w 21600"/>
                  <a:gd name="T1" fmla="*/ 0 h 21600"/>
                  <a:gd name="T2" fmla="*/ 55 w 21600"/>
                  <a:gd name="T3" fmla="*/ 7 h 21600"/>
                  <a:gd name="T4" fmla="*/ 38 w 21600"/>
                  <a:gd name="T5" fmla="*/ 15 h 21600"/>
                  <a:gd name="T6" fmla="*/ 24 w 21600"/>
                  <a:gd name="T7" fmla="*/ 19 h 21600"/>
                  <a:gd name="T8" fmla="*/ 12 w 21600"/>
                  <a:gd name="T9" fmla="*/ 24 h 21600"/>
                  <a:gd name="T10" fmla="*/ 4 w 21600"/>
                  <a:gd name="T11" fmla="*/ 29 h 21600"/>
                  <a:gd name="T12" fmla="*/ 0 w 21600"/>
                  <a:gd name="T13" fmla="*/ 31 h 21600"/>
                  <a:gd name="T14" fmla="*/ 4 w 21600"/>
                  <a:gd name="T15" fmla="*/ 31 h 21600"/>
                  <a:gd name="T16" fmla="*/ 16 w 21600"/>
                  <a:gd name="T17" fmla="*/ 31 h 21600"/>
                  <a:gd name="T18" fmla="*/ 24 w 21600"/>
                  <a:gd name="T19" fmla="*/ 29 h 21600"/>
                  <a:gd name="T20" fmla="*/ 33 w 21600"/>
                  <a:gd name="T21" fmla="*/ 24 h 21600"/>
                  <a:gd name="T22" fmla="*/ 40 w 21600"/>
                  <a:gd name="T23" fmla="*/ 22 h 21600"/>
                  <a:gd name="T24" fmla="*/ 47 w 21600"/>
                  <a:gd name="T25" fmla="*/ 17 h 21600"/>
                  <a:gd name="T26" fmla="*/ 62 w 21600"/>
                  <a:gd name="T27" fmla="*/ 12 h 21600"/>
                  <a:gd name="T28" fmla="*/ 71 w 21600"/>
                  <a:gd name="T29" fmla="*/ 10 h 21600"/>
                  <a:gd name="T30" fmla="*/ 76 w 21600"/>
                  <a:gd name="T31" fmla="*/ 5 h 21600"/>
                  <a:gd name="T32" fmla="*/ 81 w 21600"/>
                  <a:gd name="T33" fmla="*/ 0 h 216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600"/>
                  <a:gd name="T52" fmla="*/ 0 h 21600"/>
                  <a:gd name="T53" fmla="*/ 21600 w 21600"/>
                  <a:gd name="T54" fmla="*/ 21600 h 2160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600" h="21600">
                    <a:moveTo>
                      <a:pt x="19733" y="0"/>
                    </a:moveTo>
                    <a:lnTo>
                      <a:pt x="14667" y="4877"/>
                    </a:lnTo>
                    <a:lnTo>
                      <a:pt x="10133" y="10452"/>
                    </a:lnTo>
                    <a:lnTo>
                      <a:pt x="6400" y="13239"/>
                    </a:lnTo>
                    <a:lnTo>
                      <a:pt x="3200" y="16723"/>
                    </a:lnTo>
                    <a:lnTo>
                      <a:pt x="1067" y="20206"/>
                    </a:lnTo>
                    <a:lnTo>
                      <a:pt x="0" y="21600"/>
                    </a:lnTo>
                    <a:lnTo>
                      <a:pt x="1067" y="21600"/>
                    </a:lnTo>
                    <a:lnTo>
                      <a:pt x="4267" y="21600"/>
                    </a:lnTo>
                    <a:lnTo>
                      <a:pt x="6400" y="20206"/>
                    </a:lnTo>
                    <a:lnTo>
                      <a:pt x="8800" y="16723"/>
                    </a:lnTo>
                    <a:lnTo>
                      <a:pt x="10667" y="15329"/>
                    </a:lnTo>
                    <a:lnTo>
                      <a:pt x="12533" y="11845"/>
                    </a:lnTo>
                    <a:lnTo>
                      <a:pt x="16533" y="8361"/>
                    </a:lnTo>
                    <a:lnTo>
                      <a:pt x="18933" y="6968"/>
                    </a:lnTo>
                    <a:lnTo>
                      <a:pt x="20267" y="3484"/>
                    </a:lnTo>
                    <a:lnTo>
                      <a:pt x="21600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32" name="Freeform 102"/>
              <p:cNvSpPr>
                <a:spLocks/>
              </p:cNvSpPr>
              <p:nvPr/>
            </p:nvSpPr>
            <p:spPr bwMode="auto">
              <a:xfrm>
                <a:off x="745129" y="1545240"/>
                <a:ext cx="110393" cy="156993"/>
              </a:xfrm>
              <a:custGeom>
                <a:avLst/>
                <a:gdLst>
                  <a:gd name="T0" fmla="*/ 31 w 21600"/>
                  <a:gd name="T1" fmla="*/ 0 h 21600"/>
                  <a:gd name="T2" fmla="*/ 48 w 21600"/>
                  <a:gd name="T3" fmla="*/ 10 h 21600"/>
                  <a:gd name="T4" fmla="*/ 64 w 21600"/>
                  <a:gd name="T5" fmla="*/ 17 h 21600"/>
                  <a:gd name="T6" fmla="*/ 64 w 21600"/>
                  <a:gd name="T7" fmla="*/ 34 h 21600"/>
                  <a:gd name="T8" fmla="*/ 64 w 21600"/>
                  <a:gd name="T9" fmla="*/ 51 h 21600"/>
                  <a:gd name="T10" fmla="*/ 59 w 21600"/>
                  <a:gd name="T11" fmla="*/ 55 h 21600"/>
                  <a:gd name="T12" fmla="*/ 57 w 21600"/>
                  <a:gd name="T13" fmla="*/ 58 h 21600"/>
                  <a:gd name="T14" fmla="*/ 52 w 21600"/>
                  <a:gd name="T15" fmla="*/ 55 h 21600"/>
                  <a:gd name="T16" fmla="*/ 48 w 21600"/>
                  <a:gd name="T17" fmla="*/ 51 h 21600"/>
                  <a:gd name="T18" fmla="*/ 36 w 21600"/>
                  <a:gd name="T19" fmla="*/ 55 h 21600"/>
                  <a:gd name="T20" fmla="*/ 24 w 21600"/>
                  <a:gd name="T21" fmla="*/ 58 h 21600"/>
                  <a:gd name="T22" fmla="*/ 12 w 21600"/>
                  <a:gd name="T23" fmla="*/ 75 h 21600"/>
                  <a:gd name="T24" fmla="*/ 0 w 21600"/>
                  <a:gd name="T25" fmla="*/ 91 h 21600"/>
                  <a:gd name="T26" fmla="*/ 0 w 21600"/>
                  <a:gd name="T27" fmla="*/ 75 h 21600"/>
                  <a:gd name="T28" fmla="*/ 0 w 21600"/>
                  <a:gd name="T29" fmla="*/ 58 h 21600"/>
                  <a:gd name="T30" fmla="*/ 12 w 21600"/>
                  <a:gd name="T31" fmla="*/ 31 h 21600"/>
                  <a:gd name="T32" fmla="*/ 26 w 21600"/>
                  <a:gd name="T33" fmla="*/ 5 h 21600"/>
                  <a:gd name="T34" fmla="*/ 31 w 21600"/>
                  <a:gd name="T35" fmla="*/ 0 h 216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1600"/>
                  <a:gd name="T55" fmla="*/ 0 h 21600"/>
                  <a:gd name="T56" fmla="*/ 21600 w 21600"/>
                  <a:gd name="T57" fmla="*/ 21600 h 216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1600" h="21600">
                    <a:moveTo>
                      <a:pt x="10463" y="0"/>
                    </a:moveTo>
                    <a:lnTo>
                      <a:pt x="16200" y="2374"/>
                    </a:lnTo>
                    <a:lnTo>
                      <a:pt x="21600" y="4035"/>
                    </a:lnTo>
                    <a:lnTo>
                      <a:pt x="21600" y="8070"/>
                    </a:lnTo>
                    <a:lnTo>
                      <a:pt x="21600" y="12105"/>
                    </a:lnTo>
                    <a:lnTo>
                      <a:pt x="19913" y="13055"/>
                    </a:lnTo>
                    <a:lnTo>
                      <a:pt x="19238" y="13767"/>
                    </a:lnTo>
                    <a:lnTo>
                      <a:pt x="17550" y="13055"/>
                    </a:lnTo>
                    <a:lnTo>
                      <a:pt x="16200" y="12105"/>
                    </a:lnTo>
                    <a:lnTo>
                      <a:pt x="12150" y="13055"/>
                    </a:lnTo>
                    <a:lnTo>
                      <a:pt x="8100" y="13767"/>
                    </a:lnTo>
                    <a:lnTo>
                      <a:pt x="4050" y="17802"/>
                    </a:lnTo>
                    <a:lnTo>
                      <a:pt x="0" y="21600"/>
                    </a:lnTo>
                    <a:lnTo>
                      <a:pt x="0" y="17802"/>
                    </a:lnTo>
                    <a:lnTo>
                      <a:pt x="0" y="13767"/>
                    </a:lnTo>
                    <a:lnTo>
                      <a:pt x="4050" y="7358"/>
                    </a:lnTo>
                    <a:lnTo>
                      <a:pt x="8775" y="1187"/>
                    </a:lnTo>
                    <a:lnTo>
                      <a:pt x="10463" y="0"/>
                    </a:ln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455" name="Group 454"/>
          <p:cNvGrpSpPr/>
          <p:nvPr/>
        </p:nvGrpSpPr>
        <p:grpSpPr>
          <a:xfrm>
            <a:off x="2849965" y="1099937"/>
            <a:ext cx="2865035" cy="1414663"/>
            <a:chOff x="2971800" y="1447800"/>
            <a:chExt cx="2865035" cy="1414663"/>
          </a:xfrm>
        </p:grpSpPr>
        <p:sp>
          <p:nvSpPr>
            <p:cNvPr id="456" name="Oval 351"/>
            <p:cNvSpPr>
              <a:spLocks/>
            </p:cNvSpPr>
            <p:nvPr/>
          </p:nvSpPr>
          <p:spPr bwMode="auto">
            <a:xfrm>
              <a:off x="4972147" y="1630671"/>
              <a:ext cx="334829" cy="301910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57" name="Oval 352"/>
            <p:cNvSpPr>
              <a:spLocks/>
            </p:cNvSpPr>
            <p:nvPr/>
          </p:nvSpPr>
          <p:spPr bwMode="auto">
            <a:xfrm>
              <a:off x="3467140" y="1639297"/>
              <a:ext cx="334829" cy="300185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58" name="Oval 353"/>
            <p:cNvSpPr>
              <a:spLocks/>
            </p:cNvSpPr>
            <p:nvPr/>
          </p:nvSpPr>
          <p:spPr bwMode="auto">
            <a:xfrm>
              <a:off x="4192029" y="1747985"/>
              <a:ext cx="334829" cy="30191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459" name="Group 354"/>
            <p:cNvGrpSpPr>
              <a:grpSpLocks/>
            </p:cNvGrpSpPr>
            <p:nvPr/>
          </p:nvGrpSpPr>
          <p:grpSpPr bwMode="auto">
            <a:xfrm>
              <a:off x="2971800" y="2641638"/>
              <a:ext cx="2865035" cy="220825"/>
              <a:chOff x="0" y="0"/>
              <a:chExt cx="1660" cy="127"/>
            </a:xfrm>
          </p:grpSpPr>
          <p:grpSp>
            <p:nvGrpSpPr>
              <p:cNvPr id="509" name="Group 355"/>
              <p:cNvGrpSpPr>
                <a:grpSpLocks/>
              </p:cNvGrpSpPr>
              <p:nvPr/>
            </p:nvGrpSpPr>
            <p:grpSpPr bwMode="auto">
              <a:xfrm>
                <a:off x="0" y="0"/>
                <a:ext cx="1240" cy="127"/>
                <a:chOff x="0" y="0"/>
                <a:chExt cx="1240" cy="127"/>
              </a:xfrm>
            </p:grpSpPr>
            <p:pic>
              <p:nvPicPr>
                <p:cNvPr id="524" name="Picture 356"/>
                <p:cNvPicPr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9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25" name="Picture 357"/>
                <p:cNvPicPr>
                  <a:picLocks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9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26" name="Picture 358"/>
                <p:cNvPicPr>
                  <a:picLocks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29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27" name="Picture 359"/>
                <p:cNvPicPr>
                  <a:picLocks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"/>
                  <a:ext cx="1231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28" name="Picture 360"/>
                <p:cNvPicPr>
                  <a:picLocks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48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29" name="Picture 361"/>
                <p:cNvPicPr>
                  <a:picLocks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58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30" name="Picture 362"/>
                <p:cNvPicPr>
                  <a:picLocks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8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31" name="Picture 363"/>
                <p:cNvPicPr>
                  <a:picLocks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8"/>
                  <a:ext cx="1231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32" name="Picture 364"/>
                <p:cNvPicPr>
                  <a:picLocks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87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33" name="Picture 365"/>
                <p:cNvPicPr>
                  <a:picLocks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97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34" name="Picture 366"/>
                <p:cNvPicPr>
                  <a:picLocks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07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35" name="Picture 367"/>
                <p:cNvPicPr>
                  <a:picLocks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17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36" name="Rectangle 368"/>
                <p:cNvSpPr>
                  <a:spLocks/>
                </p:cNvSpPr>
                <p:nvPr/>
              </p:nvSpPr>
              <p:spPr bwMode="auto">
                <a:xfrm>
                  <a:off x="0" y="0"/>
                  <a:ext cx="1240" cy="1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510" name="Group 369"/>
              <p:cNvGrpSpPr>
                <a:grpSpLocks/>
              </p:cNvGrpSpPr>
              <p:nvPr/>
            </p:nvGrpSpPr>
            <p:grpSpPr bwMode="auto">
              <a:xfrm>
                <a:off x="420" y="0"/>
                <a:ext cx="1241" cy="127"/>
                <a:chOff x="0" y="0"/>
                <a:chExt cx="1240" cy="127"/>
              </a:xfrm>
            </p:grpSpPr>
            <p:pic>
              <p:nvPicPr>
                <p:cNvPr id="511" name="Picture 370"/>
                <p:cNvPicPr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9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2" name="Picture 371"/>
                <p:cNvPicPr>
                  <a:picLocks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9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3" name="Picture 372"/>
                <p:cNvPicPr>
                  <a:picLocks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29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4" name="Picture 373"/>
                <p:cNvPicPr>
                  <a:picLocks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"/>
                  <a:ext cx="1231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5" name="Picture 374"/>
                <p:cNvPicPr>
                  <a:picLocks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48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6" name="Picture 375"/>
                <p:cNvPicPr>
                  <a:picLocks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58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7" name="Picture 376"/>
                <p:cNvPicPr>
                  <a:picLocks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8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8" name="Picture 377"/>
                <p:cNvPicPr>
                  <a:picLocks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8"/>
                  <a:ext cx="1231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9" name="Picture 378"/>
                <p:cNvPicPr>
                  <a:picLocks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87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20" name="Picture 379"/>
                <p:cNvPicPr>
                  <a:picLocks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97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21" name="Picture 380"/>
                <p:cNvPicPr>
                  <a:picLocks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07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22" name="Picture 381"/>
                <p:cNvPicPr>
                  <a:picLocks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17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23" name="Rectangle 382"/>
                <p:cNvSpPr>
                  <a:spLocks/>
                </p:cNvSpPr>
                <p:nvPr/>
              </p:nvSpPr>
              <p:spPr bwMode="auto">
                <a:xfrm>
                  <a:off x="0" y="0"/>
                  <a:ext cx="1240" cy="1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460" name="Group 383"/>
            <p:cNvGrpSpPr>
              <a:grpSpLocks/>
            </p:cNvGrpSpPr>
            <p:nvPr/>
          </p:nvGrpSpPr>
          <p:grpSpPr bwMode="auto">
            <a:xfrm>
              <a:off x="4269695" y="1889451"/>
              <a:ext cx="207111" cy="779790"/>
              <a:chOff x="0" y="0"/>
              <a:chExt cx="119" cy="452"/>
            </a:xfrm>
          </p:grpSpPr>
          <p:grpSp>
            <p:nvGrpSpPr>
              <p:cNvPr id="494" name="Group 384"/>
              <p:cNvGrpSpPr>
                <a:grpSpLocks/>
              </p:cNvGrpSpPr>
              <p:nvPr/>
            </p:nvGrpSpPr>
            <p:grpSpPr bwMode="auto">
              <a:xfrm>
                <a:off x="0" y="25"/>
                <a:ext cx="119" cy="427"/>
                <a:chOff x="0" y="0"/>
                <a:chExt cx="119" cy="426"/>
              </a:xfrm>
            </p:grpSpPr>
            <p:sp>
              <p:nvSpPr>
                <p:cNvPr id="496" name="Rectangle 385"/>
                <p:cNvSpPr>
                  <a:spLocks/>
                </p:cNvSpPr>
                <p:nvPr/>
              </p:nvSpPr>
              <p:spPr bwMode="auto">
                <a:xfrm>
                  <a:off x="50" y="0"/>
                  <a:ext cx="12" cy="106"/>
                </a:xfrm>
                <a:prstGeom prst="rect">
                  <a:avLst/>
                </a:prstGeom>
                <a:solidFill>
                  <a:srgbClr val="A50021"/>
                </a:solidFill>
                <a:ln w="12700">
                  <a:solidFill>
                    <a:srgbClr val="A5002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497" name="Freeform 386"/>
                <p:cNvSpPr>
                  <a:spLocks/>
                </p:cNvSpPr>
                <p:nvPr/>
              </p:nvSpPr>
              <p:spPr bwMode="auto">
                <a:xfrm>
                  <a:off x="50" y="100"/>
                  <a:ext cx="69" cy="37"/>
                </a:xfrm>
                <a:custGeom>
                  <a:avLst/>
                  <a:gdLst>
                    <a:gd name="T0" fmla="*/ 0 w 21600"/>
                    <a:gd name="T1" fmla="*/ 6 h 21600"/>
                    <a:gd name="T2" fmla="*/ 6 w 21600"/>
                    <a:gd name="T3" fmla="*/ 0 h 21600"/>
                    <a:gd name="T4" fmla="*/ 69 w 21600"/>
                    <a:gd name="T5" fmla="*/ 31 h 21600"/>
                    <a:gd name="T6" fmla="*/ 63 w 21600"/>
                    <a:gd name="T7" fmla="*/ 37 h 21600"/>
                    <a:gd name="T8" fmla="*/ 0 w 21600"/>
                    <a:gd name="T9" fmla="*/ 6 h 21600"/>
                    <a:gd name="T10" fmla="*/ 0 w 21600"/>
                    <a:gd name="T11" fmla="*/ 6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3600"/>
                      </a:moveTo>
                      <a:lnTo>
                        <a:pt x="1964" y="0"/>
                      </a:lnTo>
                      <a:lnTo>
                        <a:pt x="21600" y="18000"/>
                      </a:lnTo>
                      <a:lnTo>
                        <a:pt x="19636" y="21600"/>
                      </a:lnTo>
                      <a:lnTo>
                        <a:pt x="0" y="3600"/>
                      </a:lnTo>
                      <a:close/>
                      <a:moveTo>
                        <a:pt x="0" y="3600"/>
                      </a:moveTo>
                    </a:path>
                  </a:pathLst>
                </a:custGeom>
                <a:solidFill>
                  <a:srgbClr val="A50021"/>
                </a:solidFill>
                <a:ln w="12700">
                  <a:solidFill>
                    <a:srgbClr val="A5002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498" name="Freeform 387"/>
                <p:cNvSpPr>
                  <a:spLocks/>
                </p:cNvSpPr>
                <p:nvPr/>
              </p:nvSpPr>
              <p:spPr bwMode="auto">
                <a:xfrm>
                  <a:off x="12" y="125"/>
                  <a:ext cx="101" cy="19"/>
                </a:xfrm>
                <a:custGeom>
                  <a:avLst/>
                  <a:gdLst>
                    <a:gd name="T0" fmla="*/ 0 w 21600"/>
                    <a:gd name="T1" fmla="*/ 19 h 21600"/>
                    <a:gd name="T2" fmla="*/ 0 w 21600"/>
                    <a:gd name="T3" fmla="*/ 13 h 21600"/>
                    <a:gd name="T4" fmla="*/ 101 w 21600"/>
                    <a:gd name="T5" fmla="*/ 0 h 21600"/>
                    <a:gd name="T6" fmla="*/ 101 w 21600"/>
                    <a:gd name="T7" fmla="*/ 13 h 21600"/>
                    <a:gd name="T8" fmla="*/ 0 w 21600"/>
                    <a:gd name="T9" fmla="*/ 19 h 21600"/>
                    <a:gd name="T10" fmla="*/ 0 w 21600"/>
                    <a:gd name="T11" fmla="*/ 19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4400"/>
                      </a:lnTo>
                      <a:lnTo>
                        <a:pt x="21600" y="0"/>
                      </a:lnTo>
                      <a:lnTo>
                        <a:pt x="21600" y="144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A50021"/>
                </a:solidFill>
                <a:ln w="12700">
                  <a:solidFill>
                    <a:srgbClr val="A5002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499" name="Freeform 388"/>
                <p:cNvSpPr>
                  <a:spLocks/>
                </p:cNvSpPr>
                <p:nvPr/>
              </p:nvSpPr>
              <p:spPr bwMode="auto">
                <a:xfrm>
                  <a:off x="12" y="144"/>
                  <a:ext cx="101" cy="19"/>
                </a:xfrm>
                <a:custGeom>
                  <a:avLst/>
                  <a:gdLst>
                    <a:gd name="T0" fmla="*/ 0 w 21600"/>
                    <a:gd name="T1" fmla="*/ 6 h 21600"/>
                    <a:gd name="T2" fmla="*/ 0 w 21600"/>
                    <a:gd name="T3" fmla="*/ 0 h 21600"/>
                    <a:gd name="T4" fmla="*/ 101 w 21600"/>
                    <a:gd name="T5" fmla="*/ 6 h 21600"/>
                    <a:gd name="T6" fmla="*/ 101 w 21600"/>
                    <a:gd name="T7" fmla="*/ 19 h 21600"/>
                    <a:gd name="T8" fmla="*/ 0 w 21600"/>
                    <a:gd name="T9" fmla="*/ 6 h 21600"/>
                    <a:gd name="T10" fmla="*/ 0 w 21600"/>
                    <a:gd name="T11" fmla="*/ 6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7200"/>
                      </a:moveTo>
                      <a:lnTo>
                        <a:pt x="0" y="0"/>
                      </a:lnTo>
                      <a:lnTo>
                        <a:pt x="21600" y="7200"/>
                      </a:lnTo>
                      <a:lnTo>
                        <a:pt x="21600" y="21600"/>
                      </a:lnTo>
                      <a:lnTo>
                        <a:pt x="0" y="7200"/>
                      </a:lnTo>
                      <a:close/>
                      <a:moveTo>
                        <a:pt x="0" y="7200"/>
                      </a:moveTo>
                    </a:path>
                  </a:pathLst>
                </a:custGeom>
                <a:solidFill>
                  <a:srgbClr val="A50021"/>
                </a:solidFill>
                <a:ln w="12700">
                  <a:solidFill>
                    <a:srgbClr val="A5002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00" name="Freeform 389"/>
                <p:cNvSpPr>
                  <a:spLocks/>
                </p:cNvSpPr>
                <p:nvPr/>
              </p:nvSpPr>
              <p:spPr bwMode="auto">
                <a:xfrm>
                  <a:off x="12" y="156"/>
                  <a:ext cx="101" cy="25"/>
                </a:xfrm>
                <a:custGeom>
                  <a:avLst/>
                  <a:gdLst>
                    <a:gd name="T0" fmla="*/ 0 w 21600"/>
                    <a:gd name="T1" fmla="*/ 25 h 21600"/>
                    <a:gd name="T2" fmla="*/ 0 w 21600"/>
                    <a:gd name="T3" fmla="*/ 13 h 21600"/>
                    <a:gd name="T4" fmla="*/ 101 w 21600"/>
                    <a:gd name="T5" fmla="*/ 0 h 21600"/>
                    <a:gd name="T6" fmla="*/ 101 w 21600"/>
                    <a:gd name="T7" fmla="*/ 13 h 21600"/>
                    <a:gd name="T8" fmla="*/ 0 w 21600"/>
                    <a:gd name="T9" fmla="*/ 25 h 21600"/>
                    <a:gd name="T10" fmla="*/ 0 w 21600"/>
                    <a:gd name="T11" fmla="*/ 25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0800"/>
                      </a:lnTo>
                      <a:lnTo>
                        <a:pt x="21600" y="0"/>
                      </a:lnTo>
                      <a:lnTo>
                        <a:pt x="21600" y="108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A50021"/>
                </a:solidFill>
                <a:ln w="12700">
                  <a:solidFill>
                    <a:srgbClr val="A5002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01" name="Freeform 390"/>
                <p:cNvSpPr>
                  <a:spLocks/>
                </p:cNvSpPr>
                <p:nvPr/>
              </p:nvSpPr>
              <p:spPr bwMode="auto">
                <a:xfrm>
                  <a:off x="12" y="194"/>
                  <a:ext cx="101" cy="25"/>
                </a:xfrm>
                <a:custGeom>
                  <a:avLst/>
                  <a:gdLst>
                    <a:gd name="T0" fmla="*/ 0 w 21600"/>
                    <a:gd name="T1" fmla="*/ 25 h 21600"/>
                    <a:gd name="T2" fmla="*/ 0 w 21600"/>
                    <a:gd name="T3" fmla="*/ 13 h 21600"/>
                    <a:gd name="T4" fmla="*/ 101 w 21600"/>
                    <a:gd name="T5" fmla="*/ 0 h 21600"/>
                    <a:gd name="T6" fmla="*/ 101 w 21600"/>
                    <a:gd name="T7" fmla="*/ 13 h 21600"/>
                    <a:gd name="T8" fmla="*/ 0 w 21600"/>
                    <a:gd name="T9" fmla="*/ 25 h 21600"/>
                    <a:gd name="T10" fmla="*/ 0 w 21600"/>
                    <a:gd name="T11" fmla="*/ 25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0800"/>
                      </a:lnTo>
                      <a:lnTo>
                        <a:pt x="21600" y="0"/>
                      </a:lnTo>
                      <a:lnTo>
                        <a:pt x="21600" y="108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A50021"/>
                </a:solidFill>
                <a:ln w="12700">
                  <a:solidFill>
                    <a:srgbClr val="A5002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02" name="Freeform 391"/>
                <p:cNvSpPr>
                  <a:spLocks/>
                </p:cNvSpPr>
                <p:nvPr/>
              </p:nvSpPr>
              <p:spPr bwMode="auto">
                <a:xfrm>
                  <a:off x="12" y="175"/>
                  <a:ext cx="101" cy="25"/>
                </a:xfrm>
                <a:custGeom>
                  <a:avLst/>
                  <a:gdLst>
                    <a:gd name="T0" fmla="*/ 0 w 21600"/>
                    <a:gd name="T1" fmla="*/ 13 h 21600"/>
                    <a:gd name="T2" fmla="*/ 0 w 21600"/>
                    <a:gd name="T3" fmla="*/ 0 h 21600"/>
                    <a:gd name="T4" fmla="*/ 101 w 21600"/>
                    <a:gd name="T5" fmla="*/ 13 h 21600"/>
                    <a:gd name="T6" fmla="*/ 101 w 21600"/>
                    <a:gd name="T7" fmla="*/ 25 h 21600"/>
                    <a:gd name="T8" fmla="*/ 0 w 21600"/>
                    <a:gd name="T9" fmla="*/ 13 h 21600"/>
                    <a:gd name="T10" fmla="*/ 0 w 21600"/>
                    <a:gd name="T11" fmla="*/ 13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10800"/>
                      </a:moveTo>
                      <a:lnTo>
                        <a:pt x="0" y="0"/>
                      </a:lnTo>
                      <a:lnTo>
                        <a:pt x="21600" y="10800"/>
                      </a:lnTo>
                      <a:lnTo>
                        <a:pt x="21600" y="21600"/>
                      </a:lnTo>
                      <a:lnTo>
                        <a:pt x="0" y="10800"/>
                      </a:lnTo>
                      <a:close/>
                      <a:moveTo>
                        <a:pt x="0" y="10800"/>
                      </a:moveTo>
                    </a:path>
                  </a:pathLst>
                </a:custGeom>
                <a:solidFill>
                  <a:srgbClr val="A50021"/>
                </a:solidFill>
                <a:ln w="12700">
                  <a:solidFill>
                    <a:srgbClr val="A5002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03" name="Freeform 392"/>
                <p:cNvSpPr>
                  <a:spLocks/>
                </p:cNvSpPr>
                <p:nvPr/>
              </p:nvSpPr>
              <p:spPr bwMode="auto">
                <a:xfrm>
                  <a:off x="12" y="213"/>
                  <a:ext cx="101" cy="25"/>
                </a:xfrm>
                <a:custGeom>
                  <a:avLst/>
                  <a:gdLst>
                    <a:gd name="T0" fmla="*/ 0 w 21600"/>
                    <a:gd name="T1" fmla="*/ 13 h 21600"/>
                    <a:gd name="T2" fmla="*/ 0 w 21600"/>
                    <a:gd name="T3" fmla="*/ 0 h 21600"/>
                    <a:gd name="T4" fmla="*/ 101 w 21600"/>
                    <a:gd name="T5" fmla="*/ 13 h 21600"/>
                    <a:gd name="T6" fmla="*/ 101 w 21600"/>
                    <a:gd name="T7" fmla="*/ 25 h 21600"/>
                    <a:gd name="T8" fmla="*/ 0 w 21600"/>
                    <a:gd name="T9" fmla="*/ 13 h 21600"/>
                    <a:gd name="T10" fmla="*/ 0 w 21600"/>
                    <a:gd name="T11" fmla="*/ 13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10800"/>
                      </a:moveTo>
                      <a:lnTo>
                        <a:pt x="0" y="0"/>
                      </a:lnTo>
                      <a:lnTo>
                        <a:pt x="21600" y="10800"/>
                      </a:lnTo>
                      <a:lnTo>
                        <a:pt x="21600" y="21600"/>
                      </a:lnTo>
                      <a:lnTo>
                        <a:pt x="0" y="10800"/>
                      </a:lnTo>
                      <a:close/>
                      <a:moveTo>
                        <a:pt x="0" y="10800"/>
                      </a:moveTo>
                    </a:path>
                  </a:pathLst>
                </a:custGeom>
                <a:solidFill>
                  <a:srgbClr val="A50021"/>
                </a:solidFill>
                <a:ln w="12700">
                  <a:solidFill>
                    <a:srgbClr val="A5002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04" name="Freeform 393"/>
                <p:cNvSpPr>
                  <a:spLocks/>
                </p:cNvSpPr>
                <p:nvPr/>
              </p:nvSpPr>
              <p:spPr bwMode="auto">
                <a:xfrm>
                  <a:off x="12" y="232"/>
                  <a:ext cx="101" cy="25"/>
                </a:xfrm>
                <a:custGeom>
                  <a:avLst/>
                  <a:gdLst>
                    <a:gd name="T0" fmla="*/ 0 w 21600"/>
                    <a:gd name="T1" fmla="*/ 25 h 21600"/>
                    <a:gd name="T2" fmla="*/ 0 w 21600"/>
                    <a:gd name="T3" fmla="*/ 13 h 21600"/>
                    <a:gd name="T4" fmla="*/ 101 w 21600"/>
                    <a:gd name="T5" fmla="*/ 0 h 21600"/>
                    <a:gd name="T6" fmla="*/ 101 w 21600"/>
                    <a:gd name="T7" fmla="*/ 13 h 21600"/>
                    <a:gd name="T8" fmla="*/ 0 w 21600"/>
                    <a:gd name="T9" fmla="*/ 25 h 21600"/>
                    <a:gd name="T10" fmla="*/ 0 w 21600"/>
                    <a:gd name="T11" fmla="*/ 25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0800"/>
                      </a:lnTo>
                      <a:lnTo>
                        <a:pt x="21600" y="0"/>
                      </a:lnTo>
                      <a:lnTo>
                        <a:pt x="21600" y="108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A50021"/>
                </a:solidFill>
                <a:ln w="12700">
                  <a:solidFill>
                    <a:srgbClr val="A5002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05" name="Freeform 394"/>
                <p:cNvSpPr>
                  <a:spLocks/>
                </p:cNvSpPr>
                <p:nvPr/>
              </p:nvSpPr>
              <p:spPr bwMode="auto">
                <a:xfrm>
                  <a:off x="12" y="244"/>
                  <a:ext cx="107" cy="31"/>
                </a:xfrm>
                <a:custGeom>
                  <a:avLst/>
                  <a:gdLst>
                    <a:gd name="T0" fmla="*/ 0 w 21600"/>
                    <a:gd name="T1" fmla="*/ 12 h 21600"/>
                    <a:gd name="T2" fmla="*/ 0 w 21600"/>
                    <a:gd name="T3" fmla="*/ 0 h 21600"/>
                    <a:gd name="T4" fmla="*/ 107 w 21600"/>
                    <a:gd name="T5" fmla="*/ 19 h 21600"/>
                    <a:gd name="T6" fmla="*/ 101 w 21600"/>
                    <a:gd name="T7" fmla="*/ 31 h 21600"/>
                    <a:gd name="T8" fmla="*/ 0 w 21600"/>
                    <a:gd name="T9" fmla="*/ 12 h 21600"/>
                    <a:gd name="T10" fmla="*/ 0 w 21600"/>
                    <a:gd name="T11" fmla="*/ 12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8640"/>
                      </a:moveTo>
                      <a:lnTo>
                        <a:pt x="0" y="0"/>
                      </a:lnTo>
                      <a:lnTo>
                        <a:pt x="21600" y="12960"/>
                      </a:lnTo>
                      <a:lnTo>
                        <a:pt x="20329" y="21600"/>
                      </a:lnTo>
                      <a:lnTo>
                        <a:pt x="0" y="8640"/>
                      </a:lnTo>
                      <a:close/>
                      <a:moveTo>
                        <a:pt x="0" y="8640"/>
                      </a:moveTo>
                    </a:path>
                  </a:pathLst>
                </a:custGeom>
                <a:solidFill>
                  <a:srgbClr val="A50021"/>
                </a:solidFill>
                <a:ln w="12700">
                  <a:solidFill>
                    <a:srgbClr val="A5002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06" name="Freeform 395"/>
                <p:cNvSpPr>
                  <a:spLocks/>
                </p:cNvSpPr>
                <p:nvPr/>
              </p:nvSpPr>
              <p:spPr bwMode="auto">
                <a:xfrm>
                  <a:off x="6" y="263"/>
                  <a:ext cx="107" cy="25"/>
                </a:xfrm>
                <a:custGeom>
                  <a:avLst/>
                  <a:gdLst>
                    <a:gd name="T0" fmla="*/ 0 w 21600"/>
                    <a:gd name="T1" fmla="*/ 25 h 21600"/>
                    <a:gd name="T2" fmla="*/ 0 w 21600"/>
                    <a:gd name="T3" fmla="*/ 19 h 21600"/>
                    <a:gd name="T4" fmla="*/ 107 w 21600"/>
                    <a:gd name="T5" fmla="*/ 0 h 21600"/>
                    <a:gd name="T6" fmla="*/ 107 w 21600"/>
                    <a:gd name="T7" fmla="*/ 13 h 21600"/>
                    <a:gd name="T8" fmla="*/ 0 w 21600"/>
                    <a:gd name="T9" fmla="*/ 25 h 21600"/>
                    <a:gd name="T10" fmla="*/ 0 w 21600"/>
                    <a:gd name="T11" fmla="*/ 25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6200"/>
                      </a:lnTo>
                      <a:lnTo>
                        <a:pt x="21600" y="0"/>
                      </a:lnTo>
                      <a:lnTo>
                        <a:pt x="21600" y="108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A50021"/>
                </a:solidFill>
                <a:ln w="12700">
                  <a:solidFill>
                    <a:srgbClr val="A5002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07" name="Freeform 396"/>
                <p:cNvSpPr>
                  <a:spLocks/>
                </p:cNvSpPr>
                <p:nvPr/>
              </p:nvSpPr>
              <p:spPr bwMode="auto">
                <a:xfrm>
                  <a:off x="0" y="282"/>
                  <a:ext cx="75" cy="37"/>
                </a:xfrm>
                <a:custGeom>
                  <a:avLst/>
                  <a:gdLst>
                    <a:gd name="T0" fmla="*/ 0 w 21600"/>
                    <a:gd name="T1" fmla="*/ 6 h 21600"/>
                    <a:gd name="T2" fmla="*/ 6 w 21600"/>
                    <a:gd name="T3" fmla="*/ 0 h 21600"/>
                    <a:gd name="T4" fmla="*/ 75 w 21600"/>
                    <a:gd name="T5" fmla="*/ 31 h 21600"/>
                    <a:gd name="T6" fmla="*/ 69 w 21600"/>
                    <a:gd name="T7" fmla="*/ 37 h 21600"/>
                    <a:gd name="T8" fmla="*/ 0 w 21600"/>
                    <a:gd name="T9" fmla="*/ 6 h 21600"/>
                    <a:gd name="T10" fmla="*/ 0 w 21600"/>
                    <a:gd name="T11" fmla="*/ 6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3600"/>
                      </a:moveTo>
                      <a:lnTo>
                        <a:pt x="1800" y="0"/>
                      </a:lnTo>
                      <a:lnTo>
                        <a:pt x="21600" y="18000"/>
                      </a:lnTo>
                      <a:lnTo>
                        <a:pt x="19800" y="21600"/>
                      </a:lnTo>
                      <a:lnTo>
                        <a:pt x="0" y="3600"/>
                      </a:lnTo>
                      <a:close/>
                      <a:moveTo>
                        <a:pt x="0" y="3600"/>
                      </a:moveTo>
                    </a:path>
                  </a:pathLst>
                </a:custGeom>
                <a:solidFill>
                  <a:srgbClr val="A50021"/>
                </a:solidFill>
                <a:ln w="12700">
                  <a:solidFill>
                    <a:srgbClr val="A5002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08" name="Rectangle 397"/>
                <p:cNvSpPr>
                  <a:spLocks/>
                </p:cNvSpPr>
                <p:nvPr/>
              </p:nvSpPr>
              <p:spPr bwMode="auto">
                <a:xfrm>
                  <a:off x="62" y="313"/>
                  <a:ext cx="13" cy="113"/>
                </a:xfrm>
                <a:prstGeom prst="rect">
                  <a:avLst/>
                </a:prstGeom>
                <a:solidFill>
                  <a:srgbClr val="A50021"/>
                </a:solidFill>
                <a:ln w="12700">
                  <a:solidFill>
                    <a:srgbClr val="A5002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495" name="Oval 398"/>
              <p:cNvSpPr>
                <a:spLocks/>
              </p:cNvSpPr>
              <p:nvPr/>
            </p:nvSpPr>
            <p:spPr bwMode="auto">
              <a:xfrm>
                <a:off x="31" y="0"/>
                <a:ext cx="49" cy="48"/>
              </a:xfrm>
              <a:prstGeom prst="ellipse">
                <a:avLst/>
              </a:prstGeom>
              <a:solidFill>
                <a:srgbClr val="A50021"/>
              </a:solidFill>
              <a:ln w="12700">
                <a:solidFill>
                  <a:srgbClr val="A5002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grpSp>
          <p:nvGrpSpPr>
            <p:cNvPr id="461" name="Group 399"/>
            <p:cNvGrpSpPr>
              <a:grpSpLocks/>
            </p:cNvGrpSpPr>
            <p:nvPr/>
          </p:nvGrpSpPr>
          <p:grpSpPr bwMode="auto">
            <a:xfrm>
              <a:off x="3553437" y="1706580"/>
              <a:ext cx="907836" cy="1014417"/>
              <a:chOff x="0" y="0"/>
              <a:chExt cx="525" cy="587"/>
            </a:xfrm>
          </p:grpSpPr>
          <p:grpSp>
            <p:nvGrpSpPr>
              <p:cNvPr id="479" name="Group 400"/>
              <p:cNvGrpSpPr>
                <a:grpSpLocks/>
              </p:cNvGrpSpPr>
              <p:nvPr/>
            </p:nvGrpSpPr>
            <p:grpSpPr bwMode="auto">
              <a:xfrm rot="-2460000">
                <a:off x="205" y="-28"/>
                <a:ext cx="119" cy="657"/>
                <a:chOff x="0" y="0"/>
                <a:chExt cx="119" cy="657"/>
              </a:xfrm>
            </p:grpSpPr>
            <p:sp>
              <p:nvSpPr>
                <p:cNvPr id="481" name="Rectangle 401"/>
                <p:cNvSpPr>
                  <a:spLocks/>
                </p:cNvSpPr>
                <p:nvPr/>
              </p:nvSpPr>
              <p:spPr bwMode="auto">
                <a:xfrm>
                  <a:off x="49" y="0"/>
                  <a:ext cx="12" cy="16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482" name="Freeform 402"/>
                <p:cNvSpPr>
                  <a:spLocks/>
                </p:cNvSpPr>
                <p:nvPr/>
              </p:nvSpPr>
              <p:spPr bwMode="auto">
                <a:xfrm>
                  <a:off x="49" y="154"/>
                  <a:ext cx="70" cy="58"/>
                </a:xfrm>
                <a:custGeom>
                  <a:avLst/>
                  <a:gdLst>
                    <a:gd name="T0" fmla="*/ 0 w 21600"/>
                    <a:gd name="T1" fmla="*/ 10 h 21600"/>
                    <a:gd name="T2" fmla="*/ 6 w 21600"/>
                    <a:gd name="T3" fmla="*/ 0 h 21600"/>
                    <a:gd name="T4" fmla="*/ 70 w 21600"/>
                    <a:gd name="T5" fmla="*/ 48 h 21600"/>
                    <a:gd name="T6" fmla="*/ 64 w 21600"/>
                    <a:gd name="T7" fmla="*/ 58 h 21600"/>
                    <a:gd name="T8" fmla="*/ 0 w 21600"/>
                    <a:gd name="T9" fmla="*/ 10 h 21600"/>
                    <a:gd name="T10" fmla="*/ 0 w 21600"/>
                    <a:gd name="T11" fmla="*/ 1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3600"/>
                      </a:moveTo>
                      <a:lnTo>
                        <a:pt x="1964" y="0"/>
                      </a:lnTo>
                      <a:lnTo>
                        <a:pt x="21600" y="18000"/>
                      </a:lnTo>
                      <a:lnTo>
                        <a:pt x="19636" y="21600"/>
                      </a:lnTo>
                      <a:lnTo>
                        <a:pt x="0" y="3600"/>
                      </a:lnTo>
                      <a:close/>
                      <a:moveTo>
                        <a:pt x="0" y="3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483" name="Freeform 403"/>
                <p:cNvSpPr>
                  <a:spLocks/>
                </p:cNvSpPr>
                <p:nvPr/>
              </p:nvSpPr>
              <p:spPr bwMode="auto">
                <a:xfrm>
                  <a:off x="12" y="193"/>
                  <a:ext cx="100" cy="29"/>
                </a:xfrm>
                <a:custGeom>
                  <a:avLst/>
                  <a:gdLst>
                    <a:gd name="T0" fmla="*/ 0 w 21600"/>
                    <a:gd name="T1" fmla="*/ 29 h 21600"/>
                    <a:gd name="T2" fmla="*/ 0 w 21600"/>
                    <a:gd name="T3" fmla="*/ 19 h 21600"/>
                    <a:gd name="T4" fmla="*/ 100 w 21600"/>
                    <a:gd name="T5" fmla="*/ 0 h 21600"/>
                    <a:gd name="T6" fmla="*/ 100 w 21600"/>
                    <a:gd name="T7" fmla="*/ 19 h 21600"/>
                    <a:gd name="T8" fmla="*/ 0 w 21600"/>
                    <a:gd name="T9" fmla="*/ 29 h 21600"/>
                    <a:gd name="T10" fmla="*/ 0 w 21600"/>
                    <a:gd name="T11" fmla="*/ 29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4400"/>
                      </a:lnTo>
                      <a:lnTo>
                        <a:pt x="21600" y="0"/>
                      </a:lnTo>
                      <a:lnTo>
                        <a:pt x="21600" y="144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484" name="Freeform 404"/>
                <p:cNvSpPr>
                  <a:spLocks/>
                </p:cNvSpPr>
                <p:nvPr/>
              </p:nvSpPr>
              <p:spPr bwMode="auto">
                <a:xfrm>
                  <a:off x="12" y="222"/>
                  <a:ext cx="100" cy="29"/>
                </a:xfrm>
                <a:custGeom>
                  <a:avLst/>
                  <a:gdLst>
                    <a:gd name="T0" fmla="*/ 0 w 21600"/>
                    <a:gd name="T1" fmla="*/ 10 h 21600"/>
                    <a:gd name="T2" fmla="*/ 0 w 21600"/>
                    <a:gd name="T3" fmla="*/ 0 h 21600"/>
                    <a:gd name="T4" fmla="*/ 100 w 21600"/>
                    <a:gd name="T5" fmla="*/ 10 h 21600"/>
                    <a:gd name="T6" fmla="*/ 100 w 21600"/>
                    <a:gd name="T7" fmla="*/ 29 h 21600"/>
                    <a:gd name="T8" fmla="*/ 0 w 21600"/>
                    <a:gd name="T9" fmla="*/ 10 h 21600"/>
                    <a:gd name="T10" fmla="*/ 0 w 21600"/>
                    <a:gd name="T11" fmla="*/ 1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7200"/>
                      </a:moveTo>
                      <a:lnTo>
                        <a:pt x="0" y="0"/>
                      </a:lnTo>
                      <a:lnTo>
                        <a:pt x="21600" y="7200"/>
                      </a:lnTo>
                      <a:lnTo>
                        <a:pt x="21600" y="21600"/>
                      </a:lnTo>
                      <a:lnTo>
                        <a:pt x="0" y="7200"/>
                      </a:lnTo>
                      <a:close/>
                      <a:moveTo>
                        <a:pt x="0" y="72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485" name="Freeform 405"/>
                <p:cNvSpPr>
                  <a:spLocks/>
                </p:cNvSpPr>
                <p:nvPr/>
              </p:nvSpPr>
              <p:spPr bwMode="auto">
                <a:xfrm>
                  <a:off x="12" y="241"/>
                  <a:ext cx="100" cy="39"/>
                </a:xfrm>
                <a:custGeom>
                  <a:avLst/>
                  <a:gdLst>
                    <a:gd name="T0" fmla="*/ 0 w 21600"/>
                    <a:gd name="T1" fmla="*/ 39 h 21600"/>
                    <a:gd name="T2" fmla="*/ 0 w 21600"/>
                    <a:gd name="T3" fmla="*/ 20 h 21600"/>
                    <a:gd name="T4" fmla="*/ 100 w 21600"/>
                    <a:gd name="T5" fmla="*/ 0 h 21600"/>
                    <a:gd name="T6" fmla="*/ 100 w 21600"/>
                    <a:gd name="T7" fmla="*/ 20 h 21600"/>
                    <a:gd name="T8" fmla="*/ 0 w 21600"/>
                    <a:gd name="T9" fmla="*/ 39 h 21600"/>
                    <a:gd name="T10" fmla="*/ 0 w 21600"/>
                    <a:gd name="T11" fmla="*/ 39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0800"/>
                      </a:lnTo>
                      <a:lnTo>
                        <a:pt x="21600" y="0"/>
                      </a:lnTo>
                      <a:lnTo>
                        <a:pt x="21600" y="108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486" name="Freeform 406"/>
                <p:cNvSpPr>
                  <a:spLocks/>
                </p:cNvSpPr>
                <p:nvPr/>
              </p:nvSpPr>
              <p:spPr bwMode="auto">
                <a:xfrm>
                  <a:off x="12" y="299"/>
                  <a:ext cx="101" cy="39"/>
                </a:xfrm>
                <a:custGeom>
                  <a:avLst/>
                  <a:gdLst>
                    <a:gd name="T0" fmla="*/ 0 w 21600"/>
                    <a:gd name="T1" fmla="*/ 39 h 21600"/>
                    <a:gd name="T2" fmla="*/ 0 w 21600"/>
                    <a:gd name="T3" fmla="*/ 20 h 21600"/>
                    <a:gd name="T4" fmla="*/ 101 w 21600"/>
                    <a:gd name="T5" fmla="*/ 0 h 21600"/>
                    <a:gd name="T6" fmla="*/ 101 w 21600"/>
                    <a:gd name="T7" fmla="*/ 20 h 21600"/>
                    <a:gd name="T8" fmla="*/ 0 w 21600"/>
                    <a:gd name="T9" fmla="*/ 39 h 21600"/>
                    <a:gd name="T10" fmla="*/ 0 w 21600"/>
                    <a:gd name="T11" fmla="*/ 39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0800"/>
                      </a:lnTo>
                      <a:lnTo>
                        <a:pt x="21600" y="0"/>
                      </a:lnTo>
                      <a:lnTo>
                        <a:pt x="21600" y="108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487" name="Freeform 407"/>
                <p:cNvSpPr>
                  <a:spLocks/>
                </p:cNvSpPr>
                <p:nvPr/>
              </p:nvSpPr>
              <p:spPr bwMode="auto">
                <a:xfrm>
                  <a:off x="12" y="270"/>
                  <a:ext cx="101" cy="39"/>
                </a:xfrm>
                <a:custGeom>
                  <a:avLst/>
                  <a:gdLst>
                    <a:gd name="T0" fmla="*/ 0 w 21600"/>
                    <a:gd name="T1" fmla="*/ 20 h 21600"/>
                    <a:gd name="T2" fmla="*/ 0 w 21600"/>
                    <a:gd name="T3" fmla="*/ 0 h 21600"/>
                    <a:gd name="T4" fmla="*/ 101 w 21600"/>
                    <a:gd name="T5" fmla="*/ 20 h 21600"/>
                    <a:gd name="T6" fmla="*/ 101 w 21600"/>
                    <a:gd name="T7" fmla="*/ 39 h 21600"/>
                    <a:gd name="T8" fmla="*/ 0 w 21600"/>
                    <a:gd name="T9" fmla="*/ 20 h 21600"/>
                    <a:gd name="T10" fmla="*/ 0 w 21600"/>
                    <a:gd name="T11" fmla="*/ 2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10800"/>
                      </a:moveTo>
                      <a:lnTo>
                        <a:pt x="0" y="0"/>
                      </a:lnTo>
                      <a:lnTo>
                        <a:pt x="21600" y="10800"/>
                      </a:lnTo>
                      <a:lnTo>
                        <a:pt x="21600" y="21600"/>
                      </a:lnTo>
                      <a:lnTo>
                        <a:pt x="0" y="10800"/>
                      </a:lnTo>
                      <a:close/>
                      <a:moveTo>
                        <a:pt x="0" y="108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488" name="Freeform 408"/>
                <p:cNvSpPr>
                  <a:spLocks/>
                </p:cNvSpPr>
                <p:nvPr/>
              </p:nvSpPr>
              <p:spPr bwMode="auto">
                <a:xfrm>
                  <a:off x="12" y="328"/>
                  <a:ext cx="101" cy="39"/>
                </a:xfrm>
                <a:custGeom>
                  <a:avLst/>
                  <a:gdLst>
                    <a:gd name="T0" fmla="*/ 0 w 21600"/>
                    <a:gd name="T1" fmla="*/ 20 h 21600"/>
                    <a:gd name="T2" fmla="*/ 0 w 21600"/>
                    <a:gd name="T3" fmla="*/ 0 h 21600"/>
                    <a:gd name="T4" fmla="*/ 101 w 21600"/>
                    <a:gd name="T5" fmla="*/ 20 h 21600"/>
                    <a:gd name="T6" fmla="*/ 101 w 21600"/>
                    <a:gd name="T7" fmla="*/ 39 h 21600"/>
                    <a:gd name="T8" fmla="*/ 0 w 21600"/>
                    <a:gd name="T9" fmla="*/ 20 h 21600"/>
                    <a:gd name="T10" fmla="*/ 0 w 21600"/>
                    <a:gd name="T11" fmla="*/ 2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10800"/>
                      </a:moveTo>
                      <a:lnTo>
                        <a:pt x="0" y="0"/>
                      </a:lnTo>
                      <a:lnTo>
                        <a:pt x="21600" y="10800"/>
                      </a:lnTo>
                      <a:lnTo>
                        <a:pt x="21600" y="21600"/>
                      </a:lnTo>
                      <a:lnTo>
                        <a:pt x="0" y="10800"/>
                      </a:lnTo>
                      <a:close/>
                      <a:moveTo>
                        <a:pt x="0" y="108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489" name="Freeform 409"/>
                <p:cNvSpPr>
                  <a:spLocks/>
                </p:cNvSpPr>
                <p:nvPr/>
              </p:nvSpPr>
              <p:spPr bwMode="auto">
                <a:xfrm>
                  <a:off x="12" y="357"/>
                  <a:ext cx="101" cy="39"/>
                </a:xfrm>
                <a:custGeom>
                  <a:avLst/>
                  <a:gdLst>
                    <a:gd name="T0" fmla="*/ 0 w 21600"/>
                    <a:gd name="T1" fmla="*/ 39 h 21600"/>
                    <a:gd name="T2" fmla="*/ 0 w 21600"/>
                    <a:gd name="T3" fmla="*/ 20 h 21600"/>
                    <a:gd name="T4" fmla="*/ 101 w 21600"/>
                    <a:gd name="T5" fmla="*/ 0 h 21600"/>
                    <a:gd name="T6" fmla="*/ 101 w 21600"/>
                    <a:gd name="T7" fmla="*/ 20 h 21600"/>
                    <a:gd name="T8" fmla="*/ 0 w 21600"/>
                    <a:gd name="T9" fmla="*/ 39 h 21600"/>
                    <a:gd name="T10" fmla="*/ 0 w 21600"/>
                    <a:gd name="T11" fmla="*/ 39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0800"/>
                      </a:lnTo>
                      <a:lnTo>
                        <a:pt x="21600" y="0"/>
                      </a:lnTo>
                      <a:lnTo>
                        <a:pt x="21600" y="108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490" name="Freeform 410"/>
                <p:cNvSpPr>
                  <a:spLocks/>
                </p:cNvSpPr>
                <p:nvPr/>
              </p:nvSpPr>
              <p:spPr bwMode="auto">
                <a:xfrm>
                  <a:off x="12" y="377"/>
                  <a:ext cx="107" cy="48"/>
                </a:xfrm>
                <a:custGeom>
                  <a:avLst/>
                  <a:gdLst>
                    <a:gd name="T0" fmla="*/ 0 w 21600"/>
                    <a:gd name="T1" fmla="*/ 19 h 21600"/>
                    <a:gd name="T2" fmla="*/ 0 w 21600"/>
                    <a:gd name="T3" fmla="*/ 0 h 21600"/>
                    <a:gd name="T4" fmla="*/ 107 w 21600"/>
                    <a:gd name="T5" fmla="*/ 29 h 21600"/>
                    <a:gd name="T6" fmla="*/ 101 w 21600"/>
                    <a:gd name="T7" fmla="*/ 48 h 21600"/>
                    <a:gd name="T8" fmla="*/ 0 w 21600"/>
                    <a:gd name="T9" fmla="*/ 19 h 21600"/>
                    <a:gd name="T10" fmla="*/ 0 w 21600"/>
                    <a:gd name="T11" fmla="*/ 19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8640"/>
                      </a:moveTo>
                      <a:lnTo>
                        <a:pt x="0" y="0"/>
                      </a:lnTo>
                      <a:lnTo>
                        <a:pt x="21600" y="12960"/>
                      </a:lnTo>
                      <a:lnTo>
                        <a:pt x="20329" y="21600"/>
                      </a:lnTo>
                      <a:lnTo>
                        <a:pt x="0" y="8640"/>
                      </a:lnTo>
                      <a:close/>
                      <a:moveTo>
                        <a:pt x="0" y="864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491" name="Freeform 411"/>
                <p:cNvSpPr>
                  <a:spLocks/>
                </p:cNvSpPr>
                <p:nvPr/>
              </p:nvSpPr>
              <p:spPr bwMode="auto">
                <a:xfrm>
                  <a:off x="6" y="406"/>
                  <a:ext cx="107" cy="38"/>
                </a:xfrm>
                <a:custGeom>
                  <a:avLst/>
                  <a:gdLst>
                    <a:gd name="T0" fmla="*/ 0 w 21600"/>
                    <a:gd name="T1" fmla="*/ 38 h 21600"/>
                    <a:gd name="T2" fmla="*/ 0 w 21600"/>
                    <a:gd name="T3" fmla="*/ 28 h 21600"/>
                    <a:gd name="T4" fmla="*/ 107 w 21600"/>
                    <a:gd name="T5" fmla="*/ 0 h 21600"/>
                    <a:gd name="T6" fmla="*/ 107 w 21600"/>
                    <a:gd name="T7" fmla="*/ 19 h 21600"/>
                    <a:gd name="T8" fmla="*/ 0 w 21600"/>
                    <a:gd name="T9" fmla="*/ 38 h 21600"/>
                    <a:gd name="T10" fmla="*/ 0 w 21600"/>
                    <a:gd name="T11" fmla="*/ 38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6200"/>
                      </a:lnTo>
                      <a:lnTo>
                        <a:pt x="21600" y="0"/>
                      </a:lnTo>
                      <a:lnTo>
                        <a:pt x="21600" y="108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492" name="Freeform 412"/>
                <p:cNvSpPr>
                  <a:spLocks/>
                </p:cNvSpPr>
                <p:nvPr/>
              </p:nvSpPr>
              <p:spPr bwMode="auto">
                <a:xfrm>
                  <a:off x="0" y="435"/>
                  <a:ext cx="75" cy="58"/>
                </a:xfrm>
                <a:custGeom>
                  <a:avLst/>
                  <a:gdLst>
                    <a:gd name="T0" fmla="*/ 0 w 21600"/>
                    <a:gd name="T1" fmla="*/ 10 h 21600"/>
                    <a:gd name="T2" fmla="*/ 6 w 21600"/>
                    <a:gd name="T3" fmla="*/ 0 h 21600"/>
                    <a:gd name="T4" fmla="*/ 75 w 21600"/>
                    <a:gd name="T5" fmla="*/ 48 h 21600"/>
                    <a:gd name="T6" fmla="*/ 69 w 21600"/>
                    <a:gd name="T7" fmla="*/ 58 h 21600"/>
                    <a:gd name="T8" fmla="*/ 0 w 21600"/>
                    <a:gd name="T9" fmla="*/ 10 h 21600"/>
                    <a:gd name="T10" fmla="*/ 0 w 21600"/>
                    <a:gd name="T11" fmla="*/ 1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3600"/>
                      </a:moveTo>
                      <a:lnTo>
                        <a:pt x="1800" y="0"/>
                      </a:lnTo>
                      <a:lnTo>
                        <a:pt x="21600" y="18000"/>
                      </a:lnTo>
                      <a:lnTo>
                        <a:pt x="19800" y="21600"/>
                      </a:lnTo>
                      <a:lnTo>
                        <a:pt x="0" y="3600"/>
                      </a:lnTo>
                      <a:close/>
                      <a:moveTo>
                        <a:pt x="0" y="3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493" name="Rectangle 413"/>
                <p:cNvSpPr>
                  <a:spLocks/>
                </p:cNvSpPr>
                <p:nvPr/>
              </p:nvSpPr>
              <p:spPr bwMode="auto">
                <a:xfrm>
                  <a:off x="63" y="483"/>
                  <a:ext cx="12" cy="17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480" name="Oval 414"/>
              <p:cNvSpPr>
                <a:spLocks/>
              </p:cNvSpPr>
              <p:nvPr/>
            </p:nvSpPr>
            <p:spPr bwMode="auto">
              <a:xfrm rot="-2460000">
                <a:off x="10" y="12"/>
                <a:ext cx="58" cy="54"/>
              </a:xfrm>
              <a:prstGeom prst="ellipse">
                <a:avLst/>
              </a:prstGeom>
              <a:solidFill>
                <a:srgbClr val="B2B2B2"/>
              </a:solidFill>
              <a:ln w="1270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grpSp>
          <p:nvGrpSpPr>
            <p:cNvPr id="462" name="Group 415"/>
            <p:cNvGrpSpPr>
              <a:grpSpLocks/>
            </p:cNvGrpSpPr>
            <p:nvPr/>
          </p:nvGrpSpPr>
          <p:grpSpPr bwMode="auto">
            <a:xfrm flipH="1">
              <a:off x="4333555" y="1715206"/>
              <a:ext cx="906110" cy="1014417"/>
              <a:chOff x="0" y="0"/>
              <a:chExt cx="525" cy="587"/>
            </a:xfrm>
          </p:grpSpPr>
          <p:grpSp>
            <p:nvGrpSpPr>
              <p:cNvPr id="464" name="Group 416"/>
              <p:cNvGrpSpPr>
                <a:grpSpLocks/>
              </p:cNvGrpSpPr>
              <p:nvPr/>
            </p:nvGrpSpPr>
            <p:grpSpPr bwMode="auto">
              <a:xfrm rot="-2460000">
                <a:off x="205" y="-28"/>
                <a:ext cx="119" cy="657"/>
                <a:chOff x="0" y="0"/>
                <a:chExt cx="119" cy="657"/>
              </a:xfrm>
            </p:grpSpPr>
            <p:sp>
              <p:nvSpPr>
                <p:cNvPr id="466" name="Rectangle 417"/>
                <p:cNvSpPr>
                  <a:spLocks/>
                </p:cNvSpPr>
                <p:nvPr/>
              </p:nvSpPr>
              <p:spPr bwMode="auto">
                <a:xfrm>
                  <a:off x="49" y="0"/>
                  <a:ext cx="13" cy="16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467" name="Freeform 418"/>
                <p:cNvSpPr>
                  <a:spLocks/>
                </p:cNvSpPr>
                <p:nvPr/>
              </p:nvSpPr>
              <p:spPr bwMode="auto">
                <a:xfrm>
                  <a:off x="49" y="154"/>
                  <a:ext cx="70" cy="58"/>
                </a:xfrm>
                <a:custGeom>
                  <a:avLst/>
                  <a:gdLst>
                    <a:gd name="T0" fmla="*/ 0 w 21600"/>
                    <a:gd name="T1" fmla="*/ 10 h 21600"/>
                    <a:gd name="T2" fmla="*/ 6 w 21600"/>
                    <a:gd name="T3" fmla="*/ 0 h 21600"/>
                    <a:gd name="T4" fmla="*/ 70 w 21600"/>
                    <a:gd name="T5" fmla="*/ 48 h 21600"/>
                    <a:gd name="T6" fmla="*/ 64 w 21600"/>
                    <a:gd name="T7" fmla="*/ 58 h 21600"/>
                    <a:gd name="T8" fmla="*/ 0 w 21600"/>
                    <a:gd name="T9" fmla="*/ 10 h 21600"/>
                    <a:gd name="T10" fmla="*/ 0 w 21600"/>
                    <a:gd name="T11" fmla="*/ 1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3600"/>
                      </a:moveTo>
                      <a:lnTo>
                        <a:pt x="1964" y="0"/>
                      </a:lnTo>
                      <a:lnTo>
                        <a:pt x="21600" y="18000"/>
                      </a:lnTo>
                      <a:lnTo>
                        <a:pt x="19636" y="21600"/>
                      </a:lnTo>
                      <a:lnTo>
                        <a:pt x="0" y="3600"/>
                      </a:lnTo>
                      <a:close/>
                      <a:moveTo>
                        <a:pt x="0" y="3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468" name="Freeform 419"/>
                <p:cNvSpPr>
                  <a:spLocks/>
                </p:cNvSpPr>
                <p:nvPr/>
              </p:nvSpPr>
              <p:spPr bwMode="auto">
                <a:xfrm>
                  <a:off x="12" y="193"/>
                  <a:ext cx="100" cy="29"/>
                </a:xfrm>
                <a:custGeom>
                  <a:avLst/>
                  <a:gdLst>
                    <a:gd name="T0" fmla="*/ 0 w 21600"/>
                    <a:gd name="T1" fmla="*/ 29 h 21600"/>
                    <a:gd name="T2" fmla="*/ 0 w 21600"/>
                    <a:gd name="T3" fmla="*/ 19 h 21600"/>
                    <a:gd name="T4" fmla="*/ 100 w 21600"/>
                    <a:gd name="T5" fmla="*/ 0 h 21600"/>
                    <a:gd name="T6" fmla="*/ 100 w 21600"/>
                    <a:gd name="T7" fmla="*/ 19 h 21600"/>
                    <a:gd name="T8" fmla="*/ 0 w 21600"/>
                    <a:gd name="T9" fmla="*/ 29 h 21600"/>
                    <a:gd name="T10" fmla="*/ 0 w 21600"/>
                    <a:gd name="T11" fmla="*/ 29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4400"/>
                      </a:lnTo>
                      <a:lnTo>
                        <a:pt x="21600" y="0"/>
                      </a:lnTo>
                      <a:lnTo>
                        <a:pt x="21600" y="144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469" name="Freeform 420"/>
                <p:cNvSpPr>
                  <a:spLocks/>
                </p:cNvSpPr>
                <p:nvPr/>
              </p:nvSpPr>
              <p:spPr bwMode="auto">
                <a:xfrm>
                  <a:off x="12" y="222"/>
                  <a:ext cx="100" cy="29"/>
                </a:xfrm>
                <a:custGeom>
                  <a:avLst/>
                  <a:gdLst>
                    <a:gd name="T0" fmla="*/ 0 w 21600"/>
                    <a:gd name="T1" fmla="*/ 10 h 21600"/>
                    <a:gd name="T2" fmla="*/ 0 w 21600"/>
                    <a:gd name="T3" fmla="*/ 0 h 21600"/>
                    <a:gd name="T4" fmla="*/ 100 w 21600"/>
                    <a:gd name="T5" fmla="*/ 10 h 21600"/>
                    <a:gd name="T6" fmla="*/ 100 w 21600"/>
                    <a:gd name="T7" fmla="*/ 29 h 21600"/>
                    <a:gd name="T8" fmla="*/ 0 w 21600"/>
                    <a:gd name="T9" fmla="*/ 10 h 21600"/>
                    <a:gd name="T10" fmla="*/ 0 w 21600"/>
                    <a:gd name="T11" fmla="*/ 1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7200"/>
                      </a:moveTo>
                      <a:lnTo>
                        <a:pt x="0" y="0"/>
                      </a:lnTo>
                      <a:lnTo>
                        <a:pt x="21600" y="7200"/>
                      </a:lnTo>
                      <a:lnTo>
                        <a:pt x="21600" y="21600"/>
                      </a:lnTo>
                      <a:lnTo>
                        <a:pt x="0" y="7200"/>
                      </a:lnTo>
                      <a:close/>
                      <a:moveTo>
                        <a:pt x="0" y="72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470" name="Freeform 421"/>
                <p:cNvSpPr>
                  <a:spLocks/>
                </p:cNvSpPr>
                <p:nvPr/>
              </p:nvSpPr>
              <p:spPr bwMode="auto">
                <a:xfrm>
                  <a:off x="12" y="241"/>
                  <a:ext cx="100" cy="39"/>
                </a:xfrm>
                <a:custGeom>
                  <a:avLst/>
                  <a:gdLst>
                    <a:gd name="T0" fmla="*/ 0 w 21600"/>
                    <a:gd name="T1" fmla="*/ 39 h 21600"/>
                    <a:gd name="T2" fmla="*/ 0 w 21600"/>
                    <a:gd name="T3" fmla="*/ 20 h 21600"/>
                    <a:gd name="T4" fmla="*/ 100 w 21600"/>
                    <a:gd name="T5" fmla="*/ 0 h 21600"/>
                    <a:gd name="T6" fmla="*/ 100 w 21600"/>
                    <a:gd name="T7" fmla="*/ 20 h 21600"/>
                    <a:gd name="T8" fmla="*/ 0 w 21600"/>
                    <a:gd name="T9" fmla="*/ 39 h 21600"/>
                    <a:gd name="T10" fmla="*/ 0 w 21600"/>
                    <a:gd name="T11" fmla="*/ 39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0800"/>
                      </a:lnTo>
                      <a:lnTo>
                        <a:pt x="21600" y="0"/>
                      </a:lnTo>
                      <a:lnTo>
                        <a:pt x="21600" y="108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471" name="Freeform 422"/>
                <p:cNvSpPr>
                  <a:spLocks/>
                </p:cNvSpPr>
                <p:nvPr/>
              </p:nvSpPr>
              <p:spPr bwMode="auto">
                <a:xfrm>
                  <a:off x="12" y="299"/>
                  <a:ext cx="101" cy="39"/>
                </a:xfrm>
                <a:custGeom>
                  <a:avLst/>
                  <a:gdLst>
                    <a:gd name="T0" fmla="*/ 0 w 21600"/>
                    <a:gd name="T1" fmla="*/ 39 h 21600"/>
                    <a:gd name="T2" fmla="*/ 0 w 21600"/>
                    <a:gd name="T3" fmla="*/ 20 h 21600"/>
                    <a:gd name="T4" fmla="*/ 101 w 21600"/>
                    <a:gd name="T5" fmla="*/ 0 h 21600"/>
                    <a:gd name="T6" fmla="*/ 101 w 21600"/>
                    <a:gd name="T7" fmla="*/ 20 h 21600"/>
                    <a:gd name="T8" fmla="*/ 0 w 21600"/>
                    <a:gd name="T9" fmla="*/ 39 h 21600"/>
                    <a:gd name="T10" fmla="*/ 0 w 21600"/>
                    <a:gd name="T11" fmla="*/ 39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0800"/>
                      </a:lnTo>
                      <a:lnTo>
                        <a:pt x="21600" y="0"/>
                      </a:lnTo>
                      <a:lnTo>
                        <a:pt x="21600" y="108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472" name="Freeform 423"/>
                <p:cNvSpPr>
                  <a:spLocks/>
                </p:cNvSpPr>
                <p:nvPr/>
              </p:nvSpPr>
              <p:spPr bwMode="auto">
                <a:xfrm>
                  <a:off x="12" y="270"/>
                  <a:ext cx="100" cy="39"/>
                </a:xfrm>
                <a:custGeom>
                  <a:avLst/>
                  <a:gdLst>
                    <a:gd name="T0" fmla="*/ 0 w 21600"/>
                    <a:gd name="T1" fmla="*/ 20 h 21600"/>
                    <a:gd name="T2" fmla="*/ 0 w 21600"/>
                    <a:gd name="T3" fmla="*/ 0 h 21600"/>
                    <a:gd name="T4" fmla="*/ 100 w 21600"/>
                    <a:gd name="T5" fmla="*/ 20 h 21600"/>
                    <a:gd name="T6" fmla="*/ 100 w 21600"/>
                    <a:gd name="T7" fmla="*/ 39 h 21600"/>
                    <a:gd name="T8" fmla="*/ 0 w 21600"/>
                    <a:gd name="T9" fmla="*/ 20 h 21600"/>
                    <a:gd name="T10" fmla="*/ 0 w 21600"/>
                    <a:gd name="T11" fmla="*/ 2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10800"/>
                      </a:moveTo>
                      <a:lnTo>
                        <a:pt x="0" y="0"/>
                      </a:lnTo>
                      <a:lnTo>
                        <a:pt x="21600" y="10800"/>
                      </a:lnTo>
                      <a:lnTo>
                        <a:pt x="21600" y="21600"/>
                      </a:lnTo>
                      <a:lnTo>
                        <a:pt x="0" y="10800"/>
                      </a:lnTo>
                      <a:close/>
                      <a:moveTo>
                        <a:pt x="0" y="108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473" name="Freeform 424"/>
                <p:cNvSpPr>
                  <a:spLocks/>
                </p:cNvSpPr>
                <p:nvPr/>
              </p:nvSpPr>
              <p:spPr bwMode="auto">
                <a:xfrm>
                  <a:off x="12" y="328"/>
                  <a:ext cx="101" cy="39"/>
                </a:xfrm>
                <a:custGeom>
                  <a:avLst/>
                  <a:gdLst>
                    <a:gd name="T0" fmla="*/ 0 w 21600"/>
                    <a:gd name="T1" fmla="*/ 20 h 21600"/>
                    <a:gd name="T2" fmla="*/ 0 w 21600"/>
                    <a:gd name="T3" fmla="*/ 0 h 21600"/>
                    <a:gd name="T4" fmla="*/ 101 w 21600"/>
                    <a:gd name="T5" fmla="*/ 20 h 21600"/>
                    <a:gd name="T6" fmla="*/ 101 w 21600"/>
                    <a:gd name="T7" fmla="*/ 39 h 21600"/>
                    <a:gd name="T8" fmla="*/ 0 w 21600"/>
                    <a:gd name="T9" fmla="*/ 20 h 21600"/>
                    <a:gd name="T10" fmla="*/ 0 w 21600"/>
                    <a:gd name="T11" fmla="*/ 2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10800"/>
                      </a:moveTo>
                      <a:lnTo>
                        <a:pt x="0" y="0"/>
                      </a:lnTo>
                      <a:lnTo>
                        <a:pt x="21600" y="10800"/>
                      </a:lnTo>
                      <a:lnTo>
                        <a:pt x="21600" y="21600"/>
                      </a:lnTo>
                      <a:lnTo>
                        <a:pt x="0" y="10800"/>
                      </a:lnTo>
                      <a:close/>
                      <a:moveTo>
                        <a:pt x="0" y="108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474" name="Freeform 425"/>
                <p:cNvSpPr>
                  <a:spLocks/>
                </p:cNvSpPr>
                <p:nvPr/>
              </p:nvSpPr>
              <p:spPr bwMode="auto">
                <a:xfrm>
                  <a:off x="12" y="357"/>
                  <a:ext cx="101" cy="39"/>
                </a:xfrm>
                <a:custGeom>
                  <a:avLst/>
                  <a:gdLst>
                    <a:gd name="T0" fmla="*/ 0 w 21600"/>
                    <a:gd name="T1" fmla="*/ 39 h 21600"/>
                    <a:gd name="T2" fmla="*/ 0 w 21600"/>
                    <a:gd name="T3" fmla="*/ 20 h 21600"/>
                    <a:gd name="T4" fmla="*/ 101 w 21600"/>
                    <a:gd name="T5" fmla="*/ 0 h 21600"/>
                    <a:gd name="T6" fmla="*/ 101 w 21600"/>
                    <a:gd name="T7" fmla="*/ 20 h 21600"/>
                    <a:gd name="T8" fmla="*/ 0 w 21600"/>
                    <a:gd name="T9" fmla="*/ 39 h 21600"/>
                    <a:gd name="T10" fmla="*/ 0 w 21600"/>
                    <a:gd name="T11" fmla="*/ 39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0800"/>
                      </a:lnTo>
                      <a:lnTo>
                        <a:pt x="21600" y="0"/>
                      </a:lnTo>
                      <a:lnTo>
                        <a:pt x="21600" y="108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475" name="Freeform 426"/>
                <p:cNvSpPr>
                  <a:spLocks/>
                </p:cNvSpPr>
                <p:nvPr/>
              </p:nvSpPr>
              <p:spPr bwMode="auto">
                <a:xfrm>
                  <a:off x="12" y="376"/>
                  <a:ext cx="107" cy="49"/>
                </a:xfrm>
                <a:custGeom>
                  <a:avLst/>
                  <a:gdLst>
                    <a:gd name="T0" fmla="*/ 0 w 21600"/>
                    <a:gd name="T1" fmla="*/ 20 h 21600"/>
                    <a:gd name="T2" fmla="*/ 0 w 21600"/>
                    <a:gd name="T3" fmla="*/ 0 h 21600"/>
                    <a:gd name="T4" fmla="*/ 107 w 21600"/>
                    <a:gd name="T5" fmla="*/ 29 h 21600"/>
                    <a:gd name="T6" fmla="*/ 101 w 21600"/>
                    <a:gd name="T7" fmla="*/ 49 h 21600"/>
                    <a:gd name="T8" fmla="*/ 0 w 21600"/>
                    <a:gd name="T9" fmla="*/ 20 h 21600"/>
                    <a:gd name="T10" fmla="*/ 0 w 21600"/>
                    <a:gd name="T11" fmla="*/ 2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8640"/>
                      </a:moveTo>
                      <a:lnTo>
                        <a:pt x="0" y="0"/>
                      </a:lnTo>
                      <a:lnTo>
                        <a:pt x="21600" y="12960"/>
                      </a:lnTo>
                      <a:lnTo>
                        <a:pt x="20329" y="21600"/>
                      </a:lnTo>
                      <a:lnTo>
                        <a:pt x="0" y="8640"/>
                      </a:lnTo>
                      <a:close/>
                      <a:moveTo>
                        <a:pt x="0" y="864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476" name="Freeform 427"/>
                <p:cNvSpPr>
                  <a:spLocks/>
                </p:cNvSpPr>
                <p:nvPr/>
              </p:nvSpPr>
              <p:spPr bwMode="auto">
                <a:xfrm>
                  <a:off x="6" y="405"/>
                  <a:ext cx="107" cy="39"/>
                </a:xfrm>
                <a:custGeom>
                  <a:avLst/>
                  <a:gdLst>
                    <a:gd name="T0" fmla="*/ 0 w 21600"/>
                    <a:gd name="T1" fmla="*/ 39 h 21600"/>
                    <a:gd name="T2" fmla="*/ 0 w 21600"/>
                    <a:gd name="T3" fmla="*/ 29 h 21600"/>
                    <a:gd name="T4" fmla="*/ 107 w 21600"/>
                    <a:gd name="T5" fmla="*/ 0 h 21600"/>
                    <a:gd name="T6" fmla="*/ 107 w 21600"/>
                    <a:gd name="T7" fmla="*/ 20 h 21600"/>
                    <a:gd name="T8" fmla="*/ 0 w 21600"/>
                    <a:gd name="T9" fmla="*/ 39 h 21600"/>
                    <a:gd name="T10" fmla="*/ 0 w 21600"/>
                    <a:gd name="T11" fmla="*/ 39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6200"/>
                      </a:lnTo>
                      <a:lnTo>
                        <a:pt x="21600" y="0"/>
                      </a:lnTo>
                      <a:lnTo>
                        <a:pt x="21600" y="108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477" name="Freeform 428"/>
                <p:cNvSpPr>
                  <a:spLocks/>
                </p:cNvSpPr>
                <p:nvPr/>
              </p:nvSpPr>
              <p:spPr bwMode="auto">
                <a:xfrm>
                  <a:off x="0" y="434"/>
                  <a:ext cx="75" cy="58"/>
                </a:xfrm>
                <a:custGeom>
                  <a:avLst/>
                  <a:gdLst>
                    <a:gd name="T0" fmla="*/ 0 w 21600"/>
                    <a:gd name="T1" fmla="*/ 10 h 21600"/>
                    <a:gd name="T2" fmla="*/ 6 w 21600"/>
                    <a:gd name="T3" fmla="*/ 0 h 21600"/>
                    <a:gd name="T4" fmla="*/ 75 w 21600"/>
                    <a:gd name="T5" fmla="*/ 48 h 21600"/>
                    <a:gd name="T6" fmla="*/ 69 w 21600"/>
                    <a:gd name="T7" fmla="*/ 58 h 21600"/>
                    <a:gd name="T8" fmla="*/ 0 w 21600"/>
                    <a:gd name="T9" fmla="*/ 10 h 21600"/>
                    <a:gd name="T10" fmla="*/ 0 w 21600"/>
                    <a:gd name="T11" fmla="*/ 1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3600"/>
                      </a:moveTo>
                      <a:lnTo>
                        <a:pt x="1800" y="0"/>
                      </a:lnTo>
                      <a:lnTo>
                        <a:pt x="21600" y="18000"/>
                      </a:lnTo>
                      <a:lnTo>
                        <a:pt x="19800" y="21600"/>
                      </a:lnTo>
                      <a:lnTo>
                        <a:pt x="0" y="3600"/>
                      </a:lnTo>
                      <a:close/>
                      <a:moveTo>
                        <a:pt x="0" y="3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478" name="Rectangle 429"/>
                <p:cNvSpPr>
                  <a:spLocks/>
                </p:cNvSpPr>
                <p:nvPr/>
              </p:nvSpPr>
              <p:spPr bwMode="auto">
                <a:xfrm>
                  <a:off x="63" y="483"/>
                  <a:ext cx="12" cy="17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465" name="Oval 430"/>
              <p:cNvSpPr>
                <a:spLocks/>
              </p:cNvSpPr>
              <p:nvPr/>
            </p:nvSpPr>
            <p:spPr bwMode="auto">
              <a:xfrm rot="-2460000">
                <a:off x="10" y="12"/>
                <a:ext cx="58" cy="54"/>
              </a:xfrm>
              <a:prstGeom prst="ellipse">
                <a:avLst/>
              </a:prstGeom>
              <a:solidFill>
                <a:srgbClr val="B2B2B2"/>
              </a:solidFill>
              <a:ln w="1270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463" name="Freeform 431"/>
            <p:cNvSpPr>
              <a:spLocks/>
            </p:cNvSpPr>
            <p:nvPr/>
          </p:nvSpPr>
          <p:spPr bwMode="auto">
            <a:xfrm>
              <a:off x="3108148" y="1447800"/>
              <a:ext cx="2630309" cy="488231"/>
            </a:xfrm>
            <a:custGeom>
              <a:avLst/>
              <a:gdLst>
                <a:gd name="T0" fmla="*/ 0 w 21600"/>
                <a:gd name="T1" fmla="*/ 0 h 21600"/>
                <a:gd name="T2" fmla="*/ 317 w 21600"/>
                <a:gd name="T3" fmla="*/ 189 h 21600"/>
                <a:gd name="T4" fmla="*/ 731 w 21600"/>
                <a:gd name="T5" fmla="*/ 283 h 21600"/>
                <a:gd name="T6" fmla="*/ 1200 w 21600"/>
                <a:gd name="T7" fmla="*/ 189 h 21600"/>
                <a:gd name="T8" fmla="*/ 1475 w 21600"/>
                <a:gd name="T9" fmla="*/ 31 h 21600"/>
                <a:gd name="T10" fmla="*/ 1524 w 21600"/>
                <a:gd name="T11" fmla="*/ 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0"/>
                  </a:moveTo>
                  <a:cubicBezTo>
                    <a:pt x="1368" y="5400"/>
                    <a:pt x="2760" y="10800"/>
                    <a:pt x="4494" y="14400"/>
                  </a:cubicBezTo>
                  <a:cubicBezTo>
                    <a:pt x="6204" y="18000"/>
                    <a:pt x="8256" y="21600"/>
                    <a:pt x="10357" y="21600"/>
                  </a:cubicBezTo>
                  <a:cubicBezTo>
                    <a:pt x="12433" y="21600"/>
                    <a:pt x="15242" y="17400"/>
                    <a:pt x="17001" y="14400"/>
                  </a:cubicBezTo>
                  <a:cubicBezTo>
                    <a:pt x="18759" y="11100"/>
                    <a:pt x="20249" y="4200"/>
                    <a:pt x="20909" y="2400"/>
                  </a:cubicBezTo>
                  <a:lnTo>
                    <a:pt x="21600" y="456"/>
                  </a:lnTo>
                </a:path>
              </a:pathLst>
            </a:custGeom>
            <a:noFill/>
            <a:ln w="25400">
              <a:solidFill>
                <a:srgbClr val="A5002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592" name="Group 591"/>
          <p:cNvGrpSpPr/>
          <p:nvPr/>
        </p:nvGrpSpPr>
        <p:grpSpPr>
          <a:xfrm>
            <a:off x="183869" y="609600"/>
            <a:ext cx="1797331" cy="2390661"/>
            <a:chOff x="183869" y="987623"/>
            <a:chExt cx="1797331" cy="2390661"/>
          </a:xfrm>
        </p:grpSpPr>
        <p:sp>
          <p:nvSpPr>
            <p:cNvPr id="538" name="Rectangle 15"/>
            <p:cNvSpPr>
              <a:spLocks/>
            </p:cNvSpPr>
            <p:nvPr/>
          </p:nvSpPr>
          <p:spPr bwMode="auto">
            <a:xfrm>
              <a:off x="644413" y="987623"/>
              <a:ext cx="79711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39686" bIns="0">
              <a:spAutoFit/>
            </a:bodyPr>
            <a:lstStyle/>
            <a:p>
              <a:pPr marL="41275"/>
              <a:r>
                <a:rPr lang="en-US" sz="2000" dirty="0" smtClean="0">
                  <a:solidFill>
                    <a:schemeClr val="tx1"/>
                  </a:solidFill>
                  <a:latin typeface="Calibri"/>
                  <a:cs typeface="Calibri"/>
                </a:rPr>
                <a:t>human</a:t>
              </a:r>
              <a:endParaRPr lang="en-US" sz="20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grpSp>
          <p:nvGrpSpPr>
            <p:cNvPr id="539" name="Group 538"/>
            <p:cNvGrpSpPr/>
            <p:nvPr/>
          </p:nvGrpSpPr>
          <p:grpSpPr>
            <a:xfrm>
              <a:off x="608118" y="1328748"/>
              <a:ext cx="915915" cy="1354281"/>
              <a:chOff x="177641" y="4302107"/>
              <a:chExt cx="915915" cy="1354281"/>
            </a:xfrm>
          </p:grpSpPr>
          <p:sp>
            <p:nvSpPr>
              <p:cNvPr id="553" name="Freeform 10"/>
              <p:cNvSpPr>
                <a:spLocks/>
              </p:cNvSpPr>
              <p:nvPr/>
            </p:nvSpPr>
            <p:spPr bwMode="auto">
              <a:xfrm>
                <a:off x="615762" y="4745483"/>
                <a:ext cx="305305" cy="902279"/>
              </a:xfrm>
              <a:custGeom>
                <a:avLst/>
                <a:gdLst>
                  <a:gd name="T0" fmla="*/ 19 w 21600"/>
                  <a:gd name="T1" fmla="*/ 223 h 21600"/>
                  <a:gd name="T2" fmla="*/ 48 w 21600"/>
                  <a:gd name="T3" fmla="*/ 271 h 21600"/>
                  <a:gd name="T4" fmla="*/ 69 w 21600"/>
                  <a:gd name="T5" fmla="*/ 305 h 21600"/>
                  <a:gd name="T6" fmla="*/ 74 w 21600"/>
                  <a:gd name="T7" fmla="*/ 329 h 21600"/>
                  <a:gd name="T8" fmla="*/ 65 w 21600"/>
                  <a:gd name="T9" fmla="*/ 355 h 21600"/>
                  <a:gd name="T10" fmla="*/ 48 w 21600"/>
                  <a:gd name="T11" fmla="*/ 379 h 21600"/>
                  <a:gd name="T12" fmla="*/ 45 w 21600"/>
                  <a:gd name="T13" fmla="*/ 401 h 21600"/>
                  <a:gd name="T14" fmla="*/ 55 w 21600"/>
                  <a:gd name="T15" fmla="*/ 437 h 21600"/>
                  <a:gd name="T16" fmla="*/ 55 w 21600"/>
                  <a:gd name="T17" fmla="*/ 478 h 21600"/>
                  <a:gd name="T18" fmla="*/ 57 w 21600"/>
                  <a:gd name="T19" fmla="*/ 509 h 21600"/>
                  <a:gd name="T20" fmla="*/ 62 w 21600"/>
                  <a:gd name="T21" fmla="*/ 516 h 21600"/>
                  <a:gd name="T22" fmla="*/ 74 w 21600"/>
                  <a:gd name="T23" fmla="*/ 521 h 21600"/>
                  <a:gd name="T24" fmla="*/ 93 w 21600"/>
                  <a:gd name="T25" fmla="*/ 523 h 21600"/>
                  <a:gd name="T26" fmla="*/ 117 w 21600"/>
                  <a:gd name="T27" fmla="*/ 521 h 21600"/>
                  <a:gd name="T28" fmla="*/ 134 w 21600"/>
                  <a:gd name="T29" fmla="*/ 518 h 21600"/>
                  <a:gd name="T30" fmla="*/ 143 w 21600"/>
                  <a:gd name="T31" fmla="*/ 514 h 21600"/>
                  <a:gd name="T32" fmla="*/ 146 w 21600"/>
                  <a:gd name="T33" fmla="*/ 506 h 21600"/>
                  <a:gd name="T34" fmla="*/ 141 w 21600"/>
                  <a:gd name="T35" fmla="*/ 494 h 21600"/>
                  <a:gd name="T36" fmla="*/ 127 w 21600"/>
                  <a:gd name="T37" fmla="*/ 487 h 21600"/>
                  <a:gd name="T38" fmla="*/ 112 w 21600"/>
                  <a:gd name="T39" fmla="*/ 485 h 21600"/>
                  <a:gd name="T40" fmla="*/ 105 w 21600"/>
                  <a:gd name="T41" fmla="*/ 480 h 21600"/>
                  <a:gd name="T42" fmla="*/ 100 w 21600"/>
                  <a:gd name="T43" fmla="*/ 466 h 21600"/>
                  <a:gd name="T44" fmla="*/ 100 w 21600"/>
                  <a:gd name="T45" fmla="*/ 449 h 21600"/>
                  <a:gd name="T46" fmla="*/ 103 w 21600"/>
                  <a:gd name="T47" fmla="*/ 410 h 21600"/>
                  <a:gd name="T48" fmla="*/ 115 w 21600"/>
                  <a:gd name="T49" fmla="*/ 358 h 21600"/>
                  <a:gd name="T50" fmla="*/ 124 w 21600"/>
                  <a:gd name="T51" fmla="*/ 312 h 21600"/>
                  <a:gd name="T52" fmla="*/ 127 w 21600"/>
                  <a:gd name="T53" fmla="*/ 281 h 21600"/>
                  <a:gd name="T54" fmla="*/ 124 w 21600"/>
                  <a:gd name="T55" fmla="*/ 254 h 21600"/>
                  <a:gd name="T56" fmla="*/ 117 w 21600"/>
                  <a:gd name="T57" fmla="*/ 226 h 21600"/>
                  <a:gd name="T58" fmla="*/ 103 w 21600"/>
                  <a:gd name="T59" fmla="*/ 187 h 21600"/>
                  <a:gd name="T60" fmla="*/ 93 w 21600"/>
                  <a:gd name="T61" fmla="*/ 149 h 21600"/>
                  <a:gd name="T62" fmla="*/ 96 w 21600"/>
                  <a:gd name="T63" fmla="*/ 127 h 21600"/>
                  <a:gd name="T64" fmla="*/ 105 w 21600"/>
                  <a:gd name="T65" fmla="*/ 103 h 21600"/>
                  <a:gd name="T66" fmla="*/ 127 w 21600"/>
                  <a:gd name="T67" fmla="*/ 69 h 21600"/>
                  <a:gd name="T68" fmla="*/ 158 w 21600"/>
                  <a:gd name="T69" fmla="*/ 26 h 21600"/>
                  <a:gd name="T70" fmla="*/ 0 w 21600"/>
                  <a:gd name="T71" fmla="*/ 192 h 216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1600"/>
                  <a:gd name="T109" fmla="*/ 0 h 21600"/>
                  <a:gd name="T110" fmla="*/ 21600 w 21600"/>
                  <a:gd name="T111" fmla="*/ 21600 h 216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1600" h="21600">
                    <a:moveTo>
                      <a:pt x="0" y="7930"/>
                    </a:moveTo>
                    <a:lnTo>
                      <a:pt x="2319" y="9210"/>
                    </a:lnTo>
                    <a:lnTo>
                      <a:pt x="4149" y="10325"/>
                    </a:lnTo>
                    <a:lnTo>
                      <a:pt x="5858" y="11192"/>
                    </a:lnTo>
                    <a:lnTo>
                      <a:pt x="7322" y="11977"/>
                    </a:lnTo>
                    <a:lnTo>
                      <a:pt x="8420" y="12597"/>
                    </a:lnTo>
                    <a:lnTo>
                      <a:pt x="9031" y="13175"/>
                    </a:lnTo>
                    <a:lnTo>
                      <a:pt x="9031" y="13588"/>
                    </a:lnTo>
                    <a:lnTo>
                      <a:pt x="8786" y="13959"/>
                    </a:lnTo>
                    <a:lnTo>
                      <a:pt x="7932" y="14662"/>
                    </a:lnTo>
                    <a:lnTo>
                      <a:pt x="6468" y="15364"/>
                    </a:lnTo>
                    <a:lnTo>
                      <a:pt x="5858" y="15653"/>
                    </a:lnTo>
                    <a:lnTo>
                      <a:pt x="5492" y="16066"/>
                    </a:lnTo>
                    <a:lnTo>
                      <a:pt x="5492" y="16561"/>
                    </a:lnTo>
                    <a:lnTo>
                      <a:pt x="5858" y="17057"/>
                    </a:lnTo>
                    <a:lnTo>
                      <a:pt x="6712" y="18048"/>
                    </a:lnTo>
                    <a:lnTo>
                      <a:pt x="6712" y="18915"/>
                    </a:lnTo>
                    <a:lnTo>
                      <a:pt x="6712" y="19741"/>
                    </a:lnTo>
                    <a:lnTo>
                      <a:pt x="6712" y="20733"/>
                    </a:lnTo>
                    <a:lnTo>
                      <a:pt x="6956" y="21022"/>
                    </a:lnTo>
                    <a:lnTo>
                      <a:pt x="7322" y="21228"/>
                    </a:lnTo>
                    <a:lnTo>
                      <a:pt x="7566" y="21311"/>
                    </a:lnTo>
                    <a:lnTo>
                      <a:pt x="8420" y="21393"/>
                    </a:lnTo>
                    <a:lnTo>
                      <a:pt x="9031" y="21517"/>
                    </a:lnTo>
                    <a:lnTo>
                      <a:pt x="10251" y="21600"/>
                    </a:lnTo>
                    <a:lnTo>
                      <a:pt x="11349" y="21600"/>
                    </a:lnTo>
                    <a:lnTo>
                      <a:pt x="12814" y="21600"/>
                    </a:lnTo>
                    <a:lnTo>
                      <a:pt x="14278" y="21517"/>
                    </a:lnTo>
                    <a:lnTo>
                      <a:pt x="15498" y="21517"/>
                    </a:lnTo>
                    <a:lnTo>
                      <a:pt x="16353" y="21393"/>
                    </a:lnTo>
                    <a:lnTo>
                      <a:pt x="16841" y="21311"/>
                    </a:lnTo>
                    <a:lnTo>
                      <a:pt x="17451" y="21228"/>
                    </a:lnTo>
                    <a:lnTo>
                      <a:pt x="17817" y="21022"/>
                    </a:lnTo>
                    <a:lnTo>
                      <a:pt x="17817" y="20898"/>
                    </a:lnTo>
                    <a:lnTo>
                      <a:pt x="17817" y="20733"/>
                    </a:lnTo>
                    <a:lnTo>
                      <a:pt x="17207" y="20402"/>
                    </a:lnTo>
                    <a:lnTo>
                      <a:pt x="16353" y="20237"/>
                    </a:lnTo>
                    <a:lnTo>
                      <a:pt x="15498" y="20113"/>
                    </a:lnTo>
                    <a:lnTo>
                      <a:pt x="14278" y="20031"/>
                    </a:lnTo>
                    <a:lnTo>
                      <a:pt x="13668" y="20031"/>
                    </a:lnTo>
                    <a:lnTo>
                      <a:pt x="13058" y="19907"/>
                    </a:lnTo>
                    <a:lnTo>
                      <a:pt x="12814" y="19824"/>
                    </a:lnTo>
                    <a:lnTo>
                      <a:pt x="12569" y="19535"/>
                    </a:lnTo>
                    <a:lnTo>
                      <a:pt x="12203" y="19246"/>
                    </a:lnTo>
                    <a:lnTo>
                      <a:pt x="12203" y="18915"/>
                    </a:lnTo>
                    <a:lnTo>
                      <a:pt x="12203" y="18544"/>
                    </a:lnTo>
                    <a:lnTo>
                      <a:pt x="12203" y="18048"/>
                    </a:lnTo>
                    <a:lnTo>
                      <a:pt x="12569" y="16933"/>
                    </a:lnTo>
                    <a:lnTo>
                      <a:pt x="13058" y="15859"/>
                    </a:lnTo>
                    <a:lnTo>
                      <a:pt x="14034" y="14785"/>
                    </a:lnTo>
                    <a:lnTo>
                      <a:pt x="14888" y="13464"/>
                    </a:lnTo>
                    <a:lnTo>
                      <a:pt x="15132" y="12886"/>
                    </a:lnTo>
                    <a:lnTo>
                      <a:pt x="15498" y="12307"/>
                    </a:lnTo>
                    <a:lnTo>
                      <a:pt x="15498" y="11605"/>
                    </a:lnTo>
                    <a:lnTo>
                      <a:pt x="15498" y="10986"/>
                    </a:lnTo>
                    <a:lnTo>
                      <a:pt x="15132" y="10490"/>
                    </a:lnTo>
                    <a:lnTo>
                      <a:pt x="14888" y="9912"/>
                    </a:lnTo>
                    <a:lnTo>
                      <a:pt x="14278" y="9334"/>
                    </a:lnTo>
                    <a:lnTo>
                      <a:pt x="13668" y="8838"/>
                    </a:lnTo>
                    <a:lnTo>
                      <a:pt x="12569" y="7723"/>
                    </a:lnTo>
                    <a:lnTo>
                      <a:pt x="11715" y="6815"/>
                    </a:lnTo>
                    <a:lnTo>
                      <a:pt x="11349" y="6154"/>
                    </a:lnTo>
                    <a:lnTo>
                      <a:pt x="11349" y="5534"/>
                    </a:lnTo>
                    <a:lnTo>
                      <a:pt x="11715" y="5245"/>
                    </a:lnTo>
                    <a:lnTo>
                      <a:pt x="12203" y="4832"/>
                    </a:lnTo>
                    <a:lnTo>
                      <a:pt x="12814" y="4254"/>
                    </a:lnTo>
                    <a:lnTo>
                      <a:pt x="14034" y="3676"/>
                    </a:lnTo>
                    <a:lnTo>
                      <a:pt x="15498" y="2850"/>
                    </a:lnTo>
                    <a:lnTo>
                      <a:pt x="17207" y="2065"/>
                    </a:lnTo>
                    <a:lnTo>
                      <a:pt x="19281" y="1074"/>
                    </a:lnTo>
                    <a:lnTo>
                      <a:pt x="21600" y="0"/>
                    </a:lnTo>
                    <a:lnTo>
                      <a:pt x="0" y="7930"/>
                    </a:ln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554" name="Freeform 11"/>
              <p:cNvSpPr>
                <a:spLocks/>
              </p:cNvSpPr>
              <p:nvPr/>
            </p:nvSpPr>
            <p:spPr bwMode="auto">
              <a:xfrm>
                <a:off x="250087" y="4795514"/>
                <a:ext cx="436396" cy="624522"/>
              </a:xfrm>
              <a:custGeom>
                <a:avLst/>
                <a:gdLst>
                  <a:gd name="T0" fmla="*/ 222 w 21600"/>
                  <a:gd name="T1" fmla="*/ 0 h 21600"/>
                  <a:gd name="T2" fmla="*/ 195 w 21600"/>
                  <a:gd name="T3" fmla="*/ 50 h 21600"/>
                  <a:gd name="T4" fmla="*/ 186 w 21600"/>
                  <a:gd name="T5" fmla="*/ 129 h 21600"/>
                  <a:gd name="T6" fmla="*/ 186 w 21600"/>
                  <a:gd name="T7" fmla="*/ 156 h 21600"/>
                  <a:gd name="T8" fmla="*/ 179 w 21600"/>
                  <a:gd name="T9" fmla="*/ 197 h 21600"/>
                  <a:gd name="T10" fmla="*/ 179 w 21600"/>
                  <a:gd name="T11" fmla="*/ 228 h 21600"/>
                  <a:gd name="T12" fmla="*/ 176 w 21600"/>
                  <a:gd name="T13" fmla="*/ 261 h 21600"/>
                  <a:gd name="T14" fmla="*/ 122 w 21600"/>
                  <a:gd name="T15" fmla="*/ 245 h 21600"/>
                  <a:gd name="T16" fmla="*/ 74 w 21600"/>
                  <a:gd name="T17" fmla="*/ 261 h 21600"/>
                  <a:gd name="T18" fmla="*/ 40 w 21600"/>
                  <a:gd name="T19" fmla="*/ 261 h 21600"/>
                  <a:gd name="T20" fmla="*/ 9 w 21600"/>
                  <a:gd name="T21" fmla="*/ 269 h 21600"/>
                  <a:gd name="T22" fmla="*/ 9 w 21600"/>
                  <a:gd name="T23" fmla="*/ 309 h 21600"/>
                  <a:gd name="T24" fmla="*/ 0 w 21600"/>
                  <a:gd name="T25" fmla="*/ 350 h 21600"/>
                  <a:gd name="T26" fmla="*/ 24 w 21600"/>
                  <a:gd name="T27" fmla="*/ 360 h 21600"/>
                  <a:gd name="T28" fmla="*/ 40 w 21600"/>
                  <a:gd name="T29" fmla="*/ 362 h 21600"/>
                  <a:gd name="T30" fmla="*/ 50 w 21600"/>
                  <a:gd name="T31" fmla="*/ 333 h 21600"/>
                  <a:gd name="T32" fmla="*/ 50 w 21600"/>
                  <a:gd name="T33" fmla="*/ 309 h 21600"/>
                  <a:gd name="T34" fmla="*/ 131 w 21600"/>
                  <a:gd name="T35" fmla="*/ 309 h 21600"/>
                  <a:gd name="T36" fmla="*/ 226 w 21600"/>
                  <a:gd name="T37" fmla="*/ 309 h 21600"/>
                  <a:gd name="T38" fmla="*/ 253 w 21600"/>
                  <a:gd name="T39" fmla="*/ 237 h 2160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1600"/>
                  <a:gd name="T61" fmla="*/ 0 h 21600"/>
                  <a:gd name="T62" fmla="*/ 21600 w 21600"/>
                  <a:gd name="T63" fmla="*/ 21600 h 2160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1600" h="21600">
                    <a:moveTo>
                      <a:pt x="18953" y="0"/>
                    </a:moveTo>
                    <a:lnTo>
                      <a:pt x="16648" y="2983"/>
                    </a:lnTo>
                    <a:lnTo>
                      <a:pt x="15880" y="7697"/>
                    </a:lnTo>
                    <a:lnTo>
                      <a:pt x="15880" y="9308"/>
                    </a:lnTo>
                    <a:lnTo>
                      <a:pt x="15282" y="11755"/>
                    </a:lnTo>
                    <a:lnTo>
                      <a:pt x="15282" y="13604"/>
                    </a:lnTo>
                    <a:lnTo>
                      <a:pt x="15026" y="15573"/>
                    </a:lnTo>
                    <a:lnTo>
                      <a:pt x="10416" y="14619"/>
                    </a:lnTo>
                    <a:lnTo>
                      <a:pt x="6318" y="15573"/>
                    </a:lnTo>
                    <a:lnTo>
                      <a:pt x="3415" y="15573"/>
                    </a:lnTo>
                    <a:lnTo>
                      <a:pt x="768" y="16051"/>
                    </a:lnTo>
                    <a:lnTo>
                      <a:pt x="768" y="18438"/>
                    </a:lnTo>
                    <a:lnTo>
                      <a:pt x="0" y="20884"/>
                    </a:lnTo>
                    <a:lnTo>
                      <a:pt x="2049" y="21481"/>
                    </a:lnTo>
                    <a:lnTo>
                      <a:pt x="3415" y="21600"/>
                    </a:lnTo>
                    <a:lnTo>
                      <a:pt x="4269" y="19870"/>
                    </a:lnTo>
                    <a:lnTo>
                      <a:pt x="4269" y="18438"/>
                    </a:lnTo>
                    <a:lnTo>
                      <a:pt x="11184" y="18438"/>
                    </a:lnTo>
                    <a:lnTo>
                      <a:pt x="19295" y="18438"/>
                    </a:lnTo>
                    <a:lnTo>
                      <a:pt x="21600" y="14141"/>
                    </a:lnTo>
                  </a:path>
                </a:pathLst>
              </a:custGeom>
              <a:noFill/>
              <a:ln w="12700" cap="rnd">
                <a:solidFill>
                  <a:srgbClr val="FF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555" name="Freeform 12"/>
              <p:cNvSpPr>
                <a:spLocks/>
              </p:cNvSpPr>
              <p:nvPr/>
            </p:nvSpPr>
            <p:spPr bwMode="auto">
              <a:xfrm>
                <a:off x="253536" y="4795514"/>
                <a:ext cx="432946" cy="621071"/>
              </a:xfrm>
              <a:custGeom>
                <a:avLst/>
                <a:gdLst>
                  <a:gd name="T0" fmla="*/ 220 w 21600"/>
                  <a:gd name="T1" fmla="*/ 0 h 21600"/>
                  <a:gd name="T2" fmla="*/ 208 w 21600"/>
                  <a:gd name="T3" fmla="*/ 24 h 21600"/>
                  <a:gd name="T4" fmla="*/ 201 w 21600"/>
                  <a:gd name="T5" fmla="*/ 48 h 21600"/>
                  <a:gd name="T6" fmla="*/ 193 w 21600"/>
                  <a:gd name="T7" fmla="*/ 69 h 21600"/>
                  <a:gd name="T8" fmla="*/ 189 w 21600"/>
                  <a:gd name="T9" fmla="*/ 91 h 21600"/>
                  <a:gd name="T10" fmla="*/ 189 w 21600"/>
                  <a:gd name="T11" fmla="*/ 108 h 21600"/>
                  <a:gd name="T12" fmla="*/ 186 w 21600"/>
                  <a:gd name="T13" fmla="*/ 124 h 21600"/>
                  <a:gd name="T14" fmla="*/ 186 w 21600"/>
                  <a:gd name="T15" fmla="*/ 134 h 21600"/>
                  <a:gd name="T16" fmla="*/ 184 w 21600"/>
                  <a:gd name="T17" fmla="*/ 144 h 21600"/>
                  <a:gd name="T18" fmla="*/ 184 w 21600"/>
                  <a:gd name="T19" fmla="*/ 156 h 21600"/>
                  <a:gd name="T20" fmla="*/ 182 w 21600"/>
                  <a:gd name="T21" fmla="*/ 175 h 21600"/>
                  <a:gd name="T22" fmla="*/ 177 w 21600"/>
                  <a:gd name="T23" fmla="*/ 194 h 21600"/>
                  <a:gd name="T24" fmla="*/ 177 w 21600"/>
                  <a:gd name="T25" fmla="*/ 211 h 21600"/>
                  <a:gd name="T26" fmla="*/ 177 w 21600"/>
                  <a:gd name="T27" fmla="*/ 228 h 21600"/>
                  <a:gd name="T28" fmla="*/ 177 w 21600"/>
                  <a:gd name="T29" fmla="*/ 245 h 21600"/>
                  <a:gd name="T30" fmla="*/ 174 w 21600"/>
                  <a:gd name="T31" fmla="*/ 252 h 21600"/>
                  <a:gd name="T32" fmla="*/ 167 w 21600"/>
                  <a:gd name="T33" fmla="*/ 254 h 21600"/>
                  <a:gd name="T34" fmla="*/ 160 w 21600"/>
                  <a:gd name="T35" fmla="*/ 254 h 21600"/>
                  <a:gd name="T36" fmla="*/ 148 w 21600"/>
                  <a:gd name="T37" fmla="*/ 252 h 21600"/>
                  <a:gd name="T38" fmla="*/ 134 w 21600"/>
                  <a:gd name="T39" fmla="*/ 249 h 21600"/>
                  <a:gd name="T40" fmla="*/ 122 w 21600"/>
                  <a:gd name="T41" fmla="*/ 249 h 21600"/>
                  <a:gd name="T42" fmla="*/ 108 w 21600"/>
                  <a:gd name="T43" fmla="*/ 249 h 21600"/>
                  <a:gd name="T44" fmla="*/ 96 w 21600"/>
                  <a:gd name="T45" fmla="*/ 252 h 21600"/>
                  <a:gd name="T46" fmla="*/ 74 w 21600"/>
                  <a:gd name="T47" fmla="*/ 259 h 21600"/>
                  <a:gd name="T48" fmla="*/ 55 w 21600"/>
                  <a:gd name="T49" fmla="*/ 261 h 21600"/>
                  <a:gd name="T50" fmla="*/ 38 w 21600"/>
                  <a:gd name="T51" fmla="*/ 261 h 21600"/>
                  <a:gd name="T52" fmla="*/ 22 w 21600"/>
                  <a:gd name="T53" fmla="*/ 266 h 21600"/>
                  <a:gd name="T54" fmla="*/ 15 w 21600"/>
                  <a:gd name="T55" fmla="*/ 269 h 21600"/>
                  <a:gd name="T56" fmla="*/ 10 w 21600"/>
                  <a:gd name="T57" fmla="*/ 273 h 21600"/>
                  <a:gd name="T58" fmla="*/ 7 w 21600"/>
                  <a:gd name="T59" fmla="*/ 281 h 21600"/>
                  <a:gd name="T60" fmla="*/ 7 w 21600"/>
                  <a:gd name="T61" fmla="*/ 290 h 21600"/>
                  <a:gd name="T62" fmla="*/ 7 w 21600"/>
                  <a:gd name="T63" fmla="*/ 309 h 21600"/>
                  <a:gd name="T64" fmla="*/ 3 w 21600"/>
                  <a:gd name="T65" fmla="*/ 331 h 21600"/>
                  <a:gd name="T66" fmla="*/ 0 w 21600"/>
                  <a:gd name="T67" fmla="*/ 341 h 21600"/>
                  <a:gd name="T68" fmla="*/ 3 w 21600"/>
                  <a:gd name="T69" fmla="*/ 348 h 21600"/>
                  <a:gd name="T70" fmla="*/ 5 w 21600"/>
                  <a:gd name="T71" fmla="*/ 353 h 21600"/>
                  <a:gd name="T72" fmla="*/ 10 w 21600"/>
                  <a:gd name="T73" fmla="*/ 355 h 21600"/>
                  <a:gd name="T74" fmla="*/ 22 w 21600"/>
                  <a:gd name="T75" fmla="*/ 360 h 21600"/>
                  <a:gd name="T76" fmla="*/ 31 w 21600"/>
                  <a:gd name="T77" fmla="*/ 360 h 21600"/>
                  <a:gd name="T78" fmla="*/ 34 w 21600"/>
                  <a:gd name="T79" fmla="*/ 360 h 21600"/>
                  <a:gd name="T80" fmla="*/ 38 w 21600"/>
                  <a:gd name="T81" fmla="*/ 360 h 21600"/>
                  <a:gd name="T82" fmla="*/ 41 w 21600"/>
                  <a:gd name="T83" fmla="*/ 355 h 21600"/>
                  <a:gd name="T84" fmla="*/ 43 w 21600"/>
                  <a:gd name="T85" fmla="*/ 348 h 21600"/>
                  <a:gd name="T86" fmla="*/ 48 w 21600"/>
                  <a:gd name="T87" fmla="*/ 333 h 21600"/>
                  <a:gd name="T88" fmla="*/ 48 w 21600"/>
                  <a:gd name="T89" fmla="*/ 321 h 21600"/>
                  <a:gd name="T90" fmla="*/ 48 w 21600"/>
                  <a:gd name="T91" fmla="*/ 319 h 21600"/>
                  <a:gd name="T92" fmla="*/ 50 w 21600"/>
                  <a:gd name="T93" fmla="*/ 317 h 21600"/>
                  <a:gd name="T94" fmla="*/ 53 w 21600"/>
                  <a:gd name="T95" fmla="*/ 314 h 21600"/>
                  <a:gd name="T96" fmla="*/ 58 w 21600"/>
                  <a:gd name="T97" fmla="*/ 312 h 21600"/>
                  <a:gd name="T98" fmla="*/ 62 w 21600"/>
                  <a:gd name="T99" fmla="*/ 312 h 21600"/>
                  <a:gd name="T100" fmla="*/ 69 w 21600"/>
                  <a:gd name="T101" fmla="*/ 312 h 21600"/>
                  <a:gd name="T102" fmla="*/ 79 w 21600"/>
                  <a:gd name="T103" fmla="*/ 309 h 21600"/>
                  <a:gd name="T104" fmla="*/ 89 w 21600"/>
                  <a:gd name="T105" fmla="*/ 309 h 21600"/>
                  <a:gd name="T106" fmla="*/ 129 w 21600"/>
                  <a:gd name="T107" fmla="*/ 309 h 21600"/>
                  <a:gd name="T108" fmla="*/ 177 w 21600"/>
                  <a:gd name="T109" fmla="*/ 309 h 21600"/>
                  <a:gd name="T110" fmla="*/ 189 w 21600"/>
                  <a:gd name="T111" fmla="*/ 309 h 21600"/>
                  <a:gd name="T112" fmla="*/ 201 w 21600"/>
                  <a:gd name="T113" fmla="*/ 305 h 21600"/>
                  <a:gd name="T114" fmla="*/ 210 w 21600"/>
                  <a:gd name="T115" fmla="*/ 300 h 21600"/>
                  <a:gd name="T116" fmla="*/ 220 w 21600"/>
                  <a:gd name="T117" fmla="*/ 293 h 21600"/>
                  <a:gd name="T118" fmla="*/ 229 w 21600"/>
                  <a:gd name="T119" fmla="*/ 281 h 21600"/>
                  <a:gd name="T120" fmla="*/ 236 w 21600"/>
                  <a:gd name="T121" fmla="*/ 269 h 21600"/>
                  <a:gd name="T122" fmla="*/ 244 w 21600"/>
                  <a:gd name="T123" fmla="*/ 254 h 21600"/>
                  <a:gd name="T124" fmla="*/ 251 w 21600"/>
                  <a:gd name="T125" fmla="*/ 237 h 2160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1600"/>
                  <a:gd name="T190" fmla="*/ 0 h 21600"/>
                  <a:gd name="T191" fmla="*/ 21600 w 21600"/>
                  <a:gd name="T192" fmla="*/ 21600 h 2160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1600" h="21600">
                    <a:moveTo>
                      <a:pt x="18932" y="0"/>
                    </a:moveTo>
                    <a:lnTo>
                      <a:pt x="17900" y="1440"/>
                    </a:lnTo>
                    <a:lnTo>
                      <a:pt x="17297" y="2880"/>
                    </a:lnTo>
                    <a:lnTo>
                      <a:pt x="16609" y="4140"/>
                    </a:lnTo>
                    <a:lnTo>
                      <a:pt x="16265" y="5460"/>
                    </a:lnTo>
                    <a:lnTo>
                      <a:pt x="16265" y="6480"/>
                    </a:lnTo>
                    <a:lnTo>
                      <a:pt x="16006" y="7440"/>
                    </a:lnTo>
                    <a:lnTo>
                      <a:pt x="16006" y="8040"/>
                    </a:lnTo>
                    <a:lnTo>
                      <a:pt x="15834" y="8640"/>
                    </a:lnTo>
                    <a:lnTo>
                      <a:pt x="15834" y="9360"/>
                    </a:lnTo>
                    <a:lnTo>
                      <a:pt x="15662" y="10500"/>
                    </a:lnTo>
                    <a:lnTo>
                      <a:pt x="15232" y="11640"/>
                    </a:lnTo>
                    <a:lnTo>
                      <a:pt x="15232" y="12660"/>
                    </a:lnTo>
                    <a:lnTo>
                      <a:pt x="15232" y="13680"/>
                    </a:lnTo>
                    <a:lnTo>
                      <a:pt x="15232" y="14700"/>
                    </a:lnTo>
                    <a:lnTo>
                      <a:pt x="14974" y="15120"/>
                    </a:lnTo>
                    <a:lnTo>
                      <a:pt x="14371" y="15240"/>
                    </a:lnTo>
                    <a:lnTo>
                      <a:pt x="13769" y="15240"/>
                    </a:lnTo>
                    <a:lnTo>
                      <a:pt x="12736" y="15120"/>
                    </a:lnTo>
                    <a:lnTo>
                      <a:pt x="11531" y="14940"/>
                    </a:lnTo>
                    <a:lnTo>
                      <a:pt x="10499" y="14940"/>
                    </a:lnTo>
                    <a:lnTo>
                      <a:pt x="9294" y="14940"/>
                    </a:lnTo>
                    <a:lnTo>
                      <a:pt x="8261" y="15120"/>
                    </a:lnTo>
                    <a:lnTo>
                      <a:pt x="6368" y="15540"/>
                    </a:lnTo>
                    <a:lnTo>
                      <a:pt x="4733" y="15660"/>
                    </a:lnTo>
                    <a:lnTo>
                      <a:pt x="3270" y="15660"/>
                    </a:lnTo>
                    <a:lnTo>
                      <a:pt x="1893" y="15960"/>
                    </a:lnTo>
                    <a:lnTo>
                      <a:pt x="1291" y="16140"/>
                    </a:lnTo>
                    <a:lnTo>
                      <a:pt x="861" y="16380"/>
                    </a:lnTo>
                    <a:lnTo>
                      <a:pt x="602" y="16860"/>
                    </a:lnTo>
                    <a:lnTo>
                      <a:pt x="602" y="17400"/>
                    </a:lnTo>
                    <a:lnTo>
                      <a:pt x="602" y="18540"/>
                    </a:lnTo>
                    <a:lnTo>
                      <a:pt x="258" y="19860"/>
                    </a:lnTo>
                    <a:lnTo>
                      <a:pt x="0" y="20460"/>
                    </a:lnTo>
                    <a:lnTo>
                      <a:pt x="258" y="20880"/>
                    </a:lnTo>
                    <a:lnTo>
                      <a:pt x="430" y="21180"/>
                    </a:lnTo>
                    <a:lnTo>
                      <a:pt x="861" y="21300"/>
                    </a:lnTo>
                    <a:lnTo>
                      <a:pt x="1893" y="21600"/>
                    </a:lnTo>
                    <a:lnTo>
                      <a:pt x="2668" y="21600"/>
                    </a:lnTo>
                    <a:lnTo>
                      <a:pt x="2926" y="21600"/>
                    </a:lnTo>
                    <a:lnTo>
                      <a:pt x="3270" y="21600"/>
                    </a:lnTo>
                    <a:lnTo>
                      <a:pt x="3528" y="21300"/>
                    </a:lnTo>
                    <a:lnTo>
                      <a:pt x="3700" y="20880"/>
                    </a:lnTo>
                    <a:lnTo>
                      <a:pt x="4131" y="19980"/>
                    </a:lnTo>
                    <a:lnTo>
                      <a:pt x="4131" y="19260"/>
                    </a:lnTo>
                    <a:lnTo>
                      <a:pt x="4131" y="19140"/>
                    </a:lnTo>
                    <a:lnTo>
                      <a:pt x="4303" y="19020"/>
                    </a:lnTo>
                    <a:lnTo>
                      <a:pt x="4561" y="18840"/>
                    </a:lnTo>
                    <a:lnTo>
                      <a:pt x="4991" y="18720"/>
                    </a:lnTo>
                    <a:lnTo>
                      <a:pt x="5335" y="18720"/>
                    </a:lnTo>
                    <a:lnTo>
                      <a:pt x="5938" y="18720"/>
                    </a:lnTo>
                    <a:lnTo>
                      <a:pt x="6798" y="18540"/>
                    </a:lnTo>
                    <a:lnTo>
                      <a:pt x="7659" y="18540"/>
                    </a:lnTo>
                    <a:lnTo>
                      <a:pt x="11101" y="18540"/>
                    </a:lnTo>
                    <a:lnTo>
                      <a:pt x="15232" y="18540"/>
                    </a:lnTo>
                    <a:lnTo>
                      <a:pt x="16265" y="18540"/>
                    </a:lnTo>
                    <a:lnTo>
                      <a:pt x="17297" y="18300"/>
                    </a:lnTo>
                    <a:lnTo>
                      <a:pt x="18072" y="18000"/>
                    </a:lnTo>
                    <a:lnTo>
                      <a:pt x="18932" y="17580"/>
                    </a:lnTo>
                    <a:lnTo>
                      <a:pt x="19707" y="16860"/>
                    </a:lnTo>
                    <a:lnTo>
                      <a:pt x="20309" y="16140"/>
                    </a:lnTo>
                    <a:lnTo>
                      <a:pt x="20998" y="15240"/>
                    </a:lnTo>
                    <a:lnTo>
                      <a:pt x="21600" y="1422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556" name="Freeform 13"/>
              <p:cNvSpPr>
                <a:spLocks/>
              </p:cNvSpPr>
              <p:nvPr/>
            </p:nvSpPr>
            <p:spPr bwMode="auto">
              <a:xfrm>
                <a:off x="912443" y="4512581"/>
                <a:ext cx="181113" cy="324337"/>
              </a:xfrm>
              <a:custGeom>
                <a:avLst/>
                <a:gdLst>
                  <a:gd name="T0" fmla="*/ 2 w 21600"/>
                  <a:gd name="T1" fmla="*/ 0 h 21600"/>
                  <a:gd name="T2" fmla="*/ 14 w 21600"/>
                  <a:gd name="T3" fmla="*/ 48 h 21600"/>
                  <a:gd name="T4" fmla="*/ 21 w 21600"/>
                  <a:gd name="T5" fmla="*/ 82 h 21600"/>
                  <a:gd name="T6" fmla="*/ 21 w 21600"/>
                  <a:gd name="T7" fmla="*/ 116 h 21600"/>
                  <a:gd name="T8" fmla="*/ 62 w 21600"/>
                  <a:gd name="T9" fmla="*/ 140 h 21600"/>
                  <a:gd name="T10" fmla="*/ 102 w 21600"/>
                  <a:gd name="T11" fmla="*/ 147 h 21600"/>
                  <a:gd name="T12" fmla="*/ 105 w 21600"/>
                  <a:gd name="T13" fmla="*/ 173 h 21600"/>
                  <a:gd name="T14" fmla="*/ 86 w 21600"/>
                  <a:gd name="T15" fmla="*/ 188 h 21600"/>
                  <a:gd name="T16" fmla="*/ 62 w 21600"/>
                  <a:gd name="T17" fmla="*/ 180 h 21600"/>
                  <a:gd name="T18" fmla="*/ 38 w 21600"/>
                  <a:gd name="T19" fmla="*/ 156 h 21600"/>
                  <a:gd name="T20" fmla="*/ 0 w 21600"/>
                  <a:gd name="T21" fmla="*/ 132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600"/>
                  <a:gd name="T34" fmla="*/ 0 h 21600"/>
                  <a:gd name="T35" fmla="*/ 21600 w 21600"/>
                  <a:gd name="T36" fmla="*/ 2160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411" y="0"/>
                    </a:moveTo>
                    <a:lnTo>
                      <a:pt x="2880" y="5515"/>
                    </a:lnTo>
                    <a:lnTo>
                      <a:pt x="4320" y="9421"/>
                    </a:lnTo>
                    <a:lnTo>
                      <a:pt x="4320" y="13328"/>
                    </a:lnTo>
                    <a:lnTo>
                      <a:pt x="12754" y="16085"/>
                    </a:lnTo>
                    <a:lnTo>
                      <a:pt x="20983" y="16889"/>
                    </a:lnTo>
                    <a:lnTo>
                      <a:pt x="21600" y="19877"/>
                    </a:lnTo>
                    <a:lnTo>
                      <a:pt x="17691" y="21600"/>
                    </a:lnTo>
                    <a:lnTo>
                      <a:pt x="12754" y="20681"/>
                    </a:lnTo>
                    <a:lnTo>
                      <a:pt x="7817" y="17923"/>
                    </a:lnTo>
                    <a:lnTo>
                      <a:pt x="0" y="15166"/>
                    </a:lnTo>
                  </a:path>
                </a:pathLst>
              </a:custGeom>
              <a:noFill/>
              <a:ln w="12700" cap="rnd">
                <a:solidFill>
                  <a:srgbClr val="FF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557" name="Freeform 14"/>
              <p:cNvSpPr>
                <a:spLocks/>
              </p:cNvSpPr>
              <p:nvPr/>
            </p:nvSpPr>
            <p:spPr bwMode="auto">
              <a:xfrm>
                <a:off x="912443" y="4512581"/>
                <a:ext cx="181113" cy="319162"/>
              </a:xfrm>
              <a:custGeom>
                <a:avLst/>
                <a:gdLst>
                  <a:gd name="T0" fmla="*/ 2 w 21600"/>
                  <a:gd name="T1" fmla="*/ 0 h 21600"/>
                  <a:gd name="T2" fmla="*/ 7 w 21600"/>
                  <a:gd name="T3" fmla="*/ 24 h 21600"/>
                  <a:gd name="T4" fmla="*/ 12 w 21600"/>
                  <a:gd name="T5" fmla="*/ 41 h 21600"/>
                  <a:gd name="T6" fmla="*/ 14 w 21600"/>
                  <a:gd name="T7" fmla="*/ 56 h 21600"/>
                  <a:gd name="T8" fmla="*/ 19 w 21600"/>
                  <a:gd name="T9" fmla="*/ 65 h 21600"/>
                  <a:gd name="T10" fmla="*/ 21 w 21600"/>
                  <a:gd name="T11" fmla="*/ 82 h 21600"/>
                  <a:gd name="T12" fmla="*/ 21 w 21600"/>
                  <a:gd name="T13" fmla="*/ 99 h 21600"/>
                  <a:gd name="T14" fmla="*/ 24 w 21600"/>
                  <a:gd name="T15" fmla="*/ 106 h 21600"/>
                  <a:gd name="T16" fmla="*/ 26 w 21600"/>
                  <a:gd name="T17" fmla="*/ 113 h 21600"/>
                  <a:gd name="T18" fmla="*/ 33 w 21600"/>
                  <a:gd name="T19" fmla="*/ 120 h 21600"/>
                  <a:gd name="T20" fmla="*/ 43 w 21600"/>
                  <a:gd name="T21" fmla="*/ 128 h 21600"/>
                  <a:gd name="T22" fmla="*/ 62 w 21600"/>
                  <a:gd name="T23" fmla="*/ 140 h 21600"/>
                  <a:gd name="T24" fmla="*/ 83 w 21600"/>
                  <a:gd name="T25" fmla="*/ 144 h 21600"/>
                  <a:gd name="T26" fmla="*/ 90 w 21600"/>
                  <a:gd name="T27" fmla="*/ 147 h 21600"/>
                  <a:gd name="T28" fmla="*/ 98 w 21600"/>
                  <a:gd name="T29" fmla="*/ 149 h 21600"/>
                  <a:gd name="T30" fmla="*/ 102 w 21600"/>
                  <a:gd name="T31" fmla="*/ 154 h 21600"/>
                  <a:gd name="T32" fmla="*/ 105 w 21600"/>
                  <a:gd name="T33" fmla="*/ 161 h 21600"/>
                  <a:gd name="T34" fmla="*/ 105 w 21600"/>
                  <a:gd name="T35" fmla="*/ 173 h 21600"/>
                  <a:gd name="T36" fmla="*/ 95 w 21600"/>
                  <a:gd name="T37" fmla="*/ 180 h 21600"/>
                  <a:gd name="T38" fmla="*/ 90 w 21600"/>
                  <a:gd name="T39" fmla="*/ 183 h 21600"/>
                  <a:gd name="T40" fmla="*/ 86 w 21600"/>
                  <a:gd name="T41" fmla="*/ 185 h 21600"/>
                  <a:gd name="T42" fmla="*/ 81 w 21600"/>
                  <a:gd name="T43" fmla="*/ 185 h 21600"/>
                  <a:gd name="T44" fmla="*/ 74 w 21600"/>
                  <a:gd name="T45" fmla="*/ 185 h 21600"/>
                  <a:gd name="T46" fmla="*/ 62 w 21600"/>
                  <a:gd name="T47" fmla="*/ 180 h 21600"/>
                  <a:gd name="T48" fmla="*/ 50 w 21600"/>
                  <a:gd name="T49" fmla="*/ 168 h 21600"/>
                  <a:gd name="T50" fmla="*/ 36 w 21600"/>
                  <a:gd name="T51" fmla="*/ 156 h 21600"/>
                  <a:gd name="T52" fmla="*/ 19 w 21600"/>
                  <a:gd name="T53" fmla="*/ 144 h 21600"/>
                  <a:gd name="T54" fmla="*/ 0 w 21600"/>
                  <a:gd name="T55" fmla="*/ 132 h 2160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1600"/>
                  <a:gd name="T85" fmla="*/ 0 h 21600"/>
                  <a:gd name="T86" fmla="*/ 21600 w 21600"/>
                  <a:gd name="T87" fmla="*/ 21600 h 2160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1600" h="21600">
                    <a:moveTo>
                      <a:pt x="411" y="0"/>
                    </a:moveTo>
                    <a:lnTo>
                      <a:pt x="1440" y="2802"/>
                    </a:lnTo>
                    <a:lnTo>
                      <a:pt x="2469" y="4787"/>
                    </a:lnTo>
                    <a:lnTo>
                      <a:pt x="2880" y="6538"/>
                    </a:lnTo>
                    <a:lnTo>
                      <a:pt x="3909" y="7589"/>
                    </a:lnTo>
                    <a:lnTo>
                      <a:pt x="4320" y="9574"/>
                    </a:lnTo>
                    <a:lnTo>
                      <a:pt x="4320" y="11559"/>
                    </a:lnTo>
                    <a:lnTo>
                      <a:pt x="4937" y="12376"/>
                    </a:lnTo>
                    <a:lnTo>
                      <a:pt x="5349" y="13194"/>
                    </a:lnTo>
                    <a:lnTo>
                      <a:pt x="6789" y="14011"/>
                    </a:lnTo>
                    <a:lnTo>
                      <a:pt x="8846" y="14945"/>
                    </a:lnTo>
                    <a:lnTo>
                      <a:pt x="12754" y="16346"/>
                    </a:lnTo>
                    <a:lnTo>
                      <a:pt x="17074" y="16813"/>
                    </a:lnTo>
                    <a:lnTo>
                      <a:pt x="18514" y="17163"/>
                    </a:lnTo>
                    <a:lnTo>
                      <a:pt x="20160" y="17397"/>
                    </a:lnTo>
                    <a:lnTo>
                      <a:pt x="20983" y="17981"/>
                    </a:lnTo>
                    <a:lnTo>
                      <a:pt x="21600" y="18798"/>
                    </a:lnTo>
                    <a:lnTo>
                      <a:pt x="21600" y="20199"/>
                    </a:lnTo>
                    <a:lnTo>
                      <a:pt x="19543" y="21016"/>
                    </a:lnTo>
                    <a:lnTo>
                      <a:pt x="18514" y="21366"/>
                    </a:lnTo>
                    <a:lnTo>
                      <a:pt x="17691" y="21600"/>
                    </a:lnTo>
                    <a:lnTo>
                      <a:pt x="16663" y="21600"/>
                    </a:lnTo>
                    <a:lnTo>
                      <a:pt x="15223" y="21600"/>
                    </a:lnTo>
                    <a:lnTo>
                      <a:pt x="12754" y="21016"/>
                    </a:lnTo>
                    <a:lnTo>
                      <a:pt x="10286" y="19615"/>
                    </a:lnTo>
                    <a:lnTo>
                      <a:pt x="7406" y="18214"/>
                    </a:lnTo>
                    <a:lnTo>
                      <a:pt x="3909" y="16813"/>
                    </a:lnTo>
                    <a:lnTo>
                      <a:pt x="0" y="15412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558" name="Line 25"/>
              <p:cNvSpPr>
                <a:spLocks noChangeShapeType="1"/>
              </p:cNvSpPr>
              <p:nvPr/>
            </p:nvSpPr>
            <p:spPr bwMode="auto">
              <a:xfrm flipH="1">
                <a:off x="177641" y="5654663"/>
                <a:ext cx="819321" cy="17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559" name="Freeform 26"/>
              <p:cNvSpPr>
                <a:spLocks/>
              </p:cNvSpPr>
              <p:nvPr/>
            </p:nvSpPr>
            <p:spPr bwMode="auto">
              <a:xfrm>
                <a:off x="558841" y="4878324"/>
                <a:ext cx="56921" cy="198398"/>
              </a:xfrm>
              <a:custGeom>
                <a:avLst/>
                <a:gdLst>
                  <a:gd name="T0" fmla="*/ 33 w 21600"/>
                  <a:gd name="T1" fmla="*/ 115 h 21600"/>
                  <a:gd name="T2" fmla="*/ 0 w 21600"/>
                  <a:gd name="T3" fmla="*/ 40 h 21600"/>
                  <a:gd name="T4" fmla="*/ 24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>
                    <a:moveTo>
                      <a:pt x="21600" y="21600"/>
                    </a:moveTo>
                    <a:lnTo>
                      <a:pt x="0" y="7513"/>
                    </a:lnTo>
                    <a:lnTo>
                      <a:pt x="15709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560" name="Freeform 27"/>
              <p:cNvSpPr>
                <a:spLocks/>
              </p:cNvSpPr>
              <p:nvPr/>
            </p:nvSpPr>
            <p:spPr bwMode="auto">
              <a:xfrm>
                <a:off x="582989" y="4878324"/>
                <a:ext cx="32773" cy="198398"/>
              </a:xfrm>
              <a:custGeom>
                <a:avLst/>
                <a:gdLst>
                  <a:gd name="T0" fmla="*/ 19 w 21600"/>
                  <a:gd name="T1" fmla="*/ 115 h 21600"/>
                  <a:gd name="T2" fmla="*/ 12 w 21600"/>
                  <a:gd name="T3" fmla="*/ 98 h 21600"/>
                  <a:gd name="T4" fmla="*/ 5 w 21600"/>
                  <a:gd name="T5" fmla="*/ 81 h 21600"/>
                  <a:gd name="T6" fmla="*/ 2 w 21600"/>
                  <a:gd name="T7" fmla="*/ 64 h 21600"/>
                  <a:gd name="T8" fmla="*/ 0 w 21600"/>
                  <a:gd name="T9" fmla="*/ 50 h 21600"/>
                  <a:gd name="T10" fmla="*/ 0 w 21600"/>
                  <a:gd name="T11" fmla="*/ 36 h 21600"/>
                  <a:gd name="T12" fmla="*/ 2 w 21600"/>
                  <a:gd name="T13" fmla="*/ 24 h 21600"/>
                  <a:gd name="T14" fmla="*/ 5 w 21600"/>
                  <a:gd name="T15" fmla="*/ 12 h 21600"/>
                  <a:gd name="T16" fmla="*/ 1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600"/>
                  <a:gd name="T28" fmla="*/ 0 h 21600"/>
                  <a:gd name="T29" fmla="*/ 21600 w 21600"/>
                  <a:gd name="T30" fmla="*/ 21600 h 216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600" h="21600">
                    <a:moveTo>
                      <a:pt x="21600" y="21600"/>
                    </a:moveTo>
                    <a:lnTo>
                      <a:pt x="13642" y="18407"/>
                    </a:lnTo>
                    <a:lnTo>
                      <a:pt x="5684" y="15214"/>
                    </a:lnTo>
                    <a:lnTo>
                      <a:pt x="2274" y="12021"/>
                    </a:lnTo>
                    <a:lnTo>
                      <a:pt x="0" y="9391"/>
                    </a:lnTo>
                    <a:lnTo>
                      <a:pt x="0" y="6762"/>
                    </a:lnTo>
                    <a:lnTo>
                      <a:pt x="2274" y="4508"/>
                    </a:lnTo>
                    <a:lnTo>
                      <a:pt x="5684" y="2254"/>
                    </a:lnTo>
                    <a:lnTo>
                      <a:pt x="11368" y="0"/>
                    </a:lnTo>
                  </a:path>
                </a:pathLst>
              </a:custGeom>
              <a:noFill/>
              <a:ln w="12700" cap="rnd">
                <a:solidFill>
                  <a:srgbClr val="FF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561" name="Freeform 28"/>
              <p:cNvSpPr>
                <a:spLocks/>
              </p:cNvSpPr>
              <p:nvPr/>
            </p:nvSpPr>
            <p:spPr bwMode="auto">
              <a:xfrm>
                <a:off x="570915" y="4302107"/>
                <a:ext cx="407073" cy="493407"/>
              </a:xfrm>
              <a:custGeom>
                <a:avLst/>
                <a:gdLst>
                  <a:gd name="T0" fmla="*/ 203 w 21600"/>
                  <a:gd name="T1" fmla="*/ 122 h 21600"/>
                  <a:gd name="T2" fmla="*/ 236 w 21600"/>
                  <a:gd name="T3" fmla="*/ 98 h 21600"/>
                  <a:gd name="T4" fmla="*/ 236 w 21600"/>
                  <a:gd name="T5" fmla="*/ 48 h 21600"/>
                  <a:gd name="T6" fmla="*/ 212 w 21600"/>
                  <a:gd name="T7" fmla="*/ 0 h 21600"/>
                  <a:gd name="T8" fmla="*/ 138 w 21600"/>
                  <a:gd name="T9" fmla="*/ 17 h 21600"/>
                  <a:gd name="T10" fmla="*/ 131 w 21600"/>
                  <a:gd name="T11" fmla="*/ 74 h 21600"/>
                  <a:gd name="T12" fmla="*/ 155 w 21600"/>
                  <a:gd name="T13" fmla="*/ 122 h 21600"/>
                  <a:gd name="T14" fmla="*/ 114 w 21600"/>
                  <a:gd name="T15" fmla="*/ 122 h 21600"/>
                  <a:gd name="T16" fmla="*/ 81 w 21600"/>
                  <a:gd name="T17" fmla="*/ 139 h 21600"/>
                  <a:gd name="T18" fmla="*/ 40 w 21600"/>
                  <a:gd name="T19" fmla="*/ 170 h 21600"/>
                  <a:gd name="T20" fmla="*/ 0 w 21600"/>
                  <a:gd name="T21" fmla="*/ 221 h 21600"/>
                  <a:gd name="T22" fmla="*/ 0 w 21600"/>
                  <a:gd name="T23" fmla="*/ 252 h 21600"/>
                  <a:gd name="T24" fmla="*/ 0 w 21600"/>
                  <a:gd name="T25" fmla="*/ 286 h 21600"/>
                  <a:gd name="T26" fmla="*/ 98 w 21600"/>
                  <a:gd name="T27" fmla="*/ 286 h 21600"/>
                  <a:gd name="T28" fmla="*/ 138 w 21600"/>
                  <a:gd name="T29" fmla="*/ 286 h 21600"/>
                  <a:gd name="T30" fmla="*/ 138 w 21600"/>
                  <a:gd name="T31" fmla="*/ 245 h 21600"/>
                  <a:gd name="T32" fmla="*/ 91 w 21600"/>
                  <a:gd name="T33" fmla="*/ 245 h 21600"/>
                  <a:gd name="T34" fmla="*/ 33 w 21600"/>
                  <a:gd name="T35" fmla="*/ 252 h 21600"/>
                  <a:gd name="T36" fmla="*/ 57 w 21600"/>
                  <a:gd name="T37" fmla="*/ 228 h 21600"/>
                  <a:gd name="T38" fmla="*/ 81 w 21600"/>
                  <a:gd name="T39" fmla="*/ 204 h 21600"/>
                  <a:gd name="T40" fmla="*/ 98 w 21600"/>
                  <a:gd name="T41" fmla="*/ 180 h 216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600"/>
                  <a:gd name="T64" fmla="*/ 0 h 21600"/>
                  <a:gd name="T65" fmla="*/ 21600 w 21600"/>
                  <a:gd name="T66" fmla="*/ 21600 h 216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600" h="21600">
                    <a:moveTo>
                      <a:pt x="18580" y="9214"/>
                    </a:moveTo>
                    <a:lnTo>
                      <a:pt x="21600" y="7401"/>
                    </a:lnTo>
                    <a:lnTo>
                      <a:pt x="21600" y="3625"/>
                    </a:lnTo>
                    <a:lnTo>
                      <a:pt x="19403" y="0"/>
                    </a:lnTo>
                    <a:lnTo>
                      <a:pt x="12631" y="1284"/>
                    </a:lnTo>
                    <a:lnTo>
                      <a:pt x="11990" y="5589"/>
                    </a:lnTo>
                    <a:lnTo>
                      <a:pt x="14186" y="9214"/>
                    </a:lnTo>
                    <a:lnTo>
                      <a:pt x="10434" y="9214"/>
                    </a:lnTo>
                    <a:lnTo>
                      <a:pt x="7414" y="10498"/>
                    </a:lnTo>
                    <a:lnTo>
                      <a:pt x="3661" y="12839"/>
                    </a:lnTo>
                    <a:lnTo>
                      <a:pt x="0" y="16691"/>
                    </a:lnTo>
                    <a:lnTo>
                      <a:pt x="0" y="19032"/>
                    </a:lnTo>
                    <a:lnTo>
                      <a:pt x="0" y="21600"/>
                    </a:lnTo>
                    <a:lnTo>
                      <a:pt x="8969" y="21600"/>
                    </a:lnTo>
                    <a:lnTo>
                      <a:pt x="12631" y="21600"/>
                    </a:lnTo>
                    <a:lnTo>
                      <a:pt x="12631" y="18503"/>
                    </a:lnTo>
                    <a:lnTo>
                      <a:pt x="8329" y="18503"/>
                    </a:lnTo>
                    <a:lnTo>
                      <a:pt x="3020" y="19032"/>
                    </a:lnTo>
                    <a:lnTo>
                      <a:pt x="5217" y="17220"/>
                    </a:lnTo>
                    <a:lnTo>
                      <a:pt x="7414" y="15407"/>
                    </a:lnTo>
                    <a:lnTo>
                      <a:pt x="8969" y="13594"/>
                    </a:lnTo>
                  </a:path>
                </a:pathLst>
              </a:custGeom>
              <a:noFill/>
              <a:ln w="12700" cap="rnd">
                <a:solidFill>
                  <a:srgbClr val="FF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562" name="Freeform 29"/>
              <p:cNvSpPr>
                <a:spLocks/>
              </p:cNvSpPr>
              <p:nvPr/>
            </p:nvSpPr>
            <p:spPr bwMode="auto">
              <a:xfrm>
                <a:off x="570915" y="4314184"/>
                <a:ext cx="407073" cy="481330"/>
              </a:xfrm>
              <a:custGeom>
                <a:avLst/>
                <a:gdLst>
                  <a:gd name="T0" fmla="*/ 217 w 21600"/>
                  <a:gd name="T1" fmla="*/ 103 h 21600"/>
                  <a:gd name="T2" fmla="*/ 234 w 21600"/>
                  <a:gd name="T3" fmla="*/ 79 h 21600"/>
                  <a:gd name="T4" fmla="*/ 236 w 21600"/>
                  <a:gd name="T5" fmla="*/ 55 h 21600"/>
                  <a:gd name="T6" fmla="*/ 229 w 21600"/>
                  <a:gd name="T7" fmla="*/ 29 h 21600"/>
                  <a:gd name="T8" fmla="*/ 217 w 21600"/>
                  <a:gd name="T9" fmla="*/ 7 h 21600"/>
                  <a:gd name="T10" fmla="*/ 193 w 21600"/>
                  <a:gd name="T11" fmla="*/ 0 h 21600"/>
                  <a:gd name="T12" fmla="*/ 160 w 21600"/>
                  <a:gd name="T13" fmla="*/ 7 h 21600"/>
                  <a:gd name="T14" fmla="*/ 138 w 21600"/>
                  <a:gd name="T15" fmla="*/ 24 h 21600"/>
                  <a:gd name="T16" fmla="*/ 133 w 21600"/>
                  <a:gd name="T17" fmla="*/ 53 h 21600"/>
                  <a:gd name="T18" fmla="*/ 138 w 21600"/>
                  <a:gd name="T19" fmla="*/ 79 h 21600"/>
                  <a:gd name="T20" fmla="*/ 148 w 21600"/>
                  <a:gd name="T21" fmla="*/ 101 h 21600"/>
                  <a:gd name="T22" fmla="*/ 143 w 21600"/>
                  <a:gd name="T23" fmla="*/ 113 h 21600"/>
                  <a:gd name="T24" fmla="*/ 114 w 21600"/>
                  <a:gd name="T25" fmla="*/ 115 h 21600"/>
                  <a:gd name="T26" fmla="*/ 81 w 21600"/>
                  <a:gd name="T27" fmla="*/ 135 h 21600"/>
                  <a:gd name="T28" fmla="*/ 40 w 21600"/>
                  <a:gd name="T29" fmla="*/ 163 h 21600"/>
                  <a:gd name="T30" fmla="*/ 12 w 21600"/>
                  <a:gd name="T31" fmla="*/ 199 h 21600"/>
                  <a:gd name="T32" fmla="*/ 2 w 21600"/>
                  <a:gd name="T33" fmla="*/ 221 h 21600"/>
                  <a:gd name="T34" fmla="*/ 0 w 21600"/>
                  <a:gd name="T35" fmla="*/ 245 h 21600"/>
                  <a:gd name="T36" fmla="*/ 2 w 21600"/>
                  <a:gd name="T37" fmla="*/ 267 h 21600"/>
                  <a:gd name="T38" fmla="*/ 7 w 21600"/>
                  <a:gd name="T39" fmla="*/ 271 h 21600"/>
                  <a:gd name="T40" fmla="*/ 19 w 21600"/>
                  <a:gd name="T41" fmla="*/ 276 h 21600"/>
                  <a:gd name="T42" fmla="*/ 38 w 21600"/>
                  <a:gd name="T43" fmla="*/ 279 h 21600"/>
                  <a:gd name="T44" fmla="*/ 71 w 21600"/>
                  <a:gd name="T45" fmla="*/ 279 h 21600"/>
                  <a:gd name="T46" fmla="*/ 107 w 21600"/>
                  <a:gd name="T47" fmla="*/ 279 h 21600"/>
                  <a:gd name="T48" fmla="*/ 126 w 21600"/>
                  <a:gd name="T49" fmla="*/ 276 h 21600"/>
                  <a:gd name="T50" fmla="*/ 138 w 21600"/>
                  <a:gd name="T51" fmla="*/ 267 h 21600"/>
                  <a:gd name="T52" fmla="*/ 138 w 21600"/>
                  <a:gd name="T53" fmla="*/ 250 h 21600"/>
                  <a:gd name="T54" fmla="*/ 124 w 21600"/>
                  <a:gd name="T55" fmla="*/ 240 h 21600"/>
                  <a:gd name="T56" fmla="*/ 91 w 21600"/>
                  <a:gd name="T57" fmla="*/ 238 h 21600"/>
                  <a:gd name="T58" fmla="*/ 55 w 21600"/>
                  <a:gd name="T59" fmla="*/ 243 h 21600"/>
                  <a:gd name="T60" fmla="*/ 45 w 21600"/>
                  <a:gd name="T61" fmla="*/ 243 h 21600"/>
                  <a:gd name="T62" fmla="*/ 43 w 21600"/>
                  <a:gd name="T63" fmla="*/ 240 h 21600"/>
                  <a:gd name="T64" fmla="*/ 43 w 21600"/>
                  <a:gd name="T65" fmla="*/ 235 h 21600"/>
                  <a:gd name="T66" fmla="*/ 57 w 21600"/>
                  <a:gd name="T67" fmla="*/ 221 h 21600"/>
                  <a:gd name="T68" fmla="*/ 76 w 21600"/>
                  <a:gd name="T69" fmla="*/ 202 h 21600"/>
                  <a:gd name="T70" fmla="*/ 91 w 21600"/>
                  <a:gd name="T71" fmla="*/ 185 h 216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1600"/>
                  <a:gd name="T109" fmla="*/ 0 h 21600"/>
                  <a:gd name="T110" fmla="*/ 21600 w 21600"/>
                  <a:gd name="T111" fmla="*/ 21600 h 216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1600" h="21600">
                    <a:moveTo>
                      <a:pt x="18580" y="8903"/>
                    </a:moveTo>
                    <a:lnTo>
                      <a:pt x="19861" y="7974"/>
                    </a:lnTo>
                    <a:lnTo>
                      <a:pt x="20959" y="7045"/>
                    </a:lnTo>
                    <a:lnTo>
                      <a:pt x="21417" y="6116"/>
                    </a:lnTo>
                    <a:lnTo>
                      <a:pt x="21600" y="5187"/>
                    </a:lnTo>
                    <a:lnTo>
                      <a:pt x="21600" y="4258"/>
                    </a:lnTo>
                    <a:lnTo>
                      <a:pt x="21417" y="3174"/>
                    </a:lnTo>
                    <a:lnTo>
                      <a:pt x="20959" y="2245"/>
                    </a:lnTo>
                    <a:lnTo>
                      <a:pt x="20502" y="1316"/>
                    </a:lnTo>
                    <a:lnTo>
                      <a:pt x="19861" y="542"/>
                    </a:lnTo>
                    <a:lnTo>
                      <a:pt x="18763" y="0"/>
                    </a:lnTo>
                    <a:lnTo>
                      <a:pt x="17664" y="0"/>
                    </a:lnTo>
                    <a:lnTo>
                      <a:pt x="16108" y="0"/>
                    </a:lnTo>
                    <a:lnTo>
                      <a:pt x="14644" y="542"/>
                    </a:lnTo>
                    <a:lnTo>
                      <a:pt x="13546" y="1161"/>
                    </a:lnTo>
                    <a:lnTo>
                      <a:pt x="12631" y="1858"/>
                    </a:lnTo>
                    <a:lnTo>
                      <a:pt x="12447" y="3019"/>
                    </a:lnTo>
                    <a:lnTo>
                      <a:pt x="12173" y="4103"/>
                    </a:lnTo>
                    <a:lnTo>
                      <a:pt x="12447" y="5032"/>
                    </a:lnTo>
                    <a:lnTo>
                      <a:pt x="12631" y="6116"/>
                    </a:lnTo>
                    <a:lnTo>
                      <a:pt x="13088" y="7045"/>
                    </a:lnTo>
                    <a:lnTo>
                      <a:pt x="13546" y="7819"/>
                    </a:lnTo>
                    <a:lnTo>
                      <a:pt x="13546" y="8361"/>
                    </a:lnTo>
                    <a:lnTo>
                      <a:pt x="13088" y="8748"/>
                    </a:lnTo>
                    <a:lnTo>
                      <a:pt x="12447" y="8903"/>
                    </a:lnTo>
                    <a:lnTo>
                      <a:pt x="10434" y="8903"/>
                    </a:lnTo>
                    <a:lnTo>
                      <a:pt x="8969" y="9523"/>
                    </a:lnTo>
                    <a:lnTo>
                      <a:pt x="7414" y="10452"/>
                    </a:lnTo>
                    <a:lnTo>
                      <a:pt x="5675" y="11535"/>
                    </a:lnTo>
                    <a:lnTo>
                      <a:pt x="3661" y="12619"/>
                    </a:lnTo>
                    <a:lnTo>
                      <a:pt x="1922" y="14710"/>
                    </a:lnTo>
                    <a:lnTo>
                      <a:pt x="1098" y="15406"/>
                    </a:lnTo>
                    <a:lnTo>
                      <a:pt x="641" y="16335"/>
                    </a:lnTo>
                    <a:lnTo>
                      <a:pt x="183" y="17110"/>
                    </a:lnTo>
                    <a:lnTo>
                      <a:pt x="0" y="17884"/>
                    </a:lnTo>
                    <a:lnTo>
                      <a:pt x="0" y="18968"/>
                    </a:lnTo>
                    <a:lnTo>
                      <a:pt x="0" y="20284"/>
                    </a:lnTo>
                    <a:lnTo>
                      <a:pt x="183" y="20671"/>
                    </a:lnTo>
                    <a:lnTo>
                      <a:pt x="458" y="20826"/>
                    </a:lnTo>
                    <a:lnTo>
                      <a:pt x="641" y="20981"/>
                    </a:lnTo>
                    <a:lnTo>
                      <a:pt x="1281" y="21213"/>
                    </a:lnTo>
                    <a:lnTo>
                      <a:pt x="1739" y="21368"/>
                    </a:lnTo>
                    <a:lnTo>
                      <a:pt x="2654" y="21600"/>
                    </a:lnTo>
                    <a:lnTo>
                      <a:pt x="3478" y="21600"/>
                    </a:lnTo>
                    <a:lnTo>
                      <a:pt x="4576" y="21600"/>
                    </a:lnTo>
                    <a:lnTo>
                      <a:pt x="6498" y="21600"/>
                    </a:lnTo>
                    <a:lnTo>
                      <a:pt x="8329" y="21600"/>
                    </a:lnTo>
                    <a:lnTo>
                      <a:pt x="9793" y="21600"/>
                    </a:lnTo>
                    <a:lnTo>
                      <a:pt x="10892" y="21600"/>
                    </a:lnTo>
                    <a:lnTo>
                      <a:pt x="11532" y="21368"/>
                    </a:lnTo>
                    <a:lnTo>
                      <a:pt x="12173" y="21213"/>
                    </a:lnTo>
                    <a:lnTo>
                      <a:pt x="12631" y="20671"/>
                    </a:lnTo>
                    <a:lnTo>
                      <a:pt x="12631" y="20052"/>
                    </a:lnTo>
                    <a:lnTo>
                      <a:pt x="12631" y="19355"/>
                    </a:lnTo>
                    <a:lnTo>
                      <a:pt x="12173" y="18813"/>
                    </a:lnTo>
                    <a:lnTo>
                      <a:pt x="11349" y="18581"/>
                    </a:lnTo>
                    <a:lnTo>
                      <a:pt x="10434" y="18426"/>
                    </a:lnTo>
                    <a:lnTo>
                      <a:pt x="8329" y="18426"/>
                    </a:lnTo>
                    <a:lnTo>
                      <a:pt x="5675" y="18813"/>
                    </a:lnTo>
                    <a:lnTo>
                      <a:pt x="5034" y="18813"/>
                    </a:lnTo>
                    <a:lnTo>
                      <a:pt x="4576" y="18813"/>
                    </a:lnTo>
                    <a:lnTo>
                      <a:pt x="4119" y="18813"/>
                    </a:lnTo>
                    <a:lnTo>
                      <a:pt x="3936" y="18813"/>
                    </a:lnTo>
                    <a:lnTo>
                      <a:pt x="3936" y="18581"/>
                    </a:lnTo>
                    <a:lnTo>
                      <a:pt x="3936" y="18426"/>
                    </a:lnTo>
                    <a:lnTo>
                      <a:pt x="3936" y="18194"/>
                    </a:lnTo>
                    <a:lnTo>
                      <a:pt x="4119" y="18039"/>
                    </a:lnTo>
                    <a:lnTo>
                      <a:pt x="5217" y="17110"/>
                    </a:lnTo>
                    <a:lnTo>
                      <a:pt x="6315" y="16181"/>
                    </a:lnTo>
                    <a:lnTo>
                      <a:pt x="6956" y="15639"/>
                    </a:lnTo>
                    <a:lnTo>
                      <a:pt x="7597" y="15097"/>
                    </a:lnTo>
                    <a:lnTo>
                      <a:pt x="8329" y="14323"/>
                    </a:lnTo>
                    <a:lnTo>
                      <a:pt x="8969" y="13394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563" name="Freeform 30"/>
              <p:cNvSpPr>
                <a:spLocks/>
              </p:cNvSpPr>
              <p:nvPr/>
            </p:nvSpPr>
            <p:spPr bwMode="auto">
              <a:xfrm>
                <a:off x="607138" y="4766186"/>
                <a:ext cx="282881" cy="329513"/>
              </a:xfrm>
              <a:custGeom>
                <a:avLst/>
                <a:gdLst>
                  <a:gd name="T0" fmla="*/ 16 w 21600"/>
                  <a:gd name="T1" fmla="*/ 191 h 21600"/>
                  <a:gd name="T2" fmla="*/ 96 w 21600"/>
                  <a:gd name="T3" fmla="*/ 161 h 21600"/>
                  <a:gd name="T4" fmla="*/ 89 w 21600"/>
                  <a:gd name="T5" fmla="*/ 120 h 21600"/>
                  <a:gd name="T6" fmla="*/ 123 w 21600"/>
                  <a:gd name="T7" fmla="*/ 58 h 21600"/>
                  <a:gd name="T8" fmla="*/ 164 w 21600"/>
                  <a:gd name="T9" fmla="*/ 0 h 21600"/>
                  <a:gd name="T10" fmla="*/ 37 w 21600"/>
                  <a:gd name="T11" fmla="*/ 104 h 21600"/>
                  <a:gd name="T12" fmla="*/ 0 w 21600"/>
                  <a:gd name="T13" fmla="*/ 155 h 21600"/>
                  <a:gd name="T14" fmla="*/ 16 w 21600"/>
                  <a:gd name="T15" fmla="*/ 191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600"/>
                  <a:gd name="T25" fmla="*/ 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2107" y="21600"/>
                    </a:moveTo>
                    <a:lnTo>
                      <a:pt x="12644" y="18207"/>
                    </a:lnTo>
                    <a:lnTo>
                      <a:pt x="11722" y="13571"/>
                    </a:lnTo>
                    <a:lnTo>
                      <a:pt x="16200" y="6559"/>
                    </a:lnTo>
                    <a:lnTo>
                      <a:pt x="21600" y="0"/>
                    </a:lnTo>
                    <a:lnTo>
                      <a:pt x="4873" y="11761"/>
                    </a:lnTo>
                    <a:lnTo>
                      <a:pt x="0" y="17529"/>
                    </a:lnTo>
                    <a:lnTo>
                      <a:pt x="2107" y="21600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grpSp>
          <p:nvGrpSpPr>
            <p:cNvPr id="540" name="Group 539"/>
            <p:cNvGrpSpPr/>
            <p:nvPr/>
          </p:nvGrpSpPr>
          <p:grpSpPr>
            <a:xfrm>
              <a:off x="183869" y="2731335"/>
              <a:ext cx="1797331" cy="646949"/>
              <a:chOff x="413951" y="5704694"/>
              <a:chExt cx="1797331" cy="646949"/>
            </a:xfrm>
          </p:grpSpPr>
          <p:sp>
            <p:nvSpPr>
              <p:cNvPr id="542" name="Oval 16"/>
              <p:cNvSpPr>
                <a:spLocks/>
              </p:cNvSpPr>
              <p:nvPr/>
            </p:nvSpPr>
            <p:spPr bwMode="auto">
              <a:xfrm>
                <a:off x="1795584" y="6239505"/>
                <a:ext cx="112118" cy="11213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543" name="Line 17"/>
              <p:cNvSpPr>
                <a:spLocks noChangeShapeType="1"/>
              </p:cNvSpPr>
              <p:nvPr/>
            </p:nvSpPr>
            <p:spPr bwMode="auto">
              <a:xfrm rot="10800000" flipH="1">
                <a:off x="1857680" y="5816832"/>
                <a:ext cx="1725" cy="42267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544" name="Oval 18"/>
              <p:cNvSpPr>
                <a:spLocks/>
              </p:cNvSpPr>
              <p:nvPr/>
            </p:nvSpPr>
            <p:spPr bwMode="auto">
              <a:xfrm>
                <a:off x="1795584" y="5704694"/>
                <a:ext cx="112118" cy="113863"/>
              </a:xfrm>
              <a:prstGeom prst="ellips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grpSp>
            <p:nvGrpSpPr>
              <p:cNvPr id="545" name="Group 19"/>
              <p:cNvGrpSpPr>
                <a:grpSpLocks/>
              </p:cNvGrpSpPr>
              <p:nvPr/>
            </p:nvGrpSpPr>
            <p:grpSpPr bwMode="auto">
              <a:xfrm>
                <a:off x="413951" y="5979000"/>
                <a:ext cx="607160" cy="81084"/>
                <a:chOff x="0" y="0"/>
                <a:chExt cx="352" cy="47"/>
              </a:xfrm>
            </p:grpSpPr>
            <p:sp>
              <p:nvSpPr>
                <p:cNvPr id="551" name="Freeform 20"/>
                <p:cNvSpPr>
                  <a:spLocks/>
                </p:cNvSpPr>
                <p:nvPr/>
              </p:nvSpPr>
              <p:spPr bwMode="auto">
                <a:xfrm>
                  <a:off x="246" y="0"/>
                  <a:ext cx="106" cy="47"/>
                </a:xfrm>
                <a:custGeom>
                  <a:avLst/>
                  <a:gdLst>
                    <a:gd name="T0" fmla="*/ 106 w 21600"/>
                    <a:gd name="T1" fmla="*/ 26 h 21600"/>
                    <a:gd name="T2" fmla="*/ 0 w 21600"/>
                    <a:gd name="T3" fmla="*/ 47 h 21600"/>
                    <a:gd name="T4" fmla="*/ 0 w 21600"/>
                    <a:gd name="T5" fmla="*/ 26 h 21600"/>
                    <a:gd name="T6" fmla="*/ 0 w 21600"/>
                    <a:gd name="T7" fmla="*/ 0 h 21600"/>
                    <a:gd name="T8" fmla="*/ 106 w 21600"/>
                    <a:gd name="T9" fmla="*/ 26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0"/>
                    <a:gd name="T16" fmla="*/ 0 h 21600"/>
                    <a:gd name="T17" fmla="*/ 21600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>
                      <a:moveTo>
                        <a:pt x="21600" y="11949"/>
                      </a:moveTo>
                      <a:lnTo>
                        <a:pt x="0" y="21600"/>
                      </a:lnTo>
                      <a:lnTo>
                        <a:pt x="0" y="11949"/>
                      </a:lnTo>
                      <a:lnTo>
                        <a:pt x="0" y="0"/>
                      </a:lnTo>
                      <a:lnTo>
                        <a:pt x="21600" y="11949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52" name="Line 21"/>
                <p:cNvSpPr>
                  <a:spLocks noChangeShapeType="1"/>
                </p:cNvSpPr>
                <p:nvPr/>
              </p:nvSpPr>
              <p:spPr bwMode="auto">
                <a:xfrm>
                  <a:off x="0" y="35"/>
                  <a:ext cx="24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546" name="Oval 22"/>
              <p:cNvSpPr>
                <a:spLocks/>
              </p:cNvSpPr>
              <p:nvPr/>
            </p:nvSpPr>
            <p:spPr bwMode="auto">
              <a:xfrm>
                <a:off x="607138" y="5704694"/>
                <a:ext cx="112118" cy="11386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547" name="Line 23"/>
              <p:cNvSpPr>
                <a:spLocks noChangeShapeType="1"/>
              </p:cNvSpPr>
              <p:nvPr/>
            </p:nvSpPr>
            <p:spPr bwMode="auto">
              <a:xfrm rot="10800000" flipH="1">
                <a:off x="669234" y="5828908"/>
                <a:ext cx="1725" cy="41059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548" name="Oval 24"/>
              <p:cNvSpPr>
                <a:spLocks/>
              </p:cNvSpPr>
              <p:nvPr/>
            </p:nvSpPr>
            <p:spPr bwMode="auto">
              <a:xfrm>
                <a:off x="607138" y="6239505"/>
                <a:ext cx="112118" cy="112138"/>
              </a:xfrm>
              <a:prstGeom prst="ellips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549" name="Freeform 31"/>
              <p:cNvSpPr>
                <a:spLocks/>
              </p:cNvSpPr>
              <p:nvPr/>
            </p:nvSpPr>
            <p:spPr bwMode="auto">
              <a:xfrm>
                <a:off x="2026719" y="5963473"/>
                <a:ext cx="184563" cy="84535"/>
              </a:xfrm>
              <a:custGeom>
                <a:avLst/>
                <a:gdLst>
                  <a:gd name="T0" fmla="*/ 107 w 21600"/>
                  <a:gd name="T1" fmla="*/ 28 h 21600"/>
                  <a:gd name="T2" fmla="*/ 0 w 21600"/>
                  <a:gd name="T3" fmla="*/ 49 h 21600"/>
                  <a:gd name="T4" fmla="*/ 0 w 21600"/>
                  <a:gd name="T5" fmla="*/ 28 h 21600"/>
                  <a:gd name="T6" fmla="*/ 0 w 21600"/>
                  <a:gd name="T7" fmla="*/ 0 h 21600"/>
                  <a:gd name="T8" fmla="*/ 107 w 21600"/>
                  <a:gd name="T9" fmla="*/ 28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21600" y="12343"/>
                    </a:moveTo>
                    <a:lnTo>
                      <a:pt x="0" y="21600"/>
                    </a:lnTo>
                    <a:lnTo>
                      <a:pt x="0" y="12343"/>
                    </a:lnTo>
                    <a:lnTo>
                      <a:pt x="0" y="0"/>
                    </a:lnTo>
                    <a:lnTo>
                      <a:pt x="21600" y="12343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550" name="Line 32"/>
              <p:cNvSpPr>
                <a:spLocks noChangeShapeType="1"/>
              </p:cNvSpPr>
              <p:nvPr/>
            </p:nvSpPr>
            <p:spPr bwMode="auto">
              <a:xfrm>
                <a:off x="1602397" y="6027306"/>
                <a:ext cx="415697" cy="17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</p:grpSp>
      <p:sp>
        <p:nvSpPr>
          <p:cNvPr id="566" name="Rectangle 15"/>
          <p:cNvSpPr>
            <a:spLocks/>
          </p:cNvSpPr>
          <p:nvPr/>
        </p:nvSpPr>
        <p:spPr bwMode="auto">
          <a:xfrm>
            <a:off x="5181600" y="1292423"/>
            <a:ext cx="330727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9686" bIns="0">
            <a:spAutoFit/>
          </a:bodyPr>
          <a:lstStyle/>
          <a:p>
            <a:pPr marL="41275"/>
            <a:r>
              <a:rPr lang="en-US" sz="2000" i="1" dirty="0" smtClean="0">
                <a:solidFill>
                  <a:srgbClr val="0000FF"/>
                </a:solidFill>
                <a:latin typeface="Georgia"/>
                <a:cs typeface="Georgia"/>
              </a:rPr>
              <a:t>m</a:t>
            </a:r>
            <a:endParaRPr lang="en-US" sz="2000" i="1" dirty="0">
              <a:solidFill>
                <a:srgbClr val="0000FF"/>
              </a:solidFill>
              <a:latin typeface="Georgia"/>
              <a:cs typeface="Georgia"/>
            </a:endParaRPr>
          </a:p>
        </p:txBody>
      </p:sp>
      <p:sp>
        <p:nvSpPr>
          <p:cNvPr id="567" name="Rectangle 15"/>
          <p:cNvSpPr>
            <a:spLocks/>
          </p:cNvSpPr>
          <p:nvPr/>
        </p:nvSpPr>
        <p:spPr bwMode="auto">
          <a:xfrm>
            <a:off x="4806670" y="1781579"/>
            <a:ext cx="527330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9686" bIns="0">
            <a:spAutoFit/>
          </a:bodyPr>
          <a:lstStyle/>
          <a:p>
            <a:pPr marL="41275"/>
            <a:r>
              <a:rPr lang="en-US" sz="2000" i="1" dirty="0">
                <a:solidFill>
                  <a:srgbClr val="0000FF"/>
                </a:solidFill>
                <a:latin typeface="Georgia"/>
                <a:cs typeface="Georgia"/>
              </a:rPr>
              <a:t>L</a:t>
            </a:r>
            <a:r>
              <a:rPr lang="en-US" sz="2000" i="1" dirty="0" smtClean="0">
                <a:latin typeface="Georgia"/>
                <a:cs typeface="Georgia"/>
              </a:rPr>
              <a:t>, </a:t>
            </a:r>
            <a:r>
              <a:rPr lang="en-US" sz="2000" i="1" dirty="0" smtClean="0">
                <a:solidFill>
                  <a:srgbClr val="0000FF"/>
                </a:solidFill>
                <a:latin typeface="Georgia"/>
                <a:cs typeface="Georgia"/>
              </a:rPr>
              <a:t>k</a:t>
            </a:r>
            <a:endParaRPr lang="en-US" sz="2000" i="1" dirty="0">
              <a:solidFill>
                <a:srgbClr val="0000FF"/>
              </a:solidFill>
              <a:latin typeface="Georgia"/>
              <a:cs typeface="Georgia"/>
            </a:endParaRPr>
          </a:p>
        </p:txBody>
      </p:sp>
      <p:sp>
        <p:nvSpPr>
          <p:cNvPr id="585" name="Content Placeholder 2"/>
          <p:cNvSpPr>
            <a:spLocks noGrp="1"/>
          </p:cNvSpPr>
          <p:nvPr>
            <p:ph idx="1"/>
          </p:nvPr>
        </p:nvSpPr>
        <p:spPr>
          <a:xfrm>
            <a:off x="152401" y="3106579"/>
            <a:ext cx="8985630" cy="3663695"/>
          </a:xfrm>
        </p:spPr>
        <p:txBody>
          <a:bodyPr/>
          <a:lstStyle/>
          <a:p>
            <a:r>
              <a:rPr lang="en-US" sz="2800" dirty="0" smtClean="0"/>
              <a:t>Lumped parameters </a:t>
            </a:r>
            <a:r>
              <a:rPr lang="en-US" sz="2800" i="1" dirty="0" smtClean="0">
                <a:latin typeface="Symbol" charset="2"/>
                <a:cs typeface="Symbol" charset="2"/>
              </a:rPr>
              <a:t>r</a:t>
            </a:r>
            <a:r>
              <a:rPr lang="en-US" sz="2800" i="1" dirty="0" smtClean="0">
                <a:latin typeface="Times"/>
                <a:cs typeface="Times"/>
              </a:rPr>
              <a:t> = (</a:t>
            </a:r>
            <a:r>
              <a:rPr lang="en-US" sz="2800" i="1" dirty="0" err="1" smtClean="0">
                <a:solidFill>
                  <a:srgbClr val="0000FF"/>
                </a:solidFill>
                <a:latin typeface="Times"/>
                <a:cs typeface="Times"/>
              </a:rPr>
              <a:t>L</a:t>
            </a:r>
            <a:r>
              <a:rPr lang="en-US" sz="2800" i="1" dirty="0" err="1" smtClean="0">
                <a:latin typeface="Times"/>
                <a:cs typeface="Times"/>
              </a:rPr>
              <a:t>,</a:t>
            </a:r>
            <a:r>
              <a:rPr lang="en-US" sz="2800" i="1" dirty="0" err="1" smtClean="0">
                <a:solidFill>
                  <a:srgbClr val="0000FF"/>
                </a:solidFill>
                <a:latin typeface="Times"/>
                <a:cs typeface="Times"/>
              </a:rPr>
              <a:t>k</a:t>
            </a:r>
            <a:r>
              <a:rPr lang="en-US" sz="2800" i="1" dirty="0" err="1" smtClean="0">
                <a:latin typeface="Times"/>
                <a:cs typeface="Times"/>
              </a:rPr>
              <a:t>,</a:t>
            </a:r>
            <a:r>
              <a:rPr lang="en-US" sz="2800" i="1" dirty="0" err="1" smtClean="0">
                <a:solidFill>
                  <a:srgbClr val="0000FF"/>
                </a:solidFill>
                <a:latin typeface="Times"/>
                <a:cs typeface="Times"/>
              </a:rPr>
              <a:t>m</a:t>
            </a:r>
            <a:r>
              <a:rPr lang="en-US" sz="2800" i="1" dirty="0" smtClean="0">
                <a:latin typeface="Times"/>
                <a:cs typeface="Times"/>
              </a:rPr>
              <a:t>)</a:t>
            </a:r>
            <a:r>
              <a:rPr lang="en-US" sz="2800" dirty="0" smtClean="0"/>
              <a:t> not known</a:t>
            </a:r>
            <a:r>
              <a:rPr lang="en-US" sz="2800" i="1" dirty="0" smtClean="0"/>
              <a:t> a priori</a:t>
            </a:r>
            <a:endParaRPr lang="en-US" sz="2800" dirty="0" smtClean="0"/>
          </a:p>
          <a:p>
            <a:pPr lvl="1"/>
            <a:r>
              <a:rPr lang="en-US" sz="2400" dirty="0" smtClean="0"/>
              <a:t>leg length </a:t>
            </a:r>
            <a:r>
              <a:rPr lang="en-US" sz="2400" i="1" dirty="0">
                <a:solidFill>
                  <a:srgbClr val="0000FF"/>
                </a:solidFill>
                <a:latin typeface="Georgia"/>
                <a:cs typeface="Georgia"/>
              </a:rPr>
              <a:t>L</a:t>
            </a:r>
            <a:r>
              <a:rPr lang="en-US" sz="2400" i="1" dirty="0"/>
              <a:t> </a:t>
            </a:r>
            <a:r>
              <a:rPr lang="en-US" sz="2400" dirty="0" smtClean="0"/>
              <a:t>and stiffness</a:t>
            </a:r>
            <a:r>
              <a:rPr lang="en-US" sz="2400" i="1" dirty="0" smtClean="0"/>
              <a:t> </a:t>
            </a:r>
            <a:r>
              <a:rPr lang="en-US" sz="2400" i="1" dirty="0" smtClean="0">
                <a:solidFill>
                  <a:srgbClr val="0000FF"/>
                </a:solidFill>
                <a:latin typeface="Georgia"/>
                <a:cs typeface="Georgia"/>
              </a:rPr>
              <a:t>k</a:t>
            </a:r>
            <a:r>
              <a:rPr lang="en-US" sz="2400" dirty="0" smtClean="0"/>
              <a:t>; body mass </a:t>
            </a:r>
            <a:r>
              <a:rPr lang="en-US" sz="2400" i="1" dirty="0" smtClean="0">
                <a:solidFill>
                  <a:srgbClr val="0000FF"/>
                </a:solidFill>
                <a:latin typeface="Georgia"/>
                <a:cs typeface="Georgia"/>
              </a:rPr>
              <a:t>m</a:t>
            </a:r>
            <a:endParaRPr lang="en-US" sz="2400" dirty="0" smtClean="0">
              <a:solidFill>
                <a:srgbClr val="0000FF"/>
              </a:solidFill>
              <a:latin typeface="Georgia"/>
              <a:cs typeface="Georgia"/>
            </a:endParaRPr>
          </a:p>
          <a:p>
            <a:r>
              <a:rPr lang="en-US" sz="2800" dirty="0" smtClean="0"/>
              <a:t>Model validity depends on parameter values</a:t>
            </a:r>
          </a:p>
          <a:p>
            <a:pPr lvl="1"/>
            <a:r>
              <a:rPr lang="en-US" sz="2400" dirty="0" smtClean="0"/>
              <a:t>gait stability, parameter sensitivity, etc. </a:t>
            </a:r>
          </a:p>
          <a:p>
            <a:pPr marL="457200" lvl="1" indent="0">
              <a:buNone/>
            </a:pPr>
            <a:endParaRPr lang="en-US" sz="1100" dirty="0" smtClean="0"/>
          </a:p>
          <a:p>
            <a:r>
              <a:rPr lang="en-US" sz="2800" dirty="0" smtClean="0"/>
              <a:t>Estimate parameters </a:t>
            </a:r>
            <a:r>
              <a:rPr lang="en-US" sz="2800" i="1" dirty="0" smtClean="0">
                <a:latin typeface="Symbol" charset="2"/>
                <a:cs typeface="Symbol" charset="2"/>
              </a:rPr>
              <a:t>r</a:t>
            </a:r>
            <a:r>
              <a:rPr lang="en-US" sz="2800" dirty="0" smtClean="0"/>
              <a:t> by minimizing prediction error </a:t>
            </a:r>
            <a:r>
              <a:rPr lang="en-US" sz="2800" i="1" dirty="0" smtClean="0">
                <a:latin typeface="Symbol" charset="2"/>
                <a:cs typeface="Symbol" charset="2"/>
              </a:rPr>
              <a:t>e</a:t>
            </a:r>
            <a:endParaRPr lang="en-US" sz="2800" dirty="0" smtClean="0"/>
          </a:p>
        </p:txBody>
      </p:sp>
      <p:sp>
        <p:nvSpPr>
          <p:cNvPr id="586" name="Rectangle 347"/>
          <p:cNvSpPr>
            <a:spLocks/>
          </p:cNvSpPr>
          <p:nvPr/>
        </p:nvSpPr>
        <p:spPr bwMode="auto">
          <a:xfrm>
            <a:off x="533400" y="5011579"/>
            <a:ext cx="84197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 anchor="ctr">
            <a:spAutoFit/>
          </a:bodyPr>
          <a:lstStyle/>
          <a:p>
            <a:pPr marL="42863"/>
            <a:r>
              <a:rPr lang="en-US" sz="1600" dirty="0" smtClean="0">
                <a:solidFill>
                  <a:srgbClr val="7F7F7F"/>
                </a:solidFill>
                <a:latin typeface="Calibri"/>
                <a:cs typeface="Calibri"/>
              </a:rPr>
              <a:t>Full</a:t>
            </a:r>
            <a:r>
              <a:rPr lang="en-US" sz="1600" dirty="0">
                <a:solidFill>
                  <a:srgbClr val="7F7F7F"/>
                </a:solidFill>
                <a:latin typeface="Calibri"/>
                <a:cs typeface="Calibri"/>
              </a:rPr>
              <a:t>, </a:t>
            </a:r>
            <a:r>
              <a:rPr lang="en-US" sz="1600" dirty="0" err="1" smtClean="0">
                <a:solidFill>
                  <a:srgbClr val="7F7F7F"/>
                </a:solidFill>
                <a:latin typeface="Calibri"/>
                <a:cs typeface="Calibri"/>
              </a:rPr>
              <a:t>Kubow</a:t>
            </a:r>
            <a:r>
              <a:rPr lang="en-US" sz="1600" dirty="0" smtClean="0">
                <a:solidFill>
                  <a:srgbClr val="7F7F7F"/>
                </a:solidFill>
                <a:latin typeface="Calibri"/>
                <a:cs typeface="Calibri"/>
              </a:rPr>
              <a:t>, Schmitt, Holmes, &amp; </a:t>
            </a:r>
            <a:r>
              <a:rPr lang="en-US" sz="1600" dirty="0" err="1" smtClean="0">
                <a:solidFill>
                  <a:srgbClr val="7F7F7F"/>
                </a:solidFill>
                <a:latin typeface="Calibri"/>
                <a:cs typeface="Calibri"/>
              </a:rPr>
              <a:t>Koditschek</a:t>
            </a:r>
            <a:r>
              <a:rPr lang="en-US" sz="1600" dirty="0" smtClean="0">
                <a:solidFill>
                  <a:srgbClr val="7F7F7F"/>
                </a:solidFill>
                <a:latin typeface="Calibri"/>
                <a:cs typeface="Calibri"/>
              </a:rPr>
              <a:t> 2002; </a:t>
            </a:r>
            <a:r>
              <a:rPr lang="en-US" sz="160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7F7F7F"/>
                </a:solidFill>
                <a:latin typeface="Calibri"/>
                <a:cs typeface="Calibri"/>
              </a:rPr>
              <a:t>Seipel</a:t>
            </a:r>
            <a:r>
              <a:rPr lang="en-US" sz="1600" dirty="0" smtClean="0">
                <a:solidFill>
                  <a:srgbClr val="7F7F7F"/>
                </a:solidFill>
                <a:latin typeface="Calibri"/>
                <a:cs typeface="Calibri"/>
              </a:rPr>
              <a:t> &amp; Holmes 2007; </a:t>
            </a:r>
            <a:r>
              <a:rPr lang="en-US" sz="1600" dirty="0" err="1" smtClean="0">
                <a:solidFill>
                  <a:srgbClr val="7F7F7F"/>
                </a:solidFill>
                <a:latin typeface="Calibri"/>
                <a:cs typeface="Calibri"/>
              </a:rPr>
              <a:t>Srinivasan</a:t>
            </a:r>
            <a:r>
              <a:rPr lang="en-US" sz="1600" dirty="0" smtClean="0">
                <a:solidFill>
                  <a:srgbClr val="7F7F7F"/>
                </a:solidFill>
                <a:latin typeface="Calibri"/>
                <a:cs typeface="Calibri"/>
              </a:rPr>
              <a:t> &amp; Holmes 2008</a:t>
            </a:r>
            <a:endParaRPr lang="en-US" sz="16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593" name="Rectangle 15"/>
          <p:cNvSpPr>
            <a:spLocks/>
          </p:cNvSpPr>
          <p:nvPr/>
        </p:nvSpPr>
        <p:spPr bwMode="auto">
          <a:xfrm>
            <a:off x="3901128" y="911423"/>
            <a:ext cx="7014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9686" bIns="0">
            <a:spAutoFit/>
          </a:bodyPr>
          <a:lstStyle/>
          <a:p>
            <a:pPr marL="41275"/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model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18906" y="5772554"/>
            <a:ext cx="2926268" cy="780647"/>
            <a:chOff x="5118906" y="5772554"/>
            <a:chExt cx="2926268" cy="780647"/>
          </a:xfrm>
        </p:grpSpPr>
        <p:sp>
          <p:nvSpPr>
            <p:cNvPr id="189" name="Rounded Rectangle 188"/>
            <p:cNvSpPr/>
            <p:nvPr/>
          </p:nvSpPr>
          <p:spPr>
            <a:xfrm>
              <a:off x="5118906" y="5772554"/>
              <a:ext cx="2926268" cy="780647"/>
            </a:xfrm>
            <a:prstGeom prst="roundRect">
              <a:avLst>
                <a:gd name="adj" fmla="val 974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 cmpd="sng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594" name="Object 59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4129809"/>
                </p:ext>
              </p:extLst>
            </p:nvPr>
          </p:nvGraphicFramePr>
          <p:xfrm>
            <a:off x="5314950" y="5886450"/>
            <a:ext cx="2627313" cy="557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8" name="Equation" r:id="rId18" imgW="1016000" imgH="215900" progId="Equation.3">
                    <p:embed/>
                  </p:oleObj>
                </mc:Choice>
                <mc:Fallback>
                  <p:oleObj name="Equation" r:id="rId18" imgW="10160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5314950" y="5886450"/>
                          <a:ext cx="2627313" cy="5572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6" name="Rectangle 347"/>
          <p:cNvSpPr>
            <a:spLocks/>
          </p:cNvSpPr>
          <p:nvPr/>
        </p:nvSpPr>
        <p:spPr bwMode="auto">
          <a:xfrm>
            <a:off x="533400" y="5724268"/>
            <a:ext cx="72755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 anchor="ctr">
            <a:spAutoFit/>
          </a:bodyPr>
          <a:lstStyle/>
          <a:p>
            <a:pPr marL="42863"/>
            <a:r>
              <a:rPr lang="en-US" sz="1600" dirty="0" smtClean="0">
                <a:solidFill>
                  <a:srgbClr val="7F7F7F"/>
                </a:solidFill>
                <a:latin typeface="Calibri"/>
                <a:cs typeface="Calibri"/>
              </a:rPr>
              <a:t>Burden, </a:t>
            </a:r>
            <a:r>
              <a:rPr lang="en-US" sz="1600" dirty="0" err="1" smtClean="0">
                <a:solidFill>
                  <a:srgbClr val="7F7F7F"/>
                </a:solidFill>
                <a:latin typeface="Calibri"/>
                <a:cs typeface="Calibri"/>
              </a:rPr>
              <a:t>Revzen</a:t>
            </a:r>
            <a:r>
              <a:rPr lang="en-US" sz="1600" dirty="0" smtClean="0">
                <a:solidFill>
                  <a:srgbClr val="7F7F7F"/>
                </a:solidFill>
                <a:latin typeface="Calibri"/>
                <a:cs typeface="Calibri"/>
              </a:rPr>
              <a:t>, Moore, </a:t>
            </a:r>
            <a:r>
              <a:rPr lang="en-US" sz="1600" dirty="0" err="1" smtClean="0">
                <a:solidFill>
                  <a:srgbClr val="7F7F7F"/>
                </a:solidFill>
                <a:latin typeface="Calibri"/>
                <a:cs typeface="Calibri"/>
              </a:rPr>
              <a:t>Sastry</a:t>
            </a:r>
            <a:r>
              <a:rPr lang="en-US" sz="1600" dirty="0" smtClean="0">
                <a:solidFill>
                  <a:srgbClr val="7F7F7F"/>
                </a:solidFill>
                <a:latin typeface="Calibri"/>
                <a:cs typeface="Calibri"/>
              </a:rPr>
              <a:t>, &amp; Full SICB 2013</a:t>
            </a:r>
            <a:endParaRPr lang="en-US" sz="16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6492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of optimal dynamic gaits &amp; maneuvers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DF77C-8FD8-BE4E-97BB-60F9B6804AA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1" y="685800"/>
            <a:ext cx="8985630" cy="1846421"/>
          </a:xfrm>
        </p:spPr>
        <p:txBody>
          <a:bodyPr/>
          <a:lstStyle/>
          <a:p>
            <a:r>
              <a:rPr lang="en-US" dirty="0" smtClean="0"/>
              <a:t>Impulses </a:t>
            </a:r>
            <a:r>
              <a:rPr lang="en-US" i="1" dirty="0" smtClean="0">
                <a:latin typeface="Times"/>
                <a:cs typeface="Times"/>
              </a:rPr>
              <a:t>u</a:t>
            </a:r>
            <a:r>
              <a:rPr lang="en-US" dirty="0" smtClean="0"/>
              <a:t> in idealized walking and running gaits minimize work </a:t>
            </a:r>
            <a:r>
              <a:rPr lang="en-US" i="1" dirty="0" smtClean="0">
                <a:latin typeface="Times"/>
                <a:cs typeface="Times"/>
              </a:rPr>
              <a:t>W</a:t>
            </a:r>
            <a:endParaRPr lang="en-US" sz="2000" dirty="0" smtClean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11" name="Rectangle 347"/>
          <p:cNvSpPr>
            <a:spLocks/>
          </p:cNvSpPr>
          <p:nvPr/>
        </p:nvSpPr>
        <p:spPr bwMode="auto">
          <a:xfrm>
            <a:off x="533400" y="1143000"/>
            <a:ext cx="84197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 anchor="ctr">
            <a:spAutoFit/>
          </a:bodyPr>
          <a:lstStyle/>
          <a:p>
            <a:pPr marL="42863"/>
            <a:r>
              <a:rPr lang="en-US" sz="1600" dirty="0" err="1">
                <a:solidFill>
                  <a:srgbClr val="7F7F7F"/>
                </a:solidFill>
                <a:latin typeface="Calibri"/>
                <a:cs typeface="Calibri"/>
              </a:rPr>
              <a:t>Srinivasan</a:t>
            </a:r>
            <a:r>
              <a:rPr lang="en-US" sz="1600" dirty="0">
                <a:solidFill>
                  <a:srgbClr val="7F7F7F"/>
                </a:solidFill>
                <a:latin typeface="Calibri"/>
                <a:cs typeface="Calibri"/>
              </a:rPr>
              <a:t> &amp; </a:t>
            </a:r>
            <a:r>
              <a:rPr lang="en-US" sz="1600" dirty="0" err="1">
                <a:solidFill>
                  <a:srgbClr val="7F7F7F"/>
                </a:solidFill>
                <a:latin typeface="Calibri"/>
                <a:cs typeface="Calibri"/>
              </a:rPr>
              <a:t>Ruina</a:t>
            </a:r>
            <a:r>
              <a:rPr lang="en-US" sz="1600" dirty="0">
                <a:solidFill>
                  <a:srgbClr val="7F7F7F"/>
                </a:solidFill>
                <a:latin typeface="Calibri"/>
                <a:cs typeface="Calibri"/>
              </a:rPr>
              <a:t> 2005, 2007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52400" y="3505200"/>
            <a:ext cx="898563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“Stutter </a:t>
            </a:r>
            <a:r>
              <a:rPr lang="en-US" dirty="0"/>
              <a:t>jump” s</a:t>
            </a:r>
            <a:r>
              <a:rPr lang="en-US" dirty="0" smtClean="0"/>
              <a:t>inusoidal </a:t>
            </a:r>
            <a:r>
              <a:rPr lang="en-US" dirty="0"/>
              <a:t>input </a:t>
            </a:r>
            <a:r>
              <a:rPr lang="en-US" i="1" dirty="0" smtClean="0">
                <a:latin typeface="Times"/>
                <a:cs typeface="Times"/>
              </a:rPr>
              <a:t>u</a:t>
            </a:r>
            <a:r>
              <a:rPr lang="en-US" sz="2800" dirty="0"/>
              <a:t> </a:t>
            </a:r>
            <a:r>
              <a:rPr lang="en-US" dirty="0" smtClean="0"/>
              <a:t>maximizes jumping height </a:t>
            </a:r>
            <a:r>
              <a:rPr lang="en-US" i="1" dirty="0">
                <a:latin typeface="Times"/>
                <a:cs typeface="Times"/>
              </a:rPr>
              <a:t>h</a:t>
            </a:r>
            <a:r>
              <a:rPr lang="en-US" dirty="0"/>
              <a:t> </a:t>
            </a:r>
            <a:endParaRPr lang="en-US" sz="2000" dirty="0" smtClean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13" name="Rectangle 347"/>
          <p:cNvSpPr>
            <a:spLocks/>
          </p:cNvSpPr>
          <p:nvPr/>
        </p:nvSpPr>
        <p:spPr bwMode="auto">
          <a:xfrm>
            <a:off x="533399" y="4020978"/>
            <a:ext cx="84197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 anchor="ctr">
            <a:spAutoFit/>
          </a:bodyPr>
          <a:lstStyle/>
          <a:p>
            <a:pPr marL="42863"/>
            <a:r>
              <a:rPr lang="en-US" sz="1600" dirty="0">
                <a:solidFill>
                  <a:srgbClr val="7F7F7F"/>
                </a:solidFill>
                <a:latin typeface="Calibri"/>
                <a:cs typeface="Calibri"/>
              </a:rPr>
              <a:t>Aguilar, </a:t>
            </a:r>
            <a:r>
              <a:rPr lang="en-US" sz="1600" dirty="0" err="1">
                <a:solidFill>
                  <a:srgbClr val="7F7F7F"/>
                </a:solidFill>
                <a:latin typeface="Calibri"/>
                <a:cs typeface="Calibri"/>
              </a:rPr>
              <a:t>Lesov</a:t>
            </a:r>
            <a:r>
              <a:rPr lang="en-US" sz="1600" dirty="0">
                <a:solidFill>
                  <a:srgbClr val="7F7F7F"/>
                </a:solidFill>
                <a:latin typeface="Calibri"/>
                <a:cs typeface="Calibri"/>
              </a:rPr>
              <a:t>, </a:t>
            </a:r>
            <a:r>
              <a:rPr lang="en-US" sz="1600" dirty="0" err="1">
                <a:solidFill>
                  <a:srgbClr val="7F7F7F"/>
                </a:solidFill>
                <a:latin typeface="Calibri"/>
                <a:cs typeface="Calibri"/>
              </a:rPr>
              <a:t>Wiesenfeld</a:t>
            </a:r>
            <a:r>
              <a:rPr lang="en-US" sz="1600" dirty="0">
                <a:solidFill>
                  <a:srgbClr val="7F7F7F"/>
                </a:solidFill>
                <a:latin typeface="Calibri"/>
                <a:cs typeface="Calibri"/>
              </a:rPr>
              <a:t>, &amp; Goldman 2012, SICB 2013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87716" y="1447800"/>
            <a:ext cx="5504155" cy="2057400"/>
            <a:chOff x="487716" y="1447800"/>
            <a:chExt cx="5504155" cy="2057400"/>
          </a:xfrm>
        </p:grpSpPr>
        <p:pic>
          <p:nvPicPr>
            <p:cNvPr id="2" name="Picture 1" descr="ruina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716" y="1447800"/>
              <a:ext cx="5504155" cy="1828800"/>
            </a:xfrm>
            <a:prstGeom prst="rect">
              <a:avLst/>
            </a:prstGeom>
          </p:spPr>
        </p:pic>
        <p:sp>
          <p:nvSpPr>
            <p:cNvPr id="9" name="Rectangle 15"/>
            <p:cNvSpPr>
              <a:spLocks/>
            </p:cNvSpPr>
            <p:nvPr/>
          </p:nvSpPr>
          <p:spPr bwMode="auto">
            <a:xfrm>
              <a:off x="1097316" y="3192957"/>
              <a:ext cx="128240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39686" bIns="0">
              <a:spAutoFit/>
            </a:bodyPr>
            <a:lstStyle/>
            <a:p>
              <a:pPr marL="41275" algn="ctr"/>
              <a:r>
                <a:rPr lang="en-US" sz="2000" dirty="0" smtClean="0">
                  <a:solidFill>
                    <a:schemeClr val="tx1"/>
                  </a:solidFill>
                  <a:latin typeface="Calibri"/>
                  <a:cs typeface="Calibri"/>
                </a:rPr>
                <a:t>walking gait</a:t>
              </a:r>
              <a:endParaRPr lang="en-US" sz="20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0" name="Rectangle 15"/>
            <p:cNvSpPr>
              <a:spLocks/>
            </p:cNvSpPr>
            <p:nvPr/>
          </p:nvSpPr>
          <p:spPr bwMode="auto">
            <a:xfrm>
              <a:off x="3992916" y="3197423"/>
              <a:ext cx="12944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39686" bIns="0">
              <a:spAutoFit/>
            </a:bodyPr>
            <a:lstStyle/>
            <a:p>
              <a:pPr marL="41275" algn="ctr"/>
              <a:r>
                <a:rPr lang="en-US" sz="2000" dirty="0" smtClean="0">
                  <a:solidFill>
                    <a:schemeClr val="tx1"/>
                  </a:solidFill>
                  <a:latin typeface="Calibri"/>
                  <a:cs typeface="Calibri"/>
                </a:rPr>
                <a:t>running gait</a:t>
              </a:r>
              <a:endParaRPr lang="en-US" sz="20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5" name="Rectangle 15"/>
            <p:cNvSpPr>
              <a:spLocks/>
            </p:cNvSpPr>
            <p:nvPr/>
          </p:nvSpPr>
          <p:spPr bwMode="auto">
            <a:xfrm>
              <a:off x="1143000" y="2283023"/>
              <a:ext cx="252706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39686" bIns="0">
              <a:spAutoFit/>
            </a:bodyPr>
            <a:lstStyle/>
            <a:p>
              <a:pPr marL="41275"/>
              <a:r>
                <a:rPr lang="en-US" sz="2000" i="1" dirty="0" smtClean="0">
                  <a:latin typeface="Georgia"/>
                  <a:cs typeface="Georgia"/>
                </a:rPr>
                <a:t>u</a:t>
              </a:r>
              <a:endParaRPr lang="en-US" sz="2000" i="1" dirty="0">
                <a:latin typeface="Georgia"/>
                <a:cs typeface="Georgia"/>
              </a:endParaRPr>
            </a:p>
          </p:txBody>
        </p:sp>
        <p:sp>
          <p:nvSpPr>
            <p:cNvPr id="17" name="Rectangle 15"/>
            <p:cNvSpPr>
              <a:spLocks/>
            </p:cNvSpPr>
            <p:nvPr/>
          </p:nvSpPr>
          <p:spPr bwMode="auto">
            <a:xfrm>
              <a:off x="3764316" y="2283023"/>
              <a:ext cx="252706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39686" bIns="0">
              <a:spAutoFit/>
            </a:bodyPr>
            <a:lstStyle/>
            <a:p>
              <a:pPr marL="41275"/>
              <a:r>
                <a:rPr lang="en-US" sz="2000" i="1" dirty="0" smtClean="0">
                  <a:latin typeface="Georgia"/>
                  <a:cs typeface="Georgia"/>
                </a:rPr>
                <a:t>u</a:t>
              </a:r>
              <a:endParaRPr lang="en-US" sz="2000" i="1" dirty="0">
                <a:latin typeface="Georgia"/>
                <a:cs typeface="Georgia"/>
              </a:endParaRPr>
            </a:p>
          </p:txBody>
        </p:sp>
      </p:grpSp>
      <p:pic>
        <p:nvPicPr>
          <p:cNvPr id="18" name="goldman_jump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33800" y="4517709"/>
            <a:ext cx="2228559" cy="18400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4800600"/>
            <a:ext cx="3479800" cy="14478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019800" y="4876800"/>
            <a:ext cx="2971800" cy="780647"/>
            <a:chOff x="6019800" y="4876800"/>
            <a:chExt cx="2971800" cy="780647"/>
          </a:xfrm>
        </p:grpSpPr>
        <p:sp>
          <p:nvSpPr>
            <p:cNvPr id="20" name="Rounded Rectangle 19"/>
            <p:cNvSpPr/>
            <p:nvPr/>
          </p:nvSpPr>
          <p:spPr>
            <a:xfrm>
              <a:off x="6019800" y="4876800"/>
              <a:ext cx="2971800" cy="780647"/>
            </a:xfrm>
            <a:prstGeom prst="roundRect">
              <a:avLst>
                <a:gd name="adj" fmla="val 9740"/>
              </a:avLst>
            </a:prstGeom>
            <a:solidFill>
              <a:srgbClr val="DBEEF4"/>
            </a:solidFill>
            <a:ln w="57150" cmpd="sng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7205304"/>
                </p:ext>
              </p:extLst>
            </p:nvPr>
          </p:nvGraphicFramePr>
          <p:xfrm>
            <a:off x="6190168" y="5037137"/>
            <a:ext cx="2657475" cy="525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0" name="Equation" r:id="rId8" imgW="1028700" imgH="203200" progId="Equation.3">
                    <p:embed/>
                  </p:oleObj>
                </mc:Choice>
                <mc:Fallback>
                  <p:oleObj name="Equation" r:id="rId8" imgW="10287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190168" y="5037137"/>
                          <a:ext cx="2657475" cy="5254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5"/>
          <p:cNvGrpSpPr/>
          <p:nvPr/>
        </p:nvGrpSpPr>
        <p:grpSpPr>
          <a:xfrm>
            <a:off x="6019800" y="1962553"/>
            <a:ext cx="2971800" cy="780647"/>
            <a:chOff x="6019800" y="1962553"/>
            <a:chExt cx="2971800" cy="780647"/>
          </a:xfrm>
        </p:grpSpPr>
        <p:sp>
          <p:nvSpPr>
            <p:cNvPr id="22" name="Rounded Rectangle 21"/>
            <p:cNvSpPr/>
            <p:nvPr/>
          </p:nvSpPr>
          <p:spPr>
            <a:xfrm>
              <a:off x="6019800" y="1962553"/>
              <a:ext cx="2971800" cy="780647"/>
            </a:xfrm>
            <a:prstGeom prst="roundRect">
              <a:avLst>
                <a:gd name="adj" fmla="val 974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 cmpd="sng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0964936"/>
                </p:ext>
              </p:extLst>
            </p:nvPr>
          </p:nvGraphicFramePr>
          <p:xfrm>
            <a:off x="6190168" y="2101848"/>
            <a:ext cx="2755900" cy="525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1" name="Equation" r:id="rId10" imgW="1066800" imgH="203200" progId="Equation.3">
                    <p:embed/>
                  </p:oleObj>
                </mc:Choice>
                <mc:Fallback>
                  <p:oleObj name="Equation" r:id="rId10" imgW="10668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190168" y="2101848"/>
                          <a:ext cx="2755900" cy="5254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25872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design to maximally separate predictions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DF77C-8FD8-BE4E-97BB-60F9B6804AA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" name="Picture 1" descr="seyfarth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69" y="3733800"/>
            <a:ext cx="3348690" cy="1289496"/>
          </a:xfrm>
          <a:prstGeom prst="rect">
            <a:avLst/>
          </a:prstGeom>
        </p:spPr>
      </p:pic>
      <p:pic>
        <p:nvPicPr>
          <p:cNvPr id="6" name="Picture 5" descr="muybridge_human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51"/>
          <a:stretch/>
        </p:blipFill>
        <p:spPr>
          <a:xfrm>
            <a:off x="609600" y="1219200"/>
            <a:ext cx="2059635" cy="13335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1" y="2667000"/>
            <a:ext cx="8985630" cy="558800"/>
          </a:xfrm>
        </p:spPr>
        <p:txBody>
          <a:bodyPr/>
          <a:lstStyle/>
          <a:p>
            <a:r>
              <a:rPr lang="en-US" dirty="0" smtClean="0"/>
              <a:t>Various extensions proposed to improve stability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26165" y="1328537"/>
            <a:ext cx="2865035" cy="1414663"/>
            <a:chOff x="2971800" y="1447800"/>
            <a:chExt cx="2865035" cy="1414663"/>
          </a:xfrm>
        </p:grpSpPr>
        <p:sp>
          <p:nvSpPr>
            <p:cNvPr id="10" name="Oval 351"/>
            <p:cNvSpPr>
              <a:spLocks/>
            </p:cNvSpPr>
            <p:nvPr/>
          </p:nvSpPr>
          <p:spPr bwMode="auto">
            <a:xfrm>
              <a:off x="4972147" y="1630671"/>
              <a:ext cx="334829" cy="301910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" name="Oval 352"/>
            <p:cNvSpPr>
              <a:spLocks/>
            </p:cNvSpPr>
            <p:nvPr/>
          </p:nvSpPr>
          <p:spPr bwMode="auto">
            <a:xfrm>
              <a:off x="3467140" y="1639297"/>
              <a:ext cx="334829" cy="300185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2" name="Oval 353"/>
            <p:cNvSpPr>
              <a:spLocks/>
            </p:cNvSpPr>
            <p:nvPr/>
          </p:nvSpPr>
          <p:spPr bwMode="auto">
            <a:xfrm>
              <a:off x="4192029" y="1747985"/>
              <a:ext cx="334829" cy="30191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3" name="Group 354"/>
            <p:cNvGrpSpPr>
              <a:grpSpLocks/>
            </p:cNvGrpSpPr>
            <p:nvPr/>
          </p:nvGrpSpPr>
          <p:grpSpPr bwMode="auto">
            <a:xfrm>
              <a:off x="2971800" y="2641638"/>
              <a:ext cx="2865035" cy="220825"/>
              <a:chOff x="0" y="0"/>
              <a:chExt cx="1660" cy="127"/>
            </a:xfrm>
          </p:grpSpPr>
          <p:grpSp>
            <p:nvGrpSpPr>
              <p:cNvPr id="63" name="Group 355"/>
              <p:cNvGrpSpPr>
                <a:grpSpLocks/>
              </p:cNvGrpSpPr>
              <p:nvPr/>
            </p:nvGrpSpPr>
            <p:grpSpPr bwMode="auto">
              <a:xfrm>
                <a:off x="0" y="0"/>
                <a:ext cx="1240" cy="127"/>
                <a:chOff x="0" y="0"/>
                <a:chExt cx="1240" cy="127"/>
              </a:xfrm>
            </p:grpSpPr>
            <p:pic>
              <p:nvPicPr>
                <p:cNvPr id="78" name="Picture 356"/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9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9" name="Picture 357"/>
                <p:cNvPicPr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9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" name="Picture 358"/>
                <p:cNvPicPr>
                  <a:picLocks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29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1" name="Picture 359"/>
                <p:cNvPicPr>
                  <a:picLocks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"/>
                  <a:ext cx="1231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" name="Picture 360"/>
                <p:cNvPicPr>
                  <a:picLocks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48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" name="Picture 361"/>
                <p:cNvPicPr>
                  <a:picLocks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58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4" name="Picture 362"/>
                <p:cNvPicPr>
                  <a:picLocks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8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5" name="Picture 363"/>
                <p:cNvPicPr>
                  <a:picLocks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8"/>
                  <a:ext cx="1231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6" name="Picture 364"/>
                <p:cNvPicPr>
                  <a:picLocks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87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7" name="Picture 365"/>
                <p:cNvPicPr>
                  <a:picLocks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97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8" name="Picture 366"/>
                <p:cNvPicPr>
                  <a:picLocks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07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9" name="Picture 367"/>
                <p:cNvPicPr>
                  <a:picLocks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17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0" name="Rectangle 368"/>
                <p:cNvSpPr>
                  <a:spLocks/>
                </p:cNvSpPr>
                <p:nvPr/>
              </p:nvSpPr>
              <p:spPr bwMode="auto">
                <a:xfrm>
                  <a:off x="0" y="0"/>
                  <a:ext cx="1240" cy="1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64" name="Group 369"/>
              <p:cNvGrpSpPr>
                <a:grpSpLocks/>
              </p:cNvGrpSpPr>
              <p:nvPr/>
            </p:nvGrpSpPr>
            <p:grpSpPr bwMode="auto">
              <a:xfrm>
                <a:off x="420" y="0"/>
                <a:ext cx="1241" cy="127"/>
                <a:chOff x="0" y="0"/>
                <a:chExt cx="1240" cy="127"/>
              </a:xfrm>
            </p:grpSpPr>
            <p:pic>
              <p:nvPicPr>
                <p:cNvPr id="65" name="Picture 370"/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9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6" name="Picture 371"/>
                <p:cNvPicPr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9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7" name="Picture 372"/>
                <p:cNvPicPr>
                  <a:picLocks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29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8" name="Picture 373"/>
                <p:cNvPicPr>
                  <a:picLocks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"/>
                  <a:ext cx="1231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9" name="Picture 374"/>
                <p:cNvPicPr>
                  <a:picLocks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48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0" name="Picture 375"/>
                <p:cNvPicPr>
                  <a:picLocks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58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1" name="Picture 376"/>
                <p:cNvPicPr>
                  <a:picLocks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8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" name="Picture 377"/>
                <p:cNvPicPr>
                  <a:picLocks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8"/>
                  <a:ext cx="1231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3" name="Picture 378"/>
                <p:cNvPicPr>
                  <a:picLocks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87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" name="Picture 379"/>
                <p:cNvPicPr>
                  <a:picLocks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97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5" name="Picture 380"/>
                <p:cNvPicPr>
                  <a:picLocks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07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" name="Picture 381"/>
                <p:cNvPicPr>
                  <a:picLocks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17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7" name="Rectangle 382"/>
                <p:cNvSpPr>
                  <a:spLocks/>
                </p:cNvSpPr>
                <p:nvPr/>
              </p:nvSpPr>
              <p:spPr bwMode="auto">
                <a:xfrm>
                  <a:off x="0" y="0"/>
                  <a:ext cx="1240" cy="1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4" name="Group 383"/>
            <p:cNvGrpSpPr>
              <a:grpSpLocks/>
            </p:cNvGrpSpPr>
            <p:nvPr/>
          </p:nvGrpSpPr>
          <p:grpSpPr bwMode="auto">
            <a:xfrm>
              <a:off x="4269695" y="1889451"/>
              <a:ext cx="207111" cy="779790"/>
              <a:chOff x="0" y="0"/>
              <a:chExt cx="119" cy="452"/>
            </a:xfrm>
          </p:grpSpPr>
          <p:grpSp>
            <p:nvGrpSpPr>
              <p:cNvPr id="48" name="Group 384"/>
              <p:cNvGrpSpPr>
                <a:grpSpLocks/>
              </p:cNvGrpSpPr>
              <p:nvPr/>
            </p:nvGrpSpPr>
            <p:grpSpPr bwMode="auto">
              <a:xfrm>
                <a:off x="0" y="25"/>
                <a:ext cx="119" cy="427"/>
                <a:chOff x="0" y="0"/>
                <a:chExt cx="119" cy="426"/>
              </a:xfrm>
            </p:grpSpPr>
            <p:sp>
              <p:nvSpPr>
                <p:cNvPr id="50" name="Rectangle 385"/>
                <p:cNvSpPr>
                  <a:spLocks/>
                </p:cNvSpPr>
                <p:nvPr/>
              </p:nvSpPr>
              <p:spPr bwMode="auto">
                <a:xfrm>
                  <a:off x="50" y="0"/>
                  <a:ext cx="12" cy="106"/>
                </a:xfrm>
                <a:prstGeom prst="rect">
                  <a:avLst/>
                </a:prstGeom>
                <a:solidFill>
                  <a:srgbClr val="A50021"/>
                </a:solidFill>
                <a:ln w="12700">
                  <a:solidFill>
                    <a:srgbClr val="A5002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1" name="Freeform 386"/>
                <p:cNvSpPr>
                  <a:spLocks/>
                </p:cNvSpPr>
                <p:nvPr/>
              </p:nvSpPr>
              <p:spPr bwMode="auto">
                <a:xfrm>
                  <a:off x="50" y="100"/>
                  <a:ext cx="69" cy="37"/>
                </a:xfrm>
                <a:custGeom>
                  <a:avLst/>
                  <a:gdLst>
                    <a:gd name="T0" fmla="*/ 0 w 21600"/>
                    <a:gd name="T1" fmla="*/ 6 h 21600"/>
                    <a:gd name="T2" fmla="*/ 6 w 21600"/>
                    <a:gd name="T3" fmla="*/ 0 h 21600"/>
                    <a:gd name="T4" fmla="*/ 69 w 21600"/>
                    <a:gd name="T5" fmla="*/ 31 h 21600"/>
                    <a:gd name="T6" fmla="*/ 63 w 21600"/>
                    <a:gd name="T7" fmla="*/ 37 h 21600"/>
                    <a:gd name="T8" fmla="*/ 0 w 21600"/>
                    <a:gd name="T9" fmla="*/ 6 h 21600"/>
                    <a:gd name="T10" fmla="*/ 0 w 21600"/>
                    <a:gd name="T11" fmla="*/ 6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3600"/>
                      </a:moveTo>
                      <a:lnTo>
                        <a:pt x="1964" y="0"/>
                      </a:lnTo>
                      <a:lnTo>
                        <a:pt x="21600" y="18000"/>
                      </a:lnTo>
                      <a:lnTo>
                        <a:pt x="19636" y="21600"/>
                      </a:lnTo>
                      <a:lnTo>
                        <a:pt x="0" y="3600"/>
                      </a:lnTo>
                      <a:close/>
                      <a:moveTo>
                        <a:pt x="0" y="3600"/>
                      </a:moveTo>
                    </a:path>
                  </a:pathLst>
                </a:custGeom>
                <a:solidFill>
                  <a:srgbClr val="A50021"/>
                </a:solidFill>
                <a:ln w="12700">
                  <a:solidFill>
                    <a:srgbClr val="A5002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2" name="Freeform 387"/>
                <p:cNvSpPr>
                  <a:spLocks/>
                </p:cNvSpPr>
                <p:nvPr/>
              </p:nvSpPr>
              <p:spPr bwMode="auto">
                <a:xfrm>
                  <a:off x="12" y="125"/>
                  <a:ext cx="101" cy="19"/>
                </a:xfrm>
                <a:custGeom>
                  <a:avLst/>
                  <a:gdLst>
                    <a:gd name="T0" fmla="*/ 0 w 21600"/>
                    <a:gd name="T1" fmla="*/ 19 h 21600"/>
                    <a:gd name="T2" fmla="*/ 0 w 21600"/>
                    <a:gd name="T3" fmla="*/ 13 h 21600"/>
                    <a:gd name="T4" fmla="*/ 101 w 21600"/>
                    <a:gd name="T5" fmla="*/ 0 h 21600"/>
                    <a:gd name="T6" fmla="*/ 101 w 21600"/>
                    <a:gd name="T7" fmla="*/ 13 h 21600"/>
                    <a:gd name="T8" fmla="*/ 0 w 21600"/>
                    <a:gd name="T9" fmla="*/ 19 h 21600"/>
                    <a:gd name="T10" fmla="*/ 0 w 21600"/>
                    <a:gd name="T11" fmla="*/ 19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4400"/>
                      </a:lnTo>
                      <a:lnTo>
                        <a:pt x="21600" y="0"/>
                      </a:lnTo>
                      <a:lnTo>
                        <a:pt x="21600" y="144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A50021"/>
                </a:solidFill>
                <a:ln w="12700">
                  <a:solidFill>
                    <a:srgbClr val="A5002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3" name="Freeform 388"/>
                <p:cNvSpPr>
                  <a:spLocks/>
                </p:cNvSpPr>
                <p:nvPr/>
              </p:nvSpPr>
              <p:spPr bwMode="auto">
                <a:xfrm>
                  <a:off x="12" y="144"/>
                  <a:ext cx="101" cy="19"/>
                </a:xfrm>
                <a:custGeom>
                  <a:avLst/>
                  <a:gdLst>
                    <a:gd name="T0" fmla="*/ 0 w 21600"/>
                    <a:gd name="T1" fmla="*/ 6 h 21600"/>
                    <a:gd name="T2" fmla="*/ 0 w 21600"/>
                    <a:gd name="T3" fmla="*/ 0 h 21600"/>
                    <a:gd name="T4" fmla="*/ 101 w 21600"/>
                    <a:gd name="T5" fmla="*/ 6 h 21600"/>
                    <a:gd name="T6" fmla="*/ 101 w 21600"/>
                    <a:gd name="T7" fmla="*/ 19 h 21600"/>
                    <a:gd name="T8" fmla="*/ 0 w 21600"/>
                    <a:gd name="T9" fmla="*/ 6 h 21600"/>
                    <a:gd name="T10" fmla="*/ 0 w 21600"/>
                    <a:gd name="T11" fmla="*/ 6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7200"/>
                      </a:moveTo>
                      <a:lnTo>
                        <a:pt x="0" y="0"/>
                      </a:lnTo>
                      <a:lnTo>
                        <a:pt x="21600" y="7200"/>
                      </a:lnTo>
                      <a:lnTo>
                        <a:pt x="21600" y="21600"/>
                      </a:lnTo>
                      <a:lnTo>
                        <a:pt x="0" y="7200"/>
                      </a:lnTo>
                      <a:close/>
                      <a:moveTo>
                        <a:pt x="0" y="7200"/>
                      </a:moveTo>
                    </a:path>
                  </a:pathLst>
                </a:custGeom>
                <a:solidFill>
                  <a:srgbClr val="A50021"/>
                </a:solidFill>
                <a:ln w="12700">
                  <a:solidFill>
                    <a:srgbClr val="A5002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4" name="Freeform 389"/>
                <p:cNvSpPr>
                  <a:spLocks/>
                </p:cNvSpPr>
                <p:nvPr/>
              </p:nvSpPr>
              <p:spPr bwMode="auto">
                <a:xfrm>
                  <a:off x="12" y="156"/>
                  <a:ext cx="101" cy="25"/>
                </a:xfrm>
                <a:custGeom>
                  <a:avLst/>
                  <a:gdLst>
                    <a:gd name="T0" fmla="*/ 0 w 21600"/>
                    <a:gd name="T1" fmla="*/ 25 h 21600"/>
                    <a:gd name="T2" fmla="*/ 0 w 21600"/>
                    <a:gd name="T3" fmla="*/ 13 h 21600"/>
                    <a:gd name="T4" fmla="*/ 101 w 21600"/>
                    <a:gd name="T5" fmla="*/ 0 h 21600"/>
                    <a:gd name="T6" fmla="*/ 101 w 21600"/>
                    <a:gd name="T7" fmla="*/ 13 h 21600"/>
                    <a:gd name="T8" fmla="*/ 0 w 21600"/>
                    <a:gd name="T9" fmla="*/ 25 h 21600"/>
                    <a:gd name="T10" fmla="*/ 0 w 21600"/>
                    <a:gd name="T11" fmla="*/ 25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0800"/>
                      </a:lnTo>
                      <a:lnTo>
                        <a:pt x="21600" y="0"/>
                      </a:lnTo>
                      <a:lnTo>
                        <a:pt x="21600" y="108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A50021"/>
                </a:solidFill>
                <a:ln w="12700">
                  <a:solidFill>
                    <a:srgbClr val="A5002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5" name="Freeform 390"/>
                <p:cNvSpPr>
                  <a:spLocks/>
                </p:cNvSpPr>
                <p:nvPr/>
              </p:nvSpPr>
              <p:spPr bwMode="auto">
                <a:xfrm>
                  <a:off x="12" y="194"/>
                  <a:ext cx="101" cy="25"/>
                </a:xfrm>
                <a:custGeom>
                  <a:avLst/>
                  <a:gdLst>
                    <a:gd name="T0" fmla="*/ 0 w 21600"/>
                    <a:gd name="T1" fmla="*/ 25 h 21600"/>
                    <a:gd name="T2" fmla="*/ 0 w 21600"/>
                    <a:gd name="T3" fmla="*/ 13 h 21600"/>
                    <a:gd name="T4" fmla="*/ 101 w 21600"/>
                    <a:gd name="T5" fmla="*/ 0 h 21600"/>
                    <a:gd name="T6" fmla="*/ 101 w 21600"/>
                    <a:gd name="T7" fmla="*/ 13 h 21600"/>
                    <a:gd name="T8" fmla="*/ 0 w 21600"/>
                    <a:gd name="T9" fmla="*/ 25 h 21600"/>
                    <a:gd name="T10" fmla="*/ 0 w 21600"/>
                    <a:gd name="T11" fmla="*/ 25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0800"/>
                      </a:lnTo>
                      <a:lnTo>
                        <a:pt x="21600" y="0"/>
                      </a:lnTo>
                      <a:lnTo>
                        <a:pt x="21600" y="108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A50021"/>
                </a:solidFill>
                <a:ln w="12700">
                  <a:solidFill>
                    <a:srgbClr val="A5002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6" name="Freeform 391"/>
                <p:cNvSpPr>
                  <a:spLocks/>
                </p:cNvSpPr>
                <p:nvPr/>
              </p:nvSpPr>
              <p:spPr bwMode="auto">
                <a:xfrm>
                  <a:off x="12" y="175"/>
                  <a:ext cx="101" cy="25"/>
                </a:xfrm>
                <a:custGeom>
                  <a:avLst/>
                  <a:gdLst>
                    <a:gd name="T0" fmla="*/ 0 w 21600"/>
                    <a:gd name="T1" fmla="*/ 13 h 21600"/>
                    <a:gd name="T2" fmla="*/ 0 w 21600"/>
                    <a:gd name="T3" fmla="*/ 0 h 21600"/>
                    <a:gd name="T4" fmla="*/ 101 w 21600"/>
                    <a:gd name="T5" fmla="*/ 13 h 21600"/>
                    <a:gd name="T6" fmla="*/ 101 w 21600"/>
                    <a:gd name="T7" fmla="*/ 25 h 21600"/>
                    <a:gd name="T8" fmla="*/ 0 w 21600"/>
                    <a:gd name="T9" fmla="*/ 13 h 21600"/>
                    <a:gd name="T10" fmla="*/ 0 w 21600"/>
                    <a:gd name="T11" fmla="*/ 13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10800"/>
                      </a:moveTo>
                      <a:lnTo>
                        <a:pt x="0" y="0"/>
                      </a:lnTo>
                      <a:lnTo>
                        <a:pt x="21600" y="10800"/>
                      </a:lnTo>
                      <a:lnTo>
                        <a:pt x="21600" y="21600"/>
                      </a:lnTo>
                      <a:lnTo>
                        <a:pt x="0" y="10800"/>
                      </a:lnTo>
                      <a:close/>
                      <a:moveTo>
                        <a:pt x="0" y="10800"/>
                      </a:moveTo>
                    </a:path>
                  </a:pathLst>
                </a:custGeom>
                <a:solidFill>
                  <a:srgbClr val="A50021"/>
                </a:solidFill>
                <a:ln w="12700">
                  <a:solidFill>
                    <a:srgbClr val="A5002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7" name="Freeform 392"/>
                <p:cNvSpPr>
                  <a:spLocks/>
                </p:cNvSpPr>
                <p:nvPr/>
              </p:nvSpPr>
              <p:spPr bwMode="auto">
                <a:xfrm>
                  <a:off x="12" y="213"/>
                  <a:ext cx="101" cy="25"/>
                </a:xfrm>
                <a:custGeom>
                  <a:avLst/>
                  <a:gdLst>
                    <a:gd name="T0" fmla="*/ 0 w 21600"/>
                    <a:gd name="T1" fmla="*/ 13 h 21600"/>
                    <a:gd name="T2" fmla="*/ 0 w 21600"/>
                    <a:gd name="T3" fmla="*/ 0 h 21600"/>
                    <a:gd name="T4" fmla="*/ 101 w 21600"/>
                    <a:gd name="T5" fmla="*/ 13 h 21600"/>
                    <a:gd name="T6" fmla="*/ 101 w 21600"/>
                    <a:gd name="T7" fmla="*/ 25 h 21600"/>
                    <a:gd name="T8" fmla="*/ 0 w 21600"/>
                    <a:gd name="T9" fmla="*/ 13 h 21600"/>
                    <a:gd name="T10" fmla="*/ 0 w 21600"/>
                    <a:gd name="T11" fmla="*/ 13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10800"/>
                      </a:moveTo>
                      <a:lnTo>
                        <a:pt x="0" y="0"/>
                      </a:lnTo>
                      <a:lnTo>
                        <a:pt x="21600" y="10800"/>
                      </a:lnTo>
                      <a:lnTo>
                        <a:pt x="21600" y="21600"/>
                      </a:lnTo>
                      <a:lnTo>
                        <a:pt x="0" y="10800"/>
                      </a:lnTo>
                      <a:close/>
                      <a:moveTo>
                        <a:pt x="0" y="10800"/>
                      </a:moveTo>
                    </a:path>
                  </a:pathLst>
                </a:custGeom>
                <a:solidFill>
                  <a:srgbClr val="A50021"/>
                </a:solidFill>
                <a:ln w="12700">
                  <a:solidFill>
                    <a:srgbClr val="A5002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8" name="Freeform 393"/>
                <p:cNvSpPr>
                  <a:spLocks/>
                </p:cNvSpPr>
                <p:nvPr/>
              </p:nvSpPr>
              <p:spPr bwMode="auto">
                <a:xfrm>
                  <a:off x="12" y="232"/>
                  <a:ext cx="101" cy="25"/>
                </a:xfrm>
                <a:custGeom>
                  <a:avLst/>
                  <a:gdLst>
                    <a:gd name="T0" fmla="*/ 0 w 21600"/>
                    <a:gd name="T1" fmla="*/ 25 h 21600"/>
                    <a:gd name="T2" fmla="*/ 0 w 21600"/>
                    <a:gd name="T3" fmla="*/ 13 h 21600"/>
                    <a:gd name="T4" fmla="*/ 101 w 21600"/>
                    <a:gd name="T5" fmla="*/ 0 h 21600"/>
                    <a:gd name="T6" fmla="*/ 101 w 21600"/>
                    <a:gd name="T7" fmla="*/ 13 h 21600"/>
                    <a:gd name="T8" fmla="*/ 0 w 21600"/>
                    <a:gd name="T9" fmla="*/ 25 h 21600"/>
                    <a:gd name="T10" fmla="*/ 0 w 21600"/>
                    <a:gd name="T11" fmla="*/ 25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0800"/>
                      </a:lnTo>
                      <a:lnTo>
                        <a:pt x="21600" y="0"/>
                      </a:lnTo>
                      <a:lnTo>
                        <a:pt x="21600" y="108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A50021"/>
                </a:solidFill>
                <a:ln w="12700">
                  <a:solidFill>
                    <a:srgbClr val="A5002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59" name="Freeform 394"/>
                <p:cNvSpPr>
                  <a:spLocks/>
                </p:cNvSpPr>
                <p:nvPr/>
              </p:nvSpPr>
              <p:spPr bwMode="auto">
                <a:xfrm>
                  <a:off x="12" y="244"/>
                  <a:ext cx="107" cy="31"/>
                </a:xfrm>
                <a:custGeom>
                  <a:avLst/>
                  <a:gdLst>
                    <a:gd name="T0" fmla="*/ 0 w 21600"/>
                    <a:gd name="T1" fmla="*/ 12 h 21600"/>
                    <a:gd name="T2" fmla="*/ 0 w 21600"/>
                    <a:gd name="T3" fmla="*/ 0 h 21600"/>
                    <a:gd name="T4" fmla="*/ 107 w 21600"/>
                    <a:gd name="T5" fmla="*/ 19 h 21600"/>
                    <a:gd name="T6" fmla="*/ 101 w 21600"/>
                    <a:gd name="T7" fmla="*/ 31 h 21600"/>
                    <a:gd name="T8" fmla="*/ 0 w 21600"/>
                    <a:gd name="T9" fmla="*/ 12 h 21600"/>
                    <a:gd name="T10" fmla="*/ 0 w 21600"/>
                    <a:gd name="T11" fmla="*/ 12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8640"/>
                      </a:moveTo>
                      <a:lnTo>
                        <a:pt x="0" y="0"/>
                      </a:lnTo>
                      <a:lnTo>
                        <a:pt x="21600" y="12960"/>
                      </a:lnTo>
                      <a:lnTo>
                        <a:pt x="20329" y="21600"/>
                      </a:lnTo>
                      <a:lnTo>
                        <a:pt x="0" y="8640"/>
                      </a:lnTo>
                      <a:close/>
                      <a:moveTo>
                        <a:pt x="0" y="8640"/>
                      </a:moveTo>
                    </a:path>
                  </a:pathLst>
                </a:custGeom>
                <a:solidFill>
                  <a:srgbClr val="A50021"/>
                </a:solidFill>
                <a:ln w="12700">
                  <a:solidFill>
                    <a:srgbClr val="A5002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0" name="Freeform 395"/>
                <p:cNvSpPr>
                  <a:spLocks/>
                </p:cNvSpPr>
                <p:nvPr/>
              </p:nvSpPr>
              <p:spPr bwMode="auto">
                <a:xfrm>
                  <a:off x="6" y="263"/>
                  <a:ext cx="107" cy="25"/>
                </a:xfrm>
                <a:custGeom>
                  <a:avLst/>
                  <a:gdLst>
                    <a:gd name="T0" fmla="*/ 0 w 21600"/>
                    <a:gd name="T1" fmla="*/ 25 h 21600"/>
                    <a:gd name="T2" fmla="*/ 0 w 21600"/>
                    <a:gd name="T3" fmla="*/ 19 h 21600"/>
                    <a:gd name="T4" fmla="*/ 107 w 21600"/>
                    <a:gd name="T5" fmla="*/ 0 h 21600"/>
                    <a:gd name="T6" fmla="*/ 107 w 21600"/>
                    <a:gd name="T7" fmla="*/ 13 h 21600"/>
                    <a:gd name="T8" fmla="*/ 0 w 21600"/>
                    <a:gd name="T9" fmla="*/ 25 h 21600"/>
                    <a:gd name="T10" fmla="*/ 0 w 21600"/>
                    <a:gd name="T11" fmla="*/ 25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6200"/>
                      </a:lnTo>
                      <a:lnTo>
                        <a:pt x="21600" y="0"/>
                      </a:lnTo>
                      <a:lnTo>
                        <a:pt x="21600" y="108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A50021"/>
                </a:solidFill>
                <a:ln w="12700">
                  <a:solidFill>
                    <a:srgbClr val="A5002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1" name="Freeform 396"/>
                <p:cNvSpPr>
                  <a:spLocks/>
                </p:cNvSpPr>
                <p:nvPr/>
              </p:nvSpPr>
              <p:spPr bwMode="auto">
                <a:xfrm>
                  <a:off x="0" y="282"/>
                  <a:ext cx="75" cy="37"/>
                </a:xfrm>
                <a:custGeom>
                  <a:avLst/>
                  <a:gdLst>
                    <a:gd name="T0" fmla="*/ 0 w 21600"/>
                    <a:gd name="T1" fmla="*/ 6 h 21600"/>
                    <a:gd name="T2" fmla="*/ 6 w 21600"/>
                    <a:gd name="T3" fmla="*/ 0 h 21600"/>
                    <a:gd name="T4" fmla="*/ 75 w 21600"/>
                    <a:gd name="T5" fmla="*/ 31 h 21600"/>
                    <a:gd name="T6" fmla="*/ 69 w 21600"/>
                    <a:gd name="T7" fmla="*/ 37 h 21600"/>
                    <a:gd name="T8" fmla="*/ 0 w 21600"/>
                    <a:gd name="T9" fmla="*/ 6 h 21600"/>
                    <a:gd name="T10" fmla="*/ 0 w 21600"/>
                    <a:gd name="T11" fmla="*/ 6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3600"/>
                      </a:moveTo>
                      <a:lnTo>
                        <a:pt x="1800" y="0"/>
                      </a:lnTo>
                      <a:lnTo>
                        <a:pt x="21600" y="18000"/>
                      </a:lnTo>
                      <a:lnTo>
                        <a:pt x="19800" y="21600"/>
                      </a:lnTo>
                      <a:lnTo>
                        <a:pt x="0" y="3600"/>
                      </a:lnTo>
                      <a:close/>
                      <a:moveTo>
                        <a:pt x="0" y="3600"/>
                      </a:moveTo>
                    </a:path>
                  </a:pathLst>
                </a:custGeom>
                <a:solidFill>
                  <a:srgbClr val="A50021"/>
                </a:solidFill>
                <a:ln w="12700">
                  <a:solidFill>
                    <a:srgbClr val="A5002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62" name="Rectangle 397"/>
                <p:cNvSpPr>
                  <a:spLocks/>
                </p:cNvSpPr>
                <p:nvPr/>
              </p:nvSpPr>
              <p:spPr bwMode="auto">
                <a:xfrm>
                  <a:off x="62" y="313"/>
                  <a:ext cx="13" cy="113"/>
                </a:xfrm>
                <a:prstGeom prst="rect">
                  <a:avLst/>
                </a:prstGeom>
                <a:solidFill>
                  <a:srgbClr val="A50021"/>
                </a:solidFill>
                <a:ln w="12700">
                  <a:solidFill>
                    <a:srgbClr val="A5002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49" name="Oval 398"/>
              <p:cNvSpPr>
                <a:spLocks/>
              </p:cNvSpPr>
              <p:nvPr/>
            </p:nvSpPr>
            <p:spPr bwMode="auto">
              <a:xfrm>
                <a:off x="31" y="0"/>
                <a:ext cx="49" cy="48"/>
              </a:xfrm>
              <a:prstGeom prst="ellipse">
                <a:avLst/>
              </a:prstGeom>
              <a:solidFill>
                <a:srgbClr val="A50021"/>
              </a:solidFill>
              <a:ln w="12700">
                <a:solidFill>
                  <a:srgbClr val="A5002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grpSp>
          <p:nvGrpSpPr>
            <p:cNvPr id="15" name="Group 399"/>
            <p:cNvGrpSpPr>
              <a:grpSpLocks/>
            </p:cNvGrpSpPr>
            <p:nvPr/>
          </p:nvGrpSpPr>
          <p:grpSpPr bwMode="auto">
            <a:xfrm>
              <a:off x="3553437" y="1706580"/>
              <a:ext cx="907836" cy="1014417"/>
              <a:chOff x="0" y="0"/>
              <a:chExt cx="525" cy="587"/>
            </a:xfrm>
          </p:grpSpPr>
          <p:grpSp>
            <p:nvGrpSpPr>
              <p:cNvPr id="33" name="Group 400"/>
              <p:cNvGrpSpPr>
                <a:grpSpLocks/>
              </p:cNvGrpSpPr>
              <p:nvPr/>
            </p:nvGrpSpPr>
            <p:grpSpPr bwMode="auto">
              <a:xfrm rot="-2460000">
                <a:off x="205" y="-28"/>
                <a:ext cx="119" cy="657"/>
                <a:chOff x="0" y="0"/>
                <a:chExt cx="119" cy="657"/>
              </a:xfrm>
            </p:grpSpPr>
            <p:sp>
              <p:nvSpPr>
                <p:cNvPr id="35" name="Rectangle 401"/>
                <p:cNvSpPr>
                  <a:spLocks/>
                </p:cNvSpPr>
                <p:nvPr/>
              </p:nvSpPr>
              <p:spPr bwMode="auto">
                <a:xfrm>
                  <a:off x="49" y="0"/>
                  <a:ext cx="12" cy="16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36" name="Freeform 402"/>
                <p:cNvSpPr>
                  <a:spLocks/>
                </p:cNvSpPr>
                <p:nvPr/>
              </p:nvSpPr>
              <p:spPr bwMode="auto">
                <a:xfrm>
                  <a:off x="49" y="154"/>
                  <a:ext cx="70" cy="58"/>
                </a:xfrm>
                <a:custGeom>
                  <a:avLst/>
                  <a:gdLst>
                    <a:gd name="T0" fmla="*/ 0 w 21600"/>
                    <a:gd name="T1" fmla="*/ 10 h 21600"/>
                    <a:gd name="T2" fmla="*/ 6 w 21600"/>
                    <a:gd name="T3" fmla="*/ 0 h 21600"/>
                    <a:gd name="T4" fmla="*/ 70 w 21600"/>
                    <a:gd name="T5" fmla="*/ 48 h 21600"/>
                    <a:gd name="T6" fmla="*/ 64 w 21600"/>
                    <a:gd name="T7" fmla="*/ 58 h 21600"/>
                    <a:gd name="T8" fmla="*/ 0 w 21600"/>
                    <a:gd name="T9" fmla="*/ 10 h 21600"/>
                    <a:gd name="T10" fmla="*/ 0 w 21600"/>
                    <a:gd name="T11" fmla="*/ 1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3600"/>
                      </a:moveTo>
                      <a:lnTo>
                        <a:pt x="1964" y="0"/>
                      </a:lnTo>
                      <a:lnTo>
                        <a:pt x="21600" y="18000"/>
                      </a:lnTo>
                      <a:lnTo>
                        <a:pt x="19636" y="21600"/>
                      </a:lnTo>
                      <a:lnTo>
                        <a:pt x="0" y="3600"/>
                      </a:lnTo>
                      <a:close/>
                      <a:moveTo>
                        <a:pt x="0" y="3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37" name="Freeform 403"/>
                <p:cNvSpPr>
                  <a:spLocks/>
                </p:cNvSpPr>
                <p:nvPr/>
              </p:nvSpPr>
              <p:spPr bwMode="auto">
                <a:xfrm>
                  <a:off x="12" y="193"/>
                  <a:ext cx="100" cy="29"/>
                </a:xfrm>
                <a:custGeom>
                  <a:avLst/>
                  <a:gdLst>
                    <a:gd name="T0" fmla="*/ 0 w 21600"/>
                    <a:gd name="T1" fmla="*/ 29 h 21600"/>
                    <a:gd name="T2" fmla="*/ 0 w 21600"/>
                    <a:gd name="T3" fmla="*/ 19 h 21600"/>
                    <a:gd name="T4" fmla="*/ 100 w 21600"/>
                    <a:gd name="T5" fmla="*/ 0 h 21600"/>
                    <a:gd name="T6" fmla="*/ 100 w 21600"/>
                    <a:gd name="T7" fmla="*/ 19 h 21600"/>
                    <a:gd name="T8" fmla="*/ 0 w 21600"/>
                    <a:gd name="T9" fmla="*/ 29 h 21600"/>
                    <a:gd name="T10" fmla="*/ 0 w 21600"/>
                    <a:gd name="T11" fmla="*/ 29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4400"/>
                      </a:lnTo>
                      <a:lnTo>
                        <a:pt x="21600" y="0"/>
                      </a:lnTo>
                      <a:lnTo>
                        <a:pt x="21600" y="144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38" name="Freeform 404"/>
                <p:cNvSpPr>
                  <a:spLocks/>
                </p:cNvSpPr>
                <p:nvPr/>
              </p:nvSpPr>
              <p:spPr bwMode="auto">
                <a:xfrm>
                  <a:off x="12" y="222"/>
                  <a:ext cx="100" cy="29"/>
                </a:xfrm>
                <a:custGeom>
                  <a:avLst/>
                  <a:gdLst>
                    <a:gd name="T0" fmla="*/ 0 w 21600"/>
                    <a:gd name="T1" fmla="*/ 10 h 21600"/>
                    <a:gd name="T2" fmla="*/ 0 w 21600"/>
                    <a:gd name="T3" fmla="*/ 0 h 21600"/>
                    <a:gd name="T4" fmla="*/ 100 w 21600"/>
                    <a:gd name="T5" fmla="*/ 10 h 21600"/>
                    <a:gd name="T6" fmla="*/ 100 w 21600"/>
                    <a:gd name="T7" fmla="*/ 29 h 21600"/>
                    <a:gd name="T8" fmla="*/ 0 w 21600"/>
                    <a:gd name="T9" fmla="*/ 10 h 21600"/>
                    <a:gd name="T10" fmla="*/ 0 w 21600"/>
                    <a:gd name="T11" fmla="*/ 1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7200"/>
                      </a:moveTo>
                      <a:lnTo>
                        <a:pt x="0" y="0"/>
                      </a:lnTo>
                      <a:lnTo>
                        <a:pt x="21600" y="7200"/>
                      </a:lnTo>
                      <a:lnTo>
                        <a:pt x="21600" y="21600"/>
                      </a:lnTo>
                      <a:lnTo>
                        <a:pt x="0" y="7200"/>
                      </a:lnTo>
                      <a:close/>
                      <a:moveTo>
                        <a:pt x="0" y="72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39" name="Freeform 405"/>
                <p:cNvSpPr>
                  <a:spLocks/>
                </p:cNvSpPr>
                <p:nvPr/>
              </p:nvSpPr>
              <p:spPr bwMode="auto">
                <a:xfrm>
                  <a:off x="12" y="241"/>
                  <a:ext cx="100" cy="39"/>
                </a:xfrm>
                <a:custGeom>
                  <a:avLst/>
                  <a:gdLst>
                    <a:gd name="T0" fmla="*/ 0 w 21600"/>
                    <a:gd name="T1" fmla="*/ 39 h 21600"/>
                    <a:gd name="T2" fmla="*/ 0 w 21600"/>
                    <a:gd name="T3" fmla="*/ 20 h 21600"/>
                    <a:gd name="T4" fmla="*/ 100 w 21600"/>
                    <a:gd name="T5" fmla="*/ 0 h 21600"/>
                    <a:gd name="T6" fmla="*/ 100 w 21600"/>
                    <a:gd name="T7" fmla="*/ 20 h 21600"/>
                    <a:gd name="T8" fmla="*/ 0 w 21600"/>
                    <a:gd name="T9" fmla="*/ 39 h 21600"/>
                    <a:gd name="T10" fmla="*/ 0 w 21600"/>
                    <a:gd name="T11" fmla="*/ 39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0800"/>
                      </a:lnTo>
                      <a:lnTo>
                        <a:pt x="21600" y="0"/>
                      </a:lnTo>
                      <a:lnTo>
                        <a:pt x="21600" y="108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40" name="Freeform 406"/>
                <p:cNvSpPr>
                  <a:spLocks/>
                </p:cNvSpPr>
                <p:nvPr/>
              </p:nvSpPr>
              <p:spPr bwMode="auto">
                <a:xfrm>
                  <a:off x="12" y="299"/>
                  <a:ext cx="101" cy="39"/>
                </a:xfrm>
                <a:custGeom>
                  <a:avLst/>
                  <a:gdLst>
                    <a:gd name="T0" fmla="*/ 0 w 21600"/>
                    <a:gd name="T1" fmla="*/ 39 h 21600"/>
                    <a:gd name="T2" fmla="*/ 0 w 21600"/>
                    <a:gd name="T3" fmla="*/ 20 h 21600"/>
                    <a:gd name="T4" fmla="*/ 101 w 21600"/>
                    <a:gd name="T5" fmla="*/ 0 h 21600"/>
                    <a:gd name="T6" fmla="*/ 101 w 21600"/>
                    <a:gd name="T7" fmla="*/ 20 h 21600"/>
                    <a:gd name="T8" fmla="*/ 0 w 21600"/>
                    <a:gd name="T9" fmla="*/ 39 h 21600"/>
                    <a:gd name="T10" fmla="*/ 0 w 21600"/>
                    <a:gd name="T11" fmla="*/ 39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0800"/>
                      </a:lnTo>
                      <a:lnTo>
                        <a:pt x="21600" y="0"/>
                      </a:lnTo>
                      <a:lnTo>
                        <a:pt x="21600" y="108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41" name="Freeform 407"/>
                <p:cNvSpPr>
                  <a:spLocks/>
                </p:cNvSpPr>
                <p:nvPr/>
              </p:nvSpPr>
              <p:spPr bwMode="auto">
                <a:xfrm>
                  <a:off x="12" y="270"/>
                  <a:ext cx="101" cy="39"/>
                </a:xfrm>
                <a:custGeom>
                  <a:avLst/>
                  <a:gdLst>
                    <a:gd name="T0" fmla="*/ 0 w 21600"/>
                    <a:gd name="T1" fmla="*/ 20 h 21600"/>
                    <a:gd name="T2" fmla="*/ 0 w 21600"/>
                    <a:gd name="T3" fmla="*/ 0 h 21600"/>
                    <a:gd name="T4" fmla="*/ 101 w 21600"/>
                    <a:gd name="T5" fmla="*/ 20 h 21600"/>
                    <a:gd name="T6" fmla="*/ 101 w 21600"/>
                    <a:gd name="T7" fmla="*/ 39 h 21600"/>
                    <a:gd name="T8" fmla="*/ 0 w 21600"/>
                    <a:gd name="T9" fmla="*/ 20 h 21600"/>
                    <a:gd name="T10" fmla="*/ 0 w 21600"/>
                    <a:gd name="T11" fmla="*/ 2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10800"/>
                      </a:moveTo>
                      <a:lnTo>
                        <a:pt x="0" y="0"/>
                      </a:lnTo>
                      <a:lnTo>
                        <a:pt x="21600" y="10800"/>
                      </a:lnTo>
                      <a:lnTo>
                        <a:pt x="21600" y="21600"/>
                      </a:lnTo>
                      <a:lnTo>
                        <a:pt x="0" y="10800"/>
                      </a:lnTo>
                      <a:close/>
                      <a:moveTo>
                        <a:pt x="0" y="108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42" name="Freeform 408"/>
                <p:cNvSpPr>
                  <a:spLocks/>
                </p:cNvSpPr>
                <p:nvPr/>
              </p:nvSpPr>
              <p:spPr bwMode="auto">
                <a:xfrm>
                  <a:off x="12" y="328"/>
                  <a:ext cx="101" cy="39"/>
                </a:xfrm>
                <a:custGeom>
                  <a:avLst/>
                  <a:gdLst>
                    <a:gd name="T0" fmla="*/ 0 w 21600"/>
                    <a:gd name="T1" fmla="*/ 20 h 21600"/>
                    <a:gd name="T2" fmla="*/ 0 w 21600"/>
                    <a:gd name="T3" fmla="*/ 0 h 21600"/>
                    <a:gd name="T4" fmla="*/ 101 w 21600"/>
                    <a:gd name="T5" fmla="*/ 20 h 21600"/>
                    <a:gd name="T6" fmla="*/ 101 w 21600"/>
                    <a:gd name="T7" fmla="*/ 39 h 21600"/>
                    <a:gd name="T8" fmla="*/ 0 w 21600"/>
                    <a:gd name="T9" fmla="*/ 20 h 21600"/>
                    <a:gd name="T10" fmla="*/ 0 w 21600"/>
                    <a:gd name="T11" fmla="*/ 2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10800"/>
                      </a:moveTo>
                      <a:lnTo>
                        <a:pt x="0" y="0"/>
                      </a:lnTo>
                      <a:lnTo>
                        <a:pt x="21600" y="10800"/>
                      </a:lnTo>
                      <a:lnTo>
                        <a:pt x="21600" y="21600"/>
                      </a:lnTo>
                      <a:lnTo>
                        <a:pt x="0" y="10800"/>
                      </a:lnTo>
                      <a:close/>
                      <a:moveTo>
                        <a:pt x="0" y="108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43" name="Freeform 409"/>
                <p:cNvSpPr>
                  <a:spLocks/>
                </p:cNvSpPr>
                <p:nvPr/>
              </p:nvSpPr>
              <p:spPr bwMode="auto">
                <a:xfrm>
                  <a:off x="12" y="357"/>
                  <a:ext cx="101" cy="39"/>
                </a:xfrm>
                <a:custGeom>
                  <a:avLst/>
                  <a:gdLst>
                    <a:gd name="T0" fmla="*/ 0 w 21600"/>
                    <a:gd name="T1" fmla="*/ 39 h 21600"/>
                    <a:gd name="T2" fmla="*/ 0 w 21600"/>
                    <a:gd name="T3" fmla="*/ 20 h 21600"/>
                    <a:gd name="T4" fmla="*/ 101 w 21600"/>
                    <a:gd name="T5" fmla="*/ 0 h 21600"/>
                    <a:gd name="T6" fmla="*/ 101 w 21600"/>
                    <a:gd name="T7" fmla="*/ 20 h 21600"/>
                    <a:gd name="T8" fmla="*/ 0 w 21600"/>
                    <a:gd name="T9" fmla="*/ 39 h 21600"/>
                    <a:gd name="T10" fmla="*/ 0 w 21600"/>
                    <a:gd name="T11" fmla="*/ 39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0800"/>
                      </a:lnTo>
                      <a:lnTo>
                        <a:pt x="21600" y="0"/>
                      </a:lnTo>
                      <a:lnTo>
                        <a:pt x="21600" y="108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44" name="Freeform 410"/>
                <p:cNvSpPr>
                  <a:spLocks/>
                </p:cNvSpPr>
                <p:nvPr/>
              </p:nvSpPr>
              <p:spPr bwMode="auto">
                <a:xfrm>
                  <a:off x="12" y="377"/>
                  <a:ext cx="107" cy="48"/>
                </a:xfrm>
                <a:custGeom>
                  <a:avLst/>
                  <a:gdLst>
                    <a:gd name="T0" fmla="*/ 0 w 21600"/>
                    <a:gd name="T1" fmla="*/ 19 h 21600"/>
                    <a:gd name="T2" fmla="*/ 0 w 21600"/>
                    <a:gd name="T3" fmla="*/ 0 h 21600"/>
                    <a:gd name="T4" fmla="*/ 107 w 21600"/>
                    <a:gd name="T5" fmla="*/ 29 h 21600"/>
                    <a:gd name="T6" fmla="*/ 101 w 21600"/>
                    <a:gd name="T7" fmla="*/ 48 h 21600"/>
                    <a:gd name="T8" fmla="*/ 0 w 21600"/>
                    <a:gd name="T9" fmla="*/ 19 h 21600"/>
                    <a:gd name="T10" fmla="*/ 0 w 21600"/>
                    <a:gd name="T11" fmla="*/ 19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8640"/>
                      </a:moveTo>
                      <a:lnTo>
                        <a:pt x="0" y="0"/>
                      </a:lnTo>
                      <a:lnTo>
                        <a:pt x="21600" y="12960"/>
                      </a:lnTo>
                      <a:lnTo>
                        <a:pt x="20329" y="21600"/>
                      </a:lnTo>
                      <a:lnTo>
                        <a:pt x="0" y="8640"/>
                      </a:lnTo>
                      <a:close/>
                      <a:moveTo>
                        <a:pt x="0" y="864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45" name="Freeform 411"/>
                <p:cNvSpPr>
                  <a:spLocks/>
                </p:cNvSpPr>
                <p:nvPr/>
              </p:nvSpPr>
              <p:spPr bwMode="auto">
                <a:xfrm>
                  <a:off x="6" y="406"/>
                  <a:ext cx="107" cy="38"/>
                </a:xfrm>
                <a:custGeom>
                  <a:avLst/>
                  <a:gdLst>
                    <a:gd name="T0" fmla="*/ 0 w 21600"/>
                    <a:gd name="T1" fmla="*/ 38 h 21600"/>
                    <a:gd name="T2" fmla="*/ 0 w 21600"/>
                    <a:gd name="T3" fmla="*/ 28 h 21600"/>
                    <a:gd name="T4" fmla="*/ 107 w 21600"/>
                    <a:gd name="T5" fmla="*/ 0 h 21600"/>
                    <a:gd name="T6" fmla="*/ 107 w 21600"/>
                    <a:gd name="T7" fmla="*/ 19 h 21600"/>
                    <a:gd name="T8" fmla="*/ 0 w 21600"/>
                    <a:gd name="T9" fmla="*/ 38 h 21600"/>
                    <a:gd name="T10" fmla="*/ 0 w 21600"/>
                    <a:gd name="T11" fmla="*/ 38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6200"/>
                      </a:lnTo>
                      <a:lnTo>
                        <a:pt x="21600" y="0"/>
                      </a:lnTo>
                      <a:lnTo>
                        <a:pt x="21600" y="108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46" name="Freeform 412"/>
                <p:cNvSpPr>
                  <a:spLocks/>
                </p:cNvSpPr>
                <p:nvPr/>
              </p:nvSpPr>
              <p:spPr bwMode="auto">
                <a:xfrm>
                  <a:off x="0" y="435"/>
                  <a:ext cx="75" cy="58"/>
                </a:xfrm>
                <a:custGeom>
                  <a:avLst/>
                  <a:gdLst>
                    <a:gd name="T0" fmla="*/ 0 w 21600"/>
                    <a:gd name="T1" fmla="*/ 10 h 21600"/>
                    <a:gd name="T2" fmla="*/ 6 w 21600"/>
                    <a:gd name="T3" fmla="*/ 0 h 21600"/>
                    <a:gd name="T4" fmla="*/ 75 w 21600"/>
                    <a:gd name="T5" fmla="*/ 48 h 21600"/>
                    <a:gd name="T6" fmla="*/ 69 w 21600"/>
                    <a:gd name="T7" fmla="*/ 58 h 21600"/>
                    <a:gd name="T8" fmla="*/ 0 w 21600"/>
                    <a:gd name="T9" fmla="*/ 10 h 21600"/>
                    <a:gd name="T10" fmla="*/ 0 w 21600"/>
                    <a:gd name="T11" fmla="*/ 1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3600"/>
                      </a:moveTo>
                      <a:lnTo>
                        <a:pt x="1800" y="0"/>
                      </a:lnTo>
                      <a:lnTo>
                        <a:pt x="21600" y="18000"/>
                      </a:lnTo>
                      <a:lnTo>
                        <a:pt x="19800" y="21600"/>
                      </a:lnTo>
                      <a:lnTo>
                        <a:pt x="0" y="3600"/>
                      </a:lnTo>
                      <a:close/>
                      <a:moveTo>
                        <a:pt x="0" y="3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47" name="Rectangle 413"/>
                <p:cNvSpPr>
                  <a:spLocks/>
                </p:cNvSpPr>
                <p:nvPr/>
              </p:nvSpPr>
              <p:spPr bwMode="auto">
                <a:xfrm>
                  <a:off x="63" y="483"/>
                  <a:ext cx="12" cy="17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34" name="Oval 414"/>
              <p:cNvSpPr>
                <a:spLocks/>
              </p:cNvSpPr>
              <p:nvPr/>
            </p:nvSpPr>
            <p:spPr bwMode="auto">
              <a:xfrm rot="-2460000">
                <a:off x="10" y="12"/>
                <a:ext cx="58" cy="54"/>
              </a:xfrm>
              <a:prstGeom prst="ellipse">
                <a:avLst/>
              </a:prstGeom>
              <a:solidFill>
                <a:srgbClr val="B2B2B2"/>
              </a:solidFill>
              <a:ln w="1270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grpSp>
          <p:nvGrpSpPr>
            <p:cNvPr id="16" name="Group 415"/>
            <p:cNvGrpSpPr>
              <a:grpSpLocks/>
            </p:cNvGrpSpPr>
            <p:nvPr/>
          </p:nvGrpSpPr>
          <p:grpSpPr bwMode="auto">
            <a:xfrm flipH="1">
              <a:off x="4333555" y="1715206"/>
              <a:ext cx="906110" cy="1014417"/>
              <a:chOff x="0" y="0"/>
              <a:chExt cx="525" cy="587"/>
            </a:xfrm>
          </p:grpSpPr>
          <p:grpSp>
            <p:nvGrpSpPr>
              <p:cNvPr id="18" name="Group 416"/>
              <p:cNvGrpSpPr>
                <a:grpSpLocks/>
              </p:cNvGrpSpPr>
              <p:nvPr/>
            </p:nvGrpSpPr>
            <p:grpSpPr bwMode="auto">
              <a:xfrm rot="-2460000">
                <a:off x="205" y="-28"/>
                <a:ext cx="119" cy="657"/>
                <a:chOff x="0" y="0"/>
                <a:chExt cx="119" cy="657"/>
              </a:xfrm>
            </p:grpSpPr>
            <p:sp>
              <p:nvSpPr>
                <p:cNvPr id="20" name="Rectangle 417"/>
                <p:cNvSpPr>
                  <a:spLocks/>
                </p:cNvSpPr>
                <p:nvPr/>
              </p:nvSpPr>
              <p:spPr bwMode="auto">
                <a:xfrm>
                  <a:off x="49" y="0"/>
                  <a:ext cx="13" cy="16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21" name="Freeform 418"/>
                <p:cNvSpPr>
                  <a:spLocks/>
                </p:cNvSpPr>
                <p:nvPr/>
              </p:nvSpPr>
              <p:spPr bwMode="auto">
                <a:xfrm>
                  <a:off x="49" y="154"/>
                  <a:ext cx="70" cy="58"/>
                </a:xfrm>
                <a:custGeom>
                  <a:avLst/>
                  <a:gdLst>
                    <a:gd name="T0" fmla="*/ 0 w 21600"/>
                    <a:gd name="T1" fmla="*/ 10 h 21600"/>
                    <a:gd name="T2" fmla="*/ 6 w 21600"/>
                    <a:gd name="T3" fmla="*/ 0 h 21600"/>
                    <a:gd name="T4" fmla="*/ 70 w 21600"/>
                    <a:gd name="T5" fmla="*/ 48 h 21600"/>
                    <a:gd name="T6" fmla="*/ 64 w 21600"/>
                    <a:gd name="T7" fmla="*/ 58 h 21600"/>
                    <a:gd name="T8" fmla="*/ 0 w 21600"/>
                    <a:gd name="T9" fmla="*/ 10 h 21600"/>
                    <a:gd name="T10" fmla="*/ 0 w 21600"/>
                    <a:gd name="T11" fmla="*/ 1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3600"/>
                      </a:moveTo>
                      <a:lnTo>
                        <a:pt x="1964" y="0"/>
                      </a:lnTo>
                      <a:lnTo>
                        <a:pt x="21600" y="18000"/>
                      </a:lnTo>
                      <a:lnTo>
                        <a:pt x="19636" y="21600"/>
                      </a:lnTo>
                      <a:lnTo>
                        <a:pt x="0" y="3600"/>
                      </a:lnTo>
                      <a:close/>
                      <a:moveTo>
                        <a:pt x="0" y="3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22" name="Freeform 419"/>
                <p:cNvSpPr>
                  <a:spLocks/>
                </p:cNvSpPr>
                <p:nvPr/>
              </p:nvSpPr>
              <p:spPr bwMode="auto">
                <a:xfrm>
                  <a:off x="12" y="193"/>
                  <a:ext cx="100" cy="29"/>
                </a:xfrm>
                <a:custGeom>
                  <a:avLst/>
                  <a:gdLst>
                    <a:gd name="T0" fmla="*/ 0 w 21600"/>
                    <a:gd name="T1" fmla="*/ 29 h 21600"/>
                    <a:gd name="T2" fmla="*/ 0 w 21600"/>
                    <a:gd name="T3" fmla="*/ 19 h 21600"/>
                    <a:gd name="T4" fmla="*/ 100 w 21600"/>
                    <a:gd name="T5" fmla="*/ 0 h 21600"/>
                    <a:gd name="T6" fmla="*/ 100 w 21600"/>
                    <a:gd name="T7" fmla="*/ 19 h 21600"/>
                    <a:gd name="T8" fmla="*/ 0 w 21600"/>
                    <a:gd name="T9" fmla="*/ 29 h 21600"/>
                    <a:gd name="T10" fmla="*/ 0 w 21600"/>
                    <a:gd name="T11" fmla="*/ 29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4400"/>
                      </a:lnTo>
                      <a:lnTo>
                        <a:pt x="21600" y="0"/>
                      </a:lnTo>
                      <a:lnTo>
                        <a:pt x="21600" y="144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23" name="Freeform 420"/>
                <p:cNvSpPr>
                  <a:spLocks/>
                </p:cNvSpPr>
                <p:nvPr/>
              </p:nvSpPr>
              <p:spPr bwMode="auto">
                <a:xfrm>
                  <a:off x="12" y="222"/>
                  <a:ext cx="100" cy="29"/>
                </a:xfrm>
                <a:custGeom>
                  <a:avLst/>
                  <a:gdLst>
                    <a:gd name="T0" fmla="*/ 0 w 21600"/>
                    <a:gd name="T1" fmla="*/ 10 h 21600"/>
                    <a:gd name="T2" fmla="*/ 0 w 21600"/>
                    <a:gd name="T3" fmla="*/ 0 h 21600"/>
                    <a:gd name="T4" fmla="*/ 100 w 21600"/>
                    <a:gd name="T5" fmla="*/ 10 h 21600"/>
                    <a:gd name="T6" fmla="*/ 100 w 21600"/>
                    <a:gd name="T7" fmla="*/ 29 h 21600"/>
                    <a:gd name="T8" fmla="*/ 0 w 21600"/>
                    <a:gd name="T9" fmla="*/ 10 h 21600"/>
                    <a:gd name="T10" fmla="*/ 0 w 21600"/>
                    <a:gd name="T11" fmla="*/ 1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7200"/>
                      </a:moveTo>
                      <a:lnTo>
                        <a:pt x="0" y="0"/>
                      </a:lnTo>
                      <a:lnTo>
                        <a:pt x="21600" y="7200"/>
                      </a:lnTo>
                      <a:lnTo>
                        <a:pt x="21600" y="21600"/>
                      </a:lnTo>
                      <a:lnTo>
                        <a:pt x="0" y="7200"/>
                      </a:lnTo>
                      <a:close/>
                      <a:moveTo>
                        <a:pt x="0" y="72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24" name="Freeform 421"/>
                <p:cNvSpPr>
                  <a:spLocks/>
                </p:cNvSpPr>
                <p:nvPr/>
              </p:nvSpPr>
              <p:spPr bwMode="auto">
                <a:xfrm>
                  <a:off x="12" y="241"/>
                  <a:ext cx="100" cy="39"/>
                </a:xfrm>
                <a:custGeom>
                  <a:avLst/>
                  <a:gdLst>
                    <a:gd name="T0" fmla="*/ 0 w 21600"/>
                    <a:gd name="T1" fmla="*/ 39 h 21600"/>
                    <a:gd name="T2" fmla="*/ 0 w 21600"/>
                    <a:gd name="T3" fmla="*/ 20 h 21600"/>
                    <a:gd name="T4" fmla="*/ 100 w 21600"/>
                    <a:gd name="T5" fmla="*/ 0 h 21600"/>
                    <a:gd name="T6" fmla="*/ 100 w 21600"/>
                    <a:gd name="T7" fmla="*/ 20 h 21600"/>
                    <a:gd name="T8" fmla="*/ 0 w 21600"/>
                    <a:gd name="T9" fmla="*/ 39 h 21600"/>
                    <a:gd name="T10" fmla="*/ 0 w 21600"/>
                    <a:gd name="T11" fmla="*/ 39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0800"/>
                      </a:lnTo>
                      <a:lnTo>
                        <a:pt x="21600" y="0"/>
                      </a:lnTo>
                      <a:lnTo>
                        <a:pt x="21600" y="108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25" name="Freeform 422"/>
                <p:cNvSpPr>
                  <a:spLocks/>
                </p:cNvSpPr>
                <p:nvPr/>
              </p:nvSpPr>
              <p:spPr bwMode="auto">
                <a:xfrm>
                  <a:off x="12" y="299"/>
                  <a:ext cx="101" cy="39"/>
                </a:xfrm>
                <a:custGeom>
                  <a:avLst/>
                  <a:gdLst>
                    <a:gd name="T0" fmla="*/ 0 w 21600"/>
                    <a:gd name="T1" fmla="*/ 39 h 21600"/>
                    <a:gd name="T2" fmla="*/ 0 w 21600"/>
                    <a:gd name="T3" fmla="*/ 20 h 21600"/>
                    <a:gd name="T4" fmla="*/ 101 w 21600"/>
                    <a:gd name="T5" fmla="*/ 0 h 21600"/>
                    <a:gd name="T6" fmla="*/ 101 w 21600"/>
                    <a:gd name="T7" fmla="*/ 20 h 21600"/>
                    <a:gd name="T8" fmla="*/ 0 w 21600"/>
                    <a:gd name="T9" fmla="*/ 39 h 21600"/>
                    <a:gd name="T10" fmla="*/ 0 w 21600"/>
                    <a:gd name="T11" fmla="*/ 39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0800"/>
                      </a:lnTo>
                      <a:lnTo>
                        <a:pt x="21600" y="0"/>
                      </a:lnTo>
                      <a:lnTo>
                        <a:pt x="21600" y="108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26" name="Freeform 423"/>
                <p:cNvSpPr>
                  <a:spLocks/>
                </p:cNvSpPr>
                <p:nvPr/>
              </p:nvSpPr>
              <p:spPr bwMode="auto">
                <a:xfrm>
                  <a:off x="12" y="270"/>
                  <a:ext cx="100" cy="39"/>
                </a:xfrm>
                <a:custGeom>
                  <a:avLst/>
                  <a:gdLst>
                    <a:gd name="T0" fmla="*/ 0 w 21600"/>
                    <a:gd name="T1" fmla="*/ 20 h 21600"/>
                    <a:gd name="T2" fmla="*/ 0 w 21600"/>
                    <a:gd name="T3" fmla="*/ 0 h 21600"/>
                    <a:gd name="T4" fmla="*/ 100 w 21600"/>
                    <a:gd name="T5" fmla="*/ 20 h 21600"/>
                    <a:gd name="T6" fmla="*/ 100 w 21600"/>
                    <a:gd name="T7" fmla="*/ 39 h 21600"/>
                    <a:gd name="T8" fmla="*/ 0 w 21600"/>
                    <a:gd name="T9" fmla="*/ 20 h 21600"/>
                    <a:gd name="T10" fmla="*/ 0 w 21600"/>
                    <a:gd name="T11" fmla="*/ 2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10800"/>
                      </a:moveTo>
                      <a:lnTo>
                        <a:pt x="0" y="0"/>
                      </a:lnTo>
                      <a:lnTo>
                        <a:pt x="21600" y="10800"/>
                      </a:lnTo>
                      <a:lnTo>
                        <a:pt x="21600" y="21600"/>
                      </a:lnTo>
                      <a:lnTo>
                        <a:pt x="0" y="10800"/>
                      </a:lnTo>
                      <a:close/>
                      <a:moveTo>
                        <a:pt x="0" y="108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27" name="Freeform 424"/>
                <p:cNvSpPr>
                  <a:spLocks/>
                </p:cNvSpPr>
                <p:nvPr/>
              </p:nvSpPr>
              <p:spPr bwMode="auto">
                <a:xfrm>
                  <a:off x="12" y="328"/>
                  <a:ext cx="101" cy="39"/>
                </a:xfrm>
                <a:custGeom>
                  <a:avLst/>
                  <a:gdLst>
                    <a:gd name="T0" fmla="*/ 0 w 21600"/>
                    <a:gd name="T1" fmla="*/ 20 h 21600"/>
                    <a:gd name="T2" fmla="*/ 0 w 21600"/>
                    <a:gd name="T3" fmla="*/ 0 h 21600"/>
                    <a:gd name="T4" fmla="*/ 101 w 21600"/>
                    <a:gd name="T5" fmla="*/ 20 h 21600"/>
                    <a:gd name="T6" fmla="*/ 101 w 21600"/>
                    <a:gd name="T7" fmla="*/ 39 h 21600"/>
                    <a:gd name="T8" fmla="*/ 0 w 21600"/>
                    <a:gd name="T9" fmla="*/ 20 h 21600"/>
                    <a:gd name="T10" fmla="*/ 0 w 21600"/>
                    <a:gd name="T11" fmla="*/ 2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10800"/>
                      </a:moveTo>
                      <a:lnTo>
                        <a:pt x="0" y="0"/>
                      </a:lnTo>
                      <a:lnTo>
                        <a:pt x="21600" y="10800"/>
                      </a:lnTo>
                      <a:lnTo>
                        <a:pt x="21600" y="21600"/>
                      </a:lnTo>
                      <a:lnTo>
                        <a:pt x="0" y="10800"/>
                      </a:lnTo>
                      <a:close/>
                      <a:moveTo>
                        <a:pt x="0" y="108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28" name="Freeform 425"/>
                <p:cNvSpPr>
                  <a:spLocks/>
                </p:cNvSpPr>
                <p:nvPr/>
              </p:nvSpPr>
              <p:spPr bwMode="auto">
                <a:xfrm>
                  <a:off x="12" y="357"/>
                  <a:ext cx="101" cy="39"/>
                </a:xfrm>
                <a:custGeom>
                  <a:avLst/>
                  <a:gdLst>
                    <a:gd name="T0" fmla="*/ 0 w 21600"/>
                    <a:gd name="T1" fmla="*/ 39 h 21600"/>
                    <a:gd name="T2" fmla="*/ 0 w 21600"/>
                    <a:gd name="T3" fmla="*/ 20 h 21600"/>
                    <a:gd name="T4" fmla="*/ 101 w 21600"/>
                    <a:gd name="T5" fmla="*/ 0 h 21600"/>
                    <a:gd name="T6" fmla="*/ 101 w 21600"/>
                    <a:gd name="T7" fmla="*/ 20 h 21600"/>
                    <a:gd name="T8" fmla="*/ 0 w 21600"/>
                    <a:gd name="T9" fmla="*/ 39 h 21600"/>
                    <a:gd name="T10" fmla="*/ 0 w 21600"/>
                    <a:gd name="T11" fmla="*/ 39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0800"/>
                      </a:lnTo>
                      <a:lnTo>
                        <a:pt x="21600" y="0"/>
                      </a:lnTo>
                      <a:lnTo>
                        <a:pt x="21600" y="108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29" name="Freeform 426"/>
                <p:cNvSpPr>
                  <a:spLocks/>
                </p:cNvSpPr>
                <p:nvPr/>
              </p:nvSpPr>
              <p:spPr bwMode="auto">
                <a:xfrm>
                  <a:off x="12" y="376"/>
                  <a:ext cx="107" cy="49"/>
                </a:xfrm>
                <a:custGeom>
                  <a:avLst/>
                  <a:gdLst>
                    <a:gd name="T0" fmla="*/ 0 w 21600"/>
                    <a:gd name="T1" fmla="*/ 20 h 21600"/>
                    <a:gd name="T2" fmla="*/ 0 w 21600"/>
                    <a:gd name="T3" fmla="*/ 0 h 21600"/>
                    <a:gd name="T4" fmla="*/ 107 w 21600"/>
                    <a:gd name="T5" fmla="*/ 29 h 21600"/>
                    <a:gd name="T6" fmla="*/ 101 w 21600"/>
                    <a:gd name="T7" fmla="*/ 49 h 21600"/>
                    <a:gd name="T8" fmla="*/ 0 w 21600"/>
                    <a:gd name="T9" fmla="*/ 20 h 21600"/>
                    <a:gd name="T10" fmla="*/ 0 w 21600"/>
                    <a:gd name="T11" fmla="*/ 2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8640"/>
                      </a:moveTo>
                      <a:lnTo>
                        <a:pt x="0" y="0"/>
                      </a:lnTo>
                      <a:lnTo>
                        <a:pt x="21600" y="12960"/>
                      </a:lnTo>
                      <a:lnTo>
                        <a:pt x="20329" y="21600"/>
                      </a:lnTo>
                      <a:lnTo>
                        <a:pt x="0" y="8640"/>
                      </a:lnTo>
                      <a:close/>
                      <a:moveTo>
                        <a:pt x="0" y="864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30" name="Freeform 427"/>
                <p:cNvSpPr>
                  <a:spLocks/>
                </p:cNvSpPr>
                <p:nvPr/>
              </p:nvSpPr>
              <p:spPr bwMode="auto">
                <a:xfrm>
                  <a:off x="6" y="405"/>
                  <a:ext cx="107" cy="39"/>
                </a:xfrm>
                <a:custGeom>
                  <a:avLst/>
                  <a:gdLst>
                    <a:gd name="T0" fmla="*/ 0 w 21600"/>
                    <a:gd name="T1" fmla="*/ 39 h 21600"/>
                    <a:gd name="T2" fmla="*/ 0 w 21600"/>
                    <a:gd name="T3" fmla="*/ 29 h 21600"/>
                    <a:gd name="T4" fmla="*/ 107 w 21600"/>
                    <a:gd name="T5" fmla="*/ 0 h 21600"/>
                    <a:gd name="T6" fmla="*/ 107 w 21600"/>
                    <a:gd name="T7" fmla="*/ 20 h 21600"/>
                    <a:gd name="T8" fmla="*/ 0 w 21600"/>
                    <a:gd name="T9" fmla="*/ 39 h 21600"/>
                    <a:gd name="T10" fmla="*/ 0 w 21600"/>
                    <a:gd name="T11" fmla="*/ 39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6200"/>
                      </a:lnTo>
                      <a:lnTo>
                        <a:pt x="21600" y="0"/>
                      </a:lnTo>
                      <a:lnTo>
                        <a:pt x="21600" y="108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31" name="Freeform 428"/>
                <p:cNvSpPr>
                  <a:spLocks/>
                </p:cNvSpPr>
                <p:nvPr/>
              </p:nvSpPr>
              <p:spPr bwMode="auto">
                <a:xfrm>
                  <a:off x="0" y="434"/>
                  <a:ext cx="75" cy="58"/>
                </a:xfrm>
                <a:custGeom>
                  <a:avLst/>
                  <a:gdLst>
                    <a:gd name="T0" fmla="*/ 0 w 21600"/>
                    <a:gd name="T1" fmla="*/ 10 h 21600"/>
                    <a:gd name="T2" fmla="*/ 6 w 21600"/>
                    <a:gd name="T3" fmla="*/ 0 h 21600"/>
                    <a:gd name="T4" fmla="*/ 75 w 21600"/>
                    <a:gd name="T5" fmla="*/ 48 h 21600"/>
                    <a:gd name="T6" fmla="*/ 69 w 21600"/>
                    <a:gd name="T7" fmla="*/ 58 h 21600"/>
                    <a:gd name="T8" fmla="*/ 0 w 21600"/>
                    <a:gd name="T9" fmla="*/ 10 h 21600"/>
                    <a:gd name="T10" fmla="*/ 0 w 21600"/>
                    <a:gd name="T11" fmla="*/ 1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3600"/>
                      </a:moveTo>
                      <a:lnTo>
                        <a:pt x="1800" y="0"/>
                      </a:lnTo>
                      <a:lnTo>
                        <a:pt x="21600" y="18000"/>
                      </a:lnTo>
                      <a:lnTo>
                        <a:pt x="19800" y="21600"/>
                      </a:lnTo>
                      <a:lnTo>
                        <a:pt x="0" y="3600"/>
                      </a:lnTo>
                      <a:close/>
                      <a:moveTo>
                        <a:pt x="0" y="3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32" name="Rectangle 429"/>
                <p:cNvSpPr>
                  <a:spLocks/>
                </p:cNvSpPr>
                <p:nvPr/>
              </p:nvSpPr>
              <p:spPr bwMode="auto">
                <a:xfrm>
                  <a:off x="63" y="483"/>
                  <a:ext cx="12" cy="17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19" name="Oval 430"/>
              <p:cNvSpPr>
                <a:spLocks/>
              </p:cNvSpPr>
              <p:nvPr/>
            </p:nvSpPr>
            <p:spPr bwMode="auto">
              <a:xfrm rot="-2460000">
                <a:off x="10" y="12"/>
                <a:ext cx="58" cy="54"/>
              </a:xfrm>
              <a:prstGeom prst="ellipse">
                <a:avLst/>
              </a:prstGeom>
              <a:solidFill>
                <a:srgbClr val="B2B2B2"/>
              </a:solidFill>
              <a:ln w="1270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7" name="Freeform 431"/>
            <p:cNvSpPr>
              <a:spLocks/>
            </p:cNvSpPr>
            <p:nvPr/>
          </p:nvSpPr>
          <p:spPr bwMode="auto">
            <a:xfrm>
              <a:off x="3108148" y="1447800"/>
              <a:ext cx="2630309" cy="488231"/>
            </a:xfrm>
            <a:custGeom>
              <a:avLst/>
              <a:gdLst>
                <a:gd name="T0" fmla="*/ 0 w 21600"/>
                <a:gd name="T1" fmla="*/ 0 h 21600"/>
                <a:gd name="T2" fmla="*/ 317 w 21600"/>
                <a:gd name="T3" fmla="*/ 189 h 21600"/>
                <a:gd name="T4" fmla="*/ 731 w 21600"/>
                <a:gd name="T5" fmla="*/ 283 h 21600"/>
                <a:gd name="T6" fmla="*/ 1200 w 21600"/>
                <a:gd name="T7" fmla="*/ 189 h 21600"/>
                <a:gd name="T8" fmla="*/ 1475 w 21600"/>
                <a:gd name="T9" fmla="*/ 31 h 21600"/>
                <a:gd name="T10" fmla="*/ 1524 w 21600"/>
                <a:gd name="T11" fmla="*/ 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0"/>
                  </a:moveTo>
                  <a:cubicBezTo>
                    <a:pt x="1368" y="5400"/>
                    <a:pt x="2760" y="10800"/>
                    <a:pt x="4494" y="14400"/>
                  </a:cubicBezTo>
                  <a:cubicBezTo>
                    <a:pt x="6204" y="18000"/>
                    <a:pt x="8256" y="21600"/>
                    <a:pt x="10357" y="21600"/>
                  </a:cubicBezTo>
                  <a:cubicBezTo>
                    <a:pt x="12433" y="21600"/>
                    <a:pt x="15242" y="17400"/>
                    <a:pt x="17001" y="14400"/>
                  </a:cubicBezTo>
                  <a:cubicBezTo>
                    <a:pt x="18759" y="11100"/>
                    <a:pt x="20249" y="4200"/>
                    <a:pt x="20909" y="2400"/>
                  </a:cubicBezTo>
                  <a:lnTo>
                    <a:pt x="21600" y="456"/>
                  </a:lnTo>
                </a:path>
              </a:pathLst>
            </a:custGeom>
            <a:noFill/>
            <a:ln w="25400">
              <a:solidFill>
                <a:srgbClr val="A5002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92" name="Rectangle 347"/>
          <p:cNvSpPr>
            <a:spLocks/>
          </p:cNvSpPr>
          <p:nvPr/>
        </p:nvSpPr>
        <p:spPr bwMode="auto">
          <a:xfrm>
            <a:off x="5900259" y="3479800"/>
            <a:ext cx="392954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 anchor="ctr">
            <a:spAutoFit/>
          </a:bodyPr>
          <a:lstStyle/>
          <a:p>
            <a:pPr marL="42863"/>
            <a:r>
              <a:rPr lang="en-US" sz="1600" dirty="0" err="1">
                <a:solidFill>
                  <a:srgbClr val="7F7F7F"/>
                </a:solidFill>
                <a:latin typeface="Calibri"/>
                <a:cs typeface="Calibri"/>
              </a:rPr>
              <a:t>Vejdani</a:t>
            </a:r>
            <a:r>
              <a:rPr lang="en-US" sz="1600" dirty="0">
                <a:solidFill>
                  <a:srgbClr val="7F7F7F"/>
                </a:solidFill>
                <a:latin typeface="Calibri"/>
                <a:cs typeface="Calibri"/>
              </a:rPr>
              <a:t>, Blum, Daley, &amp; Hurst 2013</a:t>
            </a:r>
          </a:p>
        </p:txBody>
      </p:sp>
      <p:pic>
        <p:nvPicPr>
          <p:cNvPr id="94" name="Picture 93" descr="americana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50" y="1217082"/>
            <a:ext cx="2708550" cy="1322647"/>
          </a:xfrm>
          <a:prstGeom prst="rect">
            <a:avLst/>
          </a:prstGeom>
        </p:spPr>
      </p:pic>
      <p:sp>
        <p:nvSpPr>
          <p:cNvPr id="95" name="Content Placeholder 2"/>
          <p:cNvSpPr txBox="1">
            <a:spLocks/>
          </p:cNvSpPr>
          <p:nvPr/>
        </p:nvSpPr>
        <p:spPr bwMode="auto">
          <a:xfrm>
            <a:off x="158370" y="609600"/>
            <a:ext cx="8985630" cy="60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Simple spring-mass unstable for high speeds or irregular terrain</a:t>
            </a:r>
          </a:p>
        </p:txBody>
      </p:sp>
      <p:sp>
        <p:nvSpPr>
          <p:cNvPr id="96" name="Content Placeholder 2"/>
          <p:cNvSpPr txBox="1">
            <a:spLocks/>
          </p:cNvSpPr>
          <p:nvPr/>
        </p:nvSpPr>
        <p:spPr bwMode="auto">
          <a:xfrm>
            <a:off x="-119541" y="3048000"/>
            <a:ext cx="5640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i="1" dirty="0" smtClean="0">
                <a:latin typeface="Times"/>
                <a:cs typeface="Times"/>
              </a:rPr>
              <a:t>H1</a:t>
            </a:r>
            <a:r>
              <a:rPr lang="en-US" sz="2400" dirty="0" smtClean="0"/>
              <a:t>: leg retraction or reciprocation</a:t>
            </a:r>
          </a:p>
        </p:txBody>
      </p:sp>
      <p:sp>
        <p:nvSpPr>
          <p:cNvPr id="97" name="Content Placeholder 2"/>
          <p:cNvSpPr txBox="1">
            <a:spLocks/>
          </p:cNvSpPr>
          <p:nvPr/>
        </p:nvSpPr>
        <p:spPr bwMode="auto">
          <a:xfrm>
            <a:off x="5081149" y="3048000"/>
            <a:ext cx="401951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i="1" dirty="0" smtClean="0">
                <a:latin typeface="Times"/>
                <a:cs typeface="Times"/>
              </a:rPr>
              <a:t>H2</a:t>
            </a:r>
            <a:r>
              <a:rPr lang="en-US" sz="2400" dirty="0" smtClean="0"/>
              <a:t>: axial leg actuation</a:t>
            </a:r>
          </a:p>
        </p:txBody>
      </p:sp>
      <p:sp>
        <p:nvSpPr>
          <p:cNvPr id="98" name="Content Placeholder 2"/>
          <p:cNvSpPr txBox="1">
            <a:spLocks/>
          </p:cNvSpPr>
          <p:nvPr/>
        </p:nvSpPr>
        <p:spPr bwMode="auto">
          <a:xfrm>
            <a:off x="152401" y="5029200"/>
            <a:ext cx="898563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Design treatment </a:t>
            </a:r>
            <a:r>
              <a:rPr lang="en-US" i="1" dirty="0" smtClean="0">
                <a:latin typeface="Symbol" charset="2"/>
                <a:cs typeface="Symbol" charset="2"/>
              </a:rPr>
              <a:t>t</a:t>
            </a:r>
            <a:r>
              <a:rPr lang="en-US" dirty="0" smtClean="0"/>
              <a:t> to maximally distinguish </a:t>
            </a:r>
            <a:r>
              <a:rPr lang="en-US" i="1" dirty="0" smtClean="0">
                <a:latin typeface="Times"/>
                <a:cs typeface="Times"/>
              </a:rPr>
              <a:t>d</a:t>
            </a:r>
            <a:r>
              <a:rPr lang="en-US" dirty="0" smtClean="0"/>
              <a:t> hypotheses </a:t>
            </a:r>
            <a:r>
              <a:rPr lang="en-US" i="1" dirty="0" smtClean="0">
                <a:latin typeface="Times"/>
                <a:cs typeface="Times"/>
              </a:rPr>
              <a:t>H1, H2</a:t>
            </a:r>
            <a:endParaRPr lang="en-US" baseline="-25000" dirty="0" smtClean="0">
              <a:latin typeface="Times"/>
              <a:cs typeface="Times"/>
            </a:endParaRPr>
          </a:p>
          <a:p>
            <a:pPr lvl="1"/>
            <a:r>
              <a:rPr lang="en-US" sz="2400" i="1" dirty="0">
                <a:latin typeface="Symbol" charset="2"/>
                <a:cs typeface="Symbol" charset="2"/>
              </a:rPr>
              <a:t>t</a:t>
            </a:r>
            <a:r>
              <a:rPr lang="en-US" sz="2400" dirty="0" smtClean="0"/>
              <a:t> specifies, e.g., terrain height, inertial load, perturbation</a:t>
            </a:r>
          </a:p>
        </p:txBody>
      </p:sp>
      <p:sp>
        <p:nvSpPr>
          <p:cNvPr id="8" name="Rectangle 347"/>
          <p:cNvSpPr>
            <a:spLocks/>
          </p:cNvSpPr>
          <p:nvPr/>
        </p:nvSpPr>
        <p:spPr bwMode="auto">
          <a:xfrm>
            <a:off x="644184" y="3479800"/>
            <a:ext cx="44196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 anchor="t">
            <a:spAutoFit/>
          </a:bodyPr>
          <a:lstStyle/>
          <a:p>
            <a:pPr marL="42863"/>
            <a:r>
              <a:rPr lang="en-US" sz="1600" dirty="0" err="1" smtClean="0">
                <a:solidFill>
                  <a:srgbClr val="7F7F7F"/>
                </a:solidFill>
                <a:latin typeface="Calibri"/>
                <a:cs typeface="Calibri"/>
              </a:rPr>
              <a:t>Seyfarth</a:t>
            </a:r>
            <a:r>
              <a:rPr lang="en-US" sz="1600" dirty="0" smtClean="0">
                <a:solidFill>
                  <a:srgbClr val="7F7F7F"/>
                </a:solidFill>
                <a:latin typeface="Calibri"/>
                <a:cs typeface="Calibri"/>
              </a:rPr>
              <a:t>, Geyer, Herr 2003; </a:t>
            </a:r>
            <a:r>
              <a:rPr lang="en-US" sz="1600" dirty="0" err="1" smtClean="0">
                <a:solidFill>
                  <a:srgbClr val="7F7F7F"/>
                </a:solidFill>
                <a:latin typeface="Calibri"/>
                <a:cs typeface="Calibri"/>
              </a:rPr>
              <a:t>Seipel</a:t>
            </a:r>
            <a:r>
              <a:rPr lang="en-US" sz="1600" dirty="0" smtClean="0">
                <a:solidFill>
                  <a:srgbClr val="7F7F7F"/>
                </a:solidFill>
                <a:latin typeface="Calibri"/>
                <a:cs typeface="Calibri"/>
              </a:rPr>
              <a:t> &amp; Holmes 2007</a:t>
            </a:r>
          </a:p>
        </p:txBody>
      </p:sp>
      <p:pic>
        <p:nvPicPr>
          <p:cNvPr id="99" name="Picture 98" descr="hurst.pdf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670" y="3825886"/>
            <a:ext cx="955130" cy="127951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723714" y="6019800"/>
            <a:ext cx="3677085" cy="676754"/>
            <a:chOff x="2723714" y="6019800"/>
            <a:chExt cx="3677085" cy="676754"/>
          </a:xfrm>
        </p:grpSpPr>
        <p:sp>
          <p:nvSpPr>
            <p:cNvPr id="100" name="Rounded Rectangle 99"/>
            <p:cNvSpPr/>
            <p:nvPr/>
          </p:nvSpPr>
          <p:spPr>
            <a:xfrm>
              <a:off x="2723714" y="6019800"/>
              <a:ext cx="3677085" cy="676754"/>
            </a:xfrm>
            <a:prstGeom prst="roundRect">
              <a:avLst>
                <a:gd name="adj" fmla="val 974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57150" cmpd="sng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graphicFrame>
          <p:nvGraphicFramePr>
            <p:cNvPr id="91" name="Object 9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1973788"/>
                </p:ext>
              </p:extLst>
            </p:nvPr>
          </p:nvGraphicFramePr>
          <p:xfrm>
            <a:off x="2919413" y="6054725"/>
            <a:ext cx="3379787" cy="59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4" name="Equation" r:id="rId19" imgW="1308100" imgH="228600" progId="Equation.3">
                    <p:embed/>
                  </p:oleObj>
                </mc:Choice>
                <mc:Fallback>
                  <p:oleObj name="Equation" r:id="rId19" imgW="13081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2919413" y="6054725"/>
                          <a:ext cx="3379787" cy="590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25872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ounded Rectangle 190"/>
          <p:cNvSpPr/>
          <p:nvPr/>
        </p:nvSpPr>
        <p:spPr>
          <a:xfrm>
            <a:off x="152400" y="2743200"/>
            <a:ext cx="5159216" cy="2438402"/>
          </a:xfrm>
          <a:prstGeom prst="roundRect">
            <a:avLst>
              <a:gd name="adj" fmla="val 9740"/>
            </a:avLst>
          </a:prstGeom>
          <a:solidFill>
            <a:schemeClr val="accent5">
              <a:lumMod val="20000"/>
              <a:lumOff val="80000"/>
            </a:schemeClr>
          </a:solidFill>
          <a:ln w="57150" cmpd="sng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" name="Rounded Rectangle 173"/>
          <p:cNvSpPr/>
          <p:nvPr/>
        </p:nvSpPr>
        <p:spPr>
          <a:xfrm>
            <a:off x="152400" y="719763"/>
            <a:ext cx="5159216" cy="1871036"/>
          </a:xfrm>
          <a:prstGeom prst="roundRect">
            <a:avLst>
              <a:gd name="adj" fmla="val 9740"/>
            </a:avLst>
          </a:prstGeom>
          <a:solidFill>
            <a:schemeClr val="accent6">
              <a:lumMod val="20000"/>
              <a:lumOff val="80000"/>
            </a:schemeClr>
          </a:solidFill>
          <a:ln w="5715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2" name="Rounded Rectangle 191"/>
          <p:cNvSpPr/>
          <p:nvPr/>
        </p:nvSpPr>
        <p:spPr>
          <a:xfrm>
            <a:off x="5468652" y="719143"/>
            <a:ext cx="3525180" cy="4462459"/>
          </a:xfrm>
          <a:prstGeom prst="roundRect">
            <a:avLst>
              <a:gd name="adj" fmla="val 9740"/>
            </a:avLst>
          </a:prstGeom>
          <a:solidFill>
            <a:schemeClr val="accent4">
              <a:lumMod val="20000"/>
              <a:lumOff val="80000"/>
            </a:schemeClr>
          </a:solidFill>
          <a:ln w="57150" cmpd="sng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provides unified framework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28600" y="5334001"/>
            <a:ext cx="8686800" cy="137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Estimation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smtClean="0"/>
              <a:t>of unknown parameters for reduced-order models</a:t>
            </a: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Synthesis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smtClean="0"/>
              <a:t>of dynamic gaits to </a:t>
            </a:r>
            <a:r>
              <a:rPr lang="en-US" dirty="0" err="1" smtClean="0"/>
              <a:t>extremize</a:t>
            </a:r>
            <a:r>
              <a:rPr lang="en-US" dirty="0" smtClean="0"/>
              <a:t> performance criteria</a:t>
            </a:r>
          </a:p>
          <a:p>
            <a:r>
              <a:rPr lang="en-US" b="1" dirty="0" smtClean="0">
                <a:solidFill>
                  <a:srgbClr val="403152"/>
                </a:solidFill>
              </a:rPr>
              <a:t>Design</a:t>
            </a:r>
            <a:r>
              <a:rPr lang="en-US" dirty="0" smtClean="0">
                <a:solidFill>
                  <a:srgbClr val="403152"/>
                </a:solidFill>
              </a:rPr>
              <a:t> </a:t>
            </a:r>
            <a:r>
              <a:rPr lang="en-US" dirty="0" smtClean="0"/>
              <a:t>of experiments to distinguish competing hypotheses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DF77C-8FD8-BE4E-97BB-60F9B6804AA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327853" y="1575912"/>
            <a:ext cx="1548947" cy="502033"/>
            <a:chOff x="20677" y="1421026"/>
            <a:chExt cx="1548947" cy="502033"/>
          </a:xfrm>
        </p:grpSpPr>
        <p:sp>
          <p:nvSpPr>
            <p:cNvPr id="26" name="Freeform 59"/>
            <p:cNvSpPr>
              <a:spLocks/>
            </p:cNvSpPr>
            <p:nvPr/>
          </p:nvSpPr>
          <p:spPr bwMode="auto">
            <a:xfrm>
              <a:off x="1178075" y="1521088"/>
              <a:ext cx="391549" cy="24153"/>
            </a:xfrm>
            <a:custGeom>
              <a:avLst/>
              <a:gdLst>
                <a:gd name="T0" fmla="*/ 0 w 21600"/>
                <a:gd name="T1" fmla="*/ 0 h 21600"/>
                <a:gd name="T2" fmla="*/ 91 w 21600"/>
                <a:gd name="T3" fmla="*/ 0 h 21600"/>
                <a:gd name="T4" fmla="*/ 139 w 21600"/>
                <a:gd name="T5" fmla="*/ 7 h 21600"/>
                <a:gd name="T6" fmla="*/ 220 w 21600"/>
                <a:gd name="T7" fmla="*/ 7 h 21600"/>
                <a:gd name="T8" fmla="*/ 227 w 21600"/>
                <a:gd name="T9" fmla="*/ 14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0"/>
                  </a:moveTo>
                  <a:lnTo>
                    <a:pt x="8659" y="0"/>
                  </a:lnTo>
                  <a:lnTo>
                    <a:pt x="13226" y="10800"/>
                  </a:lnTo>
                  <a:lnTo>
                    <a:pt x="20934" y="108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7" name="Freeform 60"/>
            <p:cNvSpPr>
              <a:spLocks/>
            </p:cNvSpPr>
            <p:nvPr/>
          </p:nvSpPr>
          <p:spPr bwMode="auto">
            <a:xfrm>
              <a:off x="1178075" y="1521088"/>
              <a:ext cx="391549" cy="24153"/>
            </a:xfrm>
            <a:custGeom>
              <a:avLst/>
              <a:gdLst>
                <a:gd name="T0" fmla="*/ 0 w 21600"/>
                <a:gd name="T1" fmla="*/ 0 h 21600"/>
                <a:gd name="T2" fmla="*/ 21 w 21600"/>
                <a:gd name="T3" fmla="*/ 0 h 21600"/>
                <a:gd name="T4" fmla="*/ 40 w 21600"/>
                <a:gd name="T5" fmla="*/ 0 h 21600"/>
                <a:gd name="T6" fmla="*/ 57 w 21600"/>
                <a:gd name="T7" fmla="*/ 0 h 21600"/>
                <a:gd name="T8" fmla="*/ 74 w 21600"/>
                <a:gd name="T9" fmla="*/ 0 h 21600"/>
                <a:gd name="T10" fmla="*/ 86 w 21600"/>
                <a:gd name="T11" fmla="*/ 0 h 21600"/>
                <a:gd name="T12" fmla="*/ 98 w 21600"/>
                <a:gd name="T13" fmla="*/ 2 h 21600"/>
                <a:gd name="T14" fmla="*/ 107 w 21600"/>
                <a:gd name="T15" fmla="*/ 2 h 21600"/>
                <a:gd name="T16" fmla="*/ 115 w 21600"/>
                <a:gd name="T17" fmla="*/ 2 h 21600"/>
                <a:gd name="T18" fmla="*/ 127 w 21600"/>
                <a:gd name="T19" fmla="*/ 5 h 21600"/>
                <a:gd name="T20" fmla="*/ 143 w 21600"/>
                <a:gd name="T21" fmla="*/ 7 h 21600"/>
                <a:gd name="T22" fmla="*/ 160 w 21600"/>
                <a:gd name="T23" fmla="*/ 7 h 21600"/>
                <a:gd name="T24" fmla="*/ 179 w 21600"/>
                <a:gd name="T25" fmla="*/ 7 h 21600"/>
                <a:gd name="T26" fmla="*/ 198 w 21600"/>
                <a:gd name="T27" fmla="*/ 7 h 21600"/>
                <a:gd name="T28" fmla="*/ 213 w 21600"/>
                <a:gd name="T29" fmla="*/ 9 h 21600"/>
                <a:gd name="T30" fmla="*/ 222 w 21600"/>
                <a:gd name="T31" fmla="*/ 12 h 21600"/>
                <a:gd name="T32" fmla="*/ 227 w 21600"/>
                <a:gd name="T33" fmla="*/ 14 h 216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600"/>
                <a:gd name="T52" fmla="*/ 0 h 21600"/>
                <a:gd name="T53" fmla="*/ 21600 w 21600"/>
                <a:gd name="T54" fmla="*/ 21600 h 216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600" h="21600">
                  <a:moveTo>
                    <a:pt x="0" y="0"/>
                  </a:moveTo>
                  <a:lnTo>
                    <a:pt x="1998" y="0"/>
                  </a:lnTo>
                  <a:lnTo>
                    <a:pt x="3806" y="0"/>
                  </a:lnTo>
                  <a:lnTo>
                    <a:pt x="5424" y="0"/>
                  </a:lnTo>
                  <a:lnTo>
                    <a:pt x="7041" y="0"/>
                  </a:lnTo>
                  <a:lnTo>
                    <a:pt x="8183" y="0"/>
                  </a:lnTo>
                  <a:lnTo>
                    <a:pt x="9325" y="3086"/>
                  </a:lnTo>
                  <a:lnTo>
                    <a:pt x="10181" y="3086"/>
                  </a:lnTo>
                  <a:lnTo>
                    <a:pt x="10943" y="3086"/>
                  </a:lnTo>
                  <a:lnTo>
                    <a:pt x="12085" y="7714"/>
                  </a:lnTo>
                  <a:lnTo>
                    <a:pt x="13607" y="10800"/>
                  </a:lnTo>
                  <a:lnTo>
                    <a:pt x="15225" y="10800"/>
                  </a:lnTo>
                  <a:lnTo>
                    <a:pt x="17033" y="10800"/>
                  </a:lnTo>
                  <a:lnTo>
                    <a:pt x="18841" y="10800"/>
                  </a:lnTo>
                  <a:lnTo>
                    <a:pt x="20268" y="13886"/>
                  </a:lnTo>
                  <a:lnTo>
                    <a:pt x="21124" y="18514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8" name="Line 61"/>
            <p:cNvSpPr>
              <a:spLocks noChangeShapeType="1"/>
            </p:cNvSpPr>
            <p:nvPr/>
          </p:nvSpPr>
          <p:spPr bwMode="auto">
            <a:xfrm>
              <a:off x="20677" y="1921334"/>
              <a:ext cx="1478227" cy="1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9" name="Freeform 62"/>
            <p:cNvSpPr>
              <a:spLocks/>
            </p:cNvSpPr>
            <p:nvPr/>
          </p:nvSpPr>
          <p:spPr bwMode="auto">
            <a:xfrm>
              <a:off x="772727" y="1574569"/>
              <a:ext cx="82795" cy="198398"/>
            </a:xfrm>
            <a:custGeom>
              <a:avLst/>
              <a:gdLst>
                <a:gd name="T0" fmla="*/ 32 w 21600"/>
                <a:gd name="T1" fmla="*/ 91 h 21600"/>
                <a:gd name="T2" fmla="*/ 32 w 21600"/>
                <a:gd name="T3" fmla="*/ 74 h 21600"/>
                <a:gd name="T4" fmla="*/ 0 w 21600"/>
                <a:gd name="T5" fmla="*/ 24 h 21600"/>
                <a:gd name="T6" fmla="*/ 0 w 21600"/>
                <a:gd name="T7" fmla="*/ 0 h 21600"/>
                <a:gd name="T8" fmla="*/ 8 w 21600"/>
                <a:gd name="T9" fmla="*/ 10 h 21600"/>
                <a:gd name="T10" fmla="*/ 48 w 21600"/>
                <a:gd name="T11" fmla="*/ 50 h 21600"/>
                <a:gd name="T12" fmla="*/ 48 w 21600"/>
                <a:gd name="T13" fmla="*/ 98 h 21600"/>
                <a:gd name="T14" fmla="*/ 48 w 21600"/>
                <a:gd name="T15" fmla="*/ 106 h 21600"/>
                <a:gd name="T16" fmla="*/ 41 w 21600"/>
                <a:gd name="T17" fmla="*/ 115 h 21600"/>
                <a:gd name="T18" fmla="*/ 32 w 21600"/>
                <a:gd name="T19" fmla="*/ 82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600"/>
                <a:gd name="T31" fmla="*/ 0 h 21600"/>
                <a:gd name="T32" fmla="*/ 21600 w 21600"/>
                <a:gd name="T33" fmla="*/ 2160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14400" y="17092"/>
                  </a:moveTo>
                  <a:lnTo>
                    <a:pt x="14400" y="13899"/>
                  </a:lnTo>
                  <a:lnTo>
                    <a:pt x="0" y="4508"/>
                  </a:lnTo>
                  <a:lnTo>
                    <a:pt x="0" y="0"/>
                  </a:lnTo>
                  <a:lnTo>
                    <a:pt x="3600" y="1878"/>
                  </a:lnTo>
                  <a:lnTo>
                    <a:pt x="21600" y="9391"/>
                  </a:lnTo>
                  <a:lnTo>
                    <a:pt x="21600" y="18407"/>
                  </a:lnTo>
                  <a:lnTo>
                    <a:pt x="21600" y="19910"/>
                  </a:lnTo>
                  <a:lnTo>
                    <a:pt x="18450" y="21600"/>
                  </a:lnTo>
                  <a:lnTo>
                    <a:pt x="14400" y="1540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0" name="Freeform 63"/>
            <p:cNvSpPr>
              <a:spLocks/>
            </p:cNvSpPr>
            <p:nvPr/>
          </p:nvSpPr>
          <p:spPr bwMode="auto">
            <a:xfrm>
              <a:off x="772727" y="1574569"/>
              <a:ext cx="82795" cy="198398"/>
            </a:xfrm>
            <a:custGeom>
              <a:avLst/>
              <a:gdLst>
                <a:gd name="T0" fmla="*/ 32 w 21600"/>
                <a:gd name="T1" fmla="*/ 91 h 21600"/>
                <a:gd name="T2" fmla="*/ 32 w 21600"/>
                <a:gd name="T3" fmla="*/ 82 h 21600"/>
                <a:gd name="T4" fmla="*/ 29 w 21600"/>
                <a:gd name="T5" fmla="*/ 72 h 21600"/>
                <a:gd name="T6" fmla="*/ 22 w 21600"/>
                <a:gd name="T7" fmla="*/ 60 h 21600"/>
                <a:gd name="T8" fmla="*/ 15 w 21600"/>
                <a:gd name="T9" fmla="*/ 50 h 21600"/>
                <a:gd name="T10" fmla="*/ 8 w 21600"/>
                <a:gd name="T11" fmla="*/ 38 h 21600"/>
                <a:gd name="T12" fmla="*/ 3 w 21600"/>
                <a:gd name="T13" fmla="*/ 29 h 21600"/>
                <a:gd name="T14" fmla="*/ 0 w 21600"/>
                <a:gd name="T15" fmla="*/ 19 h 21600"/>
                <a:gd name="T16" fmla="*/ 0 w 21600"/>
                <a:gd name="T17" fmla="*/ 12 h 21600"/>
                <a:gd name="T18" fmla="*/ 0 w 21600"/>
                <a:gd name="T19" fmla="*/ 0 h 21600"/>
                <a:gd name="T20" fmla="*/ 3 w 21600"/>
                <a:gd name="T21" fmla="*/ 5 h 21600"/>
                <a:gd name="T22" fmla="*/ 8 w 21600"/>
                <a:gd name="T23" fmla="*/ 10 h 21600"/>
                <a:gd name="T24" fmla="*/ 29 w 21600"/>
                <a:gd name="T25" fmla="*/ 29 h 21600"/>
                <a:gd name="T26" fmla="*/ 36 w 21600"/>
                <a:gd name="T27" fmla="*/ 38 h 21600"/>
                <a:gd name="T28" fmla="*/ 43 w 21600"/>
                <a:gd name="T29" fmla="*/ 50 h 21600"/>
                <a:gd name="T30" fmla="*/ 46 w 21600"/>
                <a:gd name="T31" fmla="*/ 62 h 21600"/>
                <a:gd name="T32" fmla="*/ 48 w 21600"/>
                <a:gd name="T33" fmla="*/ 74 h 21600"/>
                <a:gd name="T34" fmla="*/ 48 w 21600"/>
                <a:gd name="T35" fmla="*/ 84 h 21600"/>
                <a:gd name="T36" fmla="*/ 48 w 21600"/>
                <a:gd name="T37" fmla="*/ 94 h 21600"/>
                <a:gd name="T38" fmla="*/ 48 w 21600"/>
                <a:gd name="T39" fmla="*/ 98 h 21600"/>
                <a:gd name="T40" fmla="*/ 48 w 21600"/>
                <a:gd name="T41" fmla="*/ 103 h 21600"/>
                <a:gd name="T42" fmla="*/ 48 w 21600"/>
                <a:gd name="T43" fmla="*/ 106 h 21600"/>
                <a:gd name="T44" fmla="*/ 43 w 21600"/>
                <a:gd name="T45" fmla="*/ 110 h 21600"/>
                <a:gd name="T46" fmla="*/ 41 w 21600"/>
                <a:gd name="T47" fmla="*/ 115 h 21600"/>
                <a:gd name="T48" fmla="*/ 36 w 21600"/>
                <a:gd name="T49" fmla="*/ 98 h 21600"/>
                <a:gd name="T50" fmla="*/ 32 w 21600"/>
                <a:gd name="T51" fmla="*/ 82 h 216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600"/>
                <a:gd name="T79" fmla="*/ 0 h 21600"/>
                <a:gd name="T80" fmla="*/ 21600 w 21600"/>
                <a:gd name="T81" fmla="*/ 21600 h 2160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600" h="21600">
                  <a:moveTo>
                    <a:pt x="14400" y="17092"/>
                  </a:moveTo>
                  <a:lnTo>
                    <a:pt x="14400" y="15402"/>
                  </a:lnTo>
                  <a:lnTo>
                    <a:pt x="13050" y="13523"/>
                  </a:lnTo>
                  <a:lnTo>
                    <a:pt x="9900" y="11270"/>
                  </a:lnTo>
                  <a:lnTo>
                    <a:pt x="6750" y="9391"/>
                  </a:lnTo>
                  <a:lnTo>
                    <a:pt x="3600" y="7137"/>
                  </a:lnTo>
                  <a:lnTo>
                    <a:pt x="1350" y="5447"/>
                  </a:lnTo>
                  <a:lnTo>
                    <a:pt x="0" y="3569"/>
                  </a:lnTo>
                  <a:lnTo>
                    <a:pt x="0" y="2254"/>
                  </a:lnTo>
                  <a:lnTo>
                    <a:pt x="0" y="0"/>
                  </a:lnTo>
                  <a:lnTo>
                    <a:pt x="1350" y="939"/>
                  </a:lnTo>
                  <a:lnTo>
                    <a:pt x="3600" y="1878"/>
                  </a:lnTo>
                  <a:lnTo>
                    <a:pt x="13050" y="5447"/>
                  </a:lnTo>
                  <a:lnTo>
                    <a:pt x="16200" y="7137"/>
                  </a:lnTo>
                  <a:lnTo>
                    <a:pt x="19350" y="9391"/>
                  </a:lnTo>
                  <a:lnTo>
                    <a:pt x="20700" y="11645"/>
                  </a:lnTo>
                  <a:lnTo>
                    <a:pt x="21600" y="13899"/>
                  </a:lnTo>
                  <a:lnTo>
                    <a:pt x="21600" y="15777"/>
                  </a:lnTo>
                  <a:lnTo>
                    <a:pt x="21600" y="17656"/>
                  </a:lnTo>
                  <a:lnTo>
                    <a:pt x="21600" y="18407"/>
                  </a:lnTo>
                  <a:lnTo>
                    <a:pt x="21600" y="19346"/>
                  </a:lnTo>
                  <a:lnTo>
                    <a:pt x="21600" y="19910"/>
                  </a:lnTo>
                  <a:lnTo>
                    <a:pt x="19350" y="20661"/>
                  </a:lnTo>
                  <a:lnTo>
                    <a:pt x="18450" y="21600"/>
                  </a:lnTo>
                  <a:lnTo>
                    <a:pt x="16200" y="18407"/>
                  </a:lnTo>
                  <a:lnTo>
                    <a:pt x="14400" y="1540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1" name="Freeform 64"/>
            <p:cNvSpPr>
              <a:spLocks/>
            </p:cNvSpPr>
            <p:nvPr/>
          </p:nvSpPr>
          <p:spPr bwMode="auto">
            <a:xfrm>
              <a:off x="839998" y="1757440"/>
              <a:ext cx="127642" cy="44855"/>
            </a:xfrm>
            <a:custGeom>
              <a:avLst/>
              <a:gdLst>
                <a:gd name="T0" fmla="*/ 9 w 21600"/>
                <a:gd name="T1" fmla="*/ 0 h 21600"/>
                <a:gd name="T2" fmla="*/ 50 w 21600"/>
                <a:gd name="T3" fmla="*/ 26 h 21600"/>
                <a:gd name="T4" fmla="*/ 74 w 21600"/>
                <a:gd name="T5" fmla="*/ 24 h 21600"/>
                <a:gd name="T6" fmla="*/ 50 w 21600"/>
                <a:gd name="T7" fmla="*/ 26 h 21600"/>
                <a:gd name="T8" fmla="*/ 33 w 21600"/>
                <a:gd name="T9" fmla="*/ 26 h 21600"/>
                <a:gd name="T10" fmla="*/ 0 w 21600"/>
                <a:gd name="T11" fmla="*/ 9 h 21600"/>
                <a:gd name="T12" fmla="*/ 9 w 21600"/>
                <a:gd name="T13" fmla="*/ 0 h 21600"/>
                <a:gd name="T14" fmla="*/ 28 w 21600"/>
                <a:gd name="T15" fmla="*/ 14 h 21600"/>
                <a:gd name="T16" fmla="*/ 38 w 21600"/>
                <a:gd name="T17" fmla="*/ 19 h 21600"/>
                <a:gd name="T18" fmla="*/ 48 w 21600"/>
                <a:gd name="T19" fmla="*/ 21 h 21600"/>
                <a:gd name="T20" fmla="*/ 55 w 21600"/>
                <a:gd name="T21" fmla="*/ 24 h 21600"/>
                <a:gd name="T22" fmla="*/ 62 w 21600"/>
                <a:gd name="T23" fmla="*/ 26 h 21600"/>
                <a:gd name="T24" fmla="*/ 67 w 21600"/>
                <a:gd name="T25" fmla="*/ 24 h 21600"/>
                <a:gd name="T26" fmla="*/ 69 w 21600"/>
                <a:gd name="T27" fmla="*/ 24 h 21600"/>
                <a:gd name="T28" fmla="*/ 67 w 21600"/>
                <a:gd name="T29" fmla="*/ 24 h 21600"/>
                <a:gd name="T30" fmla="*/ 62 w 21600"/>
                <a:gd name="T31" fmla="*/ 26 h 21600"/>
                <a:gd name="T32" fmla="*/ 50 w 21600"/>
                <a:gd name="T33" fmla="*/ 26 h 21600"/>
                <a:gd name="T34" fmla="*/ 43 w 21600"/>
                <a:gd name="T35" fmla="*/ 26 h 21600"/>
                <a:gd name="T36" fmla="*/ 33 w 21600"/>
                <a:gd name="T37" fmla="*/ 26 h 21600"/>
                <a:gd name="T38" fmla="*/ 16 w 21600"/>
                <a:gd name="T39" fmla="*/ 16 h 21600"/>
                <a:gd name="T40" fmla="*/ 9 w 21600"/>
                <a:gd name="T41" fmla="*/ 14 h 21600"/>
                <a:gd name="T42" fmla="*/ 4 w 21600"/>
                <a:gd name="T43" fmla="*/ 12 h 21600"/>
                <a:gd name="T44" fmla="*/ 2 w 21600"/>
                <a:gd name="T45" fmla="*/ 7 h 21600"/>
                <a:gd name="T46" fmla="*/ 4 w 21600"/>
                <a:gd name="T47" fmla="*/ 4 h 21600"/>
                <a:gd name="T48" fmla="*/ 9 w 21600"/>
                <a:gd name="T49" fmla="*/ 0 h 216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600"/>
                <a:gd name="T76" fmla="*/ 0 h 21600"/>
                <a:gd name="T77" fmla="*/ 21600 w 21600"/>
                <a:gd name="T78" fmla="*/ 21600 h 216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600" h="21600">
                  <a:moveTo>
                    <a:pt x="2627" y="0"/>
                  </a:moveTo>
                  <a:lnTo>
                    <a:pt x="14595" y="21600"/>
                  </a:lnTo>
                  <a:lnTo>
                    <a:pt x="21600" y="19938"/>
                  </a:lnTo>
                  <a:lnTo>
                    <a:pt x="14595" y="21600"/>
                  </a:lnTo>
                  <a:lnTo>
                    <a:pt x="9632" y="21600"/>
                  </a:lnTo>
                  <a:lnTo>
                    <a:pt x="0" y="7477"/>
                  </a:lnTo>
                  <a:lnTo>
                    <a:pt x="2627" y="0"/>
                  </a:lnTo>
                  <a:lnTo>
                    <a:pt x="8173" y="11631"/>
                  </a:lnTo>
                  <a:lnTo>
                    <a:pt x="11092" y="15785"/>
                  </a:lnTo>
                  <a:lnTo>
                    <a:pt x="14011" y="17446"/>
                  </a:lnTo>
                  <a:lnTo>
                    <a:pt x="16054" y="19938"/>
                  </a:lnTo>
                  <a:lnTo>
                    <a:pt x="18097" y="21600"/>
                  </a:lnTo>
                  <a:lnTo>
                    <a:pt x="19557" y="19938"/>
                  </a:lnTo>
                  <a:lnTo>
                    <a:pt x="20141" y="19938"/>
                  </a:lnTo>
                  <a:lnTo>
                    <a:pt x="19557" y="19938"/>
                  </a:lnTo>
                  <a:lnTo>
                    <a:pt x="18097" y="21600"/>
                  </a:lnTo>
                  <a:lnTo>
                    <a:pt x="14595" y="21600"/>
                  </a:lnTo>
                  <a:lnTo>
                    <a:pt x="12551" y="21600"/>
                  </a:lnTo>
                  <a:lnTo>
                    <a:pt x="9632" y="21600"/>
                  </a:lnTo>
                  <a:lnTo>
                    <a:pt x="4670" y="13292"/>
                  </a:lnTo>
                  <a:lnTo>
                    <a:pt x="2627" y="11631"/>
                  </a:lnTo>
                  <a:lnTo>
                    <a:pt x="1168" y="9969"/>
                  </a:lnTo>
                  <a:lnTo>
                    <a:pt x="584" y="5815"/>
                  </a:lnTo>
                  <a:lnTo>
                    <a:pt x="1168" y="3323"/>
                  </a:lnTo>
                  <a:lnTo>
                    <a:pt x="2627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2" name="Freeform 65"/>
            <p:cNvSpPr>
              <a:spLocks/>
            </p:cNvSpPr>
            <p:nvPr/>
          </p:nvSpPr>
          <p:spPr bwMode="auto">
            <a:xfrm>
              <a:off x="179366" y="1450354"/>
              <a:ext cx="1007333" cy="322612"/>
            </a:xfrm>
            <a:custGeom>
              <a:avLst/>
              <a:gdLst>
                <a:gd name="T0" fmla="*/ 230 w 21600"/>
                <a:gd name="T1" fmla="*/ 154 h 21600"/>
                <a:gd name="T2" fmla="*/ 115 w 21600"/>
                <a:gd name="T3" fmla="*/ 187 h 21600"/>
                <a:gd name="T4" fmla="*/ 26 w 21600"/>
                <a:gd name="T5" fmla="*/ 187 h 21600"/>
                <a:gd name="T6" fmla="*/ 10 w 21600"/>
                <a:gd name="T7" fmla="*/ 163 h 21600"/>
                <a:gd name="T8" fmla="*/ 2 w 21600"/>
                <a:gd name="T9" fmla="*/ 130 h 21600"/>
                <a:gd name="T10" fmla="*/ 0 w 21600"/>
                <a:gd name="T11" fmla="*/ 108 h 21600"/>
                <a:gd name="T12" fmla="*/ 67 w 21600"/>
                <a:gd name="T13" fmla="*/ 89 h 21600"/>
                <a:gd name="T14" fmla="*/ 91 w 21600"/>
                <a:gd name="T15" fmla="*/ 82 h 21600"/>
                <a:gd name="T16" fmla="*/ 108 w 21600"/>
                <a:gd name="T17" fmla="*/ 82 h 21600"/>
                <a:gd name="T18" fmla="*/ 148 w 21600"/>
                <a:gd name="T19" fmla="*/ 55 h 21600"/>
                <a:gd name="T20" fmla="*/ 189 w 21600"/>
                <a:gd name="T21" fmla="*/ 31 h 21600"/>
                <a:gd name="T22" fmla="*/ 237 w 21600"/>
                <a:gd name="T23" fmla="*/ 24 h 21600"/>
                <a:gd name="T24" fmla="*/ 294 w 21600"/>
                <a:gd name="T25" fmla="*/ 7 h 21600"/>
                <a:gd name="T26" fmla="*/ 352 w 21600"/>
                <a:gd name="T27" fmla="*/ 0 h 21600"/>
                <a:gd name="T28" fmla="*/ 426 w 21600"/>
                <a:gd name="T29" fmla="*/ 0 h 21600"/>
                <a:gd name="T30" fmla="*/ 457 w 21600"/>
                <a:gd name="T31" fmla="*/ 0 h 21600"/>
                <a:gd name="T32" fmla="*/ 481 w 21600"/>
                <a:gd name="T33" fmla="*/ 7 h 21600"/>
                <a:gd name="T34" fmla="*/ 584 w 21600"/>
                <a:gd name="T35" fmla="*/ 5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600"/>
                <a:gd name="T55" fmla="*/ 0 h 21600"/>
                <a:gd name="T56" fmla="*/ 21600 w 21600"/>
                <a:gd name="T57" fmla="*/ 21600 h 216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600" h="21600">
                  <a:moveTo>
                    <a:pt x="8507" y="17788"/>
                  </a:moveTo>
                  <a:lnTo>
                    <a:pt x="4253" y="21600"/>
                  </a:lnTo>
                  <a:lnTo>
                    <a:pt x="962" y="21600"/>
                  </a:lnTo>
                  <a:lnTo>
                    <a:pt x="370" y="18828"/>
                  </a:lnTo>
                  <a:lnTo>
                    <a:pt x="74" y="15016"/>
                  </a:lnTo>
                  <a:lnTo>
                    <a:pt x="0" y="12475"/>
                  </a:lnTo>
                  <a:lnTo>
                    <a:pt x="2478" y="10280"/>
                  </a:lnTo>
                  <a:lnTo>
                    <a:pt x="3366" y="9472"/>
                  </a:lnTo>
                  <a:lnTo>
                    <a:pt x="3995" y="9472"/>
                  </a:lnTo>
                  <a:lnTo>
                    <a:pt x="5474" y="6353"/>
                  </a:lnTo>
                  <a:lnTo>
                    <a:pt x="6990" y="3581"/>
                  </a:lnTo>
                  <a:lnTo>
                    <a:pt x="8766" y="2772"/>
                  </a:lnTo>
                  <a:lnTo>
                    <a:pt x="10874" y="809"/>
                  </a:lnTo>
                  <a:lnTo>
                    <a:pt x="13019" y="0"/>
                  </a:lnTo>
                  <a:lnTo>
                    <a:pt x="15756" y="0"/>
                  </a:lnTo>
                  <a:lnTo>
                    <a:pt x="16903" y="0"/>
                  </a:lnTo>
                  <a:lnTo>
                    <a:pt x="17790" y="809"/>
                  </a:lnTo>
                  <a:lnTo>
                    <a:pt x="21600" y="57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3" name="Freeform 66"/>
            <p:cNvSpPr>
              <a:spLocks/>
            </p:cNvSpPr>
            <p:nvPr/>
          </p:nvSpPr>
          <p:spPr bwMode="auto">
            <a:xfrm>
              <a:off x="179366" y="1450354"/>
              <a:ext cx="1007333" cy="322612"/>
            </a:xfrm>
            <a:custGeom>
              <a:avLst/>
              <a:gdLst>
                <a:gd name="T0" fmla="*/ 230 w 21600"/>
                <a:gd name="T1" fmla="*/ 154 h 21600"/>
                <a:gd name="T2" fmla="*/ 203 w 21600"/>
                <a:gd name="T3" fmla="*/ 161 h 21600"/>
                <a:gd name="T4" fmla="*/ 177 w 21600"/>
                <a:gd name="T5" fmla="*/ 168 h 21600"/>
                <a:gd name="T6" fmla="*/ 153 w 21600"/>
                <a:gd name="T7" fmla="*/ 173 h 21600"/>
                <a:gd name="T8" fmla="*/ 134 w 21600"/>
                <a:gd name="T9" fmla="*/ 178 h 21600"/>
                <a:gd name="T10" fmla="*/ 115 w 21600"/>
                <a:gd name="T11" fmla="*/ 182 h 21600"/>
                <a:gd name="T12" fmla="*/ 98 w 21600"/>
                <a:gd name="T13" fmla="*/ 185 h 21600"/>
                <a:gd name="T14" fmla="*/ 84 w 21600"/>
                <a:gd name="T15" fmla="*/ 187 h 21600"/>
                <a:gd name="T16" fmla="*/ 72 w 21600"/>
                <a:gd name="T17" fmla="*/ 187 h 21600"/>
                <a:gd name="T18" fmla="*/ 50 w 21600"/>
                <a:gd name="T19" fmla="*/ 185 h 21600"/>
                <a:gd name="T20" fmla="*/ 36 w 21600"/>
                <a:gd name="T21" fmla="*/ 185 h 21600"/>
                <a:gd name="T22" fmla="*/ 24 w 21600"/>
                <a:gd name="T23" fmla="*/ 180 h 21600"/>
                <a:gd name="T24" fmla="*/ 19 w 21600"/>
                <a:gd name="T25" fmla="*/ 175 h 21600"/>
                <a:gd name="T26" fmla="*/ 12 w 21600"/>
                <a:gd name="T27" fmla="*/ 161 h 21600"/>
                <a:gd name="T28" fmla="*/ 7 w 21600"/>
                <a:gd name="T29" fmla="*/ 146 h 21600"/>
                <a:gd name="T30" fmla="*/ 2 w 21600"/>
                <a:gd name="T31" fmla="*/ 132 h 21600"/>
                <a:gd name="T32" fmla="*/ 0 w 21600"/>
                <a:gd name="T33" fmla="*/ 120 h 21600"/>
                <a:gd name="T34" fmla="*/ 2 w 21600"/>
                <a:gd name="T35" fmla="*/ 115 h 21600"/>
                <a:gd name="T36" fmla="*/ 7 w 21600"/>
                <a:gd name="T37" fmla="*/ 108 h 21600"/>
                <a:gd name="T38" fmla="*/ 19 w 21600"/>
                <a:gd name="T39" fmla="*/ 103 h 21600"/>
                <a:gd name="T40" fmla="*/ 34 w 21600"/>
                <a:gd name="T41" fmla="*/ 98 h 21600"/>
                <a:gd name="T42" fmla="*/ 48 w 21600"/>
                <a:gd name="T43" fmla="*/ 94 h 21600"/>
                <a:gd name="T44" fmla="*/ 62 w 21600"/>
                <a:gd name="T45" fmla="*/ 91 h 21600"/>
                <a:gd name="T46" fmla="*/ 72 w 21600"/>
                <a:gd name="T47" fmla="*/ 86 h 21600"/>
                <a:gd name="T48" fmla="*/ 79 w 21600"/>
                <a:gd name="T49" fmla="*/ 84 h 21600"/>
                <a:gd name="T50" fmla="*/ 91 w 21600"/>
                <a:gd name="T51" fmla="*/ 82 h 21600"/>
                <a:gd name="T52" fmla="*/ 101 w 21600"/>
                <a:gd name="T53" fmla="*/ 82 h 21600"/>
                <a:gd name="T54" fmla="*/ 105 w 21600"/>
                <a:gd name="T55" fmla="*/ 79 h 21600"/>
                <a:gd name="T56" fmla="*/ 110 w 21600"/>
                <a:gd name="T57" fmla="*/ 77 h 21600"/>
                <a:gd name="T58" fmla="*/ 120 w 21600"/>
                <a:gd name="T59" fmla="*/ 74 h 21600"/>
                <a:gd name="T60" fmla="*/ 129 w 21600"/>
                <a:gd name="T61" fmla="*/ 70 h 21600"/>
                <a:gd name="T62" fmla="*/ 148 w 21600"/>
                <a:gd name="T63" fmla="*/ 55 h 21600"/>
                <a:gd name="T64" fmla="*/ 170 w 21600"/>
                <a:gd name="T65" fmla="*/ 43 h 21600"/>
                <a:gd name="T66" fmla="*/ 189 w 21600"/>
                <a:gd name="T67" fmla="*/ 34 h 21600"/>
                <a:gd name="T68" fmla="*/ 213 w 21600"/>
                <a:gd name="T69" fmla="*/ 29 h 21600"/>
                <a:gd name="T70" fmla="*/ 239 w 21600"/>
                <a:gd name="T71" fmla="*/ 22 h 21600"/>
                <a:gd name="T72" fmla="*/ 266 w 21600"/>
                <a:gd name="T73" fmla="*/ 14 h 21600"/>
                <a:gd name="T74" fmla="*/ 294 w 21600"/>
                <a:gd name="T75" fmla="*/ 7 h 21600"/>
                <a:gd name="T76" fmla="*/ 323 w 21600"/>
                <a:gd name="T77" fmla="*/ 2 h 21600"/>
                <a:gd name="T78" fmla="*/ 354 w 21600"/>
                <a:gd name="T79" fmla="*/ 0 h 21600"/>
                <a:gd name="T80" fmla="*/ 387 w 21600"/>
                <a:gd name="T81" fmla="*/ 0 h 21600"/>
                <a:gd name="T82" fmla="*/ 404 w 21600"/>
                <a:gd name="T83" fmla="*/ 0 h 21600"/>
                <a:gd name="T84" fmla="*/ 419 w 21600"/>
                <a:gd name="T85" fmla="*/ 0 h 21600"/>
                <a:gd name="T86" fmla="*/ 431 w 21600"/>
                <a:gd name="T87" fmla="*/ 0 h 21600"/>
                <a:gd name="T88" fmla="*/ 440 w 21600"/>
                <a:gd name="T89" fmla="*/ 0 h 21600"/>
                <a:gd name="T90" fmla="*/ 457 w 21600"/>
                <a:gd name="T91" fmla="*/ 0 h 21600"/>
                <a:gd name="T92" fmla="*/ 469 w 21600"/>
                <a:gd name="T93" fmla="*/ 2 h 21600"/>
                <a:gd name="T94" fmla="*/ 474 w 21600"/>
                <a:gd name="T95" fmla="*/ 5 h 21600"/>
                <a:gd name="T96" fmla="*/ 478 w 21600"/>
                <a:gd name="T97" fmla="*/ 5 h 21600"/>
                <a:gd name="T98" fmla="*/ 483 w 21600"/>
                <a:gd name="T99" fmla="*/ 5 h 21600"/>
                <a:gd name="T100" fmla="*/ 490 w 21600"/>
                <a:gd name="T101" fmla="*/ 5 h 21600"/>
                <a:gd name="T102" fmla="*/ 500 w 21600"/>
                <a:gd name="T103" fmla="*/ 7 h 21600"/>
                <a:gd name="T104" fmla="*/ 509 w 21600"/>
                <a:gd name="T105" fmla="*/ 7 h 21600"/>
                <a:gd name="T106" fmla="*/ 521 w 21600"/>
                <a:gd name="T107" fmla="*/ 7 h 21600"/>
                <a:gd name="T108" fmla="*/ 533 w 21600"/>
                <a:gd name="T109" fmla="*/ 7 h 21600"/>
                <a:gd name="T110" fmla="*/ 584 w 21600"/>
                <a:gd name="T111" fmla="*/ 5 h 216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600"/>
                <a:gd name="T169" fmla="*/ 0 h 21600"/>
                <a:gd name="T170" fmla="*/ 21600 w 21600"/>
                <a:gd name="T171" fmla="*/ 21600 h 216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600" h="21600">
                  <a:moveTo>
                    <a:pt x="8507" y="17788"/>
                  </a:moveTo>
                  <a:lnTo>
                    <a:pt x="7508" y="18597"/>
                  </a:lnTo>
                  <a:lnTo>
                    <a:pt x="6547" y="19405"/>
                  </a:lnTo>
                  <a:lnTo>
                    <a:pt x="5659" y="19983"/>
                  </a:lnTo>
                  <a:lnTo>
                    <a:pt x="4956" y="20560"/>
                  </a:lnTo>
                  <a:lnTo>
                    <a:pt x="4253" y="21022"/>
                  </a:lnTo>
                  <a:lnTo>
                    <a:pt x="3625" y="21369"/>
                  </a:lnTo>
                  <a:lnTo>
                    <a:pt x="3107" y="21600"/>
                  </a:lnTo>
                  <a:lnTo>
                    <a:pt x="2663" y="21600"/>
                  </a:lnTo>
                  <a:lnTo>
                    <a:pt x="1849" y="21369"/>
                  </a:lnTo>
                  <a:lnTo>
                    <a:pt x="1332" y="21369"/>
                  </a:lnTo>
                  <a:lnTo>
                    <a:pt x="888" y="20791"/>
                  </a:lnTo>
                  <a:lnTo>
                    <a:pt x="703" y="20214"/>
                  </a:lnTo>
                  <a:lnTo>
                    <a:pt x="444" y="18597"/>
                  </a:lnTo>
                  <a:lnTo>
                    <a:pt x="259" y="16864"/>
                  </a:lnTo>
                  <a:lnTo>
                    <a:pt x="74" y="15247"/>
                  </a:lnTo>
                  <a:lnTo>
                    <a:pt x="0" y="13861"/>
                  </a:lnTo>
                  <a:lnTo>
                    <a:pt x="74" y="13283"/>
                  </a:lnTo>
                  <a:lnTo>
                    <a:pt x="259" y="12475"/>
                  </a:lnTo>
                  <a:lnTo>
                    <a:pt x="703" y="11897"/>
                  </a:lnTo>
                  <a:lnTo>
                    <a:pt x="1258" y="11320"/>
                  </a:lnTo>
                  <a:lnTo>
                    <a:pt x="1775" y="10858"/>
                  </a:lnTo>
                  <a:lnTo>
                    <a:pt x="2293" y="10511"/>
                  </a:lnTo>
                  <a:lnTo>
                    <a:pt x="2663" y="9934"/>
                  </a:lnTo>
                  <a:lnTo>
                    <a:pt x="2922" y="9703"/>
                  </a:lnTo>
                  <a:lnTo>
                    <a:pt x="3366" y="9472"/>
                  </a:lnTo>
                  <a:lnTo>
                    <a:pt x="3736" y="9472"/>
                  </a:lnTo>
                  <a:lnTo>
                    <a:pt x="3884" y="9125"/>
                  </a:lnTo>
                  <a:lnTo>
                    <a:pt x="4068" y="8894"/>
                  </a:lnTo>
                  <a:lnTo>
                    <a:pt x="4438" y="8548"/>
                  </a:lnTo>
                  <a:lnTo>
                    <a:pt x="4771" y="8086"/>
                  </a:lnTo>
                  <a:lnTo>
                    <a:pt x="5474" y="6353"/>
                  </a:lnTo>
                  <a:lnTo>
                    <a:pt x="6288" y="4967"/>
                  </a:lnTo>
                  <a:lnTo>
                    <a:pt x="6990" y="3927"/>
                  </a:lnTo>
                  <a:lnTo>
                    <a:pt x="7878" y="3350"/>
                  </a:lnTo>
                  <a:lnTo>
                    <a:pt x="8840" y="2541"/>
                  </a:lnTo>
                  <a:lnTo>
                    <a:pt x="9838" y="1617"/>
                  </a:lnTo>
                  <a:lnTo>
                    <a:pt x="10874" y="809"/>
                  </a:lnTo>
                  <a:lnTo>
                    <a:pt x="11947" y="231"/>
                  </a:lnTo>
                  <a:lnTo>
                    <a:pt x="13093" y="0"/>
                  </a:lnTo>
                  <a:lnTo>
                    <a:pt x="14314" y="0"/>
                  </a:lnTo>
                  <a:lnTo>
                    <a:pt x="14942" y="0"/>
                  </a:lnTo>
                  <a:lnTo>
                    <a:pt x="15497" y="0"/>
                  </a:lnTo>
                  <a:lnTo>
                    <a:pt x="15941" y="0"/>
                  </a:lnTo>
                  <a:lnTo>
                    <a:pt x="16274" y="0"/>
                  </a:lnTo>
                  <a:lnTo>
                    <a:pt x="16903" y="0"/>
                  </a:lnTo>
                  <a:lnTo>
                    <a:pt x="17347" y="231"/>
                  </a:lnTo>
                  <a:lnTo>
                    <a:pt x="17532" y="578"/>
                  </a:lnTo>
                  <a:lnTo>
                    <a:pt x="17679" y="578"/>
                  </a:lnTo>
                  <a:lnTo>
                    <a:pt x="17864" y="578"/>
                  </a:lnTo>
                  <a:lnTo>
                    <a:pt x="18123" y="578"/>
                  </a:lnTo>
                  <a:lnTo>
                    <a:pt x="18493" y="809"/>
                  </a:lnTo>
                  <a:lnTo>
                    <a:pt x="18826" y="809"/>
                  </a:lnTo>
                  <a:lnTo>
                    <a:pt x="19270" y="809"/>
                  </a:lnTo>
                  <a:lnTo>
                    <a:pt x="19714" y="809"/>
                  </a:lnTo>
                  <a:lnTo>
                    <a:pt x="21600" y="57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4" name="Freeform 67"/>
            <p:cNvSpPr>
              <a:spLocks/>
            </p:cNvSpPr>
            <p:nvPr/>
          </p:nvSpPr>
          <p:spPr bwMode="auto">
            <a:xfrm>
              <a:off x="1071132" y="1479683"/>
              <a:ext cx="101768" cy="1656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81 h 21600"/>
                <a:gd name="T4" fmla="*/ 16 w 21600"/>
                <a:gd name="T5" fmla="*/ 96 h 21600"/>
                <a:gd name="T6" fmla="*/ 43 w 21600"/>
                <a:gd name="T7" fmla="*/ 96 h 21600"/>
                <a:gd name="T8" fmla="*/ 50 w 21600"/>
                <a:gd name="T9" fmla="*/ 81 h 21600"/>
                <a:gd name="T10" fmla="*/ 50 w 21600"/>
                <a:gd name="T11" fmla="*/ 67 h 21600"/>
                <a:gd name="T12" fmla="*/ 59 w 21600"/>
                <a:gd name="T13" fmla="*/ 45 h 21600"/>
                <a:gd name="T14" fmla="*/ 59 w 21600"/>
                <a:gd name="T15" fmla="*/ 14 h 21600"/>
                <a:gd name="T16" fmla="*/ 50 w 21600"/>
                <a:gd name="T17" fmla="*/ 7 h 21600"/>
                <a:gd name="T18" fmla="*/ 43 w 21600"/>
                <a:gd name="T19" fmla="*/ 0 h 21600"/>
                <a:gd name="T20" fmla="*/ 24 w 21600"/>
                <a:gd name="T21" fmla="*/ 0 h 21600"/>
                <a:gd name="T22" fmla="*/ 2 w 21600"/>
                <a:gd name="T23" fmla="*/ 0 h 21600"/>
                <a:gd name="T24" fmla="*/ 0 w 21600"/>
                <a:gd name="T25" fmla="*/ 14 h 216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00"/>
                <a:gd name="T40" fmla="*/ 0 h 21600"/>
                <a:gd name="T41" fmla="*/ 21600 w 21600"/>
                <a:gd name="T42" fmla="*/ 21600 h 216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00" h="21600">
                  <a:moveTo>
                    <a:pt x="0" y="0"/>
                  </a:moveTo>
                  <a:lnTo>
                    <a:pt x="0" y="18225"/>
                  </a:lnTo>
                  <a:lnTo>
                    <a:pt x="5858" y="21600"/>
                  </a:lnTo>
                  <a:lnTo>
                    <a:pt x="15742" y="21600"/>
                  </a:lnTo>
                  <a:lnTo>
                    <a:pt x="18305" y="18225"/>
                  </a:lnTo>
                  <a:lnTo>
                    <a:pt x="18305" y="15075"/>
                  </a:lnTo>
                  <a:lnTo>
                    <a:pt x="21600" y="10125"/>
                  </a:lnTo>
                  <a:lnTo>
                    <a:pt x="21600" y="3150"/>
                  </a:lnTo>
                  <a:lnTo>
                    <a:pt x="18305" y="1575"/>
                  </a:lnTo>
                  <a:lnTo>
                    <a:pt x="15742" y="0"/>
                  </a:lnTo>
                  <a:lnTo>
                    <a:pt x="8786" y="0"/>
                  </a:lnTo>
                  <a:lnTo>
                    <a:pt x="732" y="0"/>
                  </a:lnTo>
                  <a:lnTo>
                    <a:pt x="0" y="315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" name="Freeform 68"/>
            <p:cNvSpPr>
              <a:spLocks/>
            </p:cNvSpPr>
            <p:nvPr/>
          </p:nvSpPr>
          <p:spPr bwMode="auto">
            <a:xfrm>
              <a:off x="1071132" y="1479683"/>
              <a:ext cx="101768" cy="1656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9 h 21600"/>
                <a:gd name="T4" fmla="*/ 0 w 21600"/>
                <a:gd name="T5" fmla="*/ 36 h 21600"/>
                <a:gd name="T6" fmla="*/ 0 w 21600"/>
                <a:gd name="T7" fmla="*/ 50 h 21600"/>
                <a:gd name="T8" fmla="*/ 0 w 21600"/>
                <a:gd name="T9" fmla="*/ 62 h 21600"/>
                <a:gd name="T10" fmla="*/ 2 w 21600"/>
                <a:gd name="T11" fmla="*/ 72 h 21600"/>
                <a:gd name="T12" fmla="*/ 4 w 21600"/>
                <a:gd name="T13" fmla="*/ 81 h 21600"/>
                <a:gd name="T14" fmla="*/ 4 w 21600"/>
                <a:gd name="T15" fmla="*/ 86 h 21600"/>
                <a:gd name="T16" fmla="*/ 7 w 21600"/>
                <a:gd name="T17" fmla="*/ 89 h 21600"/>
                <a:gd name="T18" fmla="*/ 16 w 21600"/>
                <a:gd name="T19" fmla="*/ 93 h 21600"/>
                <a:gd name="T20" fmla="*/ 28 w 21600"/>
                <a:gd name="T21" fmla="*/ 96 h 21600"/>
                <a:gd name="T22" fmla="*/ 40 w 21600"/>
                <a:gd name="T23" fmla="*/ 93 h 21600"/>
                <a:gd name="T24" fmla="*/ 45 w 21600"/>
                <a:gd name="T25" fmla="*/ 89 h 21600"/>
                <a:gd name="T26" fmla="*/ 50 w 21600"/>
                <a:gd name="T27" fmla="*/ 81 h 21600"/>
                <a:gd name="T28" fmla="*/ 50 w 21600"/>
                <a:gd name="T29" fmla="*/ 74 h 21600"/>
                <a:gd name="T30" fmla="*/ 52 w 21600"/>
                <a:gd name="T31" fmla="*/ 65 h 21600"/>
                <a:gd name="T32" fmla="*/ 55 w 21600"/>
                <a:gd name="T33" fmla="*/ 55 h 21600"/>
                <a:gd name="T34" fmla="*/ 59 w 21600"/>
                <a:gd name="T35" fmla="*/ 45 h 21600"/>
                <a:gd name="T36" fmla="*/ 59 w 21600"/>
                <a:gd name="T37" fmla="*/ 29 h 21600"/>
                <a:gd name="T38" fmla="*/ 59 w 21600"/>
                <a:gd name="T39" fmla="*/ 24 h 21600"/>
                <a:gd name="T40" fmla="*/ 57 w 21600"/>
                <a:gd name="T41" fmla="*/ 17 h 21600"/>
                <a:gd name="T42" fmla="*/ 57 w 21600"/>
                <a:gd name="T43" fmla="*/ 14 h 21600"/>
                <a:gd name="T44" fmla="*/ 55 w 21600"/>
                <a:gd name="T45" fmla="*/ 12 h 21600"/>
                <a:gd name="T46" fmla="*/ 50 w 21600"/>
                <a:gd name="T47" fmla="*/ 7 h 21600"/>
                <a:gd name="T48" fmla="*/ 45 w 21600"/>
                <a:gd name="T49" fmla="*/ 5 h 21600"/>
                <a:gd name="T50" fmla="*/ 40 w 21600"/>
                <a:gd name="T51" fmla="*/ 0 h 21600"/>
                <a:gd name="T52" fmla="*/ 33 w 21600"/>
                <a:gd name="T53" fmla="*/ 0 h 21600"/>
                <a:gd name="T54" fmla="*/ 24 w 21600"/>
                <a:gd name="T55" fmla="*/ 0 h 21600"/>
                <a:gd name="T56" fmla="*/ 14 w 21600"/>
                <a:gd name="T57" fmla="*/ 0 h 21600"/>
                <a:gd name="T58" fmla="*/ 7 w 21600"/>
                <a:gd name="T59" fmla="*/ 0 h 21600"/>
                <a:gd name="T60" fmla="*/ 4 w 21600"/>
                <a:gd name="T61" fmla="*/ 5 h 21600"/>
                <a:gd name="T62" fmla="*/ 0 w 21600"/>
                <a:gd name="T63" fmla="*/ 7 h 21600"/>
                <a:gd name="T64" fmla="*/ 0 w 21600"/>
                <a:gd name="T65" fmla="*/ 1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0" y="0"/>
                  </a:moveTo>
                  <a:lnTo>
                    <a:pt x="0" y="4275"/>
                  </a:lnTo>
                  <a:lnTo>
                    <a:pt x="0" y="8100"/>
                  </a:lnTo>
                  <a:lnTo>
                    <a:pt x="0" y="11250"/>
                  </a:lnTo>
                  <a:lnTo>
                    <a:pt x="0" y="13950"/>
                  </a:lnTo>
                  <a:lnTo>
                    <a:pt x="732" y="16200"/>
                  </a:lnTo>
                  <a:lnTo>
                    <a:pt x="1464" y="18225"/>
                  </a:lnTo>
                  <a:lnTo>
                    <a:pt x="1464" y="19350"/>
                  </a:lnTo>
                  <a:lnTo>
                    <a:pt x="2563" y="20025"/>
                  </a:lnTo>
                  <a:lnTo>
                    <a:pt x="5858" y="20925"/>
                  </a:lnTo>
                  <a:lnTo>
                    <a:pt x="10251" y="21600"/>
                  </a:lnTo>
                  <a:lnTo>
                    <a:pt x="14644" y="20925"/>
                  </a:lnTo>
                  <a:lnTo>
                    <a:pt x="16475" y="20025"/>
                  </a:lnTo>
                  <a:lnTo>
                    <a:pt x="18305" y="18225"/>
                  </a:lnTo>
                  <a:lnTo>
                    <a:pt x="18305" y="16650"/>
                  </a:lnTo>
                  <a:lnTo>
                    <a:pt x="19037" y="14625"/>
                  </a:lnTo>
                  <a:lnTo>
                    <a:pt x="20136" y="12375"/>
                  </a:lnTo>
                  <a:lnTo>
                    <a:pt x="21600" y="10125"/>
                  </a:lnTo>
                  <a:lnTo>
                    <a:pt x="21600" y="6525"/>
                  </a:lnTo>
                  <a:lnTo>
                    <a:pt x="21600" y="5400"/>
                  </a:lnTo>
                  <a:lnTo>
                    <a:pt x="20868" y="3825"/>
                  </a:lnTo>
                  <a:lnTo>
                    <a:pt x="20868" y="3150"/>
                  </a:lnTo>
                  <a:lnTo>
                    <a:pt x="20136" y="2700"/>
                  </a:lnTo>
                  <a:lnTo>
                    <a:pt x="18305" y="1575"/>
                  </a:lnTo>
                  <a:lnTo>
                    <a:pt x="16475" y="1125"/>
                  </a:lnTo>
                  <a:lnTo>
                    <a:pt x="14644" y="0"/>
                  </a:lnTo>
                  <a:lnTo>
                    <a:pt x="12081" y="0"/>
                  </a:lnTo>
                  <a:lnTo>
                    <a:pt x="8786" y="0"/>
                  </a:lnTo>
                  <a:lnTo>
                    <a:pt x="5125" y="0"/>
                  </a:lnTo>
                  <a:lnTo>
                    <a:pt x="2563" y="0"/>
                  </a:lnTo>
                  <a:lnTo>
                    <a:pt x="1464" y="1125"/>
                  </a:lnTo>
                  <a:lnTo>
                    <a:pt x="0" y="1575"/>
                  </a:lnTo>
                  <a:lnTo>
                    <a:pt x="0" y="315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6" name="Freeform 69"/>
            <p:cNvSpPr>
              <a:spLocks/>
            </p:cNvSpPr>
            <p:nvPr/>
          </p:nvSpPr>
          <p:spPr bwMode="auto">
            <a:xfrm>
              <a:off x="196615" y="1660829"/>
              <a:ext cx="379475" cy="112138"/>
            </a:xfrm>
            <a:custGeom>
              <a:avLst/>
              <a:gdLst>
                <a:gd name="T0" fmla="*/ 220 w 21600"/>
                <a:gd name="T1" fmla="*/ 24 h 21600"/>
                <a:gd name="T2" fmla="*/ 162 w 21600"/>
                <a:gd name="T3" fmla="*/ 48 h 21600"/>
                <a:gd name="T4" fmla="*/ 91 w 21600"/>
                <a:gd name="T5" fmla="*/ 65 h 21600"/>
                <a:gd name="T6" fmla="*/ 24 w 21600"/>
                <a:gd name="T7" fmla="*/ 65 h 21600"/>
                <a:gd name="T8" fmla="*/ 0 w 21600"/>
                <a:gd name="T9" fmla="*/ 41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21600" y="7975"/>
                  </a:moveTo>
                  <a:lnTo>
                    <a:pt x="15905" y="15951"/>
                  </a:lnTo>
                  <a:lnTo>
                    <a:pt x="8935" y="21600"/>
                  </a:lnTo>
                  <a:lnTo>
                    <a:pt x="2356" y="21600"/>
                  </a:lnTo>
                  <a:lnTo>
                    <a:pt x="0" y="13625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7" name="Freeform 70"/>
            <p:cNvSpPr>
              <a:spLocks/>
            </p:cNvSpPr>
            <p:nvPr/>
          </p:nvSpPr>
          <p:spPr bwMode="auto">
            <a:xfrm>
              <a:off x="196615" y="1660829"/>
              <a:ext cx="379475" cy="112138"/>
            </a:xfrm>
            <a:custGeom>
              <a:avLst/>
              <a:gdLst>
                <a:gd name="T0" fmla="*/ 220 w 21600"/>
                <a:gd name="T1" fmla="*/ 24 h 21600"/>
                <a:gd name="T2" fmla="*/ 193 w 21600"/>
                <a:gd name="T3" fmla="*/ 34 h 21600"/>
                <a:gd name="T4" fmla="*/ 167 w 21600"/>
                <a:gd name="T5" fmla="*/ 44 h 21600"/>
                <a:gd name="T6" fmla="*/ 146 w 21600"/>
                <a:gd name="T7" fmla="*/ 51 h 21600"/>
                <a:gd name="T8" fmla="*/ 126 w 21600"/>
                <a:gd name="T9" fmla="*/ 56 h 21600"/>
                <a:gd name="T10" fmla="*/ 91 w 21600"/>
                <a:gd name="T11" fmla="*/ 63 h 21600"/>
                <a:gd name="T12" fmla="*/ 57 w 21600"/>
                <a:gd name="T13" fmla="*/ 65 h 21600"/>
                <a:gd name="T14" fmla="*/ 43 w 21600"/>
                <a:gd name="T15" fmla="*/ 63 h 21600"/>
                <a:gd name="T16" fmla="*/ 31 w 21600"/>
                <a:gd name="T17" fmla="*/ 63 h 21600"/>
                <a:gd name="T18" fmla="*/ 19 w 21600"/>
                <a:gd name="T19" fmla="*/ 58 h 21600"/>
                <a:gd name="T20" fmla="*/ 12 w 21600"/>
                <a:gd name="T21" fmla="*/ 53 h 21600"/>
                <a:gd name="T22" fmla="*/ 7 w 21600"/>
                <a:gd name="T23" fmla="*/ 44 h 21600"/>
                <a:gd name="T24" fmla="*/ 2 w 21600"/>
                <a:gd name="T25" fmla="*/ 34 h 21600"/>
                <a:gd name="T26" fmla="*/ 2 w 21600"/>
                <a:gd name="T27" fmla="*/ 17 h 21600"/>
                <a:gd name="T28" fmla="*/ 0 w 21600"/>
                <a:gd name="T29" fmla="*/ 0 h 21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600"/>
                <a:gd name="T46" fmla="*/ 0 h 21600"/>
                <a:gd name="T47" fmla="*/ 21600 w 21600"/>
                <a:gd name="T48" fmla="*/ 21600 h 216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600" h="21600">
                  <a:moveTo>
                    <a:pt x="21600" y="7975"/>
                  </a:moveTo>
                  <a:lnTo>
                    <a:pt x="18949" y="11298"/>
                  </a:lnTo>
                  <a:lnTo>
                    <a:pt x="16396" y="14622"/>
                  </a:lnTo>
                  <a:lnTo>
                    <a:pt x="14335" y="16948"/>
                  </a:lnTo>
                  <a:lnTo>
                    <a:pt x="12371" y="18609"/>
                  </a:lnTo>
                  <a:lnTo>
                    <a:pt x="8935" y="20935"/>
                  </a:lnTo>
                  <a:lnTo>
                    <a:pt x="5596" y="21600"/>
                  </a:lnTo>
                  <a:lnTo>
                    <a:pt x="4222" y="20935"/>
                  </a:lnTo>
                  <a:lnTo>
                    <a:pt x="3044" y="20935"/>
                  </a:lnTo>
                  <a:lnTo>
                    <a:pt x="1865" y="19274"/>
                  </a:lnTo>
                  <a:lnTo>
                    <a:pt x="1178" y="17612"/>
                  </a:lnTo>
                  <a:lnTo>
                    <a:pt x="687" y="14622"/>
                  </a:lnTo>
                  <a:lnTo>
                    <a:pt x="196" y="11298"/>
                  </a:lnTo>
                  <a:lnTo>
                    <a:pt x="196" y="5649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8" name="Freeform 71"/>
            <p:cNvSpPr>
              <a:spLocks/>
            </p:cNvSpPr>
            <p:nvPr/>
          </p:nvSpPr>
          <p:spPr bwMode="auto">
            <a:xfrm>
              <a:off x="125895" y="1591821"/>
              <a:ext cx="601985" cy="210474"/>
            </a:xfrm>
            <a:custGeom>
              <a:avLst/>
              <a:gdLst>
                <a:gd name="T0" fmla="*/ 325 w 21600"/>
                <a:gd name="T1" fmla="*/ 0 h 21600"/>
                <a:gd name="T2" fmla="*/ 301 w 21600"/>
                <a:gd name="T3" fmla="*/ 7 h 21600"/>
                <a:gd name="T4" fmla="*/ 285 w 21600"/>
                <a:gd name="T5" fmla="*/ 55 h 21600"/>
                <a:gd name="T6" fmla="*/ 261 w 21600"/>
                <a:gd name="T7" fmla="*/ 14 h 21600"/>
                <a:gd name="T8" fmla="*/ 220 w 21600"/>
                <a:gd name="T9" fmla="*/ 14 h 21600"/>
                <a:gd name="T10" fmla="*/ 172 w 21600"/>
                <a:gd name="T11" fmla="*/ 48 h 21600"/>
                <a:gd name="T12" fmla="*/ 139 w 21600"/>
                <a:gd name="T13" fmla="*/ 64 h 21600"/>
                <a:gd name="T14" fmla="*/ 91 w 21600"/>
                <a:gd name="T15" fmla="*/ 88 h 21600"/>
                <a:gd name="T16" fmla="*/ 24 w 21600"/>
                <a:gd name="T17" fmla="*/ 112 h 21600"/>
                <a:gd name="T18" fmla="*/ 0 w 21600"/>
                <a:gd name="T19" fmla="*/ 122 h 21600"/>
                <a:gd name="T20" fmla="*/ 17 w 21600"/>
                <a:gd name="T21" fmla="*/ 122 h 21600"/>
                <a:gd name="T22" fmla="*/ 50 w 21600"/>
                <a:gd name="T23" fmla="*/ 112 h 21600"/>
                <a:gd name="T24" fmla="*/ 105 w 21600"/>
                <a:gd name="T25" fmla="*/ 81 h 21600"/>
                <a:gd name="T26" fmla="*/ 155 w 21600"/>
                <a:gd name="T27" fmla="*/ 72 h 21600"/>
                <a:gd name="T28" fmla="*/ 196 w 21600"/>
                <a:gd name="T29" fmla="*/ 48 h 21600"/>
                <a:gd name="T30" fmla="*/ 244 w 21600"/>
                <a:gd name="T31" fmla="*/ 31 h 21600"/>
                <a:gd name="T32" fmla="*/ 261 w 21600"/>
                <a:gd name="T33" fmla="*/ 31 h 21600"/>
                <a:gd name="T34" fmla="*/ 261 w 21600"/>
                <a:gd name="T35" fmla="*/ 72 h 21600"/>
                <a:gd name="T36" fmla="*/ 301 w 21600"/>
                <a:gd name="T37" fmla="*/ 72 h 21600"/>
                <a:gd name="T38" fmla="*/ 325 w 21600"/>
                <a:gd name="T39" fmla="*/ 55 h 21600"/>
                <a:gd name="T40" fmla="*/ 349 w 21600"/>
                <a:gd name="T41" fmla="*/ 40 h 21600"/>
                <a:gd name="T42" fmla="*/ 342 w 21600"/>
                <a:gd name="T43" fmla="*/ 0 h 216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1600"/>
                <a:gd name="T67" fmla="*/ 0 h 21600"/>
                <a:gd name="T68" fmla="*/ 21600 w 21600"/>
                <a:gd name="T69" fmla="*/ 21600 h 216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1600" h="21600">
                  <a:moveTo>
                    <a:pt x="20115" y="0"/>
                  </a:moveTo>
                  <a:lnTo>
                    <a:pt x="18629" y="1239"/>
                  </a:lnTo>
                  <a:lnTo>
                    <a:pt x="17639" y="9738"/>
                  </a:lnTo>
                  <a:lnTo>
                    <a:pt x="16154" y="2479"/>
                  </a:lnTo>
                  <a:lnTo>
                    <a:pt x="13616" y="2479"/>
                  </a:lnTo>
                  <a:lnTo>
                    <a:pt x="10645" y="8498"/>
                  </a:lnTo>
                  <a:lnTo>
                    <a:pt x="8603" y="11331"/>
                  </a:lnTo>
                  <a:lnTo>
                    <a:pt x="5632" y="15580"/>
                  </a:lnTo>
                  <a:lnTo>
                    <a:pt x="1485" y="19830"/>
                  </a:lnTo>
                  <a:lnTo>
                    <a:pt x="0" y="21600"/>
                  </a:lnTo>
                  <a:lnTo>
                    <a:pt x="1052" y="21600"/>
                  </a:lnTo>
                  <a:lnTo>
                    <a:pt x="3095" y="19830"/>
                  </a:lnTo>
                  <a:lnTo>
                    <a:pt x="6499" y="14341"/>
                  </a:lnTo>
                  <a:lnTo>
                    <a:pt x="9593" y="12748"/>
                  </a:lnTo>
                  <a:lnTo>
                    <a:pt x="12131" y="8498"/>
                  </a:lnTo>
                  <a:lnTo>
                    <a:pt x="15101" y="5489"/>
                  </a:lnTo>
                  <a:lnTo>
                    <a:pt x="16154" y="5489"/>
                  </a:lnTo>
                  <a:lnTo>
                    <a:pt x="16154" y="12748"/>
                  </a:lnTo>
                  <a:lnTo>
                    <a:pt x="18629" y="12748"/>
                  </a:lnTo>
                  <a:lnTo>
                    <a:pt x="20115" y="9738"/>
                  </a:lnTo>
                  <a:lnTo>
                    <a:pt x="21600" y="7082"/>
                  </a:lnTo>
                  <a:lnTo>
                    <a:pt x="21167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9" name="Freeform 72"/>
            <p:cNvSpPr>
              <a:spLocks/>
            </p:cNvSpPr>
            <p:nvPr/>
          </p:nvSpPr>
          <p:spPr bwMode="auto">
            <a:xfrm>
              <a:off x="134519" y="1591821"/>
              <a:ext cx="584736" cy="210474"/>
            </a:xfrm>
            <a:custGeom>
              <a:avLst/>
              <a:gdLst>
                <a:gd name="T0" fmla="*/ 311 w 21600"/>
                <a:gd name="T1" fmla="*/ 4 h 21600"/>
                <a:gd name="T2" fmla="*/ 294 w 21600"/>
                <a:gd name="T3" fmla="*/ 21 h 21600"/>
                <a:gd name="T4" fmla="*/ 287 w 21600"/>
                <a:gd name="T5" fmla="*/ 36 h 21600"/>
                <a:gd name="T6" fmla="*/ 282 w 21600"/>
                <a:gd name="T7" fmla="*/ 43 h 21600"/>
                <a:gd name="T8" fmla="*/ 277 w 21600"/>
                <a:gd name="T9" fmla="*/ 45 h 21600"/>
                <a:gd name="T10" fmla="*/ 270 w 21600"/>
                <a:gd name="T11" fmla="*/ 40 h 21600"/>
                <a:gd name="T12" fmla="*/ 260 w 21600"/>
                <a:gd name="T13" fmla="*/ 26 h 21600"/>
                <a:gd name="T14" fmla="*/ 246 w 21600"/>
                <a:gd name="T15" fmla="*/ 16 h 21600"/>
                <a:gd name="T16" fmla="*/ 225 w 21600"/>
                <a:gd name="T17" fmla="*/ 16 h 21600"/>
                <a:gd name="T18" fmla="*/ 203 w 21600"/>
                <a:gd name="T19" fmla="*/ 24 h 21600"/>
                <a:gd name="T20" fmla="*/ 167 w 21600"/>
                <a:gd name="T21" fmla="*/ 45 h 21600"/>
                <a:gd name="T22" fmla="*/ 131 w 21600"/>
                <a:gd name="T23" fmla="*/ 64 h 21600"/>
                <a:gd name="T24" fmla="*/ 83 w 21600"/>
                <a:gd name="T25" fmla="*/ 88 h 21600"/>
                <a:gd name="T26" fmla="*/ 38 w 21600"/>
                <a:gd name="T27" fmla="*/ 105 h 21600"/>
                <a:gd name="T28" fmla="*/ 14 w 21600"/>
                <a:gd name="T29" fmla="*/ 115 h 21600"/>
                <a:gd name="T30" fmla="*/ 2 w 21600"/>
                <a:gd name="T31" fmla="*/ 120 h 21600"/>
                <a:gd name="T32" fmla="*/ 5 w 21600"/>
                <a:gd name="T33" fmla="*/ 122 h 21600"/>
                <a:gd name="T34" fmla="*/ 28 w 21600"/>
                <a:gd name="T35" fmla="*/ 117 h 21600"/>
                <a:gd name="T36" fmla="*/ 48 w 21600"/>
                <a:gd name="T37" fmla="*/ 110 h 21600"/>
                <a:gd name="T38" fmla="*/ 74 w 21600"/>
                <a:gd name="T39" fmla="*/ 96 h 21600"/>
                <a:gd name="T40" fmla="*/ 100 w 21600"/>
                <a:gd name="T41" fmla="*/ 84 h 21600"/>
                <a:gd name="T42" fmla="*/ 127 w 21600"/>
                <a:gd name="T43" fmla="*/ 76 h 21600"/>
                <a:gd name="T44" fmla="*/ 170 w 21600"/>
                <a:gd name="T45" fmla="*/ 60 h 21600"/>
                <a:gd name="T46" fmla="*/ 215 w 21600"/>
                <a:gd name="T47" fmla="*/ 40 h 21600"/>
                <a:gd name="T48" fmla="*/ 237 w 21600"/>
                <a:gd name="T49" fmla="*/ 33 h 21600"/>
                <a:gd name="T50" fmla="*/ 248 w 21600"/>
                <a:gd name="T51" fmla="*/ 31 h 21600"/>
                <a:gd name="T52" fmla="*/ 253 w 21600"/>
                <a:gd name="T53" fmla="*/ 36 h 21600"/>
                <a:gd name="T54" fmla="*/ 256 w 21600"/>
                <a:gd name="T55" fmla="*/ 52 h 21600"/>
                <a:gd name="T56" fmla="*/ 260 w 21600"/>
                <a:gd name="T57" fmla="*/ 67 h 21600"/>
                <a:gd name="T58" fmla="*/ 277 w 21600"/>
                <a:gd name="T59" fmla="*/ 72 h 21600"/>
                <a:gd name="T60" fmla="*/ 308 w 21600"/>
                <a:gd name="T61" fmla="*/ 64 h 21600"/>
                <a:gd name="T62" fmla="*/ 332 w 21600"/>
                <a:gd name="T63" fmla="*/ 48 h 21600"/>
                <a:gd name="T64" fmla="*/ 339 w 21600"/>
                <a:gd name="T65" fmla="*/ 31 h 21600"/>
                <a:gd name="T66" fmla="*/ 337 w 21600"/>
                <a:gd name="T67" fmla="*/ 0 h 216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00"/>
                <a:gd name="T103" fmla="*/ 0 h 21600"/>
                <a:gd name="T104" fmla="*/ 21600 w 21600"/>
                <a:gd name="T105" fmla="*/ 21600 h 216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00" h="21600">
                  <a:moveTo>
                    <a:pt x="20389" y="0"/>
                  </a:moveTo>
                  <a:lnTo>
                    <a:pt x="19816" y="708"/>
                  </a:lnTo>
                  <a:lnTo>
                    <a:pt x="19179" y="2125"/>
                  </a:lnTo>
                  <a:lnTo>
                    <a:pt x="18733" y="3718"/>
                  </a:lnTo>
                  <a:lnTo>
                    <a:pt x="18414" y="5489"/>
                  </a:lnTo>
                  <a:lnTo>
                    <a:pt x="18287" y="6374"/>
                  </a:lnTo>
                  <a:lnTo>
                    <a:pt x="18096" y="7082"/>
                  </a:lnTo>
                  <a:lnTo>
                    <a:pt x="17968" y="7613"/>
                  </a:lnTo>
                  <a:lnTo>
                    <a:pt x="17841" y="7967"/>
                  </a:lnTo>
                  <a:lnTo>
                    <a:pt x="17650" y="7967"/>
                  </a:lnTo>
                  <a:lnTo>
                    <a:pt x="17522" y="7613"/>
                  </a:lnTo>
                  <a:lnTo>
                    <a:pt x="17204" y="7082"/>
                  </a:lnTo>
                  <a:lnTo>
                    <a:pt x="17076" y="6374"/>
                  </a:lnTo>
                  <a:lnTo>
                    <a:pt x="16566" y="4603"/>
                  </a:lnTo>
                  <a:lnTo>
                    <a:pt x="16120" y="3718"/>
                  </a:lnTo>
                  <a:lnTo>
                    <a:pt x="15674" y="2833"/>
                  </a:lnTo>
                  <a:lnTo>
                    <a:pt x="15101" y="2479"/>
                  </a:lnTo>
                  <a:lnTo>
                    <a:pt x="14336" y="2833"/>
                  </a:lnTo>
                  <a:lnTo>
                    <a:pt x="13699" y="3364"/>
                  </a:lnTo>
                  <a:lnTo>
                    <a:pt x="12935" y="4249"/>
                  </a:lnTo>
                  <a:lnTo>
                    <a:pt x="12170" y="5489"/>
                  </a:lnTo>
                  <a:lnTo>
                    <a:pt x="10641" y="7967"/>
                  </a:lnTo>
                  <a:lnTo>
                    <a:pt x="9558" y="9738"/>
                  </a:lnTo>
                  <a:lnTo>
                    <a:pt x="8347" y="11331"/>
                  </a:lnTo>
                  <a:lnTo>
                    <a:pt x="7009" y="13456"/>
                  </a:lnTo>
                  <a:lnTo>
                    <a:pt x="5288" y="15580"/>
                  </a:lnTo>
                  <a:lnTo>
                    <a:pt x="3313" y="17705"/>
                  </a:lnTo>
                  <a:lnTo>
                    <a:pt x="2421" y="18590"/>
                  </a:lnTo>
                  <a:lnTo>
                    <a:pt x="1657" y="19475"/>
                  </a:lnTo>
                  <a:lnTo>
                    <a:pt x="892" y="20361"/>
                  </a:lnTo>
                  <a:lnTo>
                    <a:pt x="446" y="20715"/>
                  </a:lnTo>
                  <a:lnTo>
                    <a:pt x="127" y="21246"/>
                  </a:lnTo>
                  <a:lnTo>
                    <a:pt x="0" y="21246"/>
                  </a:lnTo>
                  <a:lnTo>
                    <a:pt x="319" y="21600"/>
                  </a:lnTo>
                  <a:lnTo>
                    <a:pt x="892" y="21246"/>
                  </a:lnTo>
                  <a:lnTo>
                    <a:pt x="1784" y="20715"/>
                  </a:lnTo>
                  <a:lnTo>
                    <a:pt x="2421" y="20361"/>
                  </a:lnTo>
                  <a:lnTo>
                    <a:pt x="3058" y="19475"/>
                  </a:lnTo>
                  <a:lnTo>
                    <a:pt x="3823" y="18236"/>
                  </a:lnTo>
                  <a:lnTo>
                    <a:pt x="4715" y="16997"/>
                  </a:lnTo>
                  <a:lnTo>
                    <a:pt x="5480" y="15580"/>
                  </a:lnTo>
                  <a:lnTo>
                    <a:pt x="6372" y="14872"/>
                  </a:lnTo>
                  <a:lnTo>
                    <a:pt x="7136" y="13987"/>
                  </a:lnTo>
                  <a:lnTo>
                    <a:pt x="8092" y="13456"/>
                  </a:lnTo>
                  <a:lnTo>
                    <a:pt x="9430" y="12216"/>
                  </a:lnTo>
                  <a:lnTo>
                    <a:pt x="10832" y="10623"/>
                  </a:lnTo>
                  <a:lnTo>
                    <a:pt x="12170" y="8498"/>
                  </a:lnTo>
                  <a:lnTo>
                    <a:pt x="13699" y="7082"/>
                  </a:lnTo>
                  <a:lnTo>
                    <a:pt x="14464" y="6374"/>
                  </a:lnTo>
                  <a:lnTo>
                    <a:pt x="15101" y="5843"/>
                  </a:lnTo>
                  <a:lnTo>
                    <a:pt x="15356" y="5489"/>
                  </a:lnTo>
                  <a:lnTo>
                    <a:pt x="15802" y="5489"/>
                  </a:lnTo>
                  <a:lnTo>
                    <a:pt x="15993" y="5843"/>
                  </a:lnTo>
                  <a:lnTo>
                    <a:pt x="16120" y="6374"/>
                  </a:lnTo>
                  <a:lnTo>
                    <a:pt x="16312" y="7613"/>
                  </a:lnTo>
                  <a:lnTo>
                    <a:pt x="16312" y="9207"/>
                  </a:lnTo>
                  <a:lnTo>
                    <a:pt x="16439" y="10623"/>
                  </a:lnTo>
                  <a:lnTo>
                    <a:pt x="16566" y="11862"/>
                  </a:lnTo>
                  <a:lnTo>
                    <a:pt x="17076" y="12748"/>
                  </a:lnTo>
                  <a:lnTo>
                    <a:pt x="17650" y="12748"/>
                  </a:lnTo>
                  <a:lnTo>
                    <a:pt x="18733" y="12216"/>
                  </a:lnTo>
                  <a:lnTo>
                    <a:pt x="19625" y="11331"/>
                  </a:lnTo>
                  <a:lnTo>
                    <a:pt x="20389" y="9738"/>
                  </a:lnTo>
                  <a:lnTo>
                    <a:pt x="21154" y="8498"/>
                  </a:lnTo>
                  <a:lnTo>
                    <a:pt x="21473" y="7082"/>
                  </a:lnTo>
                  <a:lnTo>
                    <a:pt x="21600" y="5489"/>
                  </a:lnTo>
                  <a:lnTo>
                    <a:pt x="21600" y="2833"/>
                  </a:lnTo>
                  <a:lnTo>
                    <a:pt x="21473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0" name="Freeform 73"/>
            <p:cNvSpPr>
              <a:spLocks/>
            </p:cNvSpPr>
            <p:nvPr/>
          </p:nvSpPr>
          <p:spPr bwMode="auto">
            <a:xfrm>
              <a:off x="175917" y="1743638"/>
              <a:ext cx="317379" cy="153543"/>
            </a:xfrm>
            <a:custGeom>
              <a:avLst/>
              <a:gdLst>
                <a:gd name="T0" fmla="*/ 158 w 21600"/>
                <a:gd name="T1" fmla="*/ 8 h 21600"/>
                <a:gd name="T2" fmla="*/ 148 w 21600"/>
                <a:gd name="T3" fmla="*/ 20 h 21600"/>
                <a:gd name="T4" fmla="*/ 141 w 21600"/>
                <a:gd name="T5" fmla="*/ 32 h 21600"/>
                <a:gd name="T6" fmla="*/ 131 w 21600"/>
                <a:gd name="T7" fmla="*/ 39 h 21600"/>
                <a:gd name="T8" fmla="*/ 124 w 21600"/>
                <a:gd name="T9" fmla="*/ 46 h 21600"/>
                <a:gd name="T10" fmla="*/ 117 w 21600"/>
                <a:gd name="T11" fmla="*/ 53 h 21600"/>
                <a:gd name="T12" fmla="*/ 112 w 21600"/>
                <a:gd name="T13" fmla="*/ 58 h 21600"/>
                <a:gd name="T14" fmla="*/ 107 w 21600"/>
                <a:gd name="T15" fmla="*/ 63 h 21600"/>
                <a:gd name="T16" fmla="*/ 103 w 21600"/>
                <a:gd name="T17" fmla="*/ 65 h 21600"/>
                <a:gd name="T18" fmla="*/ 88 w 21600"/>
                <a:gd name="T19" fmla="*/ 70 h 21600"/>
                <a:gd name="T20" fmla="*/ 71 w 21600"/>
                <a:gd name="T21" fmla="*/ 75 h 21600"/>
                <a:gd name="T22" fmla="*/ 59 w 21600"/>
                <a:gd name="T23" fmla="*/ 75 h 21600"/>
                <a:gd name="T24" fmla="*/ 45 w 21600"/>
                <a:gd name="T25" fmla="*/ 77 h 21600"/>
                <a:gd name="T26" fmla="*/ 36 w 21600"/>
                <a:gd name="T27" fmla="*/ 77 h 21600"/>
                <a:gd name="T28" fmla="*/ 19 w 21600"/>
                <a:gd name="T29" fmla="*/ 80 h 21600"/>
                <a:gd name="T30" fmla="*/ 12 w 21600"/>
                <a:gd name="T31" fmla="*/ 82 h 21600"/>
                <a:gd name="T32" fmla="*/ 7 w 21600"/>
                <a:gd name="T33" fmla="*/ 82 h 21600"/>
                <a:gd name="T34" fmla="*/ 2 w 21600"/>
                <a:gd name="T35" fmla="*/ 84 h 21600"/>
                <a:gd name="T36" fmla="*/ 0 w 21600"/>
                <a:gd name="T37" fmla="*/ 87 h 21600"/>
                <a:gd name="T38" fmla="*/ 2 w 21600"/>
                <a:gd name="T39" fmla="*/ 89 h 21600"/>
                <a:gd name="T40" fmla="*/ 7 w 21600"/>
                <a:gd name="T41" fmla="*/ 89 h 21600"/>
                <a:gd name="T42" fmla="*/ 12 w 21600"/>
                <a:gd name="T43" fmla="*/ 89 h 21600"/>
                <a:gd name="T44" fmla="*/ 16 w 21600"/>
                <a:gd name="T45" fmla="*/ 87 h 21600"/>
                <a:gd name="T46" fmla="*/ 24 w 21600"/>
                <a:gd name="T47" fmla="*/ 87 h 21600"/>
                <a:gd name="T48" fmla="*/ 33 w 21600"/>
                <a:gd name="T49" fmla="*/ 87 h 21600"/>
                <a:gd name="T50" fmla="*/ 50 w 21600"/>
                <a:gd name="T51" fmla="*/ 84 h 21600"/>
                <a:gd name="T52" fmla="*/ 64 w 21600"/>
                <a:gd name="T53" fmla="*/ 82 h 21600"/>
                <a:gd name="T54" fmla="*/ 76 w 21600"/>
                <a:gd name="T55" fmla="*/ 80 h 21600"/>
                <a:gd name="T56" fmla="*/ 86 w 21600"/>
                <a:gd name="T57" fmla="*/ 77 h 21600"/>
                <a:gd name="T58" fmla="*/ 103 w 21600"/>
                <a:gd name="T59" fmla="*/ 72 h 21600"/>
                <a:gd name="T60" fmla="*/ 122 w 21600"/>
                <a:gd name="T61" fmla="*/ 63 h 21600"/>
                <a:gd name="T62" fmla="*/ 131 w 21600"/>
                <a:gd name="T63" fmla="*/ 56 h 21600"/>
                <a:gd name="T64" fmla="*/ 138 w 21600"/>
                <a:gd name="T65" fmla="*/ 48 h 21600"/>
                <a:gd name="T66" fmla="*/ 146 w 21600"/>
                <a:gd name="T67" fmla="*/ 44 h 21600"/>
                <a:gd name="T68" fmla="*/ 150 w 21600"/>
                <a:gd name="T69" fmla="*/ 36 h 21600"/>
                <a:gd name="T70" fmla="*/ 158 w 21600"/>
                <a:gd name="T71" fmla="*/ 24 h 21600"/>
                <a:gd name="T72" fmla="*/ 172 w 21600"/>
                <a:gd name="T73" fmla="*/ 12 h 21600"/>
                <a:gd name="T74" fmla="*/ 184 w 21600"/>
                <a:gd name="T75" fmla="*/ 0 h 21600"/>
                <a:gd name="T76" fmla="*/ 158 w 21600"/>
                <a:gd name="T77" fmla="*/ 8 h 216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1600"/>
                <a:gd name="T118" fmla="*/ 0 h 21600"/>
                <a:gd name="T119" fmla="*/ 21600 w 21600"/>
                <a:gd name="T120" fmla="*/ 21600 h 2160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1600" h="21600">
                  <a:moveTo>
                    <a:pt x="18548" y="1942"/>
                  </a:moveTo>
                  <a:lnTo>
                    <a:pt x="17374" y="4854"/>
                  </a:lnTo>
                  <a:lnTo>
                    <a:pt x="16552" y="7766"/>
                  </a:lnTo>
                  <a:lnTo>
                    <a:pt x="15378" y="9465"/>
                  </a:lnTo>
                  <a:lnTo>
                    <a:pt x="14557" y="11164"/>
                  </a:lnTo>
                  <a:lnTo>
                    <a:pt x="13735" y="12863"/>
                  </a:lnTo>
                  <a:lnTo>
                    <a:pt x="13148" y="14076"/>
                  </a:lnTo>
                  <a:lnTo>
                    <a:pt x="12561" y="15290"/>
                  </a:lnTo>
                  <a:lnTo>
                    <a:pt x="12091" y="15775"/>
                  </a:lnTo>
                  <a:lnTo>
                    <a:pt x="10330" y="16989"/>
                  </a:lnTo>
                  <a:lnTo>
                    <a:pt x="8335" y="18202"/>
                  </a:lnTo>
                  <a:lnTo>
                    <a:pt x="6926" y="18202"/>
                  </a:lnTo>
                  <a:lnTo>
                    <a:pt x="5283" y="18688"/>
                  </a:lnTo>
                  <a:lnTo>
                    <a:pt x="4226" y="18688"/>
                  </a:lnTo>
                  <a:lnTo>
                    <a:pt x="2230" y="19416"/>
                  </a:lnTo>
                  <a:lnTo>
                    <a:pt x="1409" y="19901"/>
                  </a:lnTo>
                  <a:lnTo>
                    <a:pt x="822" y="19901"/>
                  </a:lnTo>
                  <a:lnTo>
                    <a:pt x="235" y="20387"/>
                  </a:lnTo>
                  <a:lnTo>
                    <a:pt x="0" y="21115"/>
                  </a:lnTo>
                  <a:lnTo>
                    <a:pt x="235" y="21600"/>
                  </a:lnTo>
                  <a:lnTo>
                    <a:pt x="822" y="21600"/>
                  </a:lnTo>
                  <a:lnTo>
                    <a:pt x="1409" y="21600"/>
                  </a:lnTo>
                  <a:lnTo>
                    <a:pt x="1878" y="21115"/>
                  </a:lnTo>
                  <a:lnTo>
                    <a:pt x="2817" y="21115"/>
                  </a:lnTo>
                  <a:lnTo>
                    <a:pt x="3874" y="21115"/>
                  </a:lnTo>
                  <a:lnTo>
                    <a:pt x="5870" y="20387"/>
                  </a:lnTo>
                  <a:lnTo>
                    <a:pt x="7513" y="19901"/>
                  </a:lnTo>
                  <a:lnTo>
                    <a:pt x="8922" y="19416"/>
                  </a:lnTo>
                  <a:lnTo>
                    <a:pt x="10096" y="18688"/>
                  </a:lnTo>
                  <a:lnTo>
                    <a:pt x="12091" y="17474"/>
                  </a:lnTo>
                  <a:lnTo>
                    <a:pt x="14322" y="15290"/>
                  </a:lnTo>
                  <a:lnTo>
                    <a:pt x="15378" y="13591"/>
                  </a:lnTo>
                  <a:lnTo>
                    <a:pt x="16200" y="11649"/>
                  </a:lnTo>
                  <a:lnTo>
                    <a:pt x="17139" y="10679"/>
                  </a:lnTo>
                  <a:lnTo>
                    <a:pt x="17609" y="8737"/>
                  </a:lnTo>
                  <a:lnTo>
                    <a:pt x="18548" y="5825"/>
                  </a:lnTo>
                  <a:lnTo>
                    <a:pt x="20191" y="2912"/>
                  </a:lnTo>
                  <a:lnTo>
                    <a:pt x="21600" y="0"/>
                  </a:lnTo>
                  <a:lnTo>
                    <a:pt x="18548" y="1942"/>
                  </a:lnTo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1" name="Freeform 74"/>
            <p:cNvSpPr>
              <a:spLocks/>
            </p:cNvSpPr>
            <p:nvPr/>
          </p:nvSpPr>
          <p:spPr bwMode="auto">
            <a:xfrm>
              <a:off x="745129" y="1545240"/>
              <a:ext cx="53471" cy="156993"/>
            </a:xfrm>
            <a:custGeom>
              <a:avLst/>
              <a:gdLst>
                <a:gd name="T0" fmla="*/ 31 w 21600"/>
                <a:gd name="T1" fmla="*/ 0 h 21600"/>
                <a:gd name="T2" fmla="*/ 7 w 21600"/>
                <a:gd name="T3" fmla="*/ 41 h 21600"/>
                <a:gd name="T4" fmla="*/ 0 w 21600"/>
                <a:gd name="T5" fmla="*/ 58 h 21600"/>
                <a:gd name="T6" fmla="*/ 0 w 21600"/>
                <a:gd name="T7" fmla="*/ 82 h 21600"/>
                <a:gd name="T8" fmla="*/ 0 w 21600"/>
                <a:gd name="T9" fmla="*/ 91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21600" y="0"/>
                  </a:moveTo>
                  <a:lnTo>
                    <a:pt x="4877" y="9732"/>
                  </a:lnTo>
                  <a:lnTo>
                    <a:pt x="0" y="13767"/>
                  </a:lnTo>
                  <a:lnTo>
                    <a:pt x="0" y="19464"/>
                  </a:lnTo>
                  <a:lnTo>
                    <a:pt x="0" y="2160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2" name="Freeform 75"/>
            <p:cNvSpPr>
              <a:spLocks/>
            </p:cNvSpPr>
            <p:nvPr/>
          </p:nvSpPr>
          <p:spPr bwMode="auto">
            <a:xfrm>
              <a:off x="745129" y="1545240"/>
              <a:ext cx="53471" cy="156993"/>
            </a:xfrm>
            <a:custGeom>
              <a:avLst/>
              <a:gdLst>
                <a:gd name="T0" fmla="*/ 31 w 21600"/>
                <a:gd name="T1" fmla="*/ 0 h 21600"/>
                <a:gd name="T2" fmla="*/ 21 w 21600"/>
                <a:gd name="T3" fmla="*/ 19 h 21600"/>
                <a:gd name="T4" fmla="*/ 12 w 21600"/>
                <a:gd name="T5" fmla="*/ 34 h 21600"/>
                <a:gd name="T6" fmla="*/ 7 w 21600"/>
                <a:gd name="T7" fmla="*/ 43 h 21600"/>
                <a:gd name="T8" fmla="*/ 4 w 21600"/>
                <a:gd name="T9" fmla="*/ 51 h 21600"/>
                <a:gd name="T10" fmla="*/ 0 w 21600"/>
                <a:gd name="T11" fmla="*/ 58 h 21600"/>
                <a:gd name="T12" fmla="*/ 0 w 21600"/>
                <a:gd name="T13" fmla="*/ 70 h 21600"/>
                <a:gd name="T14" fmla="*/ 0 w 21600"/>
                <a:gd name="T15" fmla="*/ 82 h 21600"/>
                <a:gd name="T16" fmla="*/ 0 w 21600"/>
                <a:gd name="T17" fmla="*/ 87 h 21600"/>
                <a:gd name="T18" fmla="*/ 0 w 21600"/>
                <a:gd name="T19" fmla="*/ 91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600"/>
                <a:gd name="T31" fmla="*/ 0 h 21600"/>
                <a:gd name="T32" fmla="*/ 21600 w 21600"/>
                <a:gd name="T33" fmla="*/ 2160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21600" y="0"/>
                  </a:moveTo>
                  <a:lnTo>
                    <a:pt x="14632" y="4510"/>
                  </a:lnTo>
                  <a:lnTo>
                    <a:pt x="8361" y="8070"/>
                  </a:lnTo>
                  <a:lnTo>
                    <a:pt x="4877" y="10207"/>
                  </a:lnTo>
                  <a:lnTo>
                    <a:pt x="2787" y="12105"/>
                  </a:lnTo>
                  <a:lnTo>
                    <a:pt x="0" y="13767"/>
                  </a:lnTo>
                  <a:lnTo>
                    <a:pt x="0" y="16615"/>
                  </a:lnTo>
                  <a:lnTo>
                    <a:pt x="0" y="19464"/>
                  </a:lnTo>
                  <a:lnTo>
                    <a:pt x="0" y="20651"/>
                  </a:lnTo>
                  <a:lnTo>
                    <a:pt x="0" y="2160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3" name="Freeform 76"/>
            <p:cNvSpPr>
              <a:spLocks/>
            </p:cNvSpPr>
            <p:nvPr/>
          </p:nvSpPr>
          <p:spPr bwMode="auto">
            <a:xfrm>
              <a:off x="1095281" y="1669455"/>
              <a:ext cx="227685" cy="224276"/>
            </a:xfrm>
            <a:custGeom>
              <a:avLst/>
              <a:gdLst>
                <a:gd name="T0" fmla="*/ 0 w 21600"/>
                <a:gd name="T1" fmla="*/ 3 h 21600"/>
                <a:gd name="T2" fmla="*/ 5 w 21600"/>
                <a:gd name="T3" fmla="*/ 5 h 21600"/>
                <a:gd name="T4" fmla="*/ 12 w 21600"/>
                <a:gd name="T5" fmla="*/ 12 h 21600"/>
                <a:gd name="T6" fmla="*/ 22 w 21600"/>
                <a:gd name="T7" fmla="*/ 24 h 21600"/>
                <a:gd name="T8" fmla="*/ 31 w 21600"/>
                <a:gd name="T9" fmla="*/ 39 h 21600"/>
                <a:gd name="T10" fmla="*/ 45 w 21600"/>
                <a:gd name="T11" fmla="*/ 58 h 21600"/>
                <a:gd name="T12" fmla="*/ 57 w 21600"/>
                <a:gd name="T13" fmla="*/ 72 h 21600"/>
                <a:gd name="T14" fmla="*/ 69 w 21600"/>
                <a:gd name="T15" fmla="*/ 87 h 21600"/>
                <a:gd name="T16" fmla="*/ 81 w 21600"/>
                <a:gd name="T17" fmla="*/ 101 h 21600"/>
                <a:gd name="T18" fmla="*/ 93 w 21600"/>
                <a:gd name="T19" fmla="*/ 111 h 21600"/>
                <a:gd name="T20" fmla="*/ 103 w 21600"/>
                <a:gd name="T21" fmla="*/ 120 h 21600"/>
                <a:gd name="T22" fmla="*/ 112 w 21600"/>
                <a:gd name="T23" fmla="*/ 125 h 21600"/>
                <a:gd name="T24" fmla="*/ 122 w 21600"/>
                <a:gd name="T25" fmla="*/ 130 h 21600"/>
                <a:gd name="T26" fmla="*/ 127 w 21600"/>
                <a:gd name="T27" fmla="*/ 130 h 21600"/>
                <a:gd name="T28" fmla="*/ 132 w 21600"/>
                <a:gd name="T29" fmla="*/ 130 h 21600"/>
                <a:gd name="T30" fmla="*/ 129 w 21600"/>
                <a:gd name="T31" fmla="*/ 127 h 21600"/>
                <a:gd name="T32" fmla="*/ 127 w 21600"/>
                <a:gd name="T33" fmla="*/ 125 h 21600"/>
                <a:gd name="T34" fmla="*/ 112 w 21600"/>
                <a:gd name="T35" fmla="*/ 115 h 21600"/>
                <a:gd name="T36" fmla="*/ 96 w 21600"/>
                <a:gd name="T37" fmla="*/ 103 h 21600"/>
                <a:gd name="T38" fmla="*/ 86 w 21600"/>
                <a:gd name="T39" fmla="*/ 96 h 21600"/>
                <a:gd name="T40" fmla="*/ 81 w 21600"/>
                <a:gd name="T41" fmla="*/ 91 h 21600"/>
                <a:gd name="T42" fmla="*/ 74 w 21600"/>
                <a:gd name="T43" fmla="*/ 84 h 21600"/>
                <a:gd name="T44" fmla="*/ 72 w 21600"/>
                <a:gd name="T45" fmla="*/ 79 h 21600"/>
                <a:gd name="T46" fmla="*/ 65 w 21600"/>
                <a:gd name="T47" fmla="*/ 67 h 21600"/>
                <a:gd name="T48" fmla="*/ 57 w 21600"/>
                <a:gd name="T49" fmla="*/ 53 h 21600"/>
                <a:gd name="T50" fmla="*/ 48 w 21600"/>
                <a:gd name="T51" fmla="*/ 41 h 21600"/>
                <a:gd name="T52" fmla="*/ 41 w 21600"/>
                <a:gd name="T53" fmla="*/ 29 h 21600"/>
                <a:gd name="T54" fmla="*/ 31 w 21600"/>
                <a:gd name="T55" fmla="*/ 19 h 21600"/>
                <a:gd name="T56" fmla="*/ 19 w 21600"/>
                <a:gd name="T57" fmla="*/ 7 h 21600"/>
                <a:gd name="T58" fmla="*/ 12 w 21600"/>
                <a:gd name="T59" fmla="*/ 3 h 21600"/>
                <a:gd name="T60" fmla="*/ 10 w 21600"/>
                <a:gd name="T61" fmla="*/ 0 h 21600"/>
                <a:gd name="T62" fmla="*/ 7 w 21600"/>
                <a:gd name="T63" fmla="*/ 0 h 21600"/>
                <a:gd name="T64" fmla="*/ 7 w 21600"/>
                <a:gd name="T65" fmla="*/ 3 h 21600"/>
                <a:gd name="T66" fmla="*/ 0 w 21600"/>
                <a:gd name="T67" fmla="*/ 3 h 216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00"/>
                <a:gd name="T103" fmla="*/ 0 h 21600"/>
                <a:gd name="T104" fmla="*/ 21600 w 21600"/>
                <a:gd name="T105" fmla="*/ 21600 h 216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00" h="21600">
                  <a:moveTo>
                    <a:pt x="0" y="498"/>
                  </a:moveTo>
                  <a:lnTo>
                    <a:pt x="818" y="831"/>
                  </a:lnTo>
                  <a:lnTo>
                    <a:pt x="1964" y="1994"/>
                  </a:lnTo>
                  <a:lnTo>
                    <a:pt x="3600" y="3988"/>
                  </a:lnTo>
                  <a:lnTo>
                    <a:pt x="5073" y="6480"/>
                  </a:lnTo>
                  <a:lnTo>
                    <a:pt x="7364" y="9637"/>
                  </a:lnTo>
                  <a:lnTo>
                    <a:pt x="9327" y="11963"/>
                  </a:lnTo>
                  <a:lnTo>
                    <a:pt x="11291" y="14455"/>
                  </a:lnTo>
                  <a:lnTo>
                    <a:pt x="13255" y="16782"/>
                  </a:lnTo>
                  <a:lnTo>
                    <a:pt x="15218" y="18443"/>
                  </a:lnTo>
                  <a:lnTo>
                    <a:pt x="16855" y="19938"/>
                  </a:lnTo>
                  <a:lnTo>
                    <a:pt x="18327" y="20769"/>
                  </a:lnTo>
                  <a:lnTo>
                    <a:pt x="19964" y="21600"/>
                  </a:lnTo>
                  <a:lnTo>
                    <a:pt x="20782" y="21600"/>
                  </a:lnTo>
                  <a:lnTo>
                    <a:pt x="21600" y="21600"/>
                  </a:lnTo>
                  <a:lnTo>
                    <a:pt x="21109" y="21102"/>
                  </a:lnTo>
                  <a:lnTo>
                    <a:pt x="20782" y="20769"/>
                  </a:lnTo>
                  <a:lnTo>
                    <a:pt x="18327" y="19108"/>
                  </a:lnTo>
                  <a:lnTo>
                    <a:pt x="15709" y="17114"/>
                  </a:lnTo>
                  <a:lnTo>
                    <a:pt x="14073" y="15951"/>
                  </a:lnTo>
                  <a:lnTo>
                    <a:pt x="13255" y="15120"/>
                  </a:lnTo>
                  <a:lnTo>
                    <a:pt x="12109" y="13957"/>
                  </a:lnTo>
                  <a:lnTo>
                    <a:pt x="11782" y="13126"/>
                  </a:lnTo>
                  <a:lnTo>
                    <a:pt x="10636" y="11132"/>
                  </a:lnTo>
                  <a:lnTo>
                    <a:pt x="9327" y="8806"/>
                  </a:lnTo>
                  <a:lnTo>
                    <a:pt x="7855" y="6812"/>
                  </a:lnTo>
                  <a:lnTo>
                    <a:pt x="6709" y="4818"/>
                  </a:lnTo>
                  <a:lnTo>
                    <a:pt x="5073" y="3157"/>
                  </a:lnTo>
                  <a:lnTo>
                    <a:pt x="3109" y="1163"/>
                  </a:lnTo>
                  <a:lnTo>
                    <a:pt x="1964" y="498"/>
                  </a:lnTo>
                  <a:lnTo>
                    <a:pt x="1636" y="0"/>
                  </a:lnTo>
                  <a:lnTo>
                    <a:pt x="1145" y="0"/>
                  </a:lnTo>
                  <a:lnTo>
                    <a:pt x="1145" y="498"/>
                  </a:lnTo>
                  <a:lnTo>
                    <a:pt x="0" y="498"/>
                  </a:lnTo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4" name="Freeform 77"/>
            <p:cNvSpPr>
              <a:spLocks/>
            </p:cNvSpPr>
            <p:nvPr/>
          </p:nvSpPr>
          <p:spPr bwMode="auto">
            <a:xfrm>
              <a:off x="938316" y="1562492"/>
              <a:ext cx="70720" cy="153543"/>
            </a:xfrm>
            <a:custGeom>
              <a:avLst/>
              <a:gdLst>
                <a:gd name="T0" fmla="*/ 29 w 21600"/>
                <a:gd name="T1" fmla="*/ 5 h 21600"/>
                <a:gd name="T2" fmla="*/ 0 w 21600"/>
                <a:gd name="T3" fmla="*/ 17 h 21600"/>
                <a:gd name="T4" fmla="*/ 0 w 21600"/>
                <a:gd name="T5" fmla="*/ 65 h 21600"/>
                <a:gd name="T6" fmla="*/ 34 w 21600"/>
                <a:gd name="T7" fmla="*/ 89 h 21600"/>
                <a:gd name="T8" fmla="*/ 34 w 21600"/>
                <a:gd name="T9" fmla="*/ 57 h 21600"/>
                <a:gd name="T10" fmla="*/ 41 w 21600"/>
                <a:gd name="T11" fmla="*/ 24 h 21600"/>
                <a:gd name="T12" fmla="*/ 41 w 21600"/>
                <a:gd name="T13" fmla="*/ 7 h 21600"/>
                <a:gd name="T14" fmla="*/ 34 w 21600"/>
                <a:gd name="T15" fmla="*/ 0 h 21600"/>
                <a:gd name="T16" fmla="*/ 17 w 21600"/>
                <a:gd name="T17" fmla="*/ 7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0"/>
                <a:gd name="T28" fmla="*/ 0 h 21600"/>
                <a:gd name="T29" fmla="*/ 21600 w 21600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0" h="21600">
                  <a:moveTo>
                    <a:pt x="15278" y="1213"/>
                  </a:moveTo>
                  <a:lnTo>
                    <a:pt x="0" y="4126"/>
                  </a:lnTo>
                  <a:lnTo>
                    <a:pt x="0" y="15775"/>
                  </a:lnTo>
                  <a:lnTo>
                    <a:pt x="17912" y="21600"/>
                  </a:lnTo>
                  <a:lnTo>
                    <a:pt x="17912" y="13834"/>
                  </a:lnTo>
                  <a:lnTo>
                    <a:pt x="21600" y="5825"/>
                  </a:lnTo>
                  <a:lnTo>
                    <a:pt x="21600" y="1699"/>
                  </a:lnTo>
                  <a:lnTo>
                    <a:pt x="17912" y="0"/>
                  </a:lnTo>
                  <a:lnTo>
                    <a:pt x="8956" y="169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5" name="Freeform 78"/>
            <p:cNvSpPr>
              <a:spLocks/>
            </p:cNvSpPr>
            <p:nvPr/>
          </p:nvSpPr>
          <p:spPr bwMode="auto">
            <a:xfrm>
              <a:off x="938316" y="1565943"/>
              <a:ext cx="70720" cy="136291"/>
            </a:xfrm>
            <a:custGeom>
              <a:avLst/>
              <a:gdLst>
                <a:gd name="T0" fmla="*/ 29 w 21600"/>
                <a:gd name="T1" fmla="*/ 3 h 21600"/>
                <a:gd name="T2" fmla="*/ 17 w 21600"/>
                <a:gd name="T3" fmla="*/ 7 h 21600"/>
                <a:gd name="T4" fmla="*/ 7 w 21600"/>
                <a:gd name="T5" fmla="*/ 17 h 21600"/>
                <a:gd name="T6" fmla="*/ 2 w 21600"/>
                <a:gd name="T7" fmla="*/ 27 h 21600"/>
                <a:gd name="T8" fmla="*/ 0 w 21600"/>
                <a:gd name="T9" fmla="*/ 39 h 21600"/>
                <a:gd name="T10" fmla="*/ 2 w 21600"/>
                <a:gd name="T11" fmla="*/ 51 h 21600"/>
                <a:gd name="T12" fmla="*/ 5 w 21600"/>
                <a:gd name="T13" fmla="*/ 60 h 21600"/>
                <a:gd name="T14" fmla="*/ 10 w 21600"/>
                <a:gd name="T15" fmla="*/ 67 h 21600"/>
                <a:gd name="T16" fmla="*/ 17 w 21600"/>
                <a:gd name="T17" fmla="*/ 75 h 21600"/>
                <a:gd name="T18" fmla="*/ 24 w 21600"/>
                <a:gd name="T19" fmla="*/ 79 h 21600"/>
                <a:gd name="T20" fmla="*/ 29 w 21600"/>
                <a:gd name="T21" fmla="*/ 79 h 21600"/>
                <a:gd name="T22" fmla="*/ 34 w 21600"/>
                <a:gd name="T23" fmla="*/ 77 h 21600"/>
                <a:gd name="T24" fmla="*/ 34 w 21600"/>
                <a:gd name="T25" fmla="*/ 70 h 21600"/>
                <a:gd name="T26" fmla="*/ 34 w 21600"/>
                <a:gd name="T27" fmla="*/ 55 h 21600"/>
                <a:gd name="T28" fmla="*/ 38 w 21600"/>
                <a:gd name="T29" fmla="*/ 39 h 21600"/>
                <a:gd name="T30" fmla="*/ 41 w 21600"/>
                <a:gd name="T31" fmla="*/ 24 h 21600"/>
                <a:gd name="T32" fmla="*/ 41 w 21600"/>
                <a:gd name="T33" fmla="*/ 15 h 21600"/>
                <a:gd name="T34" fmla="*/ 41 w 21600"/>
                <a:gd name="T35" fmla="*/ 5 h 21600"/>
                <a:gd name="T36" fmla="*/ 38 w 21600"/>
                <a:gd name="T37" fmla="*/ 3 h 21600"/>
                <a:gd name="T38" fmla="*/ 34 w 21600"/>
                <a:gd name="T39" fmla="*/ 0 h 21600"/>
                <a:gd name="T40" fmla="*/ 26 w 21600"/>
                <a:gd name="T41" fmla="*/ 3 h 21600"/>
                <a:gd name="T42" fmla="*/ 17 w 21600"/>
                <a:gd name="T43" fmla="*/ 5 h 216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1600"/>
                <a:gd name="T67" fmla="*/ 0 h 21600"/>
                <a:gd name="T68" fmla="*/ 21600 w 21600"/>
                <a:gd name="T69" fmla="*/ 21600 h 216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1600" h="21600">
                  <a:moveTo>
                    <a:pt x="15278" y="820"/>
                  </a:moveTo>
                  <a:lnTo>
                    <a:pt x="8956" y="1914"/>
                  </a:lnTo>
                  <a:lnTo>
                    <a:pt x="3688" y="4648"/>
                  </a:lnTo>
                  <a:lnTo>
                    <a:pt x="1054" y="7382"/>
                  </a:lnTo>
                  <a:lnTo>
                    <a:pt x="0" y="10663"/>
                  </a:lnTo>
                  <a:lnTo>
                    <a:pt x="1054" y="13944"/>
                  </a:lnTo>
                  <a:lnTo>
                    <a:pt x="2634" y="16405"/>
                  </a:lnTo>
                  <a:lnTo>
                    <a:pt x="5268" y="18319"/>
                  </a:lnTo>
                  <a:lnTo>
                    <a:pt x="8956" y="20506"/>
                  </a:lnTo>
                  <a:lnTo>
                    <a:pt x="12644" y="21600"/>
                  </a:lnTo>
                  <a:lnTo>
                    <a:pt x="15278" y="21600"/>
                  </a:lnTo>
                  <a:lnTo>
                    <a:pt x="17912" y="21053"/>
                  </a:lnTo>
                  <a:lnTo>
                    <a:pt x="17912" y="19139"/>
                  </a:lnTo>
                  <a:lnTo>
                    <a:pt x="17912" y="15038"/>
                  </a:lnTo>
                  <a:lnTo>
                    <a:pt x="20020" y="10663"/>
                  </a:lnTo>
                  <a:lnTo>
                    <a:pt x="21600" y="6562"/>
                  </a:lnTo>
                  <a:lnTo>
                    <a:pt x="21600" y="4101"/>
                  </a:lnTo>
                  <a:lnTo>
                    <a:pt x="21600" y="1367"/>
                  </a:lnTo>
                  <a:lnTo>
                    <a:pt x="20020" y="820"/>
                  </a:lnTo>
                  <a:lnTo>
                    <a:pt x="17912" y="0"/>
                  </a:lnTo>
                  <a:lnTo>
                    <a:pt x="13698" y="820"/>
                  </a:lnTo>
                  <a:lnTo>
                    <a:pt x="8956" y="136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6" name="Freeform 79"/>
            <p:cNvSpPr>
              <a:spLocks/>
            </p:cNvSpPr>
            <p:nvPr/>
          </p:nvSpPr>
          <p:spPr bwMode="auto">
            <a:xfrm>
              <a:off x="983163" y="1686707"/>
              <a:ext cx="112118" cy="29328"/>
            </a:xfrm>
            <a:custGeom>
              <a:avLst/>
              <a:gdLst>
                <a:gd name="T0" fmla="*/ 55 w 21600"/>
                <a:gd name="T1" fmla="*/ 9 h 21600"/>
                <a:gd name="T2" fmla="*/ 0 w 21600"/>
                <a:gd name="T3" fmla="*/ 0 h 21600"/>
                <a:gd name="T4" fmla="*/ 0 w 21600"/>
                <a:gd name="T5" fmla="*/ 17 h 21600"/>
                <a:gd name="T6" fmla="*/ 32 w 21600"/>
                <a:gd name="T7" fmla="*/ 17 h 21600"/>
                <a:gd name="T8" fmla="*/ 65 w 21600"/>
                <a:gd name="T9" fmla="*/ 9 h 21600"/>
                <a:gd name="T10" fmla="*/ 48 w 21600"/>
                <a:gd name="T11" fmla="*/ 9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277" y="11435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0634" y="21600"/>
                  </a:lnTo>
                  <a:lnTo>
                    <a:pt x="21600" y="11435"/>
                  </a:lnTo>
                  <a:lnTo>
                    <a:pt x="15951" y="1143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7" name="Freeform 80"/>
            <p:cNvSpPr>
              <a:spLocks/>
            </p:cNvSpPr>
            <p:nvPr/>
          </p:nvSpPr>
          <p:spPr bwMode="auto">
            <a:xfrm>
              <a:off x="983163" y="1695333"/>
              <a:ext cx="100043" cy="20702"/>
            </a:xfrm>
            <a:custGeom>
              <a:avLst/>
              <a:gdLst>
                <a:gd name="T0" fmla="*/ 55 w 21600"/>
                <a:gd name="T1" fmla="*/ 4 h 21600"/>
                <a:gd name="T2" fmla="*/ 43 w 21600"/>
                <a:gd name="T3" fmla="*/ 2 h 21600"/>
                <a:gd name="T4" fmla="*/ 32 w 21600"/>
                <a:gd name="T5" fmla="*/ 2 h 21600"/>
                <a:gd name="T6" fmla="*/ 22 w 21600"/>
                <a:gd name="T7" fmla="*/ 0 h 21600"/>
                <a:gd name="T8" fmla="*/ 15 w 21600"/>
                <a:gd name="T9" fmla="*/ 0 h 21600"/>
                <a:gd name="T10" fmla="*/ 8 w 21600"/>
                <a:gd name="T11" fmla="*/ 0 h 21600"/>
                <a:gd name="T12" fmla="*/ 3 w 21600"/>
                <a:gd name="T13" fmla="*/ 2 h 21600"/>
                <a:gd name="T14" fmla="*/ 0 w 21600"/>
                <a:gd name="T15" fmla="*/ 2 h 21600"/>
                <a:gd name="T16" fmla="*/ 0 w 21600"/>
                <a:gd name="T17" fmla="*/ 4 h 21600"/>
                <a:gd name="T18" fmla="*/ 0 w 21600"/>
                <a:gd name="T19" fmla="*/ 7 h 21600"/>
                <a:gd name="T20" fmla="*/ 3 w 21600"/>
                <a:gd name="T21" fmla="*/ 9 h 21600"/>
                <a:gd name="T22" fmla="*/ 8 w 21600"/>
                <a:gd name="T23" fmla="*/ 12 h 21600"/>
                <a:gd name="T24" fmla="*/ 15 w 21600"/>
                <a:gd name="T25" fmla="*/ 12 h 21600"/>
                <a:gd name="T26" fmla="*/ 32 w 21600"/>
                <a:gd name="T27" fmla="*/ 12 h 21600"/>
                <a:gd name="T28" fmla="*/ 48 w 21600"/>
                <a:gd name="T29" fmla="*/ 9 h 21600"/>
                <a:gd name="T30" fmla="*/ 55 w 21600"/>
                <a:gd name="T31" fmla="*/ 7 h 21600"/>
                <a:gd name="T32" fmla="*/ 58 w 21600"/>
                <a:gd name="T33" fmla="*/ 4 h 21600"/>
                <a:gd name="T34" fmla="*/ 55 w 21600"/>
                <a:gd name="T35" fmla="*/ 4 h 21600"/>
                <a:gd name="T36" fmla="*/ 48 w 21600"/>
                <a:gd name="T37" fmla="*/ 4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600"/>
                <a:gd name="T58" fmla="*/ 0 h 21600"/>
                <a:gd name="T59" fmla="*/ 21600 w 21600"/>
                <a:gd name="T60" fmla="*/ 21600 h 2160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600" h="21600">
                  <a:moveTo>
                    <a:pt x="20483" y="7200"/>
                  </a:moveTo>
                  <a:lnTo>
                    <a:pt x="16014" y="3600"/>
                  </a:lnTo>
                  <a:lnTo>
                    <a:pt x="11917" y="3600"/>
                  </a:lnTo>
                  <a:lnTo>
                    <a:pt x="8193" y="0"/>
                  </a:lnTo>
                  <a:lnTo>
                    <a:pt x="5586" y="0"/>
                  </a:lnTo>
                  <a:lnTo>
                    <a:pt x="2979" y="0"/>
                  </a:lnTo>
                  <a:lnTo>
                    <a:pt x="1117" y="3600"/>
                  </a:lnTo>
                  <a:lnTo>
                    <a:pt x="0" y="3600"/>
                  </a:lnTo>
                  <a:lnTo>
                    <a:pt x="0" y="7200"/>
                  </a:lnTo>
                  <a:lnTo>
                    <a:pt x="0" y="12600"/>
                  </a:lnTo>
                  <a:lnTo>
                    <a:pt x="1117" y="16200"/>
                  </a:lnTo>
                  <a:lnTo>
                    <a:pt x="2979" y="21600"/>
                  </a:lnTo>
                  <a:lnTo>
                    <a:pt x="5586" y="21600"/>
                  </a:lnTo>
                  <a:lnTo>
                    <a:pt x="11917" y="21600"/>
                  </a:lnTo>
                  <a:lnTo>
                    <a:pt x="17876" y="16200"/>
                  </a:lnTo>
                  <a:lnTo>
                    <a:pt x="20483" y="12600"/>
                  </a:lnTo>
                  <a:lnTo>
                    <a:pt x="21600" y="7200"/>
                  </a:lnTo>
                  <a:lnTo>
                    <a:pt x="20483" y="7200"/>
                  </a:lnTo>
                  <a:lnTo>
                    <a:pt x="17876" y="720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8" name="Freeform 81"/>
            <p:cNvSpPr>
              <a:spLocks/>
            </p:cNvSpPr>
            <p:nvPr/>
          </p:nvSpPr>
          <p:spPr bwMode="auto">
            <a:xfrm>
              <a:off x="1065958" y="1686707"/>
              <a:ext cx="127642" cy="156993"/>
            </a:xfrm>
            <a:custGeom>
              <a:avLst/>
              <a:gdLst>
                <a:gd name="T0" fmla="*/ 0 w 21600"/>
                <a:gd name="T1" fmla="*/ 26 h 21600"/>
                <a:gd name="T2" fmla="*/ 10 w 21600"/>
                <a:gd name="T3" fmla="*/ 53 h 21600"/>
                <a:gd name="T4" fmla="*/ 41 w 21600"/>
                <a:gd name="T5" fmla="*/ 91 h 21600"/>
                <a:gd name="T6" fmla="*/ 74 w 21600"/>
                <a:gd name="T7" fmla="*/ 81 h 21600"/>
                <a:gd name="T8" fmla="*/ 48 w 21600"/>
                <a:gd name="T9" fmla="*/ 79 h 21600"/>
                <a:gd name="T10" fmla="*/ 24 w 21600"/>
                <a:gd name="T11" fmla="*/ 67 h 21600"/>
                <a:gd name="T12" fmla="*/ 7 w 21600"/>
                <a:gd name="T13" fmla="*/ 17 h 21600"/>
                <a:gd name="T14" fmla="*/ 7 w 21600"/>
                <a:gd name="T15" fmla="*/ 9 h 21600"/>
                <a:gd name="T16" fmla="*/ 0 w 21600"/>
                <a:gd name="T17" fmla="*/ 0 h 21600"/>
                <a:gd name="T18" fmla="*/ 0 w 21600"/>
                <a:gd name="T19" fmla="*/ 9 h 21600"/>
                <a:gd name="T20" fmla="*/ 0 w 21600"/>
                <a:gd name="T21" fmla="*/ 17 h 21600"/>
                <a:gd name="T22" fmla="*/ 0 w 21600"/>
                <a:gd name="T23" fmla="*/ 26 h 2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600"/>
                <a:gd name="T37" fmla="*/ 0 h 21600"/>
                <a:gd name="T38" fmla="*/ 21600 w 21600"/>
                <a:gd name="T39" fmla="*/ 21600 h 216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600" h="21600">
                  <a:moveTo>
                    <a:pt x="0" y="6171"/>
                  </a:moveTo>
                  <a:lnTo>
                    <a:pt x="2919" y="12580"/>
                  </a:lnTo>
                  <a:lnTo>
                    <a:pt x="11968" y="21600"/>
                  </a:lnTo>
                  <a:lnTo>
                    <a:pt x="21600" y="19226"/>
                  </a:lnTo>
                  <a:lnTo>
                    <a:pt x="14011" y="18752"/>
                  </a:lnTo>
                  <a:lnTo>
                    <a:pt x="7005" y="15903"/>
                  </a:lnTo>
                  <a:lnTo>
                    <a:pt x="2043" y="4035"/>
                  </a:lnTo>
                  <a:lnTo>
                    <a:pt x="2043" y="2136"/>
                  </a:lnTo>
                  <a:lnTo>
                    <a:pt x="0" y="0"/>
                  </a:lnTo>
                  <a:lnTo>
                    <a:pt x="0" y="2136"/>
                  </a:lnTo>
                  <a:lnTo>
                    <a:pt x="0" y="4035"/>
                  </a:lnTo>
                  <a:lnTo>
                    <a:pt x="0" y="6171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9" name="Freeform 82"/>
            <p:cNvSpPr>
              <a:spLocks/>
            </p:cNvSpPr>
            <p:nvPr/>
          </p:nvSpPr>
          <p:spPr bwMode="auto">
            <a:xfrm>
              <a:off x="1065958" y="1690157"/>
              <a:ext cx="115567" cy="144917"/>
            </a:xfrm>
            <a:custGeom>
              <a:avLst/>
              <a:gdLst>
                <a:gd name="T0" fmla="*/ 0 w 21600"/>
                <a:gd name="T1" fmla="*/ 19 h 21600"/>
                <a:gd name="T2" fmla="*/ 3 w 21600"/>
                <a:gd name="T3" fmla="*/ 27 h 21600"/>
                <a:gd name="T4" fmla="*/ 5 w 21600"/>
                <a:gd name="T5" fmla="*/ 36 h 21600"/>
                <a:gd name="T6" fmla="*/ 10 w 21600"/>
                <a:gd name="T7" fmla="*/ 43 h 21600"/>
                <a:gd name="T8" fmla="*/ 12 w 21600"/>
                <a:gd name="T9" fmla="*/ 51 h 21600"/>
                <a:gd name="T10" fmla="*/ 19 w 21600"/>
                <a:gd name="T11" fmla="*/ 60 h 21600"/>
                <a:gd name="T12" fmla="*/ 27 w 21600"/>
                <a:gd name="T13" fmla="*/ 70 h 21600"/>
                <a:gd name="T14" fmla="*/ 34 w 21600"/>
                <a:gd name="T15" fmla="*/ 77 h 21600"/>
                <a:gd name="T16" fmla="*/ 41 w 21600"/>
                <a:gd name="T17" fmla="*/ 82 h 21600"/>
                <a:gd name="T18" fmla="*/ 48 w 21600"/>
                <a:gd name="T19" fmla="*/ 84 h 21600"/>
                <a:gd name="T20" fmla="*/ 58 w 21600"/>
                <a:gd name="T21" fmla="*/ 84 h 21600"/>
                <a:gd name="T22" fmla="*/ 62 w 21600"/>
                <a:gd name="T23" fmla="*/ 82 h 21600"/>
                <a:gd name="T24" fmla="*/ 67 w 21600"/>
                <a:gd name="T25" fmla="*/ 82 h 21600"/>
                <a:gd name="T26" fmla="*/ 65 w 21600"/>
                <a:gd name="T27" fmla="*/ 79 h 21600"/>
                <a:gd name="T28" fmla="*/ 62 w 21600"/>
                <a:gd name="T29" fmla="*/ 79 h 21600"/>
                <a:gd name="T30" fmla="*/ 48 w 21600"/>
                <a:gd name="T31" fmla="*/ 75 h 21600"/>
                <a:gd name="T32" fmla="*/ 36 w 21600"/>
                <a:gd name="T33" fmla="*/ 70 h 21600"/>
                <a:gd name="T34" fmla="*/ 31 w 21600"/>
                <a:gd name="T35" fmla="*/ 65 h 21600"/>
                <a:gd name="T36" fmla="*/ 27 w 21600"/>
                <a:gd name="T37" fmla="*/ 60 h 21600"/>
                <a:gd name="T38" fmla="*/ 22 w 21600"/>
                <a:gd name="T39" fmla="*/ 51 h 21600"/>
                <a:gd name="T40" fmla="*/ 17 w 21600"/>
                <a:gd name="T41" fmla="*/ 39 h 21600"/>
                <a:gd name="T42" fmla="*/ 12 w 21600"/>
                <a:gd name="T43" fmla="*/ 29 h 21600"/>
                <a:gd name="T44" fmla="*/ 10 w 21600"/>
                <a:gd name="T45" fmla="*/ 19 h 21600"/>
                <a:gd name="T46" fmla="*/ 10 w 21600"/>
                <a:gd name="T47" fmla="*/ 15 h 21600"/>
                <a:gd name="T48" fmla="*/ 7 w 21600"/>
                <a:gd name="T49" fmla="*/ 12 h 21600"/>
                <a:gd name="T50" fmla="*/ 7 w 21600"/>
                <a:gd name="T51" fmla="*/ 7 h 21600"/>
                <a:gd name="T52" fmla="*/ 5 w 21600"/>
                <a:gd name="T53" fmla="*/ 3 h 21600"/>
                <a:gd name="T54" fmla="*/ 0 w 21600"/>
                <a:gd name="T55" fmla="*/ 0 h 21600"/>
                <a:gd name="T56" fmla="*/ 0 w 21600"/>
                <a:gd name="T57" fmla="*/ 3 h 21600"/>
                <a:gd name="T58" fmla="*/ 0 w 21600"/>
                <a:gd name="T59" fmla="*/ 7 h 21600"/>
                <a:gd name="T60" fmla="*/ 0 w 21600"/>
                <a:gd name="T61" fmla="*/ 12 h 21600"/>
                <a:gd name="T62" fmla="*/ 0 w 21600"/>
                <a:gd name="T63" fmla="*/ 15 h 21600"/>
                <a:gd name="T64" fmla="*/ 0 w 21600"/>
                <a:gd name="T65" fmla="*/ 19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0" y="4886"/>
                  </a:moveTo>
                  <a:lnTo>
                    <a:pt x="967" y="6943"/>
                  </a:lnTo>
                  <a:lnTo>
                    <a:pt x="1612" y="9257"/>
                  </a:lnTo>
                  <a:lnTo>
                    <a:pt x="3224" y="11057"/>
                  </a:lnTo>
                  <a:lnTo>
                    <a:pt x="3869" y="13114"/>
                  </a:lnTo>
                  <a:lnTo>
                    <a:pt x="6125" y="15429"/>
                  </a:lnTo>
                  <a:lnTo>
                    <a:pt x="8704" y="18000"/>
                  </a:lnTo>
                  <a:lnTo>
                    <a:pt x="10961" y="19800"/>
                  </a:lnTo>
                  <a:lnTo>
                    <a:pt x="13218" y="21086"/>
                  </a:lnTo>
                  <a:lnTo>
                    <a:pt x="15475" y="21600"/>
                  </a:lnTo>
                  <a:lnTo>
                    <a:pt x="18699" y="21600"/>
                  </a:lnTo>
                  <a:lnTo>
                    <a:pt x="19988" y="21086"/>
                  </a:lnTo>
                  <a:lnTo>
                    <a:pt x="21600" y="21086"/>
                  </a:lnTo>
                  <a:lnTo>
                    <a:pt x="20955" y="20314"/>
                  </a:lnTo>
                  <a:lnTo>
                    <a:pt x="19988" y="20314"/>
                  </a:lnTo>
                  <a:lnTo>
                    <a:pt x="15475" y="19286"/>
                  </a:lnTo>
                  <a:lnTo>
                    <a:pt x="11606" y="18000"/>
                  </a:lnTo>
                  <a:lnTo>
                    <a:pt x="9994" y="16714"/>
                  </a:lnTo>
                  <a:lnTo>
                    <a:pt x="8704" y="15429"/>
                  </a:lnTo>
                  <a:lnTo>
                    <a:pt x="7093" y="13114"/>
                  </a:lnTo>
                  <a:lnTo>
                    <a:pt x="5481" y="10029"/>
                  </a:lnTo>
                  <a:lnTo>
                    <a:pt x="3869" y="7457"/>
                  </a:lnTo>
                  <a:lnTo>
                    <a:pt x="3224" y="4886"/>
                  </a:lnTo>
                  <a:lnTo>
                    <a:pt x="3224" y="3857"/>
                  </a:lnTo>
                  <a:lnTo>
                    <a:pt x="2257" y="3086"/>
                  </a:lnTo>
                  <a:lnTo>
                    <a:pt x="2257" y="1800"/>
                  </a:lnTo>
                  <a:lnTo>
                    <a:pt x="1612" y="771"/>
                  </a:lnTo>
                  <a:lnTo>
                    <a:pt x="0" y="0"/>
                  </a:lnTo>
                  <a:lnTo>
                    <a:pt x="0" y="771"/>
                  </a:lnTo>
                  <a:lnTo>
                    <a:pt x="0" y="1800"/>
                  </a:lnTo>
                  <a:lnTo>
                    <a:pt x="0" y="3086"/>
                  </a:lnTo>
                  <a:lnTo>
                    <a:pt x="0" y="3857"/>
                  </a:lnTo>
                  <a:lnTo>
                    <a:pt x="0" y="488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0" name="Freeform 83"/>
            <p:cNvSpPr>
              <a:spLocks/>
            </p:cNvSpPr>
            <p:nvPr/>
          </p:nvSpPr>
          <p:spPr bwMode="auto">
            <a:xfrm>
              <a:off x="1166001" y="1421026"/>
              <a:ext cx="379475" cy="82810"/>
            </a:xfrm>
            <a:custGeom>
              <a:avLst/>
              <a:gdLst>
                <a:gd name="T0" fmla="*/ 0 w 21600"/>
                <a:gd name="T1" fmla="*/ 48 h 21600"/>
                <a:gd name="T2" fmla="*/ 40 w 21600"/>
                <a:gd name="T3" fmla="*/ 41 h 21600"/>
                <a:gd name="T4" fmla="*/ 138 w 21600"/>
                <a:gd name="T5" fmla="*/ 17 h 21600"/>
                <a:gd name="T6" fmla="*/ 22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21600"/>
                  </a:moveTo>
                  <a:lnTo>
                    <a:pt x="3927" y="18450"/>
                  </a:lnTo>
                  <a:lnTo>
                    <a:pt x="13549" y="765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1" name="Freeform 84"/>
            <p:cNvSpPr>
              <a:spLocks/>
            </p:cNvSpPr>
            <p:nvPr/>
          </p:nvSpPr>
          <p:spPr bwMode="auto">
            <a:xfrm>
              <a:off x="1166001" y="1421026"/>
              <a:ext cx="379475" cy="82810"/>
            </a:xfrm>
            <a:custGeom>
              <a:avLst/>
              <a:gdLst>
                <a:gd name="T0" fmla="*/ 0 w 21600"/>
                <a:gd name="T1" fmla="*/ 48 h 21600"/>
                <a:gd name="T2" fmla="*/ 43 w 21600"/>
                <a:gd name="T3" fmla="*/ 39 h 21600"/>
                <a:gd name="T4" fmla="*/ 88 w 21600"/>
                <a:gd name="T5" fmla="*/ 29 h 21600"/>
                <a:gd name="T6" fmla="*/ 114 w 21600"/>
                <a:gd name="T7" fmla="*/ 22 h 21600"/>
                <a:gd name="T8" fmla="*/ 146 w 21600"/>
                <a:gd name="T9" fmla="*/ 15 h 21600"/>
                <a:gd name="T10" fmla="*/ 179 w 21600"/>
                <a:gd name="T11" fmla="*/ 7 h 21600"/>
                <a:gd name="T12" fmla="*/ 22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21600"/>
                  </a:moveTo>
                  <a:lnTo>
                    <a:pt x="4222" y="17550"/>
                  </a:lnTo>
                  <a:lnTo>
                    <a:pt x="8640" y="13050"/>
                  </a:lnTo>
                  <a:lnTo>
                    <a:pt x="11193" y="9900"/>
                  </a:lnTo>
                  <a:lnTo>
                    <a:pt x="14335" y="6750"/>
                  </a:lnTo>
                  <a:lnTo>
                    <a:pt x="17575" y="315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2" name="Freeform 85"/>
            <p:cNvSpPr>
              <a:spLocks/>
            </p:cNvSpPr>
            <p:nvPr/>
          </p:nvSpPr>
          <p:spPr bwMode="auto">
            <a:xfrm>
              <a:off x="182816" y="1462431"/>
              <a:ext cx="1003883" cy="212199"/>
            </a:xfrm>
            <a:custGeom>
              <a:avLst/>
              <a:gdLst>
                <a:gd name="T0" fmla="*/ 582 w 21600"/>
                <a:gd name="T1" fmla="*/ 0 h 21600"/>
                <a:gd name="T2" fmla="*/ 505 w 21600"/>
                <a:gd name="T3" fmla="*/ 17 h 21600"/>
                <a:gd name="T4" fmla="*/ 407 w 21600"/>
                <a:gd name="T5" fmla="*/ 24 h 21600"/>
                <a:gd name="T6" fmla="*/ 366 w 21600"/>
                <a:gd name="T7" fmla="*/ 24 h 21600"/>
                <a:gd name="T8" fmla="*/ 285 w 21600"/>
                <a:gd name="T9" fmla="*/ 34 h 21600"/>
                <a:gd name="T10" fmla="*/ 252 w 21600"/>
                <a:gd name="T11" fmla="*/ 48 h 21600"/>
                <a:gd name="T12" fmla="*/ 211 w 21600"/>
                <a:gd name="T13" fmla="*/ 58 h 21600"/>
                <a:gd name="T14" fmla="*/ 146 w 21600"/>
                <a:gd name="T15" fmla="*/ 82 h 21600"/>
                <a:gd name="T16" fmla="*/ 113 w 21600"/>
                <a:gd name="T17" fmla="*/ 89 h 21600"/>
                <a:gd name="T18" fmla="*/ 89 w 21600"/>
                <a:gd name="T19" fmla="*/ 89 h 21600"/>
                <a:gd name="T20" fmla="*/ 65 w 21600"/>
                <a:gd name="T21" fmla="*/ 106 h 21600"/>
                <a:gd name="T22" fmla="*/ 32 w 21600"/>
                <a:gd name="T23" fmla="*/ 123 h 21600"/>
                <a:gd name="T24" fmla="*/ 0 w 21600"/>
                <a:gd name="T25" fmla="*/ 106 h 216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00"/>
                <a:gd name="T40" fmla="*/ 0 h 21600"/>
                <a:gd name="T41" fmla="*/ 21600 w 21600"/>
                <a:gd name="T42" fmla="*/ 21600 h 216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00" h="21600">
                  <a:moveTo>
                    <a:pt x="21600" y="0"/>
                  </a:moveTo>
                  <a:lnTo>
                    <a:pt x="18742" y="2985"/>
                  </a:lnTo>
                  <a:lnTo>
                    <a:pt x="15105" y="4215"/>
                  </a:lnTo>
                  <a:lnTo>
                    <a:pt x="13584" y="4215"/>
                  </a:lnTo>
                  <a:lnTo>
                    <a:pt x="10577" y="5971"/>
                  </a:lnTo>
                  <a:lnTo>
                    <a:pt x="9353" y="8429"/>
                  </a:lnTo>
                  <a:lnTo>
                    <a:pt x="7831" y="10185"/>
                  </a:lnTo>
                  <a:lnTo>
                    <a:pt x="5419" y="14400"/>
                  </a:lnTo>
                  <a:lnTo>
                    <a:pt x="4194" y="15629"/>
                  </a:lnTo>
                  <a:lnTo>
                    <a:pt x="3303" y="15629"/>
                  </a:lnTo>
                  <a:lnTo>
                    <a:pt x="2412" y="18615"/>
                  </a:lnTo>
                  <a:lnTo>
                    <a:pt x="1188" y="21600"/>
                  </a:lnTo>
                  <a:lnTo>
                    <a:pt x="0" y="18615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3" name="Freeform 86"/>
            <p:cNvSpPr>
              <a:spLocks/>
            </p:cNvSpPr>
            <p:nvPr/>
          </p:nvSpPr>
          <p:spPr bwMode="auto">
            <a:xfrm>
              <a:off x="182816" y="1462431"/>
              <a:ext cx="1003883" cy="203573"/>
            </a:xfrm>
            <a:custGeom>
              <a:avLst/>
              <a:gdLst>
                <a:gd name="T0" fmla="*/ 582 w 21600"/>
                <a:gd name="T1" fmla="*/ 0 h 21600"/>
                <a:gd name="T2" fmla="*/ 546 w 21600"/>
                <a:gd name="T3" fmla="*/ 7 h 21600"/>
                <a:gd name="T4" fmla="*/ 512 w 21600"/>
                <a:gd name="T5" fmla="*/ 15 h 21600"/>
                <a:gd name="T6" fmla="*/ 481 w 21600"/>
                <a:gd name="T7" fmla="*/ 17 h 21600"/>
                <a:gd name="T8" fmla="*/ 455 w 21600"/>
                <a:gd name="T9" fmla="*/ 22 h 21600"/>
                <a:gd name="T10" fmla="*/ 433 w 21600"/>
                <a:gd name="T11" fmla="*/ 22 h 21600"/>
                <a:gd name="T12" fmla="*/ 414 w 21600"/>
                <a:gd name="T13" fmla="*/ 24 h 21600"/>
                <a:gd name="T14" fmla="*/ 397 w 21600"/>
                <a:gd name="T15" fmla="*/ 24 h 21600"/>
                <a:gd name="T16" fmla="*/ 385 w 21600"/>
                <a:gd name="T17" fmla="*/ 24 h 21600"/>
                <a:gd name="T18" fmla="*/ 376 w 21600"/>
                <a:gd name="T19" fmla="*/ 24 h 21600"/>
                <a:gd name="T20" fmla="*/ 362 w 21600"/>
                <a:gd name="T21" fmla="*/ 27 h 21600"/>
                <a:gd name="T22" fmla="*/ 345 w 21600"/>
                <a:gd name="T23" fmla="*/ 27 h 21600"/>
                <a:gd name="T24" fmla="*/ 326 w 21600"/>
                <a:gd name="T25" fmla="*/ 29 h 21600"/>
                <a:gd name="T26" fmla="*/ 307 w 21600"/>
                <a:gd name="T27" fmla="*/ 31 h 21600"/>
                <a:gd name="T28" fmla="*/ 290 w 21600"/>
                <a:gd name="T29" fmla="*/ 34 h 21600"/>
                <a:gd name="T30" fmla="*/ 278 w 21600"/>
                <a:gd name="T31" fmla="*/ 36 h 21600"/>
                <a:gd name="T32" fmla="*/ 268 w 21600"/>
                <a:gd name="T33" fmla="*/ 41 h 21600"/>
                <a:gd name="T34" fmla="*/ 252 w 21600"/>
                <a:gd name="T35" fmla="*/ 48 h 21600"/>
                <a:gd name="T36" fmla="*/ 232 w 21600"/>
                <a:gd name="T37" fmla="*/ 53 h 21600"/>
                <a:gd name="T38" fmla="*/ 220 w 21600"/>
                <a:gd name="T39" fmla="*/ 55 h 21600"/>
                <a:gd name="T40" fmla="*/ 209 w 21600"/>
                <a:gd name="T41" fmla="*/ 60 h 21600"/>
                <a:gd name="T42" fmla="*/ 194 w 21600"/>
                <a:gd name="T43" fmla="*/ 65 h 21600"/>
                <a:gd name="T44" fmla="*/ 180 w 21600"/>
                <a:gd name="T45" fmla="*/ 70 h 21600"/>
                <a:gd name="T46" fmla="*/ 163 w 21600"/>
                <a:gd name="T47" fmla="*/ 75 h 21600"/>
                <a:gd name="T48" fmla="*/ 151 w 21600"/>
                <a:gd name="T49" fmla="*/ 79 h 21600"/>
                <a:gd name="T50" fmla="*/ 139 w 21600"/>
                <a:gd name="T51" fmla="*/ 84 h 21600"/>
                <a:gd name="T52" fmla="*/ 130 w 21600"/>
                <a:gd name="T53" fmla="*/ 87 h 21600"/>
                <a:gd name="T54" fmla="*/ 113 w 21600"/>
                <a:gd name="T55" fmla="*/ 89 h 21600"/>
                <a:gd name="T56" fmla="*/ 101 w 21600"/>
                <a:gd name="T57" fmla="*/ 89 h 21600"/>
                <a:gd name="T58" fmla="*/ 89 w 21600"/>
                <a:gd name="T59" fmla="*/ 91 h 21600"/>
                <a:gd name="T60" fmla="*/ 77 w 21600"/>
                <a:gd name="T61" fmla="*/ 99 h 21600"/>
                <a:gd name="T62" fmla="*/ 65 w 21600"/>
                <a:gd name="T63" fmla="*/ 106 h 21600"/>
                <a:gd name="T64" fmla="*/ 48 w 21600"/>
                <a:gd name="T65" fmla="*/ 115 h 21600"/>
                <a:gd name="T66" fmla="*/ 41 w 21600"/>
                <a:gd name="T67" fmla="*/ 118 h 21600"/>
                <a:gd name="T68" fmla="*/ 32 w 21600"/>
                <a:gd name="T69" fmla="*/ 118 h 21600"/>
                <a:gd name="T70" fmla="*/ 24 w 21600"/>
                <a:gd name="T71" fmla="*/ 118 h 21600"/>
                <a:gd name="T72" fmla="*/ 17 w 21600"/>
                <a:gd name="T73" fmla="*/ 115 h 21600"/>
                <a:gd name="T74" fmla="*/ 0 w 21600"/>
                <a:gd name="T75" fmla="*/ 106 h 216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1600"/>
                <a:gd name="T115" fmla="*/ 0 h 21600"/>
                <a:gd name="T116" fmla="*/ 21600 w 21600"/>
                <a:gd name="T117" fmla="*/ 21600 h 216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1600" h="21600">
                  <a:moveTo>
                    <a:pt x="21600" y="0"/>
                  </a:moveTo>
                  <a:lnTo>
                    <a:pt x="20264" y="1281"/>
                  </a:lnTo>
                  <a:lnTo>
                    <a:pt x="19002" y="2746"/>
                  </a:lnTo>
                  <a:lnTo>
                    <a:pt x="17852" y="3112"/>
                  </a:lnTo>
                  <a:lnTo>
                    <a:pt x="16887" y="4027"/>
                  </a:lnTo>
                  <a:lnTo>
                    <a:pt x="16070" y="4027"/>
                  </a:lnTo>
                  <a:lnTo>
                    <a:pt x="15365" y="4393"/>
                  </a:lnTo>
                  <a:lnTo>
                    <a:pt x="14734" y="4393"/>
                  </a:lnTo>
                  <a:lnTo>
                    <a:pt x="14289" y="4393"/>
                  </a:lnTo>
                  <a:lnTo>
                    <a:pt x="13955" y="4393"/>
                  </a:lnTo>
                  <a:lnTo>
                    <a:pt x="13435" y="4942"/>
                  </a:lnTo>
                  <a:lnTo>
                    <a:pt x="12804" y="4942"/>
                  </a:lnTo>
                  <a:lnTo>
                    <a:pt x="12099" y="5308"/>
                  </a:lnTo>
                  <a:lnTo>
                    <a:pt x="11394" y="5675"/>
                  </a:lnTo>
                  <a:lnTo>
                    <a:pt x="10763" y="6224"/>
                  </a:lnTo>
                  <a:lnTo>
                    <a:pt x="10318" y="6590"/>
                  </a:lnTo>
                  <a:lnTo>
                    <a:pt x="9946" y="7505"/>
                  </a:lnTo>
                  <a:lnTo>
                    <a:pt x="9353" y="8786"/>
                  </a:lnTo>
                  <a:lnTo>
                    <a:pt x="8610" y="9702"/>
                  </a:lnTo>
                  <a:lnTo>
                    <a:pt x="8165" y="10068"/>
                  </a:lnTo>
                  <a:lnTo>
                    <a:pt x="7757" y="10983"/>
                  </a:lnTo>
                  <a:lnTo>
                    <a:pt x="7200" y="11898"/>
                  </a:lnTo>
                  <a:lnTo>
                    <a:pt x="6680" y="12814"/>
                  </a:lnTo>
                  <a:lnTo>
                    <a:pt x="6049" y="13729"/>
                  </a:lnTo>
                  <a:lnTo>
                    <a:pt x="5604" y="14461"/>
                  </a:lnTo>
                  <a:lnTo>
                    <a:pt x="5159" y="15376"/>
                  </a:lnTo>
                  <a:lnTo>
                    <a:pt x="4825" y="15925"/>
                  </a:lnTo>
                  <a:lnTo>
                    <a:pt x="4194" y="16292"/>
                  </a:lnTo>
                  <a:lnTo>
                    <a:pt x="3748" y="16292"/>
                  </a:lnTo>
                  <a:lnTo>
                    <a:pt x="3303" y="16658"/>
                  </a:lnTo>
                  <a:lnTo>
                    <a:pt x="2858" y="18122"/>
                  </a:lnTo>
                  <a:lnTo>
                    <a:pt x="2412" y="19403"/>
                  </a:lnTo>
                  <a:lnTo>
                    <a:pt x="1781" y="21051"/>
                  </a:lnTo>
                  <a:lnTo>
                    <a:pt x="1522" y="21600"/>
                  </a:lnTo>
                  <a:lnTo>
                    <a:pt x="1188" y="21600"/>
                  </a:lnTo>
                  <a:lnTo>
                    <a:pt x="891" y="21600"/>
                  </a:lnTo>
                  <a:lnTo>
                    <a:pt x="631" y="21051"/>
                  </a:lnTo>
                  <a:lnTo>
                    <a:pt x="0" y="19403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4" name="Freeform 87"/>
            <p:cNvSpPr>
              <a:spLocks/>
            </p:cNvSpPr>
            <p:nvPr/>
          </p:nvSpPr>
          <p:spPr bwMode="auto">
            <a:xfrm>
              <a:off x="1017661" y="1615973"/>
              <a:ext cx="89694" cy="70733"/>
            </a:xfrm>
            <a:custGeom>
              <a:avLst/>
              <a:gdLst>
                <a:gd name="T0" fmla="*/ 52 w 21600"/>
                <a:gd name="T1" fmla="*/ 34 h 21600"/>
                <a:gd name="T2" fmla="*/ 38 w 21600"/>
                <a:gd name="T3" fmla="*/ 19 h 21600"/>
                <a:gd name="T4" fmla="*/ 26 w 21600"/>
                <a:gd name="T5" fmla="*/ 10 h 21600"/>
                <a:gd name="T6" fmla="*/ 16 w 21600"/>
                <a:gd name="T7" fmla="*/ 2 h 21600"/>
                <a:gd name="T8" fmla="*/ 9 w 21600"/>
                <a:gd name="T9" fmla="*/ 0 h 21600"/>
                <a:gd name="T10" fmla="*/ 4 w 21600"/>
                <a:gd name="T11" fmla="*/ 0 h 21600"/>
                <a:gd name="T12" fmla="*/ 2 w 21600"/>
                <a:gd name="T13" fmla="*/ 0 h 21600"/>
                <a:gd name="T14" fmla="*/ 0 w 21600"/>
                <a:gd name="T15" fmla="*/ 2 h 21600"/>
                <a:gd name="T16" fmla="*/ 2 w 21600"/>
                <a:gd name="T17" fmla="*/ 5 h 21600"/>
                <a:gd name="T18" fmla="*/ 4 w 21600"/>
                <a:gd name="T19" fmla="*/ 10 h 21600"/>
                <a:gd name="T20" fmla="*/ 12 w 21600"/>
                <a:gd name="T21" fmla="*/ 22 h 21600"/>
                <a:gd name="T22" fmla="*/ 19 w 21600"/>
                <a:gd name="T23" fmla="*/ 26 h 21600"/>
                <a:gd name="T24" fmla="*/ 26 w 21600"/>
                <a:gd name="T25" fmla="*/ 34 h 21600"/>
                <a:gd name="T26" fmla="*/ 38 w 21600"/>
                <a:gd name="T27" fmla="*/ 38 h 21600"/>
                <a:gd name="T28" fmla="*/ 52 w 21600"/>
                <a:gd name="T29" fmla="*/ 41 h 21600"/>
                <a:gd name="T30" fmla="*/ 52 w 21600"/>
                <a:gd name="T31" fmla="*/ 34 h 216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600"/>
                <a:gd name="T49" fmla="*/ 0 h 21600"/>
                <a:gd name="T50" fmla="*/ 21600 w 21600"/>
                <a:gd name="T51" fmla="*/ 21600 h 216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600" h="21600">
                  <a:moveTo>
                    <a:pt x="21600" y="17912"/>
                  </a:moveTo>
                  <a:lnTo>
                    <a:pt x="15785" y="10010"/>
                  </a:lnTo>
                  <a:lnTo>
                    <a:pt x="10800" y="5268"/>
                  </a:lnTo>
                  <a:lnTo>
                    <a:pt x="6646" y="1054"/>
                  </a:lnTo>
                  <a:lnTo>
                    <a:pt x="3738" y="0"/>
                  </a:lnTo>
                  <a:lnTo>
                    <a:pt x="1662" y="0"/>
                  </a:lnTo>
                  <a:lnTo>
                    <a:pt x="831" y="0"/>
                  </a:lnTo>
                  <a:lnTo>
                    <a:pt x="0" y="1054"/>
                  </a:lnTo>
                  <a:lnTo>
                    <a:pt x="831" y="2634"/>
                  </a:lnTo>
                  <a:lnTo>
                    <a:pt x="1662" y="5268"/>
                  </a:lnTo>
                  <a:lnTo>
                    <a:pt x="4985" y="11590"/>
                  </a:lnTo>
                  <a:lnTo>
                    <a:pt x="7892" y="13698"/>
                  </a:lnTo>
                  <a:lnTo>
                    <a:pt x="10800" y="17912"/>
                  </a:lnTo>
                  <a:lnTo>
                    <a:pt x="15785" y="20020"/>
                  </a:lnTo>
                  <a:lnTo>
                    <a:pt x="21600" y="21600"/>
                  </a:lnTo>
                  <a:lnTo>
                    <a:pt x="21600" y="17912"/>
                  </a:lnTo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5" name="Freeform 88"/>
            <p:cNvSpPr>
              <a:spLocks/>
            </p:cNvSpPr>
            <p:nvPr/>
          </p:nvSpPr>
          <p:spPr bwMode="auto">
            <a:xfrm>
              <a:off x="1017661" y="1615973"/>
              <a:ext cx="89694" cy="70733"/>
            </a:xfrm>
            <a:custGeom>
              <a:avLst/>
              <a:gdLst>
                <a:gd name="T0" fmla="*/ 52 w 21600"/>
                <a:gd name="T1" fmla="*/ 34 h 21600"/>
                <a:gd name="T2" fmla="*/ 38 w 21600"/>
                <a:gd name="T3" fmla="*/ 19 h 21600"/>
                <a:gd name="T4" fmla="*/ 26 w 21600"/>
                <a:gd name="T5" fmla="*/ 10 h 21600"/>
                <a:gd name="T6" fmla="*/ 16 w 21600"/>
                <a:gd name="T7" fmla="*/ 2 h 21600"/>
                <a:gd name="T8" fmla="*/ 9 w 21600"/>
                <a:gd name="T9" fmla="*/ 0 h 21600"/>
                <a:gd name="T10" fmla="*/ 4 w 21600"/>
                <a:gd name="T11" fmla="*/ 0 h 21600"/>
                <a:gd name="T12" fmla="*/ 2 w 21600"/>
                <a:gd name="T13" fmla="*/ 0 h 21600"/>
                <a:gd name="T14" fmla="*/ 0 w 21600"/>
                <a:gd name="T15" fmla="*/ 2 h 21600"/>
                <a:gd name="T16" fmla="*/ 2 w 21600"/>
                <a:gd name="T17" fmla="*/ 5 h 21600"/>
                <a:gd name="T18" fmla="*/ 4 w 21600"/>
                <a:gd name="T19" fmla="*/ 10 h 21600"/>
                <a:gd name="T20" fmla="*/ 12 w 21600"/>
                <a:gd name="T21" fmla="*/ 22 h 21600"/>
                <a:gd name="T22" fmla="*/ 19 w 21600"/>
                <a:gd name="T23" fmla="*/ 26 h 21600"/>
                <a:gd name="T24" fmla="*/ 26 w 21600"/>
                <a:gd name="T25" fmla="*/ 34 h 21600"/>
                <a:gd name="T26" fmla="*/ 38 w 21600"/>
                <a:gd name="T27" fmla="*/ 38 h 21600"/>
                <a:gd name="T28" fmla="*/ 52 w 21600"/>
                <a:gd name="T29" fmla="*/ 41 h 21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600"/>
                <a:gd name="T46" fmla="*/ 0 h 21600"/>
                <a:gd name="T47" fmla="*/ 21600 w 21600"/>
                <a:gd name="T48" fmla="*/ 21600 h 216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600" h="21600">
                  <a:moveTo>
                    <a:pt x="21600" y="17912"/>
                  </a:moveTo>
                  <a:lnTo>
                    <a:pt x="15785" y="10010"/>
                  </a:lnTo>
                  <a:lnTo>
                    <a:pt x="10800" y="5268"/>
                  </a:lnTo>
                  <a:lnTo>
                    <a:pt x="6646" y="1054"/>
                  </a:lnTo>
                  <a:lnTo>
                    <a:pt x="3738" y="0"/>
                  </a:lnTo>
                  <a:lnTo>
                    <a:pt x="1662" y="0"/>
                  </a:lnTo>
                  <a:lnTo>
                    <a:pt x="831" y="0"/>
                  </a:lnTo>
                  <a:lnTo>
                    <a:pt x="0" y="1054"/>
                  </a:lnTo>
                  <a:lnTo>
                    <a:pt x="831" y="2634"/>
                  </a:lnTo>
                  <a:lnTo>
                    <a:pt x="1662" y="5268"/>
                  </a:lnTo>
                  <a:lnTo>
                    <a:pt x="4985" y="11590"/>
                  </a:lnTo>
                  <a:lnTo>
                    <a:pt x="7892" y="13698"/>
                  </a:lnTo>
                  <a:lnTo>
                    <a:pt x="10800" y="17912"/>
                  </a:lnTo>
                  <a:lnTo>
                    <a:pt x="15785" y="2002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6" name="Freeform 89"/>
            <p:cNvSpPr>
              <a:spLocks/>
            </p:cNvSpPr>
            <p:nvPr/>
          </p:nvSpPr>
          <p:spPr bwMode="auto">
            <a:xfrm>
              <a:off x="819299" y="1574569"/>
              <a:ext cx="36223" cy="74184"/>
            </a:xfrm>
            <a:custGeom>
              <a:avLst/>
              <a:gdLst>
                <a:gd name="T0" fmla="*/ 21 w 21600"/>
                <a:gd name="T1" fmla="*/ 0 h 21600"/>
                <a:gd name="T2" fmla="*/ 19 w 21600"/>
                <a:gd name="T3" fmla="*/ 19 h 21600"/>
                <a:gd name="T4" fmla="*/ 16 w 21600"/>
                <a:gd name="T5" fmla="*/ 31 h 21600"/>
                <a:gd name="T6" fmla="*/ 9 w 21600"/>
                <a:gd name="T7" fmla="*/ 41 h 21600"/>
                <a:gd name="T8" fmla="*/ 0 w 21600"/>
                <a:gd name="T9" fmla="*/ 43 h 21600"/>
                <a:gd name="T10" fmla="*/ 21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21600" y="0"/>
                  </a:moveTo>
                  <a:lnTo>
                    <a:pt x="19543" y="9544"/>
                  </a:lnTo>
                  <a:lnTo>
                    <a:pt x="16457" y="15572"/>
                  </a:lnTo>
                  <a:lnTo>
                    <a:pt x="9257" y="20595"/>
                  </a:lnTo>
                  <a:lnTo>
                    <a:pt x="0" y="21600"/>
                  </a:lnTo>
                  <a:lnTo>
                    <a:pt x="21600" y="0"/>
                  </a:lnTo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7" name="Line 90"/>
            <p:cNvSpPr>
              <a:spLocks noChangeShapeType="1"/>
            </p:cNvSpPr>
            <p:nvPr/>
          </p:nvSpPr>
          <p:spPr bwMode="auto">
            <a:xfrm>
              <a:off x="724430" y="1633225"/>
              <a:ext cx="20699" cy="6901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8" name="Line 91"/>
            <p:cNvSpPr>
              <a:spLocks noChangeShapeType="1"/>
            </p:cNvSpPr>
            <p:nvPr/>
          </p:nvSpPr>
          <p:spPr bwMode="auto">
            <a:xfrm>
              <a:off x="724430" y="1633225"/>
              <a:ext cx="20699" cy="6901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9" name="Line 92"/>
            <p:cNvSpPr>
              <a:spLocks noChangeShapeType="1"/>
            </p:cNvSpPr>
            <p:nvPr/>
          </p:nvSpPr>
          <p:spPr bwMode="auto">
            <a:xfrm rot="10800000" flipH="1">
              <a:off x="862421" y="1622874"/>
              <a:ext cx="58646" cy="172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60" name="Line 93"/>
            <p:cNvSpPr>
              <a:spLocks noChangeShapeType="1"/>
            </p:cNvSpPr>
            <p:nvPr/>
          </p:nvSpPr>
          <p:spPr bwMode="auto">
            <a:xfrm rot="10800000" flipH="1">
              <a:off x="862421" y="1622874"/>
              <a:ext cx="58646" cy="172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61" name="Freeform 94"/>
            <p:cNvSpPr>
              <a:spLocks/>
            </p:cNvSpPr>
            <p:nvPr/>
          </p:nvSpPr>
          <p:spPr bwMode="auto">
            <a:xfrm>
              <a:off x="1009036" y="1603897"/>
              <a:ext cx="62096" cy="29328"/>
            </a:xfrm>
            <a:custGeom>
              <a:avLst/>
              <a:gdLst>
                <a:gd name="T0" fmla="*/ 0 w 21600"/>
                <a:gd name="T1" fmla="*/ 0 h 21600"/>
                <a:gd name="T2" fmla="*/ 26 w 21600"/>
                <a:gd name="T3" fmla="*/ 17 h 21600"/>
                <a:gd name="T4" fmla="*/ 36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0" y="0"/>
                  </a:moveTo>
                  <a:lnTo>
                    <a:pt x="15600" y="216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62" name="Line 95"/>
            <p:cNvSpPr>
              <a:spLocks noChangeShapeType="1"/>
            </p:cNvSpPr>
            <p:nvPr/>
          </p:nvSpPr>
          <p:spPr bwMode="auto">
            <a:xfrm>
              <a:off x="1009036" y="1603897"/>
              <a:ext cx="62096" cy="10351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63" name="Freeform 96"/>
            <p:cNvSpPr>
              <a:spLocks/>
            </p:cNvSpPr>
            <p:nvPr/>
          </p:nvSpPr>
          <p:spPr bwMode="auto">
            <a:xfrm>
              <a:off x="707181" y="1636676"/>
              <a:ext cx="110393" cy="210474"/>
            </a:xfrm>
            <a:custGeom>
              <a:avLst/>
              <a:gdLst>
                <a:gd name="T0" fmla="*/ 13 w 21600"/>
                <a:gd name="T1" fmla="*/ 99 h 21600"/>
                <a:gd name="T2" fmla="*/ 15 w 21600"/>
                <a:gd name="T3" fmla="*/ 90 h 21600"/>
                <a:gd name="T4" fmla="*/ 17 w 21600"/>
                <a:gd name="T5" fmla="*/ 81 h 21600"/>
                <a:gd name="T6" fmla="*/ 20 w 21600"/>
                <a:gd name="T7" fmla="*/ 72 h 21600"/>
                <a:gd name="T8" fmla="*/ 23 w 21600"/>
                <a:gd name="T9" fmla="*/ 61 h 21600"/>
                <a:gd name="T10" fmla="*/ 36 w 21600"/>
                <a:gd name="T11" fmla="*/ 40 h 21600"/>
                <a:gd name="T12" fmla="*/ 49 w 21600"/>
                <a:gd name="T13" fmla="*/ 23 h 21600"/>
                <a:gd name="T14" fmla="*/ 55 w 21600"/>
                <a:gd name="T15" fmla="*/ 16 h 21600"/>
                <a:gd name="T16" fmla="*/ 60 w 21600"/>
                <a:gd name="T17" fmla="*/ 9 h 21600"/>
                <a:gd name="T18" fmla="*/ 64 w 21600"/>
                <a:gd name="T19" fmla="*/ 7 h 21600"/>
                <a:gd name="T20" fmla="*/ 64 w 21600"/>
                <a:gd name="T21" fmla="*/ 2 h 21600"/>
                <a:gd name="T22" fmla="*/ 64 w 21600"/>
                <a:gd name="T23" fmla="*/ 0 h 21600"/>
                <a:gd name="T24" fmla="*/ 53 w 21600"/>
                <a:gd name="T25" fmla="*/ 0 h 21600"/>
                <a:gd name="T26" fmla="*/ 47 w 21600"/>
                <a:gd name="T27" fmla="*/ 2 h 21600"/>
                <a:gd name="T28" fmla="*/ 41 w 21600"/>
                <a:gd name="T29" fmla="*/ 7 h 21600"/>
                <a:gd name="T30" fmla="*/ 32 w 21600"/>
                <a:gd name="T31" fmla="*/ 16 h 21600"/>
                <a:gd name="T32" fmla="*/ 21 w 21600"/>
                <a:gd name="T33" fmla="*/ 29 h 21600"/>
                <a:gd name="T34" fmla="*/ 11 w 21600"/>
                <a:gd name="T35" fmla="*/ 45 h 21600"/>
                <a:gd name="T36" fmla="*/ 4 w 21600"/>
                <a:gd name="T37" fmla="*/ 58 h 21600"/>
                <a:gd name="T38" fmla="*/ 0 w 21600"/>
                <a:gd name="T39" fmla="*/ 72 h 21600"/>
                <a:gd name="T40" fmla="*/ 0 w 21600"/>
                <a:gd name="T41" fmla="*/ 84 h 21600"/>
                <a:gd name="T42" fmla="*/ 0 w 21600"/>
                <a:gd name="T43" fmla="*/ 95 h 21600"/>
                <a:gd name="T44" fmla="*/ 0 w 21600"/>
                <a:gd name="T45" fmla="*/ 103 h 21600"/>
                <a:gd name="T46" fmla="*/ 0 w 21600"/>
                <a:gd name="T47" fmla="*/ 111 h 21600"/>
                <a:gd name="T48" fmla="*/ 0 w 21600"/>
                <a:gd name="T49" fmla="*/ 114 h 21600"/>
                <a:gd name="T50" fmla="*/ 0 w 21600"/>
                <a:gd name="T51" fmla="*/ 119 h 21600"/>
                <a:gd name="T52" fmla="*/ 3 w 21600"/>
                <a:gd name="T53" fmla="*/ 122 h 21600"/>
                <a:gd name="T54" fmla="*/ 6 w 21600"/>
                <a:gd name="T55" fmla="*/ 122 h 21600"/>
                <a:gd name="T56" fmla="*/ 13 w 21600"/>
                <a:gd name="T57" fmla="*/ 92 h 21600"/>
                <a:gd name="T58" fmla="*/ 13 w 21600"/>
                <a:gd name="T59" fmla="*/ 99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600"/>
                <a:gd name="T91" fmla="*/ 0 h 21600"/>
                <a:gd name="T92" fmla="*/ 21600 w 21600"/>
                <a:gd name="T93" fmla="*/ 21600 h 216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600" h="21600">
                  <a:moveTo>
                    <a:pt x="4388" y="17528"/>
                  </a:moveTo>
                  <a:lnTo>
                    <a:pt x="5063" y="15934"/>
                  </a:lnTo>
                  <a:lnTo>
                    <a:pt x="5738" y="14341"/>
                  </a:lnTo>
                  <a:lnTo>
                    <a:pt x="6750" y="12748"/>
                  </a:lnTo>
                  <a:lnTo>
                    <a:pt x="7763" y="10800"/>
                  </a:lnTo>
                  <a:lnTo>
                    <a:pt x="12150" y="7082"/>
                  </a:lnTo>
                  <a:lnTo>
                    <a:pt x="16538" y="4072"/>
                  </a:lnTo>
                  <a:lnTo>
                    <a:pt x="18563" y="2833"/>
                  </a:lnTo>
                  <a:lnTo>
                    <a:pt x="20250" y="1593"/>
                  </a:lnTo>
                  <a:lnTo>
                    <a:pt x="21600" y="1239"/>
                  </a:lnTo>
                  <a:lnTo>
                    <a:pt x="21600" y="354"/>
                  </a:lnTo>
                  <a:lnTo>
                    <a:pt x="21600" y="0"/>
                  </a:lnTo>
                  <a:lnTo>
                    <a:pt x="17888" y="0"/>
                  </a:lnTo>
                  <a:lnTo>
                    <a:pt x="15863" y="354"/>
                  </a:lnTo>
                  <a:lnTo>
                    <a:pt x="13838" y="1239"/>
                  </a:lnTo>
                  <a:lnTo>
                    <a:pt x="10800" y="2833"/>
                  </a:lnTo>
                  <a:lnTo>
                    <a:pt x="7088" y="5134"/>
                  </a:lnTo>
                  <a:lnTo>
                    <a:pt x="3713" y="7967"/>
                  </a:lnTo>
                  <a:lnTo>
                    <a:pt x="1350" y="10269"/>
                  </a:lnTo>
                  <a:lnTo>
                    <a:pt x="0" y="12748"/>
                  </a:lnTo>
                  <a:lnTo>
                    <a:pt x="0" y="14872"/>
                  </a:lnTo>
                  <a:lnTo>
                    <a:pt x="0" y="16820"/>
                  </a:lnTo>
                  <a:lnTo>
                    <a:pt x="0" y="18236"/>
                  </a:lnTo>
                  <a:lnTo>
                    <a:pt x="0" y="19652"/>
                  </a:lnTo>
                  <a:lnTo>
                    <a:pt x="0" y="20184"/>
                  </a:lnTo>
                  <a:lnTo>
                    <a:pt x="0" y="21069"/>
                  </a:lnTo>
                  <a:lnTo>
                    <a:pt x="1013" y="21600"/>
                  </a:lnTo>
                  <a:lnTo>
                    <a:pt x="2025" y="21600"/>
                  </a:lnTo>
                  <a:lnTo>
                    <a:pt x="4388" y="16289"/>
                  </a:lnTo>
                  <a:lnTo>
                    <a:pt x="4388" y="17528"/>
                  </a:lnTo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64" name="Freeform 97"/>
            <p:cNvSpPr>
              <a:spLocks/>
            </p:cNvSpPr>
            <p:nvPr/>
          </p:nvSpPr>
          <p:spPr bwMode="auto">
            <a:xfrm>
              <a:off x="703732" y="1633225"/>
              <a:ext cx="124192" cy="222551"/>
            </a:xfrm>
            <a:custGeom>
              <a:avLst/>
              <a:gdLst>
                <a:gd name="T0" fmla="*/ 14 w 21600"/>
                <a:gd name="T1" fmla="*/ 105 h 21600"/>
                <a:gd name="T2" fmla="*/ 17 w 21600"/>
                <a:gd name="T3" fmla="*/ 96 h 21600"/>
                <a:gd name="T4" fmla="*/ 19 w 21600"/>
                <a:gd name="T5" fmla="*/ 86 h 21600"/>
                <a:gd name="T6" fmla="*/ 21 w 21600"/>
                <a:gd name="T7" fmla="*/ 76 h 21600"/>
                <a:gd name="T8" fmla="*/ 28 w 21600"/>
                <a:gd name="T9" fmla="*/ 64 h 21600"/>
                <a:gd name="T10" fmla="*/ 40 w 21600"/>
                <a:gd name="T11" fmla="*/ 43 h 21600"/>
                <a:gd name="T12" fmla="*/ 55 w 21600"/>
                <a:gd name="T13" fmla="*/ 24 h 21600"/>
                <a:gd name="T14" fmla="*/ 62 w 21600"/>
                <a:gd name="T15" fmla="*/ 16 h 21600"/>
                <a:gd name="T16" fmla="*/ 69 w 21600"/>
                <a:gd name="T17" fmla="*/ 9 h 21600"/>
                <a:gd name="T18" fmla="*/ 72 w 21600"/>
                <a:gd name="T19" fmla="*/ 7 h 21600"/>
                <a:gd name="T20" fmla="*/ 72 w 21600"/>
                <a:gd name="T21" fmla="*/ 4 h 21600"/>
                <a:gd name="T22" fmla="*/ 72 w 21600"/>
                <a:gd name="T23" fmla="*/ 0 h 21600"/>
                <a:gd name="T24" fmla="*/ 60 w 21600"/>
                <a:gd name="T25" fmla="*/ 0 h 21600"/>
                <a:gd name="T26" fmla="*/ 52 w 21600"/>
                <a:gd name="T27" fmla="*/ 2 h 21600"/>
                <a:gd name="T28" fmla="*/ 45 w 21600"/>
                <a:gd name="T29" fmla="*/ 7 h 21600"/>
                <a:gd name="T30" fmla="*/ 36 w 21600"/>
                <a:gd name="T31" fmla="*/ 16 h 21600"/>
                <a:gd name="T32" fmla="*/ 24 w 21600"/>
                <a:gd name="T33" fmla="*/ 31 h 21600"/>
                <a:gd name="T34" fmla="*/ 12 w 21600"/>
                <a:gd name="T35" fmla="*/ 48 h 21600"/>
                <a:gd name="T36" fmla="*/ 5 w 21600"/>
                <a:gd name="T37" fmla="*/ 62 h 21600"/>
                <a:gd name="T38" fmla="*/ 0 w 21600"/>
                <a:gd name="T39" fmla="*/ 76 h 21600"/>
                <a:gd name="T40" fmla="*/ 0 w 21600"/>
                <a:gd name="T41" fmla="*/ 88 h 21600"/>
                <a:gd name="T42" fmla="*/ 0 w 21600"/>
                <a:gd name="T43" fmla="*/ 100 h 21600"/>
                <a:gd name="T44" fmla="*/ 0 w 21600"/>
                <a:gd name="T45" fmla="*/ 110 h 21600"/>
                <a:gd name="T46" fmla="*/ 0 w 21600"/>
                <a:gd name="T47" fmla="*/ 117 h 21600"/>
                <a:gd name="T48" fmla="*/ 0 w 21600"/>
                <a:gd name="T49" fmla="*/ 122 h 21600"/>
                <a:gd name="T50" fmla="*/ 0 w 21600"/>
                <a:gd name="T51" fmla="*/ 127 h 21600"/>
                <a:gd name="T52" fmla="*/ 2 w 21600"/>
                <a:gd name="T53" fmla="*/ 129 h 21600"/>
                <a:gd name="T54" fmla="*/ 7 w 21600"/>
                <a:gd name="T55" fmla="*/ 129 h 21600"/>
                <a:gd name="T56" fmla="*/ 14 w 21600"/>
                <a:gd name="T57" fmla="*/ 98 h 21600"/>
                <a:gd name="T58" fmla="*/ 14 w 21600"/>
                <a:gd name="T59" fmla="*/ 105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600"/>
                <a:gd name="T91" fmla="*/ 0 h 21600"/>
                <a:gd name="T92" fmla="*/ 21600 w 21600"/>
                <a:gd name="T93" fmla="*/ 21600 h 216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600" h="21600">
                  <a:moveTo>
                    <a:pt x="4200" y="17581"/>
                  </a:moveTo>
                  <a:lnTo>
                    <a:pt x="5100" y="16074"/>
                  </a:lnTo>
                  <a:lnTo>
                    <a:pt x="5700" y="14400"/>
                  </a:lnTo>
                  <a:lnTo>
                    <a:pt x="6300" y="12726"/>
                  </a:lnTo>
                  <a:lnTo>
                    <a:pt x="8400" y="10716"/>
                  </a:lnTo>
                  <a:lnTo>
                    <a:pt x="12000" y="7200"/>
                  </a:lnTo>
                  <a:lnTo>
                    <a:pt x="16500" y="4019"/>
                  </a:lnTo>
                  <a:lnTo>
                    <a:pt x="18600" y="2679"/>
                  </a:lnTo>
                  <a:lnTo>
                    <a:pt x="20700" y="1507"/>
                  </a:lnTo>
                  <a:lnTo>
                    <a:pt x="21600" y="1172"/>
                  </a:lnTo>
                  <a:lnTo>
                    <a:pt x="21600" y="670"/>
                  </a:lnTo>
                  <a:lnTo>
                    <a:pt x="21600" y="0"/>
                  </a:lnTo>
                  <a:lnTo>
                    <a:pt x="18000" y="0"/>
                  </a:lnTo>
                  <a:lnTo>
                    <a:pt x="15600" y="335"/>
                  </a:lnTo>
                  <a:lnTo>
                    <a:pt x="13500" y="1172"/>
                  </a:lnTo>
                  <a:lnTo>
                    <a:pt x="10800" y="2679"/>
                  </a:lnTo>
                  <a:lnTo>
                    <a:pt x="7200" y="5191"/>
                  </a:lnTo>
                  <a:lnTo>
                    <a:pt x="3600" y="8037"/>
                  </a:lnTo>
                  <a:lnTo>
                    <a:pt x="1500" y="10381"/>
                  </a:lnTo>
                  <a:lnTo>
                    <a:pt x="0" y="12726"/>
                  </a:lnTo>
                  <a:lnTo>
                    <a:pt x="0" y="14735"/>
                  </a:lnTo>
                  <a:lnTo>
                    <a:pt x="0" y="16744"/>
                  </a:lnTo>
                  <a:lnTo>
                    <a:pt x="0" y="18419"/>
                  </a:lnTo>
                  <a:lnTo>
                    <a:pt x="0" y="19591"/>
                  </a:lnTo>
                  <a:lnTo>
                    <a:pt x="0" y="20428"/>
                  </a:lnTo>
                  <a:lnTo>
                    <a:pt x="0" y="21265"/>
                  </a:lnTo>
                  <a:lnTo>
                    <a:pt x="600" y="21600"/>
                  </a:lnTo>
                  <a:lnTo>
                    <a:pt x="2100" y="21600"/>
                  </a:lnTo>
                  <a:lnTo>
                    <a:pt x="4200" y="16409"/>
                  </a:lnTo>
                  <a:lnTo>
                    <a:pt x="4200" y="17581"/>
                  </a:lnTo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65" name="Freeform 98"/>
            <p:cNvSpPr>
              <a:spLocks/>
            </p:cNvSpPr>
            <p:nvPr/>
          </p:nvSpPr>
          <p:spPr bwMode="auto">
            <a:xfrm>
              <a:off x="703732" y="1633225"/>
              <a:ext cx="124192" cy="222551"/>
            </a:xfrm>
            <a:custGeom>
              <a:avLst/>
              <a:gdLst>
                <a:gd name="T0" fmla="*/ 14 w 21600"/>
                <a:gd name="T1" fmla="*/ 105 h 21600"/>
                <a:gd name="T2" fmla="*/ 17 w 21600"/>
                <a:gd name="T3" fmla="*/ 96 h 21600"/>
                <a:gd name="T4" fmla="*/ 19 w 21600"/>
                <a:gd name="T5" fmla="*/ 86 h 21600"/>
                <a:gd name="T6" fmla="*/ 21 w 21600"/>
                <a:gd name="T7" fmla="*/ 76 h 21600"/>
                <a:gd name="T8" fmla="*/ 28 w 21600"/>
                <a:gd name="T9" fmla="*/ 64 h 21600"/>
                <a:gd name="T10" fmla="*/ 40 w 21600"/>
                <a:gd name="T11" fmla="*/ 43 h 21600"/>
                <a:gd name="T12" fmla="*/ 55 w 21600"/>
                <a:gd name="T13" fmla="*/ 24 h 21600"/>
                <a:gd name="T14" fmla="*/ 62 w 21600"/>
                <a:gd name="T15" fmla="*/ 16 h 21600"/>
                <a:gd name="T16" fmla="*/ 69 w 21600"/>
                <a:gd name="T17" fmla="*/ 9 h 21600"/>
                <a:gd name="T18" fmla="*/ 72 w 21600"/>
                <a:gd name="T19" fmla="*/ 7 h 21600"/>
                <a:gd name="T20" fmla="*/ 72 w 21600"/>
                <a:gd name="T21" fmla="*/ 4 h 21600"/>
                <a:gd name="T22" fmla="*/ 72 w 21600"/>
                <a:gd name="T23" fmla="*/ 0 h 21600"/>
                <a:gd name="T24" fmla="*/ 60 w 21600"/>
                <a:gd name="T25" fmla="*/ 0 h 21600"/>
                <a:gd name="T26" fmla="*/ 52 w 21600"/>
                <a:gd name="T27" fmla="*/ 2 h 21600"/>
                <a:gd name="T28" fmla="*/ 45 w 21600"/>
                <a:gd name="T29" fmla="*/ 7 h 21600"/>
                <a:gd name="T30" fmla="*/ 36 w 21600"/>
                <a:gd name="T31" fmla="*/ 16 h 21600"/>
                <a:gd name="T32" fmla="*/ 24 w 21600"/>
                <a:gd name="T33" fmla="*/ 31 h 21600"/>
                <a:gd name="T34" fmla="*/ 12 w 21600"/>
                <a:gd name="T35" fmla="*/ 48 h 21600"/>
                <a:gd name="T36" fmla="*/ 5 w 21600"/>
                <a:gd name="T37" fmla="*/ 62 h 21600"/>
                <a:gd name="T38" fmla="*/ 0 w 21600"/>
                <a:gd name="T39" fmla="*/ 76 h 21600"/>
                <a:gd name="T40" fmla="*/ 0 w 21600"/>
                <a:gd name="T41" fmla="*/ 88 h 21600"/>
                <a:gd name="T42" fmla="*/ 0 w 21600"/>
                <a:gd name="T43" fmla="*/ 100 h 21600"/>
                <a:gd name="T44" fmla="*/ 0 w 21600"/>
                <a:gd name="T45" fmla="*/ 110 h 21600"/>
                <a:gd name="T46" fmla="*/ 0 w 21600"/>
                <a:gd name="T47" fmla="*/ 117 h 21600"/>
                <a:gd name="T48" fmla="*/ 0 w 21600"/>
                <a:gd name="T49" fmla="*/ 122 h 21600"/>
                <a:gd name="T50" fmla="*/ 0 w 21600"/>
                <a:gd name="T51" fmla="*/ 127 h 21600"/>
                <a:gd name="T52" fmla="*/ 2 w 21600"/>
                <a:gd name="T53" fmla="*/ 129 h 21600"/>
                <a:gd name="T54" fmla="*/ 7 w 21600"/>
                <a:gd name="T55" fmla="*/ 129 h 21600"/>
                <a:gd name="T56" fmla="*/ 14 w 21600"/>
                <a:gd name="T57" fmla="*/ 98 h 216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1600"/>
                <a:gd name="T88" fmla="*/ 0 h 21600"/>
                <a:gd name="T89" fmla="*/ 21600 w 21600"/>
                <a:gd name="T90" fmla="*/ 21600 h 216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1600" h="21600">
                  <a:moveTo>
                    <a:pt x="4200" y="17581"/>
                  </a:moveTo>
                  <a:lnTo>
                    <a:pt x="5100" y="16074"/>
                  </a:lnTo>
                  <a:lnTo>
                    <a:pt x="5700" y="14400"/>
                  </a:lnTo>
                  <a:lnTo>
                    <a:pt x="6300" y="12726"/>
                  </a:lnTo>
                  <a:lnTo>
                    <a:pt x="8400" y="10716"/>
                  </a:lnTo>
                  <a:lnTo>
                    <a:pt x="12000" y="7200"/>
                  </a:lnTo>
                  <a:lnTo>
                    <a:pt x="16500" y="4019"/>
                  </a:lnTo>
                  <a:lnTo>
                    <a:pt x="18600" y="2679"/>
                  </a:lnTo>
                  <a:lnTo>
                    <a:pt x="20700" y="1507"/>
                  </a:lnTo>
                  <a:lnTo>
                    <a:pt x="21600" y="1172"/>
                  </a:lnTo>
                  <a:lnTo>
                    <a:pt x="21600" y="670"/>
                  </a:lnTo>
                  <a:lnTo>
                    <a:pt x="21600" y="0"/>
                  </a:lnTo>
                  <a:lnTo>
                    <a:pt x="18000" y="0"/>
                  </a:lnTo>
                  <a:lnTo>
                    <a:pt x="15600" y="335"/>
                  </a:lnTo>
                  <a:lnTo>
                    <a:pt x="13500" y="1172"/>
                  </a:lnTo>
                  <a:lnTo>
                    <a:pt x="10800" y="2679"/>
                  </a:lnTo>
                  <a:lnTo>
                    <a:pt x="7200" y="5191"/>
                  </a:lnTo>
                  <a:lnTo>
                    <a:pt x="3600" y="8037"/>
                  </a:lnTo>
                  <a:lnTo>
                    <a:pt x="1500" y="10381"/>
                  </a:lnTo>
                  <a:lnTo>
                    <a:pt x="0" y="12726"/>
                  </a:lnTo>
                  <a:lnTo>
                    <a:pt x="0" y="14735"/>
                  </a:lnTo>
                  <a:lnTo>
                    <a:pt x="0" y="16744"/>
                  </a:lnTo>
                  <a:lnTo>
                    <a:pt x="0" y="18419"/>
                  </a:lnTo>
                  <a:lnTo>
                    <a:pt x="0" y="19591"/>
                  </a:lnTo>
                  <a:lnTo>
                    <a:pt x="0" y="20428"/>
                  </a:lnTo>
                  <a:lnTo>
                    <a:pt x="0" y="21265"/>
                  </a:lnTo>
                  <a:lnTo>
                    <a:pt x="600" y="21600"/>
                  </a:lnTo>
                  <a:lnTo>
                    <a:pt x="2100" y="21600"/>
                  </a:lnTo>
                  <a:lnTo>
                    <a:pt x="4200" y="1640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66" name="Freeform 99"/>
            <p:cNvSpPr>
              <a:spLocks/>
            </p:cNvSpPr>
            <p:nvPr/>
          </p:nvSpPr>
          <p:spPr bwMode="auto">
            <a:xfrm>
              <a:off x="579540" y="1860952"/>
              <a:ext cx="125917" cy="39680"/>
            </a:xfrm>
            <a:custGeom>
              <a:avLst/>
              <a:gdLst>
                <a:gd name="T0" fmla="*/ 67 w 21600"/>
                <a:gd name="T1" fmla="*/ 0 h 21600"/>
                <a:gd name="T2" fmla="*/ 50 w 21600"/>
                <a:gd name="T3" fmla="*/ 5 h 21600"/>
                <a:gd name="T4" fmla="*/ 34 w 21600"/>
                <a:gd name="T5" fmla="*/ 10 h 21600"/>
                <a:gd name="T6" fmla="*/ 22 w 21600"/>
                <a:gd name="T7" fmla="*/ 14 h 21600"/>
                <a:gd name="T8" fmla="*/ 11 w 21600"/>
                <a:gd name="T9" fmla="*/ 18 h 21600"/>
                <a:gd name="T10" fmla="*/ 5 w 21600"/>
                <a:gd name="T11" fmla="*/ 21 h 21600"/>
                <a:gd name="T12" fmla="*/ 0 w 21600"/>
                <a:gd name="T13" fmla="*/ 21 h 21600"/>
                <a:gd name="T14" fmla="*/ 0 w 21600"/>
                <a:gd name="T15" fmla="*/ 23 h 21600"/>
                <a:gd name="T16" fmla="*/ 5 w 21600"/>
                <a:gd name="T17" fmla="*/ 21 h 21600"/>
                <a:gd name="T18" fmla="*/ 15 w 21600"/>
                <a:gd name="T19" fmla="*/ 18 h 21600"/>
                <a:gd name="T20" fmla="*/ 22 w 21600"/>
                <a:gd name="T21" fmla="*/ 18 h 21600"/>
                <a:gd name="T22" fmla="*/ 31 w 21600"/>
                <a:gd name="T23" fmla="*/ 18 h 21600"/>
                <a:gd name="T24" fmla="*/ 37 w 21600"/>
                <a:gd name="T25" fmla="*/ 16 h 21600"/>
                <a:gd name="T26" fmla="*/ 43 w 21600"/>
                <a:gd name="T27" fmla="*/ 12 h 21600"/>
                <a:gd name="T28" fmla="*/ 54 w 21600"/>
                <a:gd name="T29" fmla="*/ 9 h 21600"/>
                <a:gd name="T30" fmla="*/ 65 w 21600"/>
                <a:gd name="T31" fmla="*/ 7 h 21600"/>
                <a:gd name="T32" fmla="*/ 69 w 21600"/>
                <a:gd name="T33" fmla="*/ 3 h 21600"/>
                <a:gd name="T34" fmla="*/ 73 w 21600"/>
                <a:gd name="T35" fmla="*/ 0 h 21600"/>
                <a:gd name="T36" fmla="*/ 67 w 21600"/>
                <a:gd name="T37" fmla="*/ 0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600"/>
                <a:gd name="T58" fmla="*/ 0 h 21600"/>
                <a:gd name="T59" fmla="*/ 21600 w 21600"/>
                <a:gd name="T60" fmla="*/ 21600 h 2160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600" h="21600">
                  <a:moveTo>
                    <a:pt x="19825" y="0"/>
                  </a:moveTo>
                  <a:lnTo>
                    <a:pt x="14795" y="4696"/>
                  </a:lnTo>
                  <a:lnTo>
                    <a:pt x="10060" y="9391"/>
                  </a:lnTo>
                  <a:lnTo>
                    <a:pt x="6510" y="13148"/>
                  </a:lnTo>
                  <a:lnTo>
                    <a:pt x="3255" y="16904"/>
                  </a:lnTo>
                  <a:lnTo>
                    <a:pt x="1479" y="19722"/>
                  </a:lnTo>
                  <a:lnTo>
                    <a:pt x="0" y="19722"/>
                  </a:lnTo>
                  <a:lnTo>
                    <a:pt x="0" y="21600"/>
                  </a:lnTo>
                  <a:lnTo>
                    <a:pt x="1479" y="19722"/>
                  </a:lnTo>
                  <a:lnTo>
                    <a:pt x="4438" y="16904"/>
                  </a:lnTo>
                  <a:lnTo>
                    <a:pt x="6510" y="16904"/>
                  </a:lnTo>
                  <a:lnTo>
                    <a:pt x="9173" y="16904"/>
                  </a:lnTo>
                  <a:lnTo>
                    <a:pt x="10948" y="15026"/>
                  </a:lnTo>
                  <a:lnTo>
                    <a:pt x="12723" y="11270"/>
                  </a:lnTo>
                  <a:lnTo>
                    <a:pt x="15978" y="8452"/>
                  </a:lnTo>
                  <a:lnTo>
                    <a:pt x="19233" y="6574"/>
                  </a:lnTo>
                  <a:lnTo>
                    <a:pt x="20416" y="2817"/>
                  </a:lnTo>
                  <a:lnTo>
                    <a:pt x="21600" y="0"/>
                  </a:lnTo>
                  <a:lnTo>
                    <a:pt x="19825" y="0"/>
                  </a:lnTo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67" name="Freeform 100"/>
            <p:cNvSpPr>
              <a:spLocks/>
            </p:cNvSpPr>
            <p:nvPr/>
          </p:nvSpPr>
          <p:spPr bwMode="auto">
            <a:xfrm>
              <a:off x="576090" y="1855776"/>
              <a:ext cx="139716" cy="53481"/>
            </a:xfrm>
            <a:custGeom>
              <a:avLst/>
              <a:gdLst>
                <a:gd name="T0" fmla="*/ 74 w 21600"/>
                <a:gd name="T1" fmla="*/ 0 h 21600"/>
                <a:gd name="T2" fmla="*/ 55 w 21600"/>
                <a:gd name="T3" fmla="*/ 7 h 21600"/>
                <a:gd name="T4" fmla="*/ 38 w 21600"/>
                <a:gd name="T5" fmla="*/ 15 h 21600"/>
                <a:gd name="T6" fmla="*/ 24 w 21600"/>
                <a:gd name="T7" fmla="*/ 19 h 21600"/>
                <a:gd name="T8" fmla="*/ 12 w 21600"/>
                <a:gd name="T9" fmla="*/ 24 h 21600"/>
                <a:gd name="T10" fmla="*/ 4 w 21600"/>
                <a:gd name="T11" fmla="*/ 29 h 21600"/>
                <a:gd name="T12" fmla="*/ 0 w 21600"/>
                <a:gd name="T13" fmla="*/ 31 h 21600"/>
                <a:gd name="T14" fmla="*/ 4 w 21600"/>
                <a:gd name="T15" fmla="*/ 31 h 21600"/>
                <a:gd name="T16" fmla="*/ 16 w 21600"/>
                <a:gd name="T17" fmla="*/ 31 h 21600"/>
                <a:gd name="T18" fmla="*/ 24 w 21600"/>
                <a:gd name="T19" fmla="*/ 29 h 21600"/>
                <a:gd name="T20" fmla="*/ 33 w 21600"/>
                <a:gd name="T21" fmla="*/ 24 h 21600"/>
                <a:gd name="T22" fmla="*/ 40 w 21600"/>
                <a:gd name="T23" fmla="*/ 22 h 21600"/>
                <a:gd name="T24" fmla="*/ 47 w 21600"/>
                <a:gd name="T25" fmla="*/ 17 h 21600"/>
                <a:gd name="T26" fmla="*/ 62 w 21600"/>
                <a:gd name="T27" fmla="*/ 12 h 21600"/>
                <a:gd name="T28" fmla="*/ 71 w 21600"/>
                <a:gd name="T29" fmla="*/ 10 h 21600"/>
                <a:gd name="T30" fmla="*/ 76 w 21600"/>
                <a:gd name="T31" fmla="*/ 5 h 21600"/>
                <a:gd name="T32" fmla="*/ 81 w 21600"/>
                <a:gd name="T33" fmla="*/ 0 h 21600"/>
                <a:gd name="T34" fmla="*/ 74 w 21600"/>
                <a:gd name="T35" fmla="*/ 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600"/>
                <a:gd name="T55" fmla="*/ 0 h 21600"/>
                <a:gd name="T56" fmla="*/ 21600 w 21600"/>
                <a:gd name="T57" fmla="*/ 21600 h 216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600" h="21600">
                  <a:moveTo>
                    <a:pt x="19733" y="0"/>
                  </a:moveTo>
                  <a:lnTo>
                    <a:pt x="14667" y="4877"/>
                  </a:lnTo>
                  <a:lnTo>
                    <a:pt x="10133" y="10452"/>
                  </a:lnTo>
                  <a:lnTo>
                    <a:pt x="6400" y="13239"/>
                  </a:lnTo>
                  <a:lnTo>
                    <a:pt x="3200" y="16723"/>
                  </a:lnTo>
                  <a:lnTo>
                    <a:pt x="1067" y="20206"/>
                  </a:lnTo>
                  <a:lnTo>
                    <a:pt x="0" y="21600"/>
                  </a:lnTo>
                  <a:lnTo>
                    <a:pt x="1067" y="21600"/>
                  </a:lnTo>
                  <a:lnTo>
                    <a:pt x="4267" y="21600"/>
                  </a:lnTo>
                  <a:lnTo>
                    <a:pt x="6400" y="20206"/>
                  </a:lnTo>
                  <a:lnTo>
                    <a:pt x="8800" y="16723"/>
                  </a:lnTo>
                  <a:lnTo>
                    <a:pt x="10667" y="15329"/>
                  </a:lnTo>
                  <a:lnTo>
                    <a:pt x="12533" y="11845"/>
                  </a:lnTo>
                  <a:lnTo>
                    <a:pt x="16533" y="8361"/>
                  </a:lnTo>
                  <a:lnTo>
                    <a:pt x="18933" y="6968"/>
                  </a:lnTo>
                  <a:lnTo>
                    <a:pt x="20267" y="3484"/>
                  </a:lnTo>
                  <a:lnTo>
                    <a:pt x="21600" y="0"/>
                  </a:lnTo>
                  <a:lnTo>
                    <a:pt x="19733" y="0"/>
                  </a:lnTo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68" name="Freeform 101"/>
            <p:cNvSpPr>
              <a:spLocks/>
            </p:cNvSpPr>
            <p:nvPr/>
          </p:nvSpPr>
          <p:spPr bwMode="auto">
            <a:xfrm>
              <a:off x="576090" y="1855776"/>
              <a:ext cx="139716" cy="53481"/>
            </a:xfrm>
            <a:custGeom>
              <a:avLst/>
              <a:gdLst>
                <a:gd name="T0" fmla="*/ 74 w 21600"/>
                <a:gd name="T1" fmla="*/ 0 h 21600"/>
                <a:gd name="T2" fmla="*/ 55 w 21600"/>
                <a:gd name="T3" fmla="*/ 7 h 21600"/>
                <a:gd name="T4" fmla="*/ 38 w 21600"/>
                <a:gd name="T5" fmla="*/ 15 h 21600"/>
                <a:gd name="T6" fmla="*/ 24 w 21600"/>
                <a:gd name="T7" fmla="*/ 19 h 21600"/>
                <a:gd name="T8" fmla="*/ 12 w 21600"/>
                <a:gd name="T9" fmla="*/ 24 h 21600"/>
                <a:gd name="T10" fmla="*/ 4 w 21600"/>
                <a:gd name="T11" fmla="*/ 29 h 21600"/>
                <a:gd name="T12" fmla="*/ 0 w 21600"/>
                <a:gd name="T13" fmla="*/ 31 h 21600"/>
                <a:gd name="T14" fmla="*/ 4 w 21600"/>
                <a:gd name="T15" fmla="*/ 31 h 21600"/>
                <a:gd name="T16" fmla="*/ 16 w 21600"/>
                <a:gd name="T17" fmla="*/ 31 h 21600"/>
                <a:gd name="T18" fmla="*/ 24 w 21600"/>
                <a:gd name="T19" fmla="*/ 29 h 21600"/>
                <a:gd name="T20" fmla="*/ 33 w 21600"/>
                <a:gd name="T21" fmla="*/ 24 h 21600"/>
                <a:gd name="T22" fmla="*/ 40 w 21600"/>
                <a:gd name="T23" fmla="*/ 22 h 21600"/>
                <a:gd name="T24" fmla="*/ 47 w 21600"/>
                <a:gd name="T25" fmla="*/ 17 h 21600"/>
                <a:gd name="T26" fmla="*/ 62 w 21600"/>
                <a:gd name="T27" fmla="*/ 12 h 21600"/>
                <a:gd name="T28" fmla="*/ 71 w 21600"/>
                <a:gd name="T29" fmla="*/ 10 h 21600"/>
                <a:gd name="T30" fmla="*/ 76 w 21600"/>
                <a:gd name="T31" fmla="*/ 5 h 21600"/>
                <a:gd name="T32" fmla="*/ 81 w 21600"/>
                <a:gd name="T33" fmla="*/ 0 h 216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600"/>
                <a:gd name="T52" fmla="*/ 0 h 21600"/>
                <a:gd name="T53" fmla="*/ 21600 w 21600"/>
                <a:gd name="T54" fmla="*/ 21600 h 216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600" h="21600">
                  <a:moveTo>
                    <a:pt x="19733" y="0"/>
                  </a:moveTo>
                  <a:lnTo>
                    <a:pt x="14667" y="4877"/>
                  </a:lnTo>
                  <a:lnTo>
                    <a:pt x="10133" y="10452"/>
                  </a:lnTo>
                  <a:lnTo>
                    <a:pt x="6400" y="13239"/>
                  </a:lnTo>
                  <a:lnTo>
                    <a:pt x="3200" y="16723"/>
                  </a:lnTo>
                  <a:lnTo>
                    <a:pt x="1067" y="20206"/>
                  </a:lnTo>
                  <a:lnTo>
                    <a:pt x="0" y="21600"/>
                  </a:lnTo>
                  <a:lnTo>
                    <a:pt x="1067" y="21600"/>
                  </a:lnTo>
                  <a:lnTo>
                    <a:pt x="4267" y="21600"/>
                  </a:lnTo>
                  <a:lnTo>
                    <a:pt x="6400" y="20206"/>
                  </a:lnTo>
                  <a:lnTo>
                    <a:pt x="8800" y="16723"/>
                  </a:lnTo>
                  <a:lnTo>
                    <a:pt x="10667" y="15329"/>
                  </a:lnTo>
                  <a:lnTo>
                    <a:pt x="12533" y="11845"/>
                  </a:lnTo>
                  <a:lnTo>
                    <a:pt x="16533" y="8361"/>
                  </a:lnTo>
                  <a:lnTo>
                    <a:pt x="18933" y="6968"/>
                  </a:lnTo>
                  <a:lnTo>
                    <a:pt x="20267" y="3484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69" name="Freeform 102"/>
            <p:cNvSpPr>
              <a:spLocks/>
            </p:cNvSpPr>
            <p:nvPr/>
          </p:nvSpPr>
          <p:spPr bwMode="auto">
            <a:xfrm>
              <a:off x="745129" y="1545240"/>
              <a:ext cx="110393" cy="156993"/>
            </a:xfrm>
            <a:custGeom>
              <a:avLst/>
              <a:gdLst>
                <a:gd name="T0" fmla="*/ 31 w 21600"/>
                <a:gd name="T1" fmla="*/ 0 h 21600"/>
                <a:gd name="T2" fmla="*/ 48 w 21600"/>
                <a:gd name="T3" fmla="*/ 10 h 21600"/>
                <a:gd name="T4" fmla="*/ 64 w 21600"/>
                <a:gd name="T5" fmla="*/ 17 h 21600"/>
                <a:gd name="T6" fmla="*/ 64 w 21600"/>
                <a:gd name="T7" fmla="*/ 34 h 21600"/>
                <a:gd name="T8" fmla="*/ 64 w 21600"/>
                <a:gd name="T9" fmla="*/ 51 h 21600"/>
                <a:gd name="T10" fmla="*/ 59 w 21600"/>
                <a:gd name="T11" fmla="*/ 55 h 21600"/>
                <a:gd name="T12" fmla="*/ 57 w 21600"/>
                <a:gd name="T13" fmla="*/ 58 h 21600"/>
                <a:gd name="T14" fmla="*/ 52 w 21600"/>
                <a:gd name="T15" fmla="*/ 55 h 21600"/>
                <a:gd name="T16" fmla="*/ 48 w 21600"/>
                <a:gd name="T17" fmla="*/ 51 h 21600"/>
                <a:gd name="T18" fmla="*/ 36 w 21600"/>
                <a:gd name="T19" fmla="*/ 55 h 21600"/>
                <a:gd name="T20" fmla="*/ 24 w 21600"/>
                <a:gd name="T21" fmla="*/ 58 h 21600"/>
                <a:gd name="T22" fmla="*/ 12 w 21600"/>
                <a:gd name="T23" fmla="*/ 75 h 21600"/>
                <a:gd name="T24" fmla="*/ 0 w 21600"/>
                <a:gd name="T25" fmla="*/ 91 h 21600"/>
                <a:gd name="T26" fmla="*/ 0 w 21600"/>
                <a:gd name="T27" fmla="*/ 75 h 21600"/>
                <a:gd name="T28" fmla="*/ 0 w 21600"/>
                <a:gd name="T29" fmla="*/ 58 h 21600"/>
                <a:gd name="T30" fmla="*/ 12 w 21600"/>
                <a:gd name="T31" fmla="*/ 31 h 21600"/>
                <a:gd name="T32" fmla="*/ 26 w 21600"/>
                <a:gd name="T33" fmla="*/ 5 h 21600"/>
                <a:gd name="T34" fmla="*/ 31 w 21600"/>
                <a:gd name="T35" fmla="*/ 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600"/>
                <a:gd name="T55" fmla="*/ 0 h 21600"/>
                <a:gd name="T56" fmla="*/ 21600 w 21600"/>
                <a:gd name="T57" fmla="*/ 21600 h 216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600" h="21600">
                  <a:moveTo>
                    <a:pt x="10463" y="0"/>
                  </a:moveTo>
                  <a:lnTo>
                    <a:pt x="16200" y="2374"/>
                  </a:lnTo>
                  <a:lnTo>
                    <a:pt x="21600" y="4035"/>
                  </a:lnTo>
                  <a:lnTo>
                    <a:pt x="21600" y="8070"/>
                  </a:lnTo>
                  <a:lnTo>
                    <a:pt x="21600" y="12105"/>
                  </a:lnTo>
                  <a:lnTo>
                    <a:pt x="19913" y="13055"/>
                  </a:lnTo>
                  <a:lnTo>
                    <a:pt x="19238" y="13767"/>
                  </a:lnTo>
                  <a:lnTo>
                    <a:pt x="17550" y="13055"/>
                  </a:lnTo>
                  <a:lnTo>
                    <a:pt x="16200" y="12105"/>
                  </a:lnTo>
                  <a:lnTo>
                    <a:pt x="12150" y="13055"/>
                  </a:lnTo>
                  <a:lnTo>
                    <a:pt x="8100" y="13767"/>
                  </a:lnTo>
                  <a:lnTo>
                    <a:pt x="4050" y="17802"/>
                  </a:lnTo>
                  <a:lnTo>
                    <a:pt x="0" y="21600"/>
                  </a:lnTo>
                  <a:lnTo>
                    <a:pt x="0" y="17802"/>
                  </a:lnTo>
                  <a:lnTo>
                    <a:pt x="0" y="13767"/>
                  </a:lnTo>
                  <a:lnTo>
                    <a:pt x="4050" y="7358"/>
                  </a:lnTo>
                  <a:lnTo>
                    <a:pt x="8775" y="1187"/>
                  </a:lnTo>
                  <a:lnTo>
                    <a:pt x="10463" y="0"/>
                  </a:lnTo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70554" y="1325039"/>
            <a:ext cx="1805318" cy="891408"/>
            <a:chOff x="2971800" y="1447800"/>
            <a:chExt cx="2865035" cy="1414663"/>
          </a:xfrm>
        </p:grpSpPr>
        <p:sp>
          <p:nvSpPr>
            <p:cNvPr id="93" name="Oval 351"/>
            <p:cNvSpPr>
              <a:spLocks/>
            </p:cNvSpPr>
            <p:nvPr/>
          </p:nvSpPr>
          <p:spPr bwMode="auto">
            <a:xfrm>
              <a:off x="4972147" y="1630671"/>
              <a:ext cx="334829" cy="301910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4" name="Oval 352"/>
            <p:cNvSpPr>
              <a:spLocks/>
            </p:cNvSpPr>
            <p:nvPr/>
          </p:nvSpPr>
          <p:spPr bwMode="auto">
            <a:xfrm>
              <a:off x="3467140" y="1639297"/>
              <a:ext cx="334829" cy="300185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5" name="Oval 353"/>
            <p:cNvSpPr>
              <a:spLocks/>
            </p:cNvSpPr>
            <p:nvPr/>
          </p:nvSpPr>
          <p:spPr bwMode="auto">
            <a:xfrm>
              <a:off x="4192029" y="1747985"/>
              <a:ext cx="334829" cy="30191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96" name="Group 354"/>
            <p:cNvGrpSpPr>
              <a:grpSpLocks/>
            </p:cNvGrpSpPr>
            <p:nvPr/>
          </p:nvGrpSpPr>
          <p:grpSpPr bwMode="auto">
            <a:xfrm>
              <a:off x="2971800" y="2641638"/>
              <a:ext cx="2865035" cy="220825"/>
              <a:chOff x="0" y="0"/>
              <a:chExt cx="1660" cy="127"/>
            </a:xfrm>
          </p:grpSpPr>
          <p:grpSp>
            <p:nvGrpSpPr>
              <p:cNvPr id="146" name="Group 355"/>
              <p:cNvGrpSpPr>
                <a:grpSpLocks/>
              </p:cNvGrpSpPr>
              <p:nvPr/>
            </p:nvGrpSpPr>
            <p:grpSpPr bwMode="auto">
              <a:xfrm>
                <a:off x="0" y="0"/>
                <a:ext cx="1240" cy="127"/>
                <a:chOff x="0" y="0"/>
                <a:chExt cx="1240" cy="127"/>
              </a:xfrm>
            </p:grpSpPr>
            <p:pic>
              <p:nvPicPr>
                <p:cNvPr id="161" name="Picture 356"/>
                <p:cNvPicPr>
                  <a:picLocks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9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2" name="Picture 357"/>
                <p:cNvPicPr>
                  <a:picLocks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9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3" name="Picture 358"/>
                <p:cNvPicPr>
                  <a:picLocks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29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4" name="Picture 359"/>
                <p:cNvPicPr>
                  <a:picLocks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"/>
                  <a:ext cx="1231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5" name="Picture 360"/>
                <p:cNvPicPr>
                  <a:picLocks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48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6" name="Picture 361"/>
                <p:cNvPicPr>
                  <a:picLocks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58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7" name="Picture 362"/>
                <p:cNvPicPr>
                  <a:picLocks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8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8" name="Picture 363"/>
                <p:cNvPicPr>
                  <a:picLocks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8"/>
                  <a:ext cx="1231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9" name="Picture 364"/>
                <p:cNvPicPr>
                  <a:picLocks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87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0" name="Picture 365"/>
                <p:cNvPicPr>
                  <a:picLocks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97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1" name="Picture 366"/>
                <p:cNvPicPr>
                  <a:picLocks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07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2" name="Picture 367"/>
                <p:cNvPicPr>
                  <a:picLocks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17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3" name="Rectangle 368"/>
                <p:cNvSpPr>
                  <a:spLocks/>
                </p:cNvSpPr>
                <p:nvPr/>
              </p:nvSpPr>
              <p:spPr bwMode="auto">
                <a:xfrm>
                  <a:off x="0" y="0"/>
                  <a:ext cx="1240" cy="1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7" name="Group 369"/>
              <p:cNvGrpSpPr>
                <a:grpSpLocks/>
              </p:cNvGrpSpPr>
              <p:nvPr/>
            </p:nvGrpSpPr>
            <p:grpSpPr bwMode="auto">
              <a:xfrm>
                <a:off x="420" y="0"/>
                <a:ext cx="1241" cy="127"/>
                <a:chOff x="0" y="0"/>
                <a:chExt cx="1240" cy="127"/>
              </a:xfrm>
            </p:grpSpPr>
            <p:pic>
              <p:nvPicPr>
                <p:cNvPr id="148" name="Picture 370"/>
                <p:cNvPicPr>
                  <a:picLocks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9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9" name="Picture 371"/>
                <p:cNvPicPr>
                  <a:picLocks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9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0" name="Picture 372"/>
                <p:cNvPicPr>
                  <a:picLocks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29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1" name="Picture 373"/>
                <p:cNvPicPr>
                  <a:picLocks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"/>
                  <a:ext cx="1231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2" name="Picture 374"/>
                <p:cNvPicPr>
                  <a:picLocks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48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3" name="Picture 375"/>
                <p:cNvPicPr>
                  <a:picLocks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58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4" name="Picture 376"/>
                <p:cNvPicPr>
                  <a:picLocks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8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5" name="Picture 377"/>
                <p:cNvPicPr>
                  <a:picLocks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8"/>
                  <a:ext cx="1231" cy="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6" name="Picture 378"/>
                <p:cNvPicPr>
                  <a:picLocks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87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7" name="Picture 379"/>
                <p:cNvPicPr>
                  <a:picLocks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97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8" name="Picture 380"/>
                <p:cNvPicPr>
                  <a:picLocks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07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9" name="Picture 381"/>
                <p:cNvPicPr>
                  <a:picLocks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17"/>
                  <a:ext cx="1231" cy="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0" name="Rectangle 382"/>
                <p:cNvSpPr>
                  <a:spLocks/>
                </p:cNvSpPr>
                <p:nvPr/>
              </p:nvSpPr>
              <p:spPr bwMode="auto">
                <a:xfrm>
                  <a:off x="0" y="0"/>
                  <a:ext cx="1240" cy="1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97" name="Group 383"/>
            <p:cNvGrpSpPr>
              <a:grpSpLocks/>
            </p:cNvGrpSpPr>
            <p:nvPr/>
          </p:nvGrpSpPr>
          <p:grpSpPr bwMode="auto">
            <a:xfrm>
              <a:off x="4269695" y="1889451"/>
              <a:ext cx="207111" cy="779790"/>
              <a:chOff x="0" y="0"/>
              <a:chExt cx="119" cy="452"/>
            </a:xfrm>
          </p:grpSpPr>
          <p:grpSp>
            <p:nvGrpSpPr>
              <p:cNvPr id="131" name="Group 384"/>
              <p:cNvGrpSpPr>
                <a:grpSpLocks/>
              </p:cNvGrpSpPr>
              <p:nvPr/>
            </p:nvGrpSpPr>
            <p:grpSpPr bwMode="auto">
              <a:xfrm>
                <a:off x="0" y="25"/>
                <a:ext cx="119" cy="427"/>
                <a:chOff x="0" y="0"/>
                <a:chExt cx="119" cy="426"/>
              </a:xfrm>
            </p:grpSpPr>
            <p:sp>
              <p:nvSpPr>
                <p:cNvPr id="133" name="Rectangle 385"/>
                <p:cNvSpPr>
                  <a:spLocks/>
                </p:cNvSpPr>
                <p:nvPr/>
              </p:nvSpPr>
              <p:spPr bwMode="auto">
                <a:xfrm>
                  <a:off x="50" y="0"/>
                  <a:ext cx="12" cy="106"/>
                </a:xfrm>
                <a:prstGeom prst="rect">
                  <a:avLst/>
                </a:prstGeom>
                <a:solidFill>
                  <a:srgbClr val="A50021"/>
                </a:solidFill>
                <a:ln w="12700">
                  <a:solidFill>
                    <a:srgbClr val="A5002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4" name="Freeform 386"/>
                <p:cNvSpPr>
                  <a:spLocks/>
                </p:cNvSpPr>
                <p:nvPr/>
              </p:nvSpPr>
              <p:spPr bwMode="auto">
                <a:xfrm>
                  <a:off x="50" y="100"/>
                  <a:ext cx="69" cy="37"/>
                </a:xfrm>
                <a:custGeom>
                  <a:avLst/>
                  <a:gdLst>
                    <a:gd name="T0" fmla="*/ 0 w 21600"/>
                    <a:gd name="T1" fmla="*/ 6 h 21600"/>
                    <a:gd name="T2" fmla="*/ 6 w 21600"/>
                    <a:gd name="T3" fmla="*/ 0 h 21600"/>
                    <a:gd name="T4" fmla="*/ 69 w 21600"/>
                    <a:gd name="T5" fmla="*/ 31 h 21600"/>
                    <a:gd name="T6" fmla="*/ 63 w 21600"/>
                    <a:gd name="T7" fmla="*/ 37 h 21600"/>
                    <a:gd name="T8" fmla="*/ 0 w 21600"/>
                    <a:gd name="T9" fmla="*/ 6 h 21600"/>
                    <a:gd name="T10" fmla="*/ 0 w 21600"/>
                    <a:gd name="T11" fmla="*/ 6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3600"/>
                      </a:moveTo>
                      <a:lnTo>
                        <a:pt x="1964" y="0"/>
                      </a:lnTo>
                      <a:lnTo>
                        <a:pt x="21600" y="18000"/>
                      </a:lnTo>
                      <a:lnTo>
                        <a:pt x="19636" y="21600"/>
                      </a:lnTo>
                      <a:lnTo>
                        <a:pt x="0" y="3600"/>
                      </a:lnTo>
                      <a:close/>
                      <a:moveTo>
                        <a:pt x="0" y="3600"/>
                      </a:moveTo>
                    </a:path>
                  </a:pathLst>
                </a:custGeom>
                <a:solidFill>
                  <a:srgbClr val="A50021"/>
                </a:solidFill>
                <a:ln w="12700">
                  <a:solidFill>
                    <a:srgbClr val="A5002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5" name="Freeform 387"/>
                <p:cNvSpPr>
                  <a:spLocks/>
                </p:cNvSpPr>
                <p:nvPr/>
              </p:nvSpPr>
              <p:spPr bwMode="auto">
                <a:xfrm>
                  <a:off x="12" y="125"/>
                  <a:ext cx="101" cy="19"/>
                </a:xfrm>
                <a:custGeom>
                  <a:avLst/>
                  <a:gdLst>
                    <a:gd name="T0" fmla="*/ 0 w 21600"/>
                    <a:gd name="T1" fmla="*/ 19 h 21600"/>
                    <a:gd name="T2" fmla="*/ 0 w 21600"/>
                    <a:gd name="T3" fmla="*/ 13 h 21600"/>
                    <a:gd name="T4" fmla="*/ 101 w 21600"/>
                    <a:gd name="T5" fmla="*/ 0 h 21600"/>
                    <a:gd name="T6" fmla="*/ 101 w 21600"/>
                    <a:gd name="T7" fmla="*/ 13 h 21600"/>
                    <a:gd name="T8" fmla="*/ 0 w 21600"/>
                    <a:gd name="T9" fmla="*/ 19 h 21600"/>
                    <a:gd name="T10" fmla="*/ 0 w 21600"/>
                    <a:gd name="T11" fmla="*/ 19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4400"/>
                      </a:lnTo>
                      <a:lnTo>
                        <a:pt x="21600" y="0"/>
                      </a:lnTo>
                      <a:lnTo>
                        <a:pt x="21600" y="144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A50021"/>
                </a:solidFill>
                <a:ln w="12700">
                  <a:solidFill>
                    <a:srgbClr val="A5002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6" name="Freeform 388"/>
                <p:cNvSpPr>
                  <a:spLocks/>
                </p:cNvSpPr>
                <p:nvPr/>
              </p:nvSpPr>
              <p:spPr bwMode="auto">
                <a:xfrm>
                  <a:off x="12" y="144"/>
                  <a:ext cx="101" cy="19"/>
                </a:xfrm>
                <a:custGeom>
                  <a:avLst/>
                  <a:gdLst>
                    <a:gd name="T0" fmla="*/ 0 w 21600"/>
                    <a:gd name="T1" fmla="*/ 6 h 21600"/>
                    <a:gd name="T2" fmla="*/ 0 w 21600"/>
                    <a:gd name="T3" fmla="*/ 0 h 21600"/>
                    <a:gd name="T4" fmla="*/ 101 w 21600"/>
                    <a:gd name="T5" fmla="*/ 6 h 21600"/>
                    <a:gd name="T6" fmla="*/ 101 w 21600"/>
                    <a:gd name="T7" fmla="*/ 19 h 21600"/>
                    <a:gd name="T8" fmla="*/ 0 w 21600"/>
                    <a:gd name="T9" fmla="*/ 6 h 21600"/>
                    <a:gd name="T10" fmla="*/ 0 w 21600"/>
                    <a:gd name="T11" fmla="*/ 6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7200"/>
                      </a:moveTo>
                      <a:lnTo>
                        <a:pt x="0" y="0"/>
                      </a:lnTo>
                      <a:lnTo>
                        <a:pt x="21600" y="7200"/>
                      </a:lnTo>
                      <a:lnTo>
                        <a:pt x="21600" y="21600"/>
                      </a:lnTo>
                      <a:lnTo>
                        <a:pt x="0" y="7200"/>
                      </a:lnTo>
                      <a:close/>
                      <a:moveTo>
                        <a:pt x="0" y="7200"/>
                      </a:moveTo>
                    </a:path>
                  </a:pathLst>
                </a:custGeom>
                <a:solidFill>
                  <a:srgbClr val="A50021"/>
                </a:solidFill>
                <a:ln w="12700">
                  <a:solidFill>
                    <a:srgbClr val="A5002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7" name="Freeform 389"/>
                <p:cNvSpPr>
                  <a:spLocks/>
                </p:cNvSpPr>
                <p:nvPr/>
              </p:nvSpPr>
              <p:spPr bwMode="auto">
                <a:xfrm>
                  <a:off x="12" y="156"/>
                  <a:ext cx="101" cy="25"/>
                </a:xfrm>
                <a:custGeom>
                  <a:avLst/>
                  <a:gdLst>
                    <a:gd name="T0" fmla="*/ 0 w 21600"/>
                    <a:gd name="T1" fmla="*/ 25 h 21600"/>
                    <a:gd name="T2" fmla="*/ 0 w 21600"/>
                    <a:gd name="T3" fmla="*/ 13 h 21600"/>
                    <a:gd name="T4" fmla="*/ 101 w 21600"/>
                    <a:gd name="T5" fmla="*/ 0 h 21600"/>
                    <a:gd name="T6" fmla="*/ 101 w 21600"/>
                    <a:gd name="T7" fmla="*/ 13 h 21600"/>
                    <a:gd name="T8" fmla="*/ 0 w 21600"/>
                    <a:gd name="T9" fmla="*/ 25 h 21600"/>
                    <a:gd name="T10" fmla="*/ 0 w 21600"/>
                    <a:gd name="T11" fmla="*/ 25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0800"/>
                      </a:lnTo>
                      <a:lnTo>
                        <a:pt x="21600" y="0"/>
                      </a:lnTo>
                      <a:lnTo>
                        <a:pt x="21600" y="108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A50021"/>
                </a:solidFill>
                <a:ln w="12700">
                  <a:solidFill>
                    <a:srgbClr val="A5002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8" name="Freeform 390"/>
                <p:cNvSpPr>
                  <a:spLocks/>
                </p:cNvSpPr>
                <p:nvPr/>
              </p:nvSpPr>
              <p:spPr bwMode="auto">
                <a:xfrm>
                  <a:off x="12" y="194"/>
                  <a:ext cx="101" cy="25"/>
                </a:xfrm>
                <a:custGeom>
                  <a:avLst/>
                  <a:gdLst>
                    <a:gd name="T0" fmla="*/ 0 w 21600"/>
                    <a:gd name="T1" fmla="*/ 25 h 21600"/>
                    <a:gd name="T2" fmla="*/ 0 w 21600"/>
                    <a:gd name="T3" fmla="*/ 13 h 21600"/>
                    <a:gd name="T4" fmla="*/ 101 w 21600"/>
                    <a:gd name="T5" fmla="*/ 0 h 21600"/>
                    <a:gd name="T6" fmla="*/ 101 w 21600"/>
                    <a:gd name="T7" fmla="*/ 13 h 21600"/>
                    <a:gd name="T8" fmla="*/ 0 w 21600"/>
                    <a:gd name="T9" fmla="*/ 25 h 21600"/>
                    <a:gd name="T10" fmla="*/ 0 w 21600"/>
                    <a:gd name="T11" fmla="*/ 25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0800"/>
                      </a:lnTo>
                      <a:lnTo>
                        <a:pt x="21600" y="0"/>
                      </a:lnTo>
                      <a:lnTo>
                        <a:pt x="21600" y="108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A50021"/>
                </a:solidFill>
                <a:ln w="12700">
                  <a:solidFill>
                    <a:srgbClr val="A5002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9" name="Freeform 391"/>
                <p:cNvSpPr>
                  <a:spLocks/>
                </p:cNvSpPr>
                <p:nvPr/>
              </p:nvSpPr>
              <p:spPr bwMode="auto">
                <a:xfrm>
                  <a:off x="12" y="175"/>
                  <a:ext cx="101" cy="25"/>
                </a:xfrm>
                <a:custGeom>
                  <a:avLst/>
                  <a:gdLst>
                    <a:gd name="T0" fmla="*/ 0 w 21600"/>
                    <a:gd name="T1" fmla="*/ 13 h 21600"/>
                    <a:gd name="T2" fmla="*/ 0 w 21600"/>
                    <a:gd name="T3" fmla="*/ 0 h 21600"/>
                    <a:gd name="T4" fmla="*/ 101 w 21600"/>
                    <a:gd name="T5" fmla="*/ 13 h 21600"/>
                    <a:gd name="T6" fmla="*/ 101 w 21600"/>
                    <a:gd name="T7" fmla="*/ 25 h 21600"/>
                    <a:gd name="T8" fmla="*/ 0 w 21600"/>
                    <a:gd name="T9" fmla="*/ 13 h 21600"/>
                    <a:gd name="T10" fmla="*/ 0 w 21600"/>
                    <a:gd name="T11" fmla="*/ 13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10800"/>
                      </a:moveTo>
                      <a:lnTo>
                        <a:pt x="0" y="0"/>
                      </a:lnTo>
                      <a:lnTo>
                        <a:pt x="21600" y="10800"/>
                      </a:lnTo>
                      <a:lnTo>
                        <a:pt x="21600" y="21600"/>
                      </a:lnTo>
                      <a:lnTo>
                        <a:pt x="0" y="10800"/>
                      </a:lnTo>
                      <a:close/>
                      <a:moveTo>
                        <a:pt x="0" y="10800"/>
                      </a:moveTo>
                    </a:path>
                  </a:pathLst>
                </a:custGeom>
                <a:solidFill>
                  <a:srgbClr val="A50021"/>
                </a:solidFill>
                <a:ln w="12700">
                  <a:solidFill>
                    <a:srgbClr val="A5002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40" name="Freeform 392"/>
                <p:cNvSpPr>
                  <a:spLocks/>
                </p:cNvSpPr>
                <p:nvPr/>
              </p:nvSpPr>
              <p:spPr bwMode="auto">
                <a:xfrm>
                  <a:off x="12" y="213"/>
                  <a:ext cx="101" cy="25"/>
                </a:xfrm>
                <a:custGeom>
                  <a:avLst/>
                  <a:gdLst>
                    <a:gd name="T0" fmla="*/ 0 w 21600"/>
                    <a:gd name="T1" fmla="*/ 13 h 21600"/>
                    <a:gd name="T2" fmla="*/ 0 w 21600"/>
                    <a:gd name="T3" fmla="*/ 0 h 21600"/>
                    <a:gd name="T4" fmla="*/ 101 w 21600"/>
                    <a:gd name="T5" fmla="*/ 13 h 21600"/>
                    <a:gd name="T6" fmla="*/ 101 w 21600"/>
                    <a:gd name="T7" fmla="*/ 25 h 21600"/>
                    <a:gd name="T8" fmla="*/ 0 w 21600"/>
                    <a:gd name="T9" fmla="*/ 13 h 21600"/>
                    <a:gd name="T10" fmla="*/ 0 w 21600"/>
                    <a:gd name="T11" fmla="*/ 13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10800"/>
                      </a:moveTo>
                      <a:lnTo>
                        <a:pt x="0" y="0"/>
                      </a:lnTo>
                      <a:lnTo>
                        <a:pt x="21600" y="10800"/>
                      </a:lnTo>
                      <a:lnTo>
                        <a:pt x="21600" y="21600"/>
                      </a:lnTo>
                      <a:lnTo>
                        <a:pt x="0" y="10800"/>
                      </a:lnTo>
                      <a:close/>
                      <a:moveTo>
                        <a:pt x="0" y="10800"/>
                      </a:moveTo>
                    </a:path>
                  </a:pathLst>
                </a:custGeom>
                <a:solidFill>
                  <a:srgbClr val="A50021"/>
                </a:solidFill>
                <a:ln w="12700">
                  <a:solidFill>
                    <a:srgbClr val="A5002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41" name="Freeform 393"/>
                <p:cNvSpPr>
                  <a:spLocks/>
                </p:cNvSpPr>
                <p:nvPr/>
              </p:nvSpPr>
              <p:spPr bwMode="auto">
                <a:xfrm>
                  <a:off x="12" y="232"/>
                  <a:ext cx="101" cy="25"/>
                </a:xfrm>
                <a:custGeom>
                  <a:avLst/>
                  <a:gdLst>
                    <a:gd name="T0" fmla="*/ 0 w 21600"/>
                    <a:gd name="T1" fmla="*/ 25 h 21600"/>
                    <a:gd name="T2" fmla="*/ 0 w 21600"/>
                    <a:gd name="T3" fmla="*/ 13 h 21600"/>
                    <a:gd name="T4" fmla="*/ 101 w 21600"/>
                    <a:gd name="T5" fmla="*/ 0 h 21600"/>
                    <a:gd name="T6" fmla="*/ 101 w 21600"/>
                    <a:gd name="T7" fmla="*/ 13 h 21600"/>
                    <a:gd name="T8" fmla="*/ 0 w 21600"/>
                    <a:gd name="T9" fmla="*/ 25 h 21600"/>
                    <a:gd name="T10" fmla="*/ 0 w 21600"/>
                    <a:gd name="T11" fmla="*/ 25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0800"/>
                      </a:lnTo>
                      <a:lnTo>
                        <a:pt x="21600" y="0"/>
                      </a:lnTo>
                      <a:lnTo>
                        <a:pt x="21600" y="108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A50021"/>
                </a:solidFill>
                <a:ln w="12700">
                  <a:solidFill>
                    <a:srgbClr val="A5002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42" name="Freeform 394"/>
                <p:cNvSpPr>
                  <a:spLocks/>
                </p:cNvSpPr>
                <p:nvPr/>
              </p:nvSpPr>
              <p:spPr bwMode="auto">
                <a:xfrm>
                  <a:off x="12" y="244"/>
                  <a:ext cx="107" cy="31"/>
                </a:xfrm>
                <a:custGeom>
                  <a:avLst/>
                  <a:gdLst>
                    <a:gd name="T0" fmla="*/ 0 w 21600"/>
                    <a:gd name="T1" fmla="*/ 12 h 21600"/>
                    <a:gd name="T2" fmla="*/ 0 w 21600"/>
                    <a:gd name="T3" fmla="*/ 0 h 21600"/>
                    <a:gd name="T4" fmla="*/ 107 w 21600"/>
                    <a:gd name="T5" fmla="*/ 19 h 21600"/>
                    <a:gd name="T6" fmla="*/ 101 w 21600"/>
                    <a:gd name="T7" fmla="*/ 31 h 21600"/>
                    <a:gd name="T8" fmla="*/ 0 w 21600"/>
                    <a:gd name="T9" fmla="*/ 12 h 21600"/>
                    <a:gd name="T10" fmla="*/ 0 w 21600"/>
                    <a:gd name="T11" fmla="*/ 12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8640"/>
                      </a:moveTo>
                      <a:lnTo>
                        <a:pt x="0" y="0"/>
                      </a:lnTo>
                      <a:lnTo>
                        <a:pt x="21600" y="12960"/>
                      </a:lnTo>
                      <a:lnTo>
                        <a:pt x="20329" y="21600"/>
                      </a:lnTo>
                      <a:lnTo>
                        <a:pt x="0" y="8640"/>
                      </a:lnTo>
                      <a:close/>
                      <a:moveTo>
                        <a:pt x="0" y="8640"/>
                      </a:moveTo>
                    </a:path>
                  </a:pathLst>
                </a:custGeom>
                <a:solidFill>
                  <a:srgbClr val="A50021"/>
                </a:solidFill>
                <a:ln w="12700">
                  <a:solidFill>
                    <a:srgbClr val="A5002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43" name="Freeform 395"/>
                <p:cNvSpPr>
                  <a:spLocks/>
                </p:cNvSpPr>
                <p:nvPr/>
              </p:nvSpPr>
              <p:spPr bwMode="auto">
                <a:xfrm>
                  <a:off x="6" y="263"/>
                  <a:ext cx="107" cy="25"/>
                </a:xfrm>
                <a:custGeom>
                  <a:avLst/>
                  <a:gdLst>
                    <a:gd name="T0" fmla="*/ 0 w 21600"/>
                    <a:gd name="T1" fmla="*/ 25 h 21600"/>
                    <a:gd name="T2" fmla="*/ 0 w 21600"/>
                    <a:gd name="T3" fmla="*/ 19 h 21600"/>
                    <a:gd name="T4" fmla="*/ 107 w 21600"/>
                    <a:gd name="T5" fmla="*/ 0 h 21600"/>
                    <a:gd name="T6" fmla="*/ 107 w 21600"/>
                    <a:gd name="T7" fmla="*/ 13 h 21600"/>
                    <a:gd name="T8" fmla="*/ 0 w 21600"/>
                    <a:gd name="T9" fmla="*/ 25 h 21600"/>
                    <a:gd name="T10" fmla="*/ 0 w 21600"/>
                    <a:gd name="T11" fmla="*/ 25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6200"/>
                      </a:lnTo>
                      <a:lnTo>
                        <a:pt x="21600" y="0"/>
                      </a:lnTo>
                      <a:lnTo>
                        <a:pt x="21600" y="108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A50021"/>
                </a:solidFill>
                <a:ln w="12700">
                  <a:solidFill>
                    <a:srgbClr val="A5002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44" name="Freeform 396"/>
                <p:cNvSpPr>
                  <a:spLocks/>
                </p:cNvSpPr>
                <p:nvPr/>
              </p:nvSpPr>
              <p:spPr bwMode="auto">
                <a:xfrm>
                  <a:off x="0" y="282"/>
                  <a:ext cx="75" cy="37"/>
                </a:xfrm>
                <a:custGeom>
                  <a:avLst/>
                  <a:gdLst>
                    <a:gd name="T0" fmla="*/ 0 w 21600"/>
                    <a:gd name="T1" fmla="*/ 6 h 21600"/>
                    <a:gd name="T2" fmla="*/ 6 w 21600"/>
                    <a:gd name="T3" fmla="*/ 0 h 21600"/>
                    <a:gd name="T4" fmla="*/ 75 w 21600"/>
                    <a:gd name="T5" fmla="*/ 31 h 21600"/>
                    <a:gd name="T6" fmla="*/ 69 w 21600"/>
                    <a:gd name="T7" fmla="*/ 37 h 21600"/>
                    <a:gd name="T8" fmla="*/ 0 w 21600"/>
                    <a:gd name="T9" fmla="*/ 6 h 21600"/>
                    <a:gd name="T10" fmla="*/ 0 w 21600"/>
                    <a:gd name="T11" fmla="*/ 6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3600"/>
                      </a:moveTo>
                      <a:lnTo>
                        <a:pt x="1800" y="0"/>
                      </a:lnTo>
                      <a:lnTo>
                        <a:pt x="21600" y="18000"/>
                      </a:lnTo>
                      <a:lnTo>
                        <a:pt x="19800" y="21600"/>
                      </a:lnTo>
                      <a:lnTo>
                        <a:pt x="0" y="3600"/>
                      </a:lnTo>
                      <a:close/>
                      <a:moveTo>
                        <a:pt x="0" y="3600"/>
                      </a:moveTo>
                    </a:path>
                  </a:pathLst>
                </a:custGeom>
                <a:solidFill>
                  <a:srgbClr val="A50021"/>
                </a:solidFill>
                <a:ln w="12700">
                  <a:solidFill>
                    <a:srgbClr val="A5002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45" name="Rectangle 397"/>
                <p:cNvSpPr>
                  <a:spLocks/>
                </p:cNvSpPr>
                <p:nvPr/>
              </p:nvSpPr>
              <p:spPr bwMode="auto">
                <a:xfrm>
                  <a:off x="62" y="313"/>
                  <a:ext cx="13" cy="113"/>
                </a:xfrm>
                <a:prstGeom prst="rect">
                  <a:avLst/>
                </a:prstGeom>
                <a:solidFill>
                  <a:srgbClr val="A50021"/>
                </a:solidFill>
                <a:ln w="12700">
                  <a:solidFill>
                    <a:srgbClr val="A5002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132" name="Oval 398"/>
              <p:cNvSpPr>
                <a:spLocks/>
              </p:cNvSpPr>
              <p:nvPr/>
            </p:nvSpPr>
            <p:spPr bwMode="auto">
              <a:xfrm>
                <a:off x="31" y="0"/>
                <a:ext cx="49" cy="48"/>
              </a:xfrm>
              <a:prstGeom prst="ellipse">
                <a:avLst/>
              </a:prstGeom>
              <a:solidFill>
                <a:srgbClr val="A50021"/>
              </a:solidFill>
              <a:ln w="12700">
                <a:solidFill>
                  <a:srgbClr val="A5002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grpSp>
          <p:nvGrpSpPr>
            <p:cNvPr id="98" name="Group 399"/>
            <p:cNvGrpSpPr>
              <a:grpSpLocks/>
            </p:cNvGrpSpPr>
            <p:nvPr/>
          </p:nvGrpSpPr>
          <p:grpSpPr bwMode="auto">
            <a:xfrm>
              <a:off x="3553437" y="1706580"/>
              <a:ext cx="907836" cy="1014417"/>
              <a:chOff x="0" y="0"/>
              <a:chExt cx="525" cy="587"/>
            </a:xfrm>
          </p:grpSpPr>
          <p:grpSp>
            <p:nvGrpSpPr>
              <p:cNvPr id="116" name="Group 400"/>
              <p:cNvGrpSpPr>
                <a:grpSpLocks/>
              </p:cNvGrpSpPr>
              <p:nvPr/>
            </p:nvGrpSpPr>
            <p:grpSpPr bwMode="auto">
              <a:xfrm rot="-2460000">
                <a:off x="205" y="-28"/>
                <a:ext cx="119" cy="657"/>
                <a:chOff x="0" y="0"/>
                <a:chExt cx="119" cy="657"/>
              </a:xfrm>
            </p:grpSpPr>
            <p:sp>
              <p:nvSpPr>
                <p:cNvPr id="118" name="Rectangle 401"/>
                <p:cNvSpPr>
                  <a:spLocks/>
                </p:cNvSpPr>
                <p:nvPr/>
              </p:nvSpPr>
              <p:spPr bwMode="auto">
                <a:xfrm>
                  <a:off x="49" y="0"/>
                  <a:ext cx="12" cy="16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9" name="Freeform 402"/>
                <p:cNvSpPr>
                  <a:spLocks/>
                </p:cNvSpPr>
                <p:nvPr/>
              </p:nvSpPr>
              <p:spPr bwMode="auto">
                <a:xfrm>
                  <a:off x="49" y="154"/>
                  <a:ext cx="70" cy="58"/>
                </a:xfrm>
                <a:custGeom>
                  <a:avLst/>
                  <a:gdLst>
                    <a:gd name="T0" fmla="*/ 0 w 21600"/>
                    <a:gd name="T1" fmla="*/ 10 h 21600"/>
                    <a:gd name="T2" fmla="*/ 6 w 21600"/>
                    <a:gd name="T3" fmla="*/ 0 h 21600"/>
                    <a:gd name="T4" fmla="*/ 70 w 21600"/>
                    <a:gd name="T5" fmla="*/ 48 h 21600"/>
                    <a:gd name="T6" fmla="*/ 64 w 21600"/>
                    <a:gd name="T7" fmla="*/ 58 h 21600"/>
                    <a:gd name="T8" fmla="*/ 0 w 21600"/>
                    <a:gd name="T9" fmla="*/ 10 h 21600"/>
                    <a:gd name="T10" fmla="*/ 0 w 21600"/>
                    <a:gd name="T11" fmla="*/ 1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3600"/>
                      </a:moveTo>
                      <a:lnTo>
                        <a:pt x="1964" y="0"/>
                      </a:lnTo>
                      <a:lnTo>
                        <a:pt x="21600" y="18000"/>
                      </a:lnTo>
                      <a:lnTo>
                        <a:pt x="19636" y="21600"/>
                      </a:lnTo>
                      <a:lnTo>
                        <a:pt x="0" y="3600"/>
                      </a:lnTo>
                      <a:close/>
                      <a:moveTo>
                        <a:pt x="0" y="3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0" name="Freeform 403"/>
                <p:cNvSpPr>
                  <a:spLocks/>
                </p:cNvSpPr>
                <p:nvPr/>
              </p:nvSpPr>
              <p:spPr bwMode="auto">
                <a:xfrm>
                  <a:off x="12" y="193"/>
                  <a:ext cx="100" cy="29"/>
                </a:xfrm>
                <a:custGeom>
                  <a:avLst/>
                  <a:gdLst>
                    <a:gd name="T0" fmla="*/ 0 w 21600"/>
                    <a:gd name="T1" fmla="*/ 29 h 21600"/>
                    <a:gd name="T2" fmla="*/ 0 w 21600"/>
                    <a:gd name="T3" fmla="*/ 19 h 21600"/>
                    <a:gd name="T4" fmla="*/ 100 w 21600"/>
                    <a:gd name="T5" fmla="*/ 0 h 21600"/>
                    <a:gd name="T6" fmla="*/ 100 w 21600"/>
                    <a:gd name="T7" fmla="*/ 19 h 21600"/>
                    <a:gd name="T8" fmla="*/ 0 w 21600"/>
                    <a:gd name="T9" fmla="*/ 29 h 21600"/>
                    <a:gd name="T10" fmla="*/ 0 w 21600"/>
                    <a:gd name="T11" fmla="*/ 29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4400"/>
                      </a:lnTo>
                      <a:lnTo>
                        <a:pt x="21600" y="0"/>
                      </a:lnTo>
                      <a:lnTo>
                        <a:pt x="21600" y="144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1" name="Freeform 404"/>
                <p:cNvSpPr>
                  <a:spLocks/>
                </p:cNvSpPr>
                <p:nvPr/>
              </p:nvSpPr>
              <p:spPr bwMode="auto">
                <a:xfrm>
                  <a:off x="12" y="222"/>
                  <a:ext cx="100" cy="29"/>
                </a:xfrm>
                <a:custGeom>
                  <a:avLst/>
                  <a:gdLst>
                    <a:gd name="T0" fmla="*/ 0 w 21600"/>
                    <a:gd name="T1" fmla="*/ 10 h 21600"/>
                    <a:gd name="T2" fmla="*/ 0 w 21600"/>
                    <a:gd name="T3" fmla="*/ 0 h 21600"/>
                    <a:gd name="T4" fmla="*/ 100 w 21600"/>
                    <a:gd name="T5" fmla="*/ 10 h 21600"/>
                    <a:gd name="T6" fmla="*/ 100 w 21600"/>
                    <a:gd name="T7" fmla="*/ 29 h 21600"/>
                    <a:gd name="T8" fmla="*/ 0 w 21600"/>
                    <a:gd name="T9" fmla="*/ 10 h 21600"/>
                    <a:gd name="T10" fmla="*/ 0 w 21600"/>
                    <a:gd name="T11" fmla="*/ 1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7200"/>
                      </a:moveTo>
                      <a:lnTo>
                        <a:pt x="0" y="0"/>
                      </a:lnTo>
                      <a:lnTo>
                        <a:pt x="21600" y="7200"/>
                      </a:lnTo>
                      <a:lnTo>
                        <a:pt x="21600" y="21600"/>
                      </a:lnTo>
                      <a:lnTo>
                        <a:pt x="0" y="7200"/>
                      </a:lnTo>
                      <a:close/>
                      <a:moveTo>
                        <a:pt x="0" y="72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2" name="Freeform 405"/>
                <p:cNvSpPr>
                  <a:spLocks/>
                </p:cNvSpPr>
                <p:nvPr/>
              </p:nvSpPr>
              <p:spPr bwMode="auto">
                <a:xfrm>
                  <a:off x="12" y="241"/>
                  <a:ext cx="100" cy="39"/>
                </a:xfrm>
                <a:custGeom>
                  <a:avLst/>
                  <a:gdLst>
                    <a:gd name="T0" fmla="*/ 0 w 21600"/>
                    <a:gd name="T1" fmla="*/ 39 h 21600"/>
                    <a:gd name="T2" fmla="*/ 0 w 21600"/>
                    <a:gd name="T3" fmla="*/ 20 h 21600"/>
                    <a:gd name="T4" fmla="*/ 100 w 21600"/>
                    <a:gd name="T5" fmla="*/ 0 h 21600"/>
                    <a:gd name="T6" fmla="*/ 100 w 21600"/>
                    <a:gd name="T7" fmla="*/ 20 h 21600"/>
                    <a:gd name="T8" fmla="*/ 0 w 21600"/>
                    <a:gd name="T9" fmla="*/ 39 h 21600"/>
                    <a:gd name="T10" fmla="*/ 0 w 21600"/>
                    <a:gd name="T11" fmla="*/ 39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0800"/>
                      </a:lnTo>
                      <a:lnTo>
                        <a:pt x="21600" y="0"/>
                      </a:lnTo>
                      <a:lnTo>
                        <a:pt x="21600" y="108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" name="Freeform 406"/>
                <p:cNvSpPr>
                  <a:spLocks/>
                </p:cNvSpPr>
                <p:nvPr/>
              </p:nvSpPr>
              <p:spPr bwMode="auto">
                <a:xfrm>
                  <a:off x="12" y="299"/>
                  <a:ext cx="101" cy="39"/>
                </a:xfrm>
                <a:custGeom>
                  <a:avLst/>
                  <a:gdLst>
                    <a:gd name="T0" fmla="*/ 0 w 21600"/>
                    <a:gd name="T1" fmla="*/ 39 h 21600"/>
                    <a:gd name="T2" fmla="*/ 0 w 21600"/>
                    <a:gd name="T3" fmla="*/ 20 h 21600"/>
                    <a:gd name="T4" fmla="*/ 101 w 21600"/>
                    <a:gd name="T5" fmla="*/ 0 h 21600"/>
                    <a:gd name="T6" fmla="*/ 101 w 21600"/>
                    <a:gd name="T7" fmla="*/ 20 h 21600"/>
                    <a:gd name="T8" fmla="*/ 0 w 21600"/>
                    <a:gd name="T9" fmla="*/ 39 h 21600"/>
                    <a:gd name="T10" fmla="*/ 0 w 21600"/>
                    <a:gd name="T11" fmla="*/ 39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0800"/>
                      </a:lnTo>
                      <a:lnTo>
                        <a:pt x="21600" y="0"/>
                      </a:lnTo>
                      <a:lnTo>
                        <a:pt x="21600" y="108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4" name="Freeform 407"/>
                <p:cNvSpPr>
                  <a:spLocks/>
                </p:cNvSpPr>
                <p:nvPr/>
              </p:nvSpPr>
              <p:spPr bwMode="auto">
                <a:xfrm>
                  <a:off x="12" y="270"/>
                  <a:ext cx="101" cy="39"/>
                </a:xfrm>
                <a:custGeom>
                  <a:avLst/>
                  <a:gdLst>
                    <a:gd name="T0" fmla="*/ 0 w 21600"/>
                    <a:gd name="T1" fmla="*/ 20 h 21600"/>
                    <a:gd name="T2" fmla="*/ 0 w 21600"/>
                    <a:gd name="T3" fmla="*/ 0 h 21600"/>
                    <a:gd name="T4" fmla="*/ 101 w 21600"/>
                    <a:gd name="T5" fmla="*/ 20 h 21600"/>
                    <a:gd name="T6" fmla="*/ 101 w 21600"/>
                    <a:gd name="T7" fmla="*/ 39 h 21600"/>
                    <a:gd name="T8" fmla="*/ 0 w 21600"/>
                    <a:gd name="T9" fmla="*/ 20 h 21600"/>
                    <a:gd name="T10" fmla="*/ 0 w 21600"/>
                    <a:gd name="T11" fmla="*/ 2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10800"/>
                      </a:moveTo>
                      <a:lnTo>
                        <a:pt x="0" y="0"/>
                      </a:lnTo>
                      <a:lnTo>
                        <a:pt x="21600" y="10800"/>
                      </a:lnTo>
                      <a:lnTo>
                        <a:pt x="21600" y="21600"/>
                      </a:lnTo>
                      <a:lnTo>
                        <a:pt x="0" y="10800"/>
                      </a:lnTo>
                      <a:close/>
                      <a:moveTo>
                        <a:pt x="0" y="108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5" name="Freeform 408"/>
                <p:cNvSpPr>
                  <a:spLocks/>
                </p:cNvSpPr>
                <p:nvPr/>
              </p:nvSpPr>
              <p:spPr bwMode="auto">
                <a:xfrm>
                  <a:off x="12" y="328"/>
                  <a:ext cx="101" cy="39"/>
                </a:xfrm>
                <a:custGeom>
                  <a:avLst/>
                  <a:gdLst>
                    <a:gd name="T0" fmla="*/ 0 w 21600"/>
                    <a:gd name="T1" fmla="*/ 20 h 21600"/>
                    <a:gd name="T2" fmla="*/ 0 w 21600"/>
                    <a:gd name="T3" fmla="*/ 0 h 21600"/>
                    <a:gd name="T4" fmla="*/ 101 w 21600"/>
                    <a:gd name="T5" fmla="*/ 20 h 21600"/>
                    <a:gd name="T6" fmla="*/ 101 w 21600"/>
                    <a:gd name="T7" fmla="*/ 39 h 21600"/>
                    <a:gd name="T8" fmla="*/ 0 w 21600"/>
                    <a:gd name="T9" fmla="*/ 20 h 21600"/>
                    <a:gd name="T10" fmla="*/ 0 w 21600"/>
                    <a:gd name="T11" fmla="*/ 2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10800"/>
                      </a:moveTo>
                      <a:lnTo>
                        <a:pt x="0" y="0"/>
                      </a:lnTo>
                      <a:lnTo>
                        <a:pt x="21600" y="10800"/>
                      </a:lnTo>
                      <a:lnTo>
                        <a:pt x="21600" y="21600"/>
                      </a:lnTo>
                      <a:lnTo>
                        <a:pt x="0" y="10800"/>
                      </a:lnTo>
                      <a:close/>
                      <a:moveTo>
                        <a:pt x="0" y="108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6" name="Freeform 409"/>
                <p:cNvSpPr>
                  <a:spLocks/>
                </p:cNvSpPr>
                <p:nvPr/>
              </p:nvSpPr>
              <p:spPr bwMode="auto">
                <a:xfrm>
                  <a:off x="12" y="357"/>
                  <a:ext cx="101" cy="39"/>
                </a:xfrm>
                <a:custGeom>
                  <a:avLst/>
                  <a:gdLst>
                    <a:gd name="T0" fmla="*/ 0 w 21600"/>
                    <a:gd name="T1" fmla="*/ 39 h 21600"/>
                    <a:gd name="T2" fmla="*/ 0 w 21600"/>
                    <a:gd name="T3" fmla="*/ 20 h 21600"/>
                    <a:gd name="T4" fmla="*/ 101 w 21600"/>
                    <a:gd name="T5" fmla="*/ 0 h 21600"/>
                    <a:gd name="T6" fmla="*/ 101 w 21600"/>
                    <a:gd name="T7" fmla="*/ 20 h 21600"/>
                    <a:gd name="T8" fmla="*/ 0 w 21600"/>
                    <a:gd name="T9" fmla="*/ 39 h 21600"/>
                    <a:gd name="T10" fmla="*/ 0 w 21600"/>
                    <a:gd name="T11" fmla="*/ 39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0800"/>
                      </a:lnTo>
                      <a:lnTo>
                        <a:pt x="21600" y="0"/>
                      </a:lnTo>
                      <a:lnTo>
                        <a:pt x="21600" y="108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7" name="Freeform 410"/>
                <p:cNvSpPr>
                  <a:spLocks/>
                </p:cNvSpPr>
                <p:nvPr/>
              </p:nvSpPr>
              <p:spPr bwMode="auto">
                <a:xfrm>
                  <a:off x="12" y="377"/>
                  <a:ext cx="107" cy="48"/>
                </a:xfrm>
                <a:custGeom>
                  <a:avLst/>
                  <a:gdLst>
                    <a:gd name="T0" fmla="*/ 0 w 21600"/>
                    <a:gd name="T1" fmla="*/ 19 h 21600"/>
                    <a:gd name="T2" fmla="*/ 0 w 21600"/>
                    <a:gd name="T3" fmla="*/ 0 h 21600"/>
                    <a:gd name="T4" fmla="*/ 107 w 21600"/>
                    <a:gd name="T5" fmla="*/ 29 h 21600"/>
                    <a:gd name="T6" fmla="*/ 101 w 21600"/>
                    <a:gd name="T7" fmla="*/ 48 h 21600"/>
                    <a:gd name="T8" fmla="*/ 0 w 21600"/>
                    <a:gd name="T9" fmla="*/ 19 h 21600"/>
                    <a:gd name="T10" fmla="*/ 0 w 21600"/>
                    <a:gd name="T11" fmla="*/ 19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8640"/>
                      </a:moveTo>
                      <a:lnTo>
                        <a:pt x="0" y="0"/>
                      </a:lnTo>
                      <a:lnTo>
                        <a:pt x="21600" y="12960"/>
                      </a:lnTo>
                      <a:lnTo>
                        <a:pt x="20329" y="21600"/>
                      </a:lnTo>
                      <a:lnTo>
                        <a:pt x="0" y="8640"/>
                      </a:lnTo>
                      <a:close/>
                      <a:moveTo>
                        <a:pt x="0" y="864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8" name="Freeform 411"/>
                <p:cNvSpPr>
                  <a:spLocks/>
                </p:cNvSpPr>
                <p:nvPr/>
              </p:nvSpPr>
              <p:spPr bwMode="auto">
                <a:xfrm>
                  <a:off x="6" y="406"/>
                  <a:ext cx="107" cy="38"/>
                </a:xfrm>
                <a:custGeom>
                  <a:avLst/>
                  <a:gdLst>
                    <a:gd name="T0" fmla="*/ 0 w 21600"/>
                    <a:gd name="T1" fmla="*/ 38 h 21600"/>
                    <a:gd name="T2" fmla="*/ 0 w 21600"/>
                    <a:gd name="T3" fmla="*/ 28 h 21600"/>
                    <a:gd name="T4" fmla="*/ 107 w 21600"/>
                    <a:gd name="T5" fmla="*/ 0 h 21600"/>
                    <a:gd name="T6" fmla="*/ 107 w 21600"/>
                    <a:gd name="T7" fmla="*/ 19 h 21600"/>
                    <a:gd name="T8" fmla="*/ 0 w 21600"/>
                    <a:gd name="T9" fmla="*/ 38 h 21600"/>
                    <a:gd name="T10" fmla="*/ 0 w 21600"/>
                    <a:gd name="T11" fmla="*/ 38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6200"/>
                      </a:lnTo>
                      <a:lnTo>
                        <a:pt x="21600" y="0"/>
                      </a:lnTo>
                      <a:lnTo>
                        <a:pt x="21600" y="108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9" name="Freeform 412"/>
                <p:cNvSpPr>
                  <a:spLocks/>
                </p:cNvSpPr>
                <p:nvPr/>
              </p:nvSpPr>
              <p:spPr bwMode="auto">
                <a:xfrm>
                  <a:off x="0" y="435"/>
                  <a:ext cx="75" cy="58"/>
                </a:xfrm>
                <a:custGeom>
                  <a:avLst/>
                  <a:gdLst>
                    <a:gd name="T0" fmla="*/ 0 w 21600"/>
                    <a:gd name="T1" fmla="*/ 10 h 21600"/>
                    <a:gd name="T2" fmla="*/ 6 w 21600"/>
                    <a:gd name="T3" fmla="*/ 0 h 21600"/>
                    <a:gd name="T4" fmla="*/ 75 w 21600"/>
                    <a:gd name="T5" fmla="*/ 48 h 21600"/>
                    <a:gd name="T6" fmla="*/ 69 w 21600"/>
                    <a:gd name="T7" fmla="*/ 58 h 21600"/>
                    <a:gd name="T8" fmla="*/ 0 w 21600"/>
                    <a:gd name="T9" fmla="*/ 10 h 21600"/>
                    <a:gd name="T10" fmla="*/ 0 w 21600"/>
                    <a:gd name="T11" fmla="*/ 1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3600"/>
                      </a:moveTo>
                      <a:lnTo>
                        <a:pt x="1800" y="0"/>
                      </a:lnTo>
                      <a:lnTo>
                        <a:pt x="21600" y="18000"/>
                      </a:lnTo>
                      <a:lnTo>
                        <a:pt x="19800" y="21600"/>
                      </a:lnTo>
                      <a:lnTo>
                        <a:pt x="0" y="3600"/>
                      </a:lnTo>
                      <a:close/>
                      <a:moveTo>
                        <a:pt x="0" y="3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30" name="Rectangle 413"/>
                <p:cNvSpPr>
                  <a:spLocks/>
                </p:cNvSpPr>
                <p:nvPr/>
              </p:nvSpPr>
              <p:spPr bwMode="auto">
                <a:xfrm>
                  <a:off x="63" y="483"/>
                  <a:ext cx="12" cy="17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117" name="Oval 414"/>
              <p:cNvSpPr>
                <a:spLocks/>
              </p:cNvSpPr>
              <p:nvPr/>
            </p:nvSpPr>
            <p:spPr bwMode="auto">
              <a:xfrm rot="-2460000">
                <a:off x="10" y="12"/>
                <a:ext cx="58" cy="54"/>
              </a:xfrm>
              <a:prstGeom prst="ellipse">
                <a:avLst/>
              </a:prstGeom>
              <a:solidFill>
                <a:srgbClr val="B2B2B2"/>
              </a:solidFill>
              <a:ln w="1270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grpSp>
          <p:nvGrpSpPr>
            <p:cNvPr id="99" name="Group 415"/>
            <p:cNvGrpSpPr>
              <a:grpSpLocks/>
            </p:cNvGrpSpPr>
            <p:nvPr/>
          </p:nvGrpSpPr>
          <p:grpSpPr bwMode="auto">
            <a:xfrm flipH="1">
              <a:off x="4333555" y="1715206"/>
              <a:ext cx="906110" cy="1014417"/>
              <a:chOff x="0" y="0"/>
              <a:chExt cx="525" cy="587"/>
            </a:xfrm>
          </p:grpSpPr>
          <p:grpSp>
            <p:nvGrpSpPr>
              <p:cNvPr id="101" name="Group 416"/>
              <p:cNvGrpSpPr>
                <a:grpSpLocks/>
              </p:cNvGrpSpPr>
              <p:nvPr/>
            </p:nvGrpSpPr>
            <p:grpSpPr bwMode="auto">
              <a:xfrm rot="-2460000">
                <a:off x="205" y="-28"/>
                <a:ext cx="119" cy="657"/>
                <a:chOff x="0" y="0"/>
                <a:chExt cx="119" cy="657"/>
              </a:xfrm>
            </p:grpSpPr>
            <p:sp>
              <p:nvSpPr>
                <p:cNvPr id="103" name="Rectangle 417"/>
                <p:cNvSpPr>
                  <a:spLocks/>
                </p:cNvSpPr>
                <p:nvPr/>
              </p:nvSpPr>
              <p:spPr bwMode="auto">
                <a:xfrm>
                  <a:off x="49" y="0"/>
                  <a:ext cx="13" cy="16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4" name="Freeform 418"/>
                <p:cNvSpPr>
                  <a:spLocks/>
                </p:cNvSpPr>
                <p:nvPr/>
              </p:nvSpPr>
              <p:spPr bwMode="auto">
                <a:xfrm>
                  <a:off x="49" y="154"/>
                  <a:ext cx="70" cy="58"/>
                </a:xfrm>
                <a:custGeom>
                  <a:avLst/>
                  <a:gdLst>
                    <a:gd name="T0" fmla="*/ 0 w 21600"/>
                    <a:gd name="T1" fmla="*/ 10 h 21600"/>
                    <a:gd name="T2" fmla="*/ 6 w 21600"/>
                    <a:gd name="T3" fmla="*/ 0 h 21600"/>
                    <a:gd name="T4" fmla="*/ 70 w 21600"/>
                    <a:gd name="T5" fmla="*/ 48 h 21600"/>
                    <a:gd name="T6" fmla="*/ 64 w 21600"/>
                    <a:gd name="T7" fmla="*/ 58 h 21600"/>
                    <a:gd name="T8" fmla="*/ 0 w 21600"/>
                    <a:gd name="T9" fmla="*/ 10 h 21600"/>
                    <a:gd name="T10" fmla="*/ 0 w 21600"/>
                    <a:gd name="T11" fmla="*/ 1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3600"/>
                      </a:moveTo>
                      <a:lnTo>
                        <a:pt x="1964" y="0"/>
                      </a:lnTo>
                      <a:lnTo>
                        <a:pt x="21600" y="18000"/>
                      </a:lnTo>
                      <a:lnTo>
                        <a:pt x="19636" y="21600"/>
                      </a:lnTo>
                      <a:lnTo>
                        <a:pt x="0" y="3600"/>
                      </a:lnTo>
                      <a:close/>
                      <a:moveTo>
                        <a:pt x="0" y="3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5" name="Freeform 419"/>
                <p:cNvSpPr>
                  <a:spLocks/>
                </p:cNvSpPr>
                <p:nvPr/>
              </p:nvSpPr>
              <p:spPr bwMode="auto">
                <a:xfrm>
                  <a:off x="12" y="193"/>
                  <a:ext cx="100" cy="29"/>
                </a:xfrm>
                <a:custGeom>
                  <a:avLst/>
                  <a:gdLst>
                    <a:gd name="T0" fmla="*/ 0 w 21600"/>
                    <a:gd name="T1" fmla="*/ 29 h 21600"/>
                    <a:gd name="T2" fmla="*/ 0 w 21600"/>
                    <a:gd name="T3" fmla="*/ 19 h 21600"/>
                    <a:gd name="T4" fmla="*/ 100 w 21600"/>
                    <a:gd name="T5" fmla="*/ 0 h 21600"/>
                    <a:gd name="T6" fmla="*/ 100 w 21600"/>
                    <a:gd name="T7" fmla="*/ 19 h 21600"/>
                    <a:gd name="T8" fmla="*/ 0 w 21600"/>
                    <a:gd name="T9" fmla="*/ 29 h 21600"/>
                    <a:gd name="T10" fmla="*/ 0 w 21600"/>
                    <a:gd name="T11" fmla="*/ 29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4400"/>
                      </a:lnTo>
                      <a:lnTo>
                        <a:pt x="21600" y="0"/>
                      </a:lnTo>
                      <a:lnTo>
                        <a:pt x="21600" y="144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6" name="Freeform 420"/>
                <p:cNvSpPr>
                  <a:spLocks/>
                </p:cNvSpPr>
                <p:nvPr/>
              </p:nvSpPr>
              <p:spPr bwMode="auto">
                <a:xfrm>
                  <a:off x="12" y="222"/>
                  <a:ext cx="100" cy="29"/>
                </a:xfrm>
                <a:custGeom>
                  <a:avLst/>
                  <a:gdLst>
                    <a:gd name="T0" fmla="*/ 0 w 21600"/>
                    <a:gd name="T1" fmla="*/ 10 h 21600"/>
                    <a:gd name="T2" fmla="*/ 0 w 21600"/>
                    <a:gd name="T3" fmla="*/ 0 h 21600"/>
                    <a:gd name="T4" fmla="*/ 100 w 21600"/>
                    <a:gd name="T5" fmla="*/ 10 h 21600"/>
                    <a:gd name="T6" fmla="*/ 100 w 21600"/>
                    <a:gd name="T7" fmla="*/ 29 h 21600"/>
                    <a:gd name="T8" fmla="*/ 0 w 21600"/>
                    <a:gd name="T9" fmla="*/ 10 h 21600"/>
                    <a:gd name="T10" fmla="*/ 0 w 21600"/>
                    <a:gd name="T11" fmla="*/ 1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7200"/>
                      </a:moveTo>
                      <a:lnTo>
                        <a:pt x="0" y="0"/>
                      </a:lnTo>
                      <a:lnTo>
                        <a:pt x="21600" y="7200"/>
                      </a:lnTo>
                      <a:lnTo>
                        <a:pt x="21600" y="21600"/>
                      </a:lnTo>
                      <a:lnTo>
                        <a:pt x="0" y="7200"/>
                      </a:lnTo>
                      <a:close/>
                      <a:moveTo>
                        <a:pt x="0" y="72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7" name="Freeform 421"/>
                <p:cNvSpPr>
                  <a:spLocks/>
                </p:cNvSpPr>
                <p:nvPr/>
              </p:nvSpPr>
              <p:spPr bwMode="auto">
                <a:xfrm>
                  <a:off x="12" y="241"/>
                  <a:ext cx="100" cy="39"/>
                </a:xfrm>
                <a:custGeom>
                  <a:avLst/>
                  <a:gdLst>
                    <a:gd name="T0" fmla="*/ 0 w 21600"/>
                    <a:gd name="T1" fmla="*/ 39 h 21600"/>
                    <a:gd name="T2" fmla="*/ 0 w 21600"/>
                    <a:gd name="T3" fmla="*/ 20 h 21600"/>
                    <a:gd name="T4" fmla="*/ 100 w 21600"/>
                    <a:gd name="T5" fmla="*/ 0 h 21600"/>
                    <a:gd name="T6" fmla="*/ 100 w 21600"/>
                    <a:gd name="T7" fmla="*/ 20 h 21600"/>
                    <a:gd name="T8" fmla="*/ 0 w 21600"/>
                    <a:gd name="T9" fmla="*/ 39 h 21600"/>
                    <a:gd name="T10" fmla="*/ 0 w 21600"/>
                    <a:gd name="T11" fmla="*/ 39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0800"/>
                      </a:lnTo>
                      <a:lnTo>
                        <a:pt x="21600" y="0"/>
                      </a:lnTo>
                      <a:lnTo>
                        <a:pt x="21600" y="108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8" name="Freeform 422"/>
                <p:cNvSpPr>
                  <a:spLocks/>
                </p:cNvSpPr>
                <p:nvPr/>
              </p:nvSpPr>
              <p:spPr bwMode="auto">
                <a:xfrm>
                  <a:off x="12" y="299"/>
                  <a:ext cx="101" cy="39"/>
                </a:xfrm>
                <a:custGeom>
                  <a:avLst/>
                  <a:gdLst>
                    <a:gd name="T0" fmla="*/ 0 w 21600"/>
                    <a:gd name="T1" fmla="*/ 39 h 21600"/>
                    <a:gd name="T2" fmla="*/ 0 w 21600"/>
                    <a:gd name="T3" fmla="*/ 20 h 21600"/>
                    <a:gd name="T4" fmla="*/ 101 w 21600"/>
                    <a:gd name="T5" fmla="*/ 0 h 21600"/>
                    <a:gd name="T6" fmla="*/ 101 w 21600"/>
                    <a:gd name="T7" fmla="*/ 20 h 21600"/>
                    <a:gd name="T8" fmla="*/ 0 w 21600"/>
                    <a:gd name="T9" fmla="*/ 39 h 21600"/>
                    <a:gd name="T10" fmla="*/ 0 w 21600"/>
                    <a:gd name="T11" fmla="*/ 39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0800"/>
                      </a:lnTo>
                      <a:lnTo>
                        <a:pt x="21600" y="0"/>
                      </a:lnTo>
                      <a:lnTo>
                        <a:pt x="21600" y="108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9" name="Freeform 423"/>
                <p:cNvSpPr>
                  <a:spLocks/>
                </p:cNvSpPr>
                <p:nvPr/>
              </p:nvSpPr>
              <p:spPr bwMode="auto">
                <a:xfrm>
                  <a:off x="12" y="270"/>
                  <a:ext cx="100" cy="39"/>
                </a:xfrm>
                <a:custGeom>
                  <a:avLst/>
                  <a:gdLst>
                    <a:gd name="T0" fmla="*/ 0 w 21600"/>
                    <a:gd name="T1" fmla="*/ 20 h 21600"/>
                    <a:gd name="T2" fmla="*/ 0 w 21600"/>
                    <a:gd name="T3" fmla="*/ 0 h 21600"/>
                    <a:gd name="T4" fmla="*/ 100 w 21600"/>
                    <a:gd name="T5" fmla="*/ 20 h 21600"/>
                    <a:gd name="T6" fmla="*/ 100 w 21600"/>
                    <a:gd name="T7" fmla="*/ 39 h 21600"/>
                    <a:gd name="T8" fmla="*/ 0 w 21600"/>
                    <a:gd name="T9" fmla="*/ 20 h 21600"/>
                    <a:gd name="T10" fmla="*/ 0 w 21600"/>
                    <a:gd name="T11" fmla="*/ 2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10800"/>
                      </a:moveTo>
                      <a:lnTo>
                        <a:pt x="0" y="0"/>
                      </a:lnTo>
                      <a:lnTo>
                        <a:pt x="21600" y="10800"/>
                      </a:lnTo>
                      <a:lnTo>
                        <a:pt x="21600" y="21600"/>
                      </a:lnTo>
                      <a:lnTo>
                        <a:pt x="0" y="10800"/>
                      </a:lnTo>
                      <a:close/>
                      <a:moveTo>
                        <a:pt x="0" y="108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0" name="Freeform 424"/>
                <p:cNvSpPr>
                  <a:spLocks/>
                </p:cNvSpPr>
                <p:nvPr/>
              </p:nvSpPr>
              <p:spPr bwMode="auto">
                <a:xfrm>
                  <a:off x="12" y="328"/>
                  <a:ext cx="101" cy="39"/>
                </a:xfrm>
                <a:custGeom>
                  <a:avLst/>
                  <a:gdLst>
                    <a:gd name="T0" fmla="*/ 0 w 21600"/>
                    <a:gd name="T1" fmla="*/ 20 h 21600"/>
                    <a:gd name="T2" fmla="*/ 0 w 21600"/>
                    <a:gd name="T3" fmla="*/ 0 h 21600"/>
                    <a:gd name="T4" fmla="*/ 101 w 21600"/>
                    <a:gd name="T5" fmla="*/ 20 h 21600"/>
                    <a:gd name="T6" fmla="*/ 101 w 21600"/>
                    <a:gd name="T7" fmla="*/ 39 h 21600"/>
                    <a:gd name="T8" fmla="*/ 0 w 21600"/>
                    <a:gd name="T9" fmla="*/ 20 h 21600"/>
                    <a:gd name="T10" fmla="*/ 0 w 21600"/>
                    <a:gd name="T11" fmla="*/ 2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10800"/>
                      </a:moveTo>
                      <a:lnTo>
                        <a:pt x="0" y="0"/>
                      </a:lnTo>
                      <a:lnTo>
                        <a:pt x="21600" y="10800"/>
                      </a:lnTo>
                      <a:lnTo>
                        <a:pt x="21600" y="21600"/>
                      </a:lnTo>
                      <a:lnTo>
                        <a:pt x="0" y="10800"/>
                      </a:lnTo>
                      <a:close/>
                      <a:moveTo>
                        <a:pt x="0" y="108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1" name="Freeform 425"/>
                <p:cNvSpPr>
                  <a:spLocks/>
                </p:cNvSpPr>
                <p:nvPr/>
              </p:nvSpPr>
              <p:spPr bwMode="auto">
                <a:xfrm>
                  <a:off x="12" y="357"/>
                  <a:ext cx="101" cy="39"/>
                </a:xfrm>
                <a:custGeom>
                  <a:avLst/>
                  <a:gdLst>
                    <a:gd name="T0" fmla="*/ 0 w 21600"/>
                    <a:gd name="T1" fmla="*/ 39 h 21600"/>
                    <a:gd name="T2" fmla="*/ 0 w 21600"/>
                    <a:gd name="T3" fmla="*/ 20 h 21600"/>
                    <a:gd name="T4" fmla="*/ 101 w 21600"/>
                    <a:gd name="T5" fmla="*/ 0 h 21600"/>
                    <a:gd name="T6" fmla="*/ 101 w 21600"/>
                    <a:gd name="T7" fmla="*/ 20 h 21600"/>
                    <a:gd name="T8" fmla="*/ 0 w 21600"/>
                    <a:gd name="T9" fmla="*/ 39 h 21600"/>
                    <a:gd name="T10" fmla="*/ 0 w 21600"/>
                    <a:gd name="T11" fmla="*/ 39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0800"/>
                      </a:lnTo>
                      <a:lnTo>
                        <a:pt x="21600" y="0"/>
                      </a:lnTo>
                      <a:lnTo>
                        <a:pt x="21600" y="108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2" name="Freeform 426"/>
                <p:cNvSpPr>
                  <a:spLocks/>
                </p:cNvSpPr>
                <p:nvPr/>
              </p:nvSpPr>
              <p:spPr bwMode="auto">
                <a:xfrm>
                  <a:off x="12" y="376"/>
                  <a:ext cx="107" cy="49"/>
                </a:xfrm>
                <a:custGeom>
                  <a:avLst/>
                  <a:gdLst>
                    <a:gd name="T0" fmla="*/ 0 w 21600"/>
                    <a:gd name="T1" fmla="*/ 20 h 21600"/>
                    <a:gd name="T2" fmla="*/ 0 w 21600"/>
                    <a:gd name="T3" fmla="*/ 0 h 21600"/>
                    <a:gd name="T4" fmla="*/ 107 w 21600"/>
                    <a:gd name="T5" fmla="*/ 29 h 21600"/>
                    <a:gd name="T6" fmla="*/ 101 w 21600"/>
                    <a:gd name="T7" fmla="*/ 49 h 21600"/>
                    <a:gd name="T8" fmla="*/ 0 w 21600"/>
                    <a:gd name="T9" fmla="*/ 20 h 21600"/>
                    <a:gd name="T10" fmla="*/ 0 w 21600"/>
                    <a:gd name="T11" fmla="*/ 2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8640"/>
                      </a:moveTo>
                      <a:lnTo>
                        <a:pt x="0" y="0"/>
                      </a:lnTo>
                      <a:lnTo>
                        <a:pt x="21600" y="12960"/>
                      </a:lnTo>
                      <a:lnTo>
                        <a:pt x="20329" y="21600"/>
                      </a:lnTo>
                      <a:lnTo>
                        <a:pt x="0" y="8640"/>
                      </a:lnTo>
                      <a:close/>
                      <a:moveTo>
                        <a:pt x="0" y="864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3" name="Freeform 427"/>
                <p:cNvSpPr>
                  <a:spLocks/>
                </p:cNvSpPr>
                <p:nvPr/>
              </p:nvSpPr>
              <p:spPr bwMode="auto">
                <a:xfrm>
                  <a:off x="6" y="405"/>
                  <a:ext cx="107" cy="39"/>
                </a:xfrm>
                <a:custGeom>
                  <a:avLst/>
                  <a:gdLst>
                    <a:gd name="T0" fmla="*/ 0 w 21600"/>
                    <a:gd name="T1" fmla="*/ 39 h 21600"/>
                    <a:gd name="T2" fmla="*/ 0 w 21600"/>
                    <a:gd name="T3" fmla="*/ 29 h 21600"/>
                    <a:gd name="T4" fmla="*/ 107 w 21600"/>
                    <a:gd name="T5" fmla="*/ 0 h 21600"/>
                    <a:gd name="T6" fmla="*/ 107 w 21600"/>
                    <a:gd name="T7" fmla="*/ 20 h 21600"/>
                    <a:gd name="T8" fmla="*/ 0 w 21600"/>
                    <a:gd name="T9" fmla="*/ 39 h 21600"/>
                    <a:gd name="T10" fmla="*/ 0 w 21600"/>
                    <a:gd name="T11" fmla="*/ 39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21600"/>
                      </a:moveTo>
                      <a:lnTo>
                        <a:pt x="0" y="16200"/>
                      </a:lnTo>
                      <a:lnTo>
                        <a:pt x="21600" y="0"/>
                      </a:lnTo>
                      <a:lnTo>
                        <a:pt x="21600" y="1080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4" name="Freeform 428"/>
                <p:cNvSpPr>
                  <a:spLocks/>
                </p:cNvSpPr>
                <p:nvPr/>
              </p:nvSpPr>
              <p:spPr bwMode="auto">
                <a:xfrm>
                  <a:off x="0" y="434"/>
                  <a:ext cx="75" cy="58"/>
                </a:xfrm>
                <a:custGeom>
                  <a:avLst/>
                  <a:gdLst>
                    <a:gd name="T0" fmla="*/ 0 w 21600"/>
                    <a:gd name="T1" fmla="*/ 10 h 21600"/>
                    <a:gd name="T2" fmla="*/ 6 w 21600"/>
                    <a:gd name="T3" fmla="*/ 0 h 21600"/>
                    <a:gd name="T4" fmla="*/ 75 w 21600"/>
                    <a:gd name="T5" fmla="*/ 48 h 21600"/>
                    <a:gd name="T6" fmla="*/ 69 w 21600"/>
                    <a:gd name="T7" fmla="*/ 58 h 21600"/>
                    <a:gd name="T8" fmla="*/ 0 w 21600"/>
                    <a:gd name="T9" fmla="*/ 10 h 21600"/>
                    <a:gd name="T10" fmla="*/ 0 w 21600"/>
                    <a:gd name="T11" fmla="*/ 1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0" y="3600"/>
                      </a:moveTo>
                      <a:lnTo>
                        <a:pt x="1800" y="0"/>
                      </a:lnTo>
                      <a:lnTo>
                        <a:pt x="21600" y="18000"/>
                      </a:lnTo>
                      <a:lnTo>
                        <a:pt x="19800" y="21600"/>
                      </a:lnTo>
                      <a:lnTo>
                        <a:pt x="0" y="3600"/>
                      </a:lnTo>
                      <a:close/>
                      <a:moveTo>
                        <a:pt x="0" y="3600"/>
                      </a:moveTo>
                    </a:path>
                  </a:pathLst>
                </a:custGeom>
                <a:solidFill>
                  <a:srgbClr val="B2B2B2"/>
                </a:solidFill>
                <a:ln w="127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15" name="Rectangle 429"/>
                <p:cNvSpPr>
                  <a:spLocks/>
                </p:cNvSpPr>
                <p:nvPr/>
              </p:nvSpPr>
              <p:spPr bwMode="auto">
                <a:xfrm>
                  <a:off x="63" y="483"/>
                  <a:ext cx="12" cy="174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102" name="Oval 430"/>
              <p:cNvSpPr>
                <a:spLocks/>
              </p:cNvSpPr>
              <p:nvPr/>
            </p:nvSpPr>
            <p:spPr bwMode="auto">
              <a:xfrm rot="-2460000">
                <a:off x="10" y="12"/>
                <a:ext cx="58" cy="54"/>
              </a:xfrm>
              <a:prstGeom prst="ellipse">
                <a:avLst/>
              </a:prstGeom>
              <a:solidFill>
                <a:srgbClr val="B2B2B2"/>
              </a:solidFill>
              <a:ln w="1270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00" name="Freeform 431"/>
            <p:cNvSpPr>
              <a:spLocks/>
            </p:cNvSpPr>
            <p:nvPr/>
          </p:nvSpPr>
          <p:spPr bwMode="auto">
            <a:xfrm>
              <a:off x="3108148" y="1447800"/>
              <a:ext cx="2630309" cy="488231"/>
            </a:xfrm>
            <a:custGeom>
              <a:avLst/>
              <a:gdLst>
                <a:gd name="T0" fmla="*/ 0 w 21600"/>
                <a:gd name="T1" fmla="*/ 0 h 21600"/>
                <a:gd name="T2" fmla="*/ 317 w 21600"/>
                <a:gd name="T3" fmla="*/ 189 h 21600"/>
                <a:gd name="T4" fmla="*/ 731 w 21600"/>
                <a:gd name="T5" fmla="*/ 283 h 21600"/>
                <a:gd name="T6" fmla="*/ 1200 w 21600"/>
                <a:gd name="T7" fmla="*/ 189 h 21600"/>
                <a:gd name="T8" fmla="*/ 1475 w 21600"/>
                <a:gd name="T9" fmla="*/ 31 h 21600"/>
                <a:gd name="T10" fmla="*/ 1524 w 21600"/>
                <a:gd name="T11" fmla="*/ 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0"/>
                  </a:moveTo>
                  <a:cubicBezTo>
                    <a:pt x="1368" y="5400"/>
                    <a:pt x="2760" y="10800"/>
                    <a:pt x="4494" y="14400"/>
                  </a:cubicBezTo>
                  <a:cubicBezTo>
                    <a:pt x="6204" y="18000"/>
                    <a:pt x="8256" y="21600"/>
                    <a:pt x="10357" y="21600"/>
                  </a:cubicBezTo>
                  <a:cubicBezTo>
                    <a:pt x="12433" y="21600"/>
                    <a:pt x="15242" y="17400"/>
                    <a:pt x="17001" y="14400"/>
                  </a:cubicBezTo>
                  <a:cubicBezTo>
                    <a:pt x="18759" y="11100"/>
                    <a:pt x="20249" y="4200"/>
                    <a:pt x="20909" y="2400"/>
                  </a:cubicBezTo>
                  <a:lnTo>
                    <a:pt x="21600" y="456"/>
                  </a:lnTo>
                </a:path>
              </a:pathLst>
            </a:custGeom>
            <a:noFill/>
            <a:ln w="25400">
              <a:solidFill>
                <a:srgbClr val="A5002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cxnSp>
        <p:nvCxnSpPr>
          <p:cNvPr id="177" name="Straight Arrow Connector 176"/>
          <p:cNvCxnSpPr/>
          <p:nvPr/>
        </p:nvCxnSpPr>
        <p:spPr>
          <a:xfrm>
            <a:off x="2452072" y="1850219"/>
            <a:ext cx="796962" cy="0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8" name="Rectangle 15"/>
          <p:cNvSpPr>
            <a:spLocks/>
          </p:cNvSpPr>
          <p:nvPr/>
        </p:nvSpPr>
        <p:spPr bwMode="auto">
          <a:xfrm>
            <a:off x="2756872" y="1325039"/>
            <a:ext cx="2064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9686" bIns="0">
            <a:spAutoFit/>
          </a:bodyPr>
          <a:lstStyle/>
          <a:p>
            <a:pPr marL="41275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?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80" name="Picture 179" descr="seyfarth.pdf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7"/>
          <a:stretch/>
        </p:blipFill>
        <p:spPr>
          <a:xfrm>
            <a:off x="5627455" y="3263789"/>
            <a:ext cx="1810387" cy="1289496"/>
          </a:xfrm>
          <a:prstGeom prst="rect">
            <a:avLst/>
          </a:prstGeom>
        </p:spPr>
      </p:pic>
      <p:pic>
        <p:nvPicPr>
          <p:cNvPr id="182" name="Picture 181" descr="hurst.pdf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090" y="3298439"/>
            <a:ext cx="955130" cy="127951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05026" y="3200400"/>
            <a:ext cx="4928272" cy="1637456"/>
            <a:chOff x="668941" y="3261365"/>
            <a:chExt cx="3639840" cy="1209366"/>
          </a:xfrm>
        </p:grpSpPr>
        <p:pic>
          <p:nvPicPr>
            <p:cNvPr id="17" name="Picture 16" descr="ruina.pdf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941" y="3261365"/>
              <a:ext cx="3639840" cy="1209366"/>
            </a:xfrm>
            <a:prstGeom prst="rect">
              <a:avLst/>
            </a:prstGeom>
          </p:spPr>
        </p:pic>
        <p:sp>
          <p:nvSpPr>
            <p:cNvPr id="20" name="Rectangle 15"/>
            <p:cNvSpPr>
              <a:spLocks/>
            </p:cNvSpPr>
            <p:nvPr/>
          </p:nvSpPr>
          <p:spPr bwMode="auto">
            <a:xfrm>
              <a:off x="1132266" y="3813687"/>
              <a:ext cx="134929" cy="2727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39686" bIns="0">
              <a:spAutoFit/>
            </a:bodyPr>
            <a:lstStyle/>
            <a:p>
              <a:pPr marL="41275" algn="ctr"/>
              <a:r>
                <a:rPr lang="en-US" sz="2400" dirty="0" smtClean="0">
                  <a:solidFill>
                    <a:srgbClr val="215968"/>
                  </a:solidFill>
                  <a:latin typeface="Calibri"/>
                  <a:cs typeface="Calibri"/>
                </a:rPr>
                <a:t>?</a:t>
              </a:r>
              <a:endParaRPr lang="en-US" sz="2400" dirty="0">
                <a:solidFill>
                  <a:srgbClr val="215968"/>
                </a:solidFill>
                <a:latin typeface="Calibri"/>
                <a:cs typeface="Calibri"/>
              </a:endParaRPr>
            </a:p>
          </p:txBody>
        </p:sp>
        <p:sp>
          <p:nvSpPr>
            <p:cNvPr id="183" name="Rectangle 15"/>
            <p:cNvSpPr>
              <a:spLocks/>
            </p:cNvSpPr>
            <p:nvPr/>
          </p:nvSpPr>
          <p:spPr bwMode="auto">
            <a:xfrm>
              <a:off x="2808667" y="3733800"/>
              <a:ext cx="134929" cy="2727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39686" bIns="0">
              <a:spAutoFit/>
            </a:bodyPr>
            <a:lstStyle/>
            <a:p>
              <a:pPr marL="41275" algn="ctr"/>
              <a:r>
                <a:rPr lang="en-US" sz="2400" dirty="0" smtClean="0">
                  <a:solidFill>
                    <a:srgbClr val="215968"/>
                  </a:solidFill>
                  <a:latin typeface="Calibri"/>
                  <a:cs typeface="Calibri"/>
                </a:rPr>
                <a:t>?</a:t>
              </a:r>
              <a:endParaRPr lang="en-US" sz="2400" dirty="0">
                <a:solidFill>
                  <a:srgbClr val="215968"/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184" name="Picture 183" descr="muybridge_human.pdf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51"/>
          <a:stretch/>
        </p:blipFill>
        <p:spPr>
          <a:xfrm>
            <a:off x="6237055" y="1439447"/>
            <a:ext cx="2059635" cy="1333500"/>
          </a:xfrm>
          <a:prstGeom prst="rect">
            <a:avLst/>
          </a:prstGeom>
        </p:spPr>
      </p:pic>
      <p:cxnSp>
        <p:nvCxnSpPr>
          <p:cNvPr id="185" name="Straight Arrow Connector 184"/>
          <p:cNvCxnSpPr/>
          <p:nvPr/>
        </p:nvCxnSpPr>
        <p:spPr>
          <a:xfrm rot="18000000">
            <a:off x="6623605" y="3242258"/>
            <a:ext cx="796962" cy="0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6" name="Rectangle 15"/>
          <p:cNvSpPr>
            <a:spLocks/>
          </p:cNvSpPr>
          <p:nvPr/>
        </p:nvSpPr>
        <p:spPr bwMode="auto">
          <a:xfrm>
            <a:off x="6716395" y="2851666"/>
            <a:ext cx="2064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9686" bIns="0">
            <a:spAutoFit/>
          </a:bodyPr>
          <a:lstStyle/>
          <a:p>
            <a:pPr marL="41275"/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?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Calibri"/>
              <a:cs typeface="Calibri"/>
            </a:endParaRPr>
          </a:p>
        </p:txBody>
      </p:sp>
      <p:cxnSp>
        <p:nvCxnSpPr>
          <p:cNvPr id="187" name="Straight Arrow Connector 186"/>
          <p:cNvCxnSpPr/>
          <p:nvPr/>
        </p:nvCxnSpPr>
        <p:spPr>
          <a:xfrm rot="3600000" flipH="1">
            <a:off x="7180815" y="3242258"/>
            <a:ext cx="796962" cy="0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8" name="Rectangle 15"/>
          <p:cNvSpPr>
            <a:spLocks/>
          </p:cNvSpPr>
          <p:nvPr/>
        </p:nvSpPr>
        <p:spPr bwMode="auto">
          <a:xfrm>
            <a:off x="7630795" y="2851666"/>
            <a:ext cx="2064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9686" bIns="0">
            <a:spAutoFit/>
          </a:bodyPr>
          <a:lstStyle/>
          <a:p>
            <a:pPr marL="41275"/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?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75" name="Rectangle 10"/>
          <p:cNvSpPr>
            <a:spLocks/>
          </p:cNvSpPr>
          <p:nvPr/>
        </p:nvSpPr>
        <p:spPr bwMode="auto">
          <a:xfrm>
            <a:off x="570554" y="2192179"/>
            <a:ext cx="17366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5154" bIns="0" anchor="ctr">
            <a:spAutoFit/>
          </a:bodyPr>
          <a:lstStyle/>
          <a:p>
            <a:pPr marL="42863">
              <a:spcBef>
                <a:spcPts val="1000"/>
              </a:spcBef>
            </a:pP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Blickhan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&amp; Full 1993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76" name="Rectangle 347"/>
          <p:cNvSpPr>
            <a:spLocks/>
          </p:cNvSpPr>
          <p:nvPr/>
        </p:nvSpPr>
        <p:spPr bwMode="auto">
          <a:xfrm>
            <a:off x="343274" y="4814282"/>
            <a:ext cx="48383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 anchor="ctr">
            <a:spAutoFit/>
          </a:bodyPr>
          <a:lstStyle/>
          <a:p>
            <a:pPr marL="42863"/>
            <a:r>
              <a:rPr lang="en-US" sz="1600" dirty="0" err="1">
                <a:solidFill>
                  <a:srgbClr val="7F7F7F"/>
                </a:solidFill>
                <a:latin typeface="Calibri"/>
                <a:cs typeface="Calibri"/>
              </a:rPr>
              <a:t>Srinivasan</a:t>
            </a:r>
            <a:r>
              <a:rPr lang="en-US" sz="1600" dirty="0">
                <a:solidFill>
                  <a:srgbClr val="7F7F7F"/>
                </a:solidFill>
                <a:latin typeface="Calibri"/>
                <a:cs typeface="Calibri"/>
              </a:rPr>
              <a:t> &amp; </a:t>
            </a:r>
            <a:r>
              <a:rPr lang="en-US" sz="1600" dirty="0" err="1">
                <a:solidFill>
                  <a:srgbClr val="7F7F7F"/>
                </a:solidFill>
                <a:latin typeface="Calibri"/>
                <a:cs typeface="Calibri"/>
              </a:rPr>
              <a:t>Ruina</a:t>
            </a:r>
            <a:r>
              <a:rPr lang="en-US" sz="1600" dirty="0">
                <a:solidFill>
                  <a:srgbClr val="7F7F7F"/>
                </a:solidFill>
                <a:latin typeface="Calibri"/>
                <a:cs typeface="Calibri"/>
              </a:rPr>
              <a:t> 2005, 2007</a:t>
            </a:r>
          </a:p>
        </p:txBody>
      </p:sp>
      <p:sp>
        <p:nvSpPr>
          <p:cNvPr id="181" name="Rectangle 347"/>
          <p:cNvSpPr>
            <a:spLocks/>
          </p:cNvSpPr>
          <p:nvPr/>
        </p:nvSpPr>
        <p:spPr bwMode="auto">
          <a:xfrm>
            <a:off x="5627455" y="4782979"/>
            <a:ext cx="392954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 anchor="ctr">
            <a:spAutoFit/>
          </a:bodyPr>
          <a:lstStyle/>
          <a:p>
            <a:pPr marL="42863"/>
            <a:r>
              <a:rPr lang="en-US" sz="1600" dirty="0" err="1">
                <a:solidFill>
                  <a:srgbClr val="7F7F7F"/>
                </a:solidFill>
                <a:latin typeface="Calibri"/>
                <a:cs typeface="Calibri"/>
              </a:rPr>
              <a:t>Vejdani</a:t>
            </a:r>
            <a:r>
              <a:rPr lang="en-US" sz="1600" dirty="0">
                <a:solidFill>
                  <a:srgbClr val="7F7F7F"/>
                </a:solidFill>
                <a:latin typeface="Calibri"/>
                <a:cs typeface="Calibri"/>
              </a:rPr>
              <a:t>, Blum, Daley, &amp; Hurst 2013</a:t>
            </a:r>
          </a:p>
        </p:txBody>
      </p:sp>
      <p:sp>
        <p:nvSpPr>
          <p:cNvPr id="190" name="Rectangle 347"/>
          <p:cNvSpPr>
            <a:spLocks/>
          </p:cNvSpPr>
          <p:nvPr/>
        </p:nvSpPr>
        <p:spPr bwMode="auto">
          <a:xfrm>
            <a:off x="5627455" y="4554379"/>
            <a:ext cx="25216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 anchor="t">
            <a:spAutoFit/>
          </a:bodyPr>
          <a:lstStyle/>
          <a:p>
            <a:pPr marL="42863"/>
            <a:r>
              <a:rPr lang="en-US" sz="1600" dirty="0" err="1" smtClean="0">
                <a:solidFill>
                  <a:srgbClr val="7F7F7F"/>
                </a:solidFill>
                <a:latin typeface="Calibri"/>
                <a:cs typeface="Calibri"/>
              </a:rPr>
              <a:t>Seyfarth</a:t>
            </a:r>
            <a:r>
              <a:rPr lang="en-US" sz="1600" dirty="0" smtClean="0">
                <a:solidFill>
                  <a:srgbClr val="7F7F7F"/>
                </a:solidFill>
                <a:latin typeface="Calibri"/>
                <a:cs typeface="Calibri"/>
              </a:rPr>
              <a:t>, Geyer, Herr 2003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22384" y="637972"/>
            <a:ext cx="9115646" cy="4696027"/>
          </a:xfrm>
          <a:prstGeom prst="roundRect">
            <a:avLst>
              <a:gd name="adj" fmla="val 9740"/>
            </a:avLst>
          </a:prstGeom>
          <a:solidFill>
            <a:schemeClr val="bg1">
              <a:alpha val="51000"/>
            </a:schemeClr>
          </a:solidFill>
          <a:ln w="5715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9" name="Group 208"/>
          <p:cNvGrpSpPr/>
          <p:nvPr/>
        </p:nvGrpSpPr>
        <p:grpSpPr>
          <a:xfrm>
            <a:off x="1293354" y="1276753"/>
            <a:ext cx="7783829" cy="2780494"/>
            <a:chOff x="1276040" y="1276753"/>
            <a:chExt cx="7783829" cy="2780494"/>
          </a:xfrm>
        </p:grpSpPr>
        <p:grpSp>
          <p:nvGrpSpPr>
            <p:cNvPr id="210" name="Group 209"/>
            <p:cNvGrpSpPr/>
            <p:nvPr/>
          </p:nvGrpSpPr>
          <p:grpSpPr>
            <a:xfrm>
              <a:off x="1276040" y="1276753"/>
              <a:ext cx="2926268" cy="780647"/>
              <a:chOff x="5118906" y="5772554"/>
              <a:chExt cx="2926268" cy="780647"/>
            </a:xfrm>
          </p:grpSpPr>
          <p:sp>
            <p:nvSpPr>
              <p:cNvPr id="217" name="Rounded Rectangle 216"/>
              <p:cNvSpPr/>
              <p:nvPr/>
            </p:nvSpPr>
            <p:spPr>
              <a:xfrm>
                <a:off x="5118906" y="5772554"/>
                <a:ext cx="2926268" cy="780647"/>
              </a:xfrm>
              <a:prstGeom prst="roundRect">
                <a:avLst>
                  <a:gd name="adj" fmla="val 974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 cmpd="sng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218" name="Object 21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29187352"/>
                  </p:ext>
                </p:extLst>
              </p:nvPr>
            </p:nvGraphicFramePr>
            <p:xfrm>
              <a:off x="5314950" y="5886450"/>
              <a:ext cx="2627313" cy="5572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708" name="Equation" r:id="rId23" imgW="1016000" imgH="215900" progId="Equation.3">
                      <p:embed/>
                    </p:oleObj>
                  </mc:Choice>
                  <mc:Fallback>
                    <p:oleObj name="Equation" r:id="rId23" imgW="1016000" imgH="2159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4"/>
                          <a:stretch>
                            <a:fillRect/>
                          </a:stretch>
                        </p:blipFill>
                        <p:spPr>
                          <a:xfrm>
                            <a:off x="5314950" y="5886450"/>
                            <a:ext cx="2627313" cy="55721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11" name="Group 210"/>
            <p:cNvGrpSpPr/>
            <p:nvPr/>
          </p:nvGrpSpPr>
          <p:grpSpPr>
            <a:xfrm>
              <a:off x="1295400" y="3276600"/>
              <a:ext cx="2971800" cy="780647"/>
              <a:chOff x="6019800" y="1962553"/>
              <a:chExt cx="2971800" cy="780647"/>
            </a:xfrm>
          </p:grpSpPr>
          <p:sp>
            <p:nvSpPr>
              <p:cNvPr id="215" name="Rounded Rectangle 214"/>
              <p:cNvSpPr/>
              <p:nvPr/>
            </p:nvSpPr>
            <p:spPr>
              <a:xfrm>
                <a:off x="6019800" y="1962553"/>
                <a:ext cx="2971800" cy="780647"/>
              </a:xfrm>
              <a:prstGeom prst="roundRect">
                <a:avLst>
                  <a:gd name="adj" fmla="val 974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mpd="sng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216" name="Object 2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22176713"/>
                  </p:ext>
                </p:extLst>
              </p:nvPr>
            </p:nvGraphicFramePr>
            <p:xfrm>
              <a:off x="6190168" y="2101848"/>
              <a:ext cx="2755900" cy="525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709" name="Equation" r:id="rId25" imgW="1066800" imgH="203200" progId="Equation.3">
                      <p:embed/>
                    </p:oleObj>
                  </mc:Choice>
                  <mc:Fallback>
                    <p:oleObj name="Equation" r:id="rId25" imgW="1066800" imgH="2032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6"/>
                          <a:stretch>
                            <a:fillRect/>
                          </a:stretch>
                        </p:blipFill>
                        <p:spPr>
                          <a:xfrm>
                            <a:off x="6190168" y="2101848"/>
                            <a:ext cx="2755900" cy="52546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12" name="Group 211"/>
            <p:cNvGrpSpPr/>
            <p:nvPr/>
          </p:nvGrpSpPr>
          <p:grpSpPr>
            <a:xfrm>
              <a:off x="5382784" y="1406042"/>
              <a:ext cx="3677085" cy="676754"/>
              <a:chOff x="2723714" y="6019800"/>
              <a:chExt cx="3677085" cy="676754"/>
            </a:xfrm>
          </p:grpSpPr>
          <p:sp>
            <p:nvSpPr>
              <p:cNvPr id="213" name="Rounded Rectangle 212"/>
              <p:cNvSpPr/>
              <p:nvPr/>
            </p:nvSpPr>
            <p:spPr>
              <a:xfrm>
                <a:off x="2723714" y="6019800"/>
                <a:ext cx="3677085" cy="676754"/>
              </a:xfrm>
              <a:prstGeom prst="roundRect">
                <a:avLst>
                  <a:gd name="adj" fmla="val 974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57150" cmpd="sng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4">
                      <a:lumMod val="20000"/>
                      <a:lumOff val="80000"/>
                    </a:schemeClr>
                  </a:solidFill>
                </a:endParaRPr>
              </a:p>
            </p:txBody>
          </p:sp>
          <p:graphicFrame>
            <p:nvGraphicFramePr>
              <p:cNvPr id="214" name="Object 2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61334787"/>
                  </p:ext>
                </p:extLst>
              </p:nvPr>
            </p:nvGraphicFramePr>
            <p:xfrm>
              <a:off x="2919413" y="6054725"/>
              <a:ext cx="3379787" cy="5905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710" name="Equation" r:id="rId27" imgW="1308100" imgH="228600" progId="Equation.3">
                      <p:embed/>
                    </p:oleObj>
                  </mc:Choice>
                  <mc:Fallback>
                    <p:oleObj name="Equation" r:id="rId27" imgW="1308100" imgH="2286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8"/>
                          <a:stretch>
                            <a:fillRect/>
                          </a:stretch>
                        </p:blipFill>
                        <p:spPr>
                          <a:xfrm>
                            <a:off x="2919413" y="6054725"/>
                            <a:ext cx="3379787" cy="5905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219" name="Group 218"/>
          <p:cNvGrpSpPr/>
          <p:nvPr/>
        </p:nvGrpSpPr>
        <p:grpSpPr>
          <a:xfrm>
            <a:off x="643794" y="762000"/>
            <a:ext cx="8652606" cy="2412087"/>
            <a:chOff x="626480" y="762000"/>
            <a:chExt cx="8652606" cy="2412087"/>
          </a:xfrm>
        </p:grpSpPr>
        <p:sp>
          <p:nvSpPr>
            <p:cNvPr id="220" name="Rectangle 15"/>
            <p:cNvSpPr>
              <a:spLocks/>
            </p:cNvSpPr>
            <p:nvPr/>
          </p:nvSpPr>
          <p:spPr bwMode="auto">
            <a:xfrm>
              <a:off x="626480" y="762000"/>
              <a:ext cx="4226172" cy="468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39686" bIns="0">
              <a:spAutoFit/>
            </a:bodyPr>
            <a:lstStyle/>
            <a:p>
              <a:pPr marL="41275" algn="ctr"/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Calibri"/>
                  <a:cs typeface="Calibri"/>
                </a:rPr>
                <a:t>estimation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221" name="Rectangle 15"/>
            <p:cNvSpPr>
              <a:spLocks/>
            </p:cNvSpPr>
            <p:nvPr/>
          </p:nvSpPr>
          <p:spPr bwMode="auto">
            <a:xfrm>
              <a:off x="738861" y="2743200"/>
              <a:ext cx="372506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39686" bIns="0">
              <a:spAutoFit/>
            </a:bodyPr>
            <a:lstStyle/>
            <a:p>
              <a:pPr marL="41275" algn="ctr"/>
              <a:r>
                <a:rPr lang="en-US" sz="2800" b="1" dirty="0" smtClean="0">
                  <a:solidFill>
                    <a:schemeClr val="accent5">
                      <a:lumMod val="50000"/>
                    </a:schemeClr>
                  </a:solidFill>
                  <a:latin typeface="Calibri"/>
                  <a:cs typeface="Calibri"/>
                </a:rPr>
                <a:t>synthesis</a:t>
              </a:r>
              <a:endParaRPr lang="en-US" sz="2800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222" name="Rectangle 15"/>
            <p:cNvSpPr>
              <a:spLocks/>
            </p:cNvSpPr>
            <p:nvPr/>
          </p:nvSpPr>
          <p:spPr bwMode="auto">
            <a:xfrm>
              <a:off x="5105400" y="864513"/>
              <a:ext cx="417368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39686" bIns="0">
              <a:spAutoFit/>
            </a:bodyPr>
            <a:lstStyle/>
            <a:p>
              <a:pPr marL="41275" algn="ctr"/>
              <a:r>
                <a:rPr lang="en-US" sz="2800" b="1" dirty="0" smtClean="0">
                  <a:solidFill>
                    <a:schemeClr val="accent4">
                      <a:lumMod val="50000"/>
                    </a:schemeClr>
                  </a:solidFill>
                  <a:latin typeface="Calibri"/>
                  <a:cs typeface="Calibri"/>
                </a:rPr>
                <a:t>design</a:t>
              </a:r>
              <a:endParaRPr lang="en-US" sz="2800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23" name="Rounded Rectangle 222"/>
          <p:cNvSpPr/>
          <p:nvPr/>
        </p:nvSpPr>
        <p:spPr>
          <a:xfrm>
            <a:off x="155640" y="5260932"/>
            <a:ext cx="8692580" cy="1509341"/>
          </a:xfrm>
          <a:prstGeom prst="roundRect">
            <a:avLst>
              <a:gd name="adj" fmla="val 9740"/>
            </a:avLst>
          </a:prstGeom>
          <a:solidFill>
            <a:srgbClr val="FFFFFF"/>
          </a:solidFill>
          <a:ln w="5715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Need tractable computational tool applicable to legged locomotion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766332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927725"/>
          </a:xfrm>
        </p:spPr>
        <p:txBody>
          <a:bodyPr/>
          <a:lstStyle/>
          <a:p>
            <a:pPr marL="457200" indent="-457200">
              <a:spcBef>
                <a:spcPts val="624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4200" dirty="0" smtClean="0">
                <a:solidFill>
                  <a:schemeClr val="bg1">
                    <a:lumMod val="50000"/>
                  </a:schemeClr>
                </a:solidFill>
              </a:rPr>
              <a:t>Parameter estimation, gait synthesis, and experiment design posed as optimization problems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4200" dirty="0" smtClean="0"/>
              <a:t>Existing techniques for optimization applicable to legged locomotion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200" dirty="0" smtClean="0"/>
              <a:t>Scalable algorithm based on computable first-order variation</a:t>
            </a:r>
            <a:endParaRPr lang="en-US" sz="4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for models of legged locomotion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DF77C-8FD8-BE4E-97BB-60F9B6804AA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400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illustrative model: jumping robot</a:t>
            </a:r>
            <a:endParaRPr lang="en-US" dirty="0"/>
          </a:p>
        </p:txBody>
      </p:sp>
      <p:pic>
        <p:nvPicPr>
          <p:cNvPr id="5" name="Picture 4" descr="sc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415" y="3124200"/>
            <a:ext cx="3117385" cy="37592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019800" y="2654040"/>
            <a:ext cx="3124200" cy="4229359"/>
            <a:chOff x="5105400" y="1828800"/>
            <a:chExt cx="3733800" cy="5054600"/>
          </a:xfrm>
        </p:grpSpPr>
        <p:pic>
          <p:nvPicPr>
            <p:cNvPr id="9" name="Picture 8" descr="0_jump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5200" y="1828800"/>
              <a:ext cx="914400" cy="5054600"/>
            </a:xfrm>
            <a:prstGeom prst="rect">
              <a:avLst/>
            </a:prstGeom>
          </p:spPr>
        </p:pic>
        <p:pic>
          <p:nvPicPr>
            <p:cNvPr id="10" name="Picture 9" descr="1_jump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00" y="1828800"/>
              <a:ext cx="914400" cy="5054600"/>
            </a:xfrm>
            <a:prstGeom prst="rect">
              <a:avLst/>
            </a:prstGeom>
          </p:spPr>
        </p:pic>
        <p:pic>
          <p:nvPicPr>
            <p:cNvPr id="11" name="Picture 10" descr="9_jump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4800" y="1828800"/>
              <a:ext cx="914400" cy="5054600"/>
            </a:xfrm>
            <a:prstGeom prst="rect">
              <a:avLst/>
            </a:prstGeom>
          </p:spPr>
        </p:pic>
        <p:pic>
          <p:nvPicPr>
            <p:cNvPr id="12" name="Picture 11" descr="_jump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400" y="1828800"/>
              <a:ext cx="914400" cy="5054600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DF77C-8FD8-BE4E-97BB-60F9B6804AA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134158" y="622558"/>
            <a:ext cx="870504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Mass moves vertically in a gravitational field</a:t>
            </a:r>
          </a:p>
          <a:p>
            <a:r>
              <a:rPr lang="en-US" sz="2800" dirty="0" smtClean="0"/>
              <a:t>Forces generated from leg spring and actuator when foot in contact with ground</a:t>
            </a:r>
          </a:p>
          <a:p>
            <a:r>
              <a:rPr lang="en-US" sz="2800" dirty="0" smtClean="0"/>
              <a:t>Damping, impact losses yield discontinuous dynamics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34158" y="2590800"/>
            <a:ext cx="870504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 smtClean="0"/>
              <a:t>This simple model contains essential challenges for optimization – approach generalizes to complex models</a:t>
            </a:r>
          </a:p>
        </p:txBody>
      </p:sp>
    </p:spTree>
    <p:extLst>
      <p:ext uri="{BB962C8B-B14F-4D97-AF65-F5344CB8AC3E}">
        <p14:creationId xmlns:p14="http://schemas.microsoft.com/office/powerpoint/2010/main" val="3066981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to canonical optimization problem</a:t>
            </a:r>
            <a:endParaRPr lang="en-US" dirty="0"/>
          </a:p>
        </p:txBody>
      </p:sp>
      <p:pic>
        <p:nvPicPr>
          <p:cNvPr id="5" name="Picture 4" descr="sc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415" y="3124200"/>
            <a:ext cx="3117385" cy="37592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019800" y="2654040"/>
            <a:ext cx="3124200" cy="4229359"/>
            <a:chOff x="5105400" y="1828800"/>
            <a:chExt cx="3733800" cy="5054600"/>
          </a:xfrm>
        </p:grpSpPr>
        <p:pic>
          <p:nvPicPr>
            <p:cNvPr id="9" name="Picture 8" descr="0_jump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5200" y="1828800"/>
              <a:ext cx="914400" cy="5054600"/>
            </a:xfrm>
            <a:prstGeom prst="rect">
              <a:avLst/>
            </a:prstGeom>
          </p:spPr>
        </p:pic>
        <p:pic>
          <p:nvPicPr>
            <p:cNvPr id="10" name="Picture 9" descr="1_jump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5000" y="1828800"/>
              <a:ext cx="914400" cy="5054600"/>
            </a:xfrm>
            <a:prstGeom prst="rect">
              <a:avLst/>
            </a:prstGeom>
          </p:spPr>
        </p:pic>
        <p:pic>
          <p:nvPicPr>
            <p:cNvPr id="11" name="Picture 10" descr="9_jump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4800" y="1828800"/>
              <a:ext cx="914400" cy="5054600"/>
            </a:xfrm>
            <a:prstGeom prst="rect">
              <a:avLst/>
            </a:prstGeom>
          </p:spPr>
        </p:pic>
        <p:pic>
          <p:nvPicPr>
            <p:cNvPr id="12" name="Picture 11" descr="_jump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400" y="1828800"/>
              <a:ext cx="914400" cy="5054600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DF77C-8FD8-BE4E-97BB-60F9B6804AA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76200" y="609600"/>
            <a:ext cx="9061831" cy="143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b="1" dirty="0" smtClean="0">
                <a:solidFill>
                  <a:srgbClr val="984807"/>
                </a:solidFill>
              </a:rPr>
              <a:t>Estimation</a:t>
            </a:r>
            <a:r>
              <a:rPr lang="en-US" dirty="0" smtClean="0">
                <a:solidFill>
                  <a:srgbClr val="984807"/>
                </a:solidFill>
              </a:rPr>
              <a:t> </a:t>
            </a:r>
            <a:r>
              <a:rPr lang="en-US" dirty="0" smtClean="0"/>
              <a:t>of lumped parameters </a:t>
            </a:r>
            <a:r>
              <a:rPr lang="en-US" i="1" dirty="0" smtClean="0">
                <a:latin typeface="Symbol" charset="2"/>
                <a:cs typeface="Symbol" charset="2"/>
              </a:rPr>
              <a:t>r </a:t>
            </a:r>
            <a:r>
              <a:rPr lang="en-US" dirty="0" smtClean="0"/>
              <a:t>from experimental data</a:t>
            </a:r>
            <a:endParaRPr lang="en-US" dirty="0"/>
          </a:p>
          <a:p>
            <a:pPr>
              <a:buFontTx/>
              <a:buChar char="-"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Synthesis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smtClean="0"/>
              <a:t>of inputs </a:t>
            </a:r>
            <a:r>
              <a:rPr lang="en-US" i="1" dirty="0" smtClean="0">
                <a:latin typeface="Times"/>
                <a:cs typeface="Times"/>
              </a:rPr>
              <a:t>u</a:t>
            </a:r>
            <a:r>
              <a:rPr lang="en-US" dirty="0"/>
              <a:t> </a:t>
            </a:r>
            <a:r>
              <a:rPr lang="en-US" dirty="0" smtClean="0"/>
              <a:t>for dynamic gaits that </a:t>
            </a:r>
            <a:r>
              <a:rPr lang="en-US" dirty="0" err="1" smtClean="0"/>
              <a:t>extremize</a:t>
            </a:r>
            <a:r>
              <a:rPr lang="en-US" dirty="0" smtClean="0"/>
              <a:t> performance</a:t>
            </a:r>
          </a:p>
          <a:p>
            <a:pPr>
              <a:buFontTx/>
              <a:buChar char="-"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Design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smtClean="0"/>
              <a:t>of experimental treatments </a:t>
            </a:r>
            <a:r>
              <a:rPr lang="en-US" i="1" dirty="0" smtClean="0">
                <a:latin typeface="Symbol" charset="2"/>
                <a:cs typeface="Symbol" charset="2"/>
              </a:rPr>
              <a:t>t</a:t>
            </a:r>
            <a:r>
              <a:rPr lang="en-US" dirty="0" smtClean="0"/>
              <a:t>  to distinguish hypotheses</a:t>
            </a:r>
            <a:endParaRPr lang="en-US" dirty="0"/>
          </a:p>
        </p:txBody>
      </p:sp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76200" y="1981200"/>
            <a:ext cx="9061831" cy="123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Mathematically </a:t>
            </a:r>
            <a:r>
              <a:rPr lang="en-US" dirty="0" smtClean="0"/>
              <a:t>equivalent to </a:t>
            </a:r>
            <a:r>
              <a:rPr lang="en-US" dirty="0" err="1" smtClean="0"/>
              <a:t>extremizing</a:t>
            </a:r>
            <a:r>
              <a:rPr lang="en-US" dirty="0" smtClean="0"/>
              <a:t> </a:t>
            </a:r>
            <a:r>
              <a:rPr lang="en-US" i="1" dirty="0" smtClean="0"/>
              <a:t>generalized performance </a:t>
            </a:r>
            <a:r>
              <a:rPr lang="en-US" i="1" dirty="0" smtClean="0">
                <a:latin typeface="Times"/>
                <a:cs typeface="Times"/>
              </a:rPr>
              <a:t>J    </a:t>
            </a:r>
            <a:r>
              <a:rPr lang="en-US" dirty="0" smtClean="0"/>
              <a:t>at </a:t>
            </a:r>
            <a:r>
              <a:rPr lang="en-US" i="1" dirty="0" smtClean="0"/>
              <a:t>final condition</a:t>
            </a:r>
            <a:r>
              <a:rPr lang="en-US" dirty="0" smtClean="0"/>
              <a:t> </a:t>
            </a:r>
            <a:r>
              <a:rPr lang="en-US" i="1" dirty="0" smtClean="0">
                <a:latin typeface="Times"/>
                <a:cs typeface="Times"/>
              </a:rPr>
              <a:t>x</a:t>
            </a:r>
            <a:r>
              <a:rPr lang="en-US" i="1" dirty="0" smtClean="0">
                <a:latin typeface="Times"/>
                <a:cs typeface="Times"/>
              </a:rPr>
              <a:t>(</a:t>
            </a:r>
            <a:r>
              <a:rPr lang="en-US" i="1" dirty="0">
                <a:latin typeface="Times"/>
                <a:cs typeface="Times"/>
              </a:rPr>
              <a:t>T</a:t>
            </a:r>
            <a:r>
              <a:rPr lang="en-US" i="1" dirty="0" smtClean="0">
                <a:latin typeface="Times"/>
                <a:cs typeface="Times"/>
              </a:rPr>
              <a:t>)</a:t>
            </a:r>
            <a:r>
              <a:rPr lang="en-US" dirty="0" smtClean="0"/>
              <a:t> </a:t>
            </a:r>
            <a:r>
              <a:rPr lang="en-US" dirty="0" smtClean="0"/>
              <a:t>by searching over </a:t>
            </a:r>
            <a:r>
              <a:rPr lang="en-US" i="1" dirty="0" smtClean="0"/>
              <a:t>initial conditions </a:t>
            </a:r>
            <a:r>
              <a:rPr lang="en-US" i="1" dirty="0">
                <a:latin typeface="Times"/>
                <a:cs typeface="Times"/>
              </a:rPr>
              <a:t>x(0</a:t>
            </a:r>
            <a:r>
              <a:rPr lang="en-US" i="1" dirty="0" smtClean="0">
                <a:latin typeface="Times"/>
                <a:cs typeface="Times"/>
              </a:rPr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i="1" dirty="0" smtClean="0">
                <a:latin typeface="Times"/>
                <a:cs typeface="Times"/>
              </a:rPr>
              <a:t>x(0)</a:t>
            </a:r>
            <a:r>
              <a:rPr lang="en-US" dirty="0" smtClean="0"/>
              <a:t> incorporates parameters </a:t>
            </a:r>
            <a:r>
              <a:rPr lang="en-US" i="1" dirty="0" smtClean="0">
                <a:latin typeface="Symbol" charset="2"/>
                <a:cs typeface="Symbol" charset="2"/>
              </a:rPr>
              <a:t>r</a:t>
            </a:r>
            <a:r>
              <a:rPr lang="en-US" dirty="0" smtClean="0"/>
              <a:t>, inputs </a:t>
            </a:r>
            <a:r>
              <a:rPr lang="en-US" i="1" dirty="0" smtClean="0">
                <a:latin typeface="Times"/>
                <a:cs typeface="Times"/>
              </a:rPr>
              <a:t>u</a:t>
            </a:r>
            <a:r>
              <a:rPr lang="en-US" dirty="0" smtClean="0"/>
              <a:t>, and treatments </a:t>
            </a:r>
            <a:r>
              <a:rPr lang="en-US" i="1" dirty="0" smtClean="0">
                <a:latin typeface="Symbol" charset="2"/>
                <a:cs typeface="Symbol" charset="2"/>
              </a:rPr>
              <a:t>t</a:t>
            </a:r>
            <a:r>
              <a:rPr lang="en-US" dirty="0" smtClean="0"/>
              <a:t> </a:t>
            </a:r>
            <a:endParaRPr lang="en-US" i="1" dirty="0" smtClean="0">
              <a:latin typeface="Symbol" charset="2"/>
              <a:cs typeface="Symbol" charset="2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i="1" dirty="0" smtClean="0">
                <a:latin typeface="Times"/>
                <a:cs typeface="Times"/>
              </a:rPr>
              <a:t>J </a:t>
            </a:r>
            <a:r>
              <a:rPr lang="en-US" dirty="0" smtClean="0"/>
              <a:t>integrates error </a:t>
            </a:r>
            <a:r>
              <a:rPr lang="en-US" i="1" dirty="0" smtClean="0">
                <a:latin typeface="Symbol" charset="2"/>
                <a:cs typeface="Symbol" charset="2"/>
              </a:rPr>
              <a:t>e</a:t>
            </a:r>
            <a:r>
              <a:rPr lang="en-US" dirty="0" smtClean="0"/>
              <a:t>, work</a:t>
            </a:r>
            <a:r>
              <a:rPr lang="en-US" i="1" dirty="0" smtClean="0"/>
              <a:t> </a:t>
            </a:r>
            <a:r>
              <a:rPr lang="en-US" i="1" dirty="0" smtClean="0">
                <a:latin typeface="Times"/>
                <a:cs typeface="Times"/>
              </a:rPr>
              <a:t>W</a:t>
            </a:r>
            <a:r>
              <a:rPr lang="en-US" dirty="0" smtClean="0"/>
              <a:t>,</a:t>
            </a:r>
            <a:r>
              <a:rPr lang="en-US" i="1" dirty="0" smtClean="0"/>
              <a:t> </a:t>
            </a:r>
            <a:r>
              <a:rPr lang="en-US" dirty="0" smtClean="0"/>
              <a:t>or prediction difference </a:t>
            </a:r>
            <a:r>
              <a:rPr lang="en-US" i="1" dirty="0" smtClean="0">
                <a:latin typeface="Times"/>
                <a:cs typeface="Times"/>
              </a:rPr>
              <a:t>d</a:t>
            </a:r>
            <a:r>
              <a:rPr lang="en-US" i="1" baseline="-25000" dirty="0" smtClean="0">
                <a:latin typeface="Times"/>
                <a:cs typeface="Times"/>
              </a:rPr>
              <a:t>H1,H2 </a:t>
            </a:r>
            <a:r>
              <a:rPr lang="en-US" dirty="0" smtClean="0"/>
              <a:t>along </a:t>
            </a:r>
            <a:r>
              <a:rPr lang="en-US" i="1" dirty="0" smtClean="0">
                <a:latin typeface="Times"/>
                <a:cs typeface="Times"/>
              </a:rPr>
              <a:t>x(t)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48925" y="3581400"/>
            <a:ext cx="4270675" cy="3124200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 smtClean="0">
                <a:solidFill>
                  <a:schemeClr val="accent6">
                    <a:lumMod val="50000"/>
                  </a:schemeClr>
                </a:solidFill>
              </a:rPr>
              <a:t>parameters </a:t>
            </a:r>
          </a:p>
          <a:p>
            <a:pPr marL="0" indent="0">
              <a:buNone/>
            </a:pPr>
            <a:r>
              <a:rPr lang="en-US" sz="2800" i="1" dirty="0" smtClean="0">
                <a:latin typeface="Symbol" charset="2"/>
                <a:cs typeface="Symbol" charset="2"/>
              </a:rPr>
              <a:t>  r</a:t>
            </a:r>
            <a:r>
              <a:rPr lang="en-US" sz="2800" i="1" dirty="0" smtClean="0">
                <a:latin typeface="Times"/>
                <a:cs typeface="Times"/>
              </a:rPr>
              <a:t> </a:t>
            </a:r>
            <a:r>
              <a:rPr lang="en-US" sz="2800" i="1" dirty="0">
                <a:latin typeface="Symbol" charset="2"/>
                <a:cs typeface="Symbol" charset="2"/>
              </a:rPr>
              <a:t>–</a:t>
            </a:r>
            <a:r>
              <a:rPr lang="en-US" sz="2800" i="1" dirty="0" smtClean="0">
                <a:latin typeface="Times"/>
                <a:cs typeface="Times"/>
              </a:rPr>
              <a:t> (</a:t>
            </a:r>
            <a:r>
              <a:rPr lang="en-US" sz="2800" i="1" dirty="0" err="1" smtClean="0">
                <a:latin typeface="Times"/>
                <a:cs typeface="Times"/>
              </a:rPr>
              <a:t>k,l,b,m,g</a:t>
            </a:r>
            <a:r>
              <a:rPr lang="en-US" sz="2800" i="1" dirty="0" smtClean="0">
                <a:latin typeface="Times"/>
                <a:cs typeface="Times"/>
              </a:rPr>
              <a:t>)</a:t>
            </a:r>
          </a:p>
          <a:p>
            <a:pPr marL="0" indent="0">
              <a:buNone/>
            </a:pP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</a:rPr>
              <a:t>input </a:t>
            </a:r>
          </a:p>
          <a:p>
            <a:pPr marL="0" indent="0">
              <a:buNone/>
            </a:pPr>
            <a:r>
              <a:rPr lang="en-US" sz="2800" i="1" dirty="0" smtClean="0">
                <a:latin typeface="Times"/>
                <a:cs typeface="Times"/>
              </a:rPr>
              <a:t>  u</a:t>
            </a:r>
            <a:r>
              <a:rPr lang="en-US" sz="2800" dirty="0" smtClean="0">
                <a:latin typeface="Times"/>
                <a:cs typeface="Times"/>
              </a:rPr>
              <a:t> </a:t>
            </a:r>
            <a:r>
              <a:rPr lang="en-US" sz="2800" i="1" dirty="0">
                <a:latin typeface="Symbol" charset="2"/>
                <a:cs typeface="Symbol" charset="2"/>
              </a:rPr>
              <a:t>–</a:t>
            </a:r>
            <a:r>
              <a:rPr lang="en-US" sz="2800" dirty="0" smtClean="0">
                <a:latin typeface="Times"/>
                <a:cs typeface="Times"/>
              </a:rPr>
              <a:t> </a:t>
            </a:r>
            <a:r>
              <a:rPr lang="en-US" sz="2800" dirty="0" smtClean="0">
                <a:latin typeface="Calibri"/>
                <a:cs typeface="Calibri"/>
              </a:rPr>
              <a:t>(actuator input)</a:t>
            </a:r>
            <a:endParaRPr lang="en-US" sz="2800" i="1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i="1" dirty="0" smtClean="0">
                <a:solidFill>
                  <a:schemeClr val="accent4">
                    <a:lumMod val="50000"/>
                  </a:schemeClr>
                </a:solidFill>
              </a:rPr>
              <a:t>treatment</a:t>
            </a:r>
            <a:endParaRPr lang="en-US" sz="2800" i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800" i="1" dirty="0" smtClean="0">
                <a:latin typeface="Symbol" charset="2"/>
                <a:cs typeface="Symbol" charset="2"/>
              </a:rPr>
              <a:t>  t – </a:t>
            </a:r>
            <a:r>
              <a:rPr lang="en-US" sz="2800" dirty="0" smtClean="0">
                <a:latin typeface="Calibri"/>
                <a:cs typeface="Calibri"/>
              </a:rPr>
              <a:t>(e.g. spring law)</a:t>
            </a:r>
            <a:endParaRPr lang="en-US" sz="28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838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41130</TotalTime>
  <Words>1381</Words>
  <Application>Microsoft Macintosh PowerPoint</Application>
  <PresentationFormat>On-screen Show (4:3)</PresentationFormat>
  <Paragraphs>249</Paragraphs>
  <Slides>27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Equation</vt:lpstr>
      <vt:lpstr>Optimization for models of legged locomotion: Parameter estimation, gait synthesis, and experiment design</vt:lpstr>
      <vt:lpstr>Optimization provides unified framework</vt:lpstr>
      <vt:lpstr>Estimation of unknown parameters in simple models</vt:lpstr>
      <vt:lpstr>Synthesis of optimal dynamic gaits &amp; maneuvers</vt:lpstr>
      <vt:lpstr>Experiment design to maximally separate predictions</vt:lpstr>
      <vt:lpstr>Optimization provides unified framework</vt:lpstr>
      <vt:lpstr>Optimization for models of legged locomotion</vt:lpstr>
      <vt:lpstr>Simple illustrative model: jumping robot</vt:lpstr>
      <vt:lpstr>Translation to canonical optimization problem</vt:lpstr>
      <vt:lpstr>Translation to canonical optimization problem</vt:lpstr>
      <vt:lpstr>Typical jump: height, velocity, input versus time</vt:lpstr>
      <vt:lpstr>Continuous optimization with fixed discrete sequence</vt:lpstr>
      <vt:lpstr>Continuous optimization with fixed discrete sequence</vt:lpstr>
      <vt:lpstr>Discrete optimization of footfall sequence</vt:lpstr>
      <vt:lpstr>Optimization for models of legged locomotion</vt:lpstr>
      <vt:lpstr>Iteratively improve performance: initial trajectory</vt:lpstr>
      <vt:lpstr>Iteratively improve performance: step 1</vt:lpstr>
      <vt:lpstr>Iteratively improve performance: step 3</vt:lpstr>
      <vt:lpstr>Iteratively improve performance: step 5</vt:lpstr>
      <vt:lpstr>Key observation: performance criteria varies smoothly</vt:lpstr>
      <vt:lpstr>Key advantage: unnecessary to optimize footfall seq.</vt:lpstr>
      <vt:lpstr>Continuous optimization can vary discrete sequence</vt:lpstr>
      <vt:lpstr>Conclusions for optimization of legged locomotion</vt:lpstr>
      <vt:lpstr>Conclusions for optimization of legged locomotion</vt:lpstr>
      <vt:lpstr>Acknowledgements</vt:lpstr>
      <vt:lpstr>Open problems and future directions</vt:lpstr>
      <vt:lpstr>Technical assumption to enable scalable algorithm</vt:lpstr>
    </vt:vector>
  </TitlesOfParts>
  <Company>University of California at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 Burden</dc:creator>
  <cp:lastModifiedBy>Sam Burden</cp:lastModifiedBy>
  <cp:revision>1018</cp:revision>
  <cp:lastPrinted>2013-12-19T17:10:26Z</cp:lastPrinted>
  <dcterms:created xsi:type="dcterms:W3CDTF">2011-03-30T16:31:43Z</dcterms:created>
  <dcterms:modified xsi:type="dcterms:W3CDTF">2014-01-06T16:24:52Z</dcterms:modified>
</cp:coreProperties>
</file>