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48"/>
  </p:notesMasterIdLst>
  <p:sldIdLst>
    <p:sldId id="294" r:id="rId3"/>
    <p:sldId id="260" r:id="rId4"/>
    <p:sldId id="261" r:id="rId5"/>
    <p:sldId id="306" r:id="rId6"/>
    <p:sldId id="307" r:id="rId7"/>
    <p:sldId id="262" r:id="rId8"/>
    <p:sldId id="308" r:id="rId9"/>
    <p:sldId id="263" r:id="rId10"/>
    <p:sldId id="269" r:id="rId11"/>
    <p:sldId id="302" r:id="rId12"/>
    <p:sldId id="264" r:id="rId13"/>
    <p:sldId id="265" r:id="rId14"/>
    <p:sldId id="273" r:id="rId15"/>
    <p:sldId id="270" r:id="rId16"/>
    <p:sldId id="271" r:id="rId17"/>
    <p:sldId id="267" r:id="rId18"/>
    <p:sldId id="268" r:id="rId19"/>
    <p:sldId id="272" r:id="rId20"/>
    <p:sldId id="275" r:id="rId21"/>
    <p:sldId id="276" r:id="rId22"/>
    <p:sldId id="277" r:id="rId23"/>
    <p:sldId id="303" r:id="rId24"/>
    <p:sldId id="278" r:id="rId25"/>
    <p:sldId id="274" r:id="rId26"/>
    <p:sldId id="279" r:id="rId27"/>
    <p:sldId id="283" r:id="rId28"/>
    <p:sldId id="282" r:id="rId29"/>
    <p:sldId id="280" r:id="rId30"/>
    <p:sldId id="284" r:id="rId31"/>
    <p:sldId id="285" r:id="rId32"/>
    <p:sldId id="286" r:id="rId33"/>
    <p:sldId id="287" r:id="rId34"/>
    <p:sldId id="288" r:id="rId35"/>
    <p:sldId id="304" r:id="rId36"/>
    <p:sldId id="289" r:id="rId37"/>
    <p:sldId id="305" r:id="rId38"/>
    <p:sldId id="290" r:id="rId39"/>
    <p:sldId id="293" r:id="rId40"/>
    <p:sldId id="295" r:id="rId41"/>
    <p:sldId id="301" r:id="rId42"/>
    <p:sldId id="300" r:id="rId43"/>
    <p:sldId id="292" r:id="rId44"/>
    <p:sldId id="297" r:id="rId45"/>
    <p:sldId id="299" r:id="rId46"/>
    <p:sldId id="29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00"/>
    <a:srgbClr val="941100"/>
    <a:srgbClr val="003F00"/>
    <a:srgbClr val="008F00"/>
    <a:srgbClr val="0000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6"/>
    <p:restoredTop sz="94714"/>
  </p:normalViewPr>
  <p:slideViewPr>
    <p:cSldViewPr snapToGrid="0" snapToObjects="1" showGuides="1">
      <p:cViewPr>
        <p:scale>
          <a:sx n="135" d="100"/>
          <a:sy n="135" d="100"/>
        </p:scale>
        <p:origin x="648" y="52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microsoft.com/office/2007/relationships/hdphoto" Target="../media/hdphoto1.wdp"/><Relationship Id="rId4" Type="http://schemas.openxmlformats.org/officeDocument/2006/relationships/image" Target="../media/image38.png"/><Relationship Id="rId5" Type="http://schemas.microsoft.com/office/2007/relationships/hdphoto" Target="../media/hdphoto2.wdp"/><Relationship Id="rId6" Type="http://schemas.openxmlformats.org/officeDocument/2006/relationships/image" Target="../media/image39.png"/><Relationship Id="rId7" Type="http://schemas.microsoft.com/office/2007/relationships/hdphoto" Target="../media/hdphoto3.wdp"/><Relationship Id="rId8" Type="http://schemas.openxmlformats.org/officeDocument/2006/relationships/image" Target="../media/image13.emf"/><Relationship Id="rId9" Type="http://schemas.openxmlformats.org/officeDocument/2006/relationships/image" Target="../media/image40.emf"/><Relationship Id="rId10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7" Type="http://schemas.openxmlformats.org/officeDocument/2006/relationships/image" Target="../media/image46.emf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emf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34.png"/><Relationship Id="rId8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9.jp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6" Type="http://schemas.openxmlformats.org/officeDocument/2006/relationships/image" Target="../media/image35.png"/><Relationship Id="rId17" Type="http://schemas.openxmlformats.org/officeDocument/2006/relationships/image" Target="../media/image36.jpg"/><Relationship Id="rId18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34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80.png"/><Relationship Id="rId10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719780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527231" y="2828354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faculty.washington.edu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3016365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853922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4800" b="1" dirty="0">
                <a:solidFill>
                  <a:schemeClr val="bg2"/>
                </a:solidFill>
              </a:rPr>
              <a:t>Predictive dynamical models for sensorimotor control</a:t>
            </a: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</a:t>
            </a:r>
            <a:r>
              <a:rPr lang="en-US" dirty="0" smtClean="0">
                <a:solidFill>
                  <a:srgbClr val="FFFFFF"/>
                </a:solidFill>
              </a:rPr>
              <a:t>loss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Intervening in </a:t>
            </a:r>
            <a:r>
              <a:rPr lang="en-US" sz="3600" smtClean="0"/>
              <a:t>Human-Cyber-Physical Systems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000" b="1" dirty="0"/>
              <a:t>provably-safe interventions</a:t>
            </a:r>
            <a:r>
              <a:rPr lang="en-US" sz="4000" dirty="0"/>
              <a:t> will require predictive 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8320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Predictable 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>
                <a:ea typeface="ＭＳ Ｐゴシック" charset="-128"/>
              </a:rPr>
              <a:t>Predictable 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heoretical and empirical evidence for pairing of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+ inverse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  <a:endParaRPr lang="en-US" altLang="en-US" sz="1600" kern="0" dirty="0" smtClean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 smtClean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control theory, robotics,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artificial intelligence: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model principle, learning</a:t>
            </a:r>
            <a:endParaRPr lang="en-US" altLang="en-US" kern="0" dirty="0" smtClean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Instantiating 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forward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 smtClean="0"/>
              <a:t>forward model is simpler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 smtClean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         </a:t>
            </a:r>
            <a:r>
              <a:rPr lang="en-US" sz="2400" dirty="0" smtClean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 smtClean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smtClean="0"/>
              <a:t>start with </a:t>
            </a:r>
            <a:r>
              <a:rPr lang="en-US" b="1" dirty="0" smtClean="0"/>
              <a:t>forward model</a:t>
            </a:r>
            <a:r>
              <a:rPr lang="en-US" dirty="0" smtClean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inverse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 smtClean="0"/>
              <a:t>start with simplified </a:t>
            </a:r>
            <a:r>
              <a:rPr lang="en-US" b="1" dirty="0" smtClean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</a:t>
            </a:r>
            <a:r>
              <a:rPr lang="en-US" sz="2400" dirty="0" smtClean="0"/>
              <a:t>augment with feedback to correct for initial condition error</a:t>
            </a:r>
            <a:endParaRPr lang="en-US" sz="2400" b="1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 smtClean="0"/>
              <a:t>to obtain </a:t>
            </a:r>
            <a:r>
              <a:rPr lang="en-US" b="1" dirty="0" smtClean="0"/>
              <a:t>inverse model</a:t>
            </a:r>
            <a:r>
              <a:rPr lang="en-US" dirty="0"/>
              <a:t>,</a:t>
            </a:r>
            <a:r>
              <a:rPr lang="en-US" dirty="0" smtClean="0"/>
              <a:t> apply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that matches*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—</a:t>
            </a:r>
            <a:r>
              <a:rPr lang="en-US" dirty="0" err="1" smtClean="0"/>
              <a:t>th</a:t>
            </a:r>
            <a:r>
              <a:rPr lang="en-US" dirty="0" smtClean="0"/>
              <a:t> derivative of desired output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: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Pairing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1097126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closed-loop dynamics have undesirable property: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816639"/>
            <a:ext cx="2414050" cy="146942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1" y="4141695"/>
            <a:ext cx="8395446" cy="21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 If forward </a:t>
            </a:r>
            <a:r>
              <a:rPr lang="en-US" altLang="en-US" i="1" kern="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 smtClean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are stable models, then </a:t>
            </a:r>
            <a:r>
              <a:rPr lang="en-US" altLang="en-US" b="1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from internal model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307976" y="1816639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649549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states in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 smtClean="0"/>
              <a:t> are </a:t>
            </a:r>
            <a:r>
              <a:rPr lang="en-US" b="1" dirty="0" smtClean="0"/>
              <a:t>unobservable</a:t>
            </a:r>
          </a:p>
          <a:p>
            <a:pPr lvl="1"/>
            <a:r>
              <a:rPr lang="en-US" b="1" dirty="0" smtClean="0"/>
              <a:t>generally impossible </a:t>
            </a:r>
            <a:r>
              <a:rPr lang="en-US" dirty="0" smtClean="0"/>
              <a:t>to compute inverting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532577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by restricting system dynamics, can bypass this issue:</a:t>
            </a:r>
            <a:endParaRPr lang="en-US" b="1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Proc. SPIE-DSS </a:t>
            </a:r>
            <a:r>
              <a:rPr lang="en-US" sz="1600" dirty="0" smtClean="0"/>
              <a:t>(to appear, 2016)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6" grpId="0" build="p"/>
      <p:bldP spid="18" grpId="0" build="p"/>
      <p:bldP spid="2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Human-Cyber-Physical Systems </a:t>
            </a:r>
            <a:r>
              <a:rPr lang="en-US" dirty="0" smtClean="0"/>
              <a:t>(HCPS)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/>
              <a:t>Proc. SPIE-DSS </a:t>
            </a:r>
            <a:r>
              <a:rPr lang="en-US" sz="1600" dirty="0" smtClean="0"/>
              <a:t>(to appear, 2016)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If inverse model predicts human’s behavior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4260" y="3213563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/>
              <a:t> </a:t>
            </a:r>
            <a:r>
              <a:rPr lang="en-US" dirty="0" smtClean="0"/>
              <a:t>is an input to the unobservable dynamics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endParaRPr lang="en-US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t="39871" b="45420"/>
          <a:stretch/>
        </p:blipFill>
        <p:spPr>
          <a:xfrm>
            <a:off x="313326" y="3205419"/>
            <a:ext cx="4156364" cy="5727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t="55613" b="10841"/>
          <a:stretch/>
        </p:blipFill>
        <p:spPr>
          <a:xfrm>
            <a:off x="936658" y="4602143"/>
            <a:ext cx="4156364" cy="1306285"/>
          </a:xfrm>
          <a:prstGeom prst="rect">
            <a:avLst/>
          </a:prstGeom>
        </p:spPr>
      </p:pic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50788" y="1423055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by measuring human’s input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/>
              <a:t>, can infer </a:t>
            </a:r>
            <a:r>
              <a:rPr lang="en-US" dirty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93230" y="1260949"/>
            <a:ext cx="4271818" cy="1489438"/>
            <a:chOff x="293230" y="1260949"/>
            <a:chExt cx="4271818" cy="14894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t="23356" b="61419"/>
            <a:stretch/>
          </p:blipFill>
          <p:spPr>
            <a:xfrm>
              <a:off x="313326" y="2157535"/>
              <a:ext cx="4156364" cy="59285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b="76902"/>
            <a:stretch/>
          </p:blipFill>
          <p:spPr>
            <a:xfrm>
              <a:off x="293230" y="1260949"/>
              <a:ext cx="4271818" cy="899445"/>
            </a:xfrm>
            <a:prstGeom prst="rect">
              <a:avLst/>
            </a:prstGeom>
          </p:spPr>
        </p:pic>
      </p:grpSp>
      <p:sp>
        <p:nvSpPr>
          <p:cNvPr id="3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992" y="4602143"/>
            <a:ext cx="4893211" cy="1899141"/>
          </a:xfrm>
        </p:spPr>
        <p:txBody>
          <a:bodyPr/>
          <a:lstStyle/>
          <a:p>
            <a:pPr lvl="1"/>
            <a:r>
              <a:rPr lang="en-US" dirty="0" smtClean="0"/>
              <a:t>automation can solve optimal control problem to improve performance as measured by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6967" t="91223" r="43956" b="-1545"/>
          <a:stretch/>
        </p:blipFill>
        <p:spPr>
          <a:xfrm>
            <a:off x="6370657" y="5950521"/>
            <a:ext cx="2039816" cy="4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4" grpId="0" build="p"/>
      <p:bldP spid="3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Application: provably-safe interventions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17" name="Right Arrow 1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Curved Right Arrow 1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Curved Right Arrow 1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26" name="Rectangle 25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30" name="Rectangle 29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005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0054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909857" y="2115308"/>
            <a:ext cx="4728485" cy="2326140"/>
            <a:chOff x="1909857" y="2115308"/>
            <a:chExt cx="4728485" cy="2326140"/>
          </a:xfrm>
        </p:grpSpPr>
        <p:sp>
          <p:nvSpPr>
            <p:cNvPr id="32" name="Rectangle 31"/>
            <p:cNvSpPr/>
            <p:nvPr/>
          </p:nvSpPr>
          <p:spPr>
            <a:xfrm>
              <a:off x="1909857" y="2115308"/>
              <a:ext cx="4728485" cy="2326140"/>
            </a:xfrm>
            <a:prstGeom prst="rect">
              <a:avLst/>
            </a:prstGeom>
            <a:solidFill>
              <a:srgbClr val="005400"/>
            </a:solidFill>
            <a:ln w="1270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t="64413" r="24026"/>
            <a:stretch/>
          </p:blipFill>
          <p:spPr>
            <a:xfrm>
              <a:off x="2397465" y="2537172"/>
              <a:ext cx="3820885" cy="1482411"/>
            </a:xfrm>
            <a:prstGeom prst="rect">
              <a:avLst/>
            </a:prstGeom>
          </p:spPr>
        </p:pic>
      </p:grp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/>
              <a:t>if inverse model predicts human’s behavior, </a:t>
            </a:r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above intervention is provably-safe</a:t>
            </a: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1"/>
          <a:stretch/>
        </p:blipFill>
        <p:spPr>
          <a:xfrm>
            <a:off x="1026348" y="1164657"/>
            <a:ext cx="2518041" cy="42314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internal models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200" smtClean="0"/>
              <a:t>Legged locomotion involves </a:t>
            </a:r>
            <a:r>
              <a:rPr lang="en-US" sz="3200" i="1" smtClean="0"/>
              <a:t>intermittent</a:t>
            </a:r>
            <a:r>
              <a:rPr lang="en-US" sz="3200" smtClean="0"/>
              <a:t> interaction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801989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locomotion through fluid governed by continuous </a:t>
            </a:r>
            <a:r>
              <a:rPr lang="en-US" b="1" dirty="0" smtClean="0"/>
              <a:t>hydro-</a:t>
            </a:r>
            <a:r>
              <a:rPr lang="en-US" dirty="0" smtClean="0"/>
              <a:t> and </a:t>
            </a:r>
            <a:r>
              <a:rPr lang="en-US" b="1" dirty="0" smtClean="0"/>
              <a:t>aero-</a:t>
            </a:r>
            <a:r>
              <a:rPr lang="en-US" dirty="0" smtClean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801989"/>
            <a:ext cx="4589416" cy="988547"/>
          </a:xfrm>
        </p:spPr>
        <p:txBody>
          <a:bodyPr/>
          <a:lstStyle/>
          <a:p>
            <a:pPr lvl="1"/>
            <a:r>
              <a:rPr lang="en-US" dirty="0" smtClean="0"/>
              <a:t>locomotion on land governed by intermittent </a:t>
            </a:r>
            <a:r>
              <a:rPr lang="en-US" b="1" dirty="0" smtClean="0"/>
              <a:t>terra-</a:t>
            </a:r>
            <a:r>
              <a:rPr lang="en-US" dirty="0" smtClean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/>
              <a:t>Tytell</a:t>
            </a:r>
            <a:r>
              <a:rPr lang="en-US" sz="1400" dirty="0" smtClean="0"/>
              <a:t>, </a:t>
            </a:r>
            <a:r>
              <a:rPr lang="en-US" sz="1400" dirty="0" err="1" smtClean="0"/>
              <a:t>Standen</a:t>
            </a:r>
            <a:r>
              <a:rPr lang="en-US" sz="1400" dirty="0" smtClean="0"/>
              <a:t>, Lauder </a:t>
            </a:r>
            <a:r>
              <a:rPr lang="en-US" sz="1400" i="1" dirty="0" smtClean="0"/>
              <a:t>JEB</a:t>
            </a:r>
            <a:r>
              <a:rPr lang="en-US" sz="1400" dirty="0" smtClean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Cory, Moore, </a:t>
            </a:r>
            <a:r>
              <a:rPr lang="en-US" sz="1400" dirty="0" err="1" smtClean="0"/>
              <a:t>Tedrake</a:t>
            </a:r>
            <a:r>
              <a:rPr lang="en-US" sz="1400" dirty="0" smtClean="0"/>
              <a:t> </a:t>
            </a:r>
            <a:r>
              <a:rPr lang="en-US" sz="1400" i="1" dirty="0" smtClean="0"/>
              <a:t>B&amp;B</a:t>
            </a:r>
            <a:r>
              <a:rPr lang="en-US" sz="1400" dirty="0" smtClean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Libby, Moore, Chang-Siu, Cohen, </a:t>
            </a:r>
            <a:r>
              <a:rPr lang="en-US" sz="1400" dirty="0" err="1" smtClean="0"/>
              <a:t>Jusufi</a:t>
            </a:r>
            <a:r>
              <a:rPr lang="en-US" sz="1400" dirty="0" smtClean="0"/>
              <a:t>, Full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Two observations about </a:t>
            </a:r>
            <a:r>
              <a:rPr lang="en-US" sz="3600" dirty="0" smtClean="0"/>
              <a:t>terra-dynamics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4376" y="1803473"/>
            <a:ext cx="4589416" cy="3343291"/>
          </a:xfrm>
        </p:spPr>
        <p:txBody>
          <a:bodyPr/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parsimonious models are piecewise-defined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endParaRPr lang="en-US" dirty="0" smtClean="0"/>
          </a:p>
          <a:p>
            <a:pPr marL="571500" indent="-514350">
              <a:buFont typeface="+mj-lt"/>
              <a:buAutoNum type="arabicPeriod"/>
            </a:pPr>
            <a:endParaRPr lang="en-US" dirty="0" smtClean="0"/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near-simultaneous footfalls are ubiquitous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50026" r="60200" b="-206"/>
          <a:stretch/>
        </p:blipFill>
        <p:spPr>
          <a:xfrm>
            <a:off x="4978167" y="731521"/>
            <a:ext cx="4850673" cy="2934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3"/>
          <a:stretch/>
        </p:blipFill>
        <p:spPr>
          <a:xfrm>
            <a:off x="4986876" y="3775164"/>
            <a:ext cx="4575137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smtClean="0"/>
              <a:t>1. </a:t>
            </a:r>
            <a:r>
              <a:rPr lang="en-US" sz="3600" dirty="0" smtClean="0"/>
              <a:t>Parsimonious </a:t>
            </a:r>
            <a:r>
              <a:rPr lang="en-US" sz="3600" dirty="0" smtClean="0"/>
              <a:t>models are piecewise-defined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803821"/>
            <a:ext cx="9144000" cy="330015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4103981"/>
            <a:ext cx="4563292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smtClean="0"/>
              <a:t>Muybridge 1887 (reprinted by Dover in 1957)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b="17920"/>
          <a:stretch/>
        </p:blipFill>
        <p:spPr>
          <a:xfrm>
            <a:off x="115737" y="4489503"/>
            <a:ext cx="8912526" cy="170043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Johnson, Burden,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(in review, 2016)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2. Near-simultaneous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526535"/>
            <a:ext cx="8952412" cy="37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6199"/>
            <a:ext cx="8312727" cy="484909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2. Near-simultaneous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2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6517977"/>
            <a:ext cx="8728363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Hyun, </a:t>
            </a:r>
            <a:r>
              <a:rPr lang="en-US" sz="1400" dirty="0" err="1" smtClean="0"/>
              <a:t>Seok</a:t>
            </a:r>
            <a:r>
              <a:rPr lang="en-US" sz="1400" dirty="0" smtClean="0"/>
              <a:t>, Lee, Kim </a:t>
            </a:r>
            <a:r>
              <a:rPr lang="en-US" sz="1400" i="1" dirty="0" smtClean="0"/>
              <a:t>IJRR</a:t>
            </a:r>
            <a:r>
              <a:rPr lang="en-US" sz="1400" dirty="0" smtClean="0"/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952676"/>
            <a:ext cx="8728364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Galloway, Haynes, </a:t>
            </a:r>
            <a:r>
              <a:rPr lang="en-US" sz="1400" dirty="0" err="1" smtClean="0"/>
              <a:t>Ilhan</a:t>
            </a:r>
            <a:r>
              <a:rPr lang="en-US" sz="1400" dirty="0" smtClean="0"/>
              <a:t>, Johnson, Knopf, Lynch, </a:t>
            </a:r>
            <a:r>
              <a:rPr lang="en-US" sz="1400" dirty="0" err="1" smtClean="0"/>
              <a:t>Plotnick</a:t>
            </a:r>
            <a:r>
              <a:rPr lang="en-US" sz="1400" dirty="0" smtClean="0"/>
              <a:t>, White,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err="1" smtClean="0"/>
              <a:t>UPenn</a:t>
            </a:r>
            <a:r>
              <a:rPr lang="en-US" sz="1400" dirty="0" smtClean="0"/>
              <a:t> 2010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smtClean="0"/>
              <a:t>2. </a:t>
            </a:r>
            <a:r>
              <a:rPr lang="en-US" sz="3600" dirty="0" smtClean="0"/>
              <a:t>Near-simultaneous </a:t>
            </a:r>
            <a:r>
              <a:rPr lang="en-US" sz="3600" dirty="0" smtClean="0"/>
              <a:t>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4376" y="1803473"/>
            <a:ext cx="4589416" cy="3343291"/>
          </a:xfrm>
        </p:spPr>
        <p:txBody>
          <a:bodyPr/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parsimonious models are piecewise-defined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endParaRPr lang="en-US" dirty="0" smtClean="0"/>
          </a:p>
          <a:p>
            <a:pPr marL="571500" indent="-514350">
              <a:buFont typeface="+mj-lt"/>
              <a:buAutoNum type="arabicPeriod"/>
            </a:pPr>
            <a:endParaRPr lang="en-US" dirty="0" smtClean="0"/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near-simultaneous footfalls are ubiquitous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50026" r="60200" b="-206"/>
          <a:stretch/>
        </p:blipFill>
        <p:spPr>
          <a:xfrm>
            <a:off x="4961838" y="1071158"/>
            <a:ext cx="4850673" cy="2934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3"/>
          <a:stretch/>
        </p:blipFill>
        <p:spPr>
          <a:xfrm>
            <a:off x="4970547" y="4114801"/>
            <a:ext cx="4575137" cy="2743199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18482"/>
            <a:ext cx="9144000" cy="952676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Two observations about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 smtClean="0"/>
              <a:t>Inconsistencies arise when limbs are rigid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 smtClean="0"/>
              <a:t>Hand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 smtClean="0"/>
              <a:t>Quadruped with rigid legs exhibits 3 distinct 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Remy, Buffington, </a:t>
            </a:r>
            <a:r>
              <a:rPr lang="en-US" sz="1600" dirty="0" err="1" smtClean="0"/>
              <a:t>Siegwart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Hürmüzl</a:t>
            </a:r>
            <a:r>
              <a:rPr lang="en-US" sz="1600" dirty="0" err="1"/>
              <a:t>ü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Marghitu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1994, </a:t>
            </a:r>
            <a:r>
              <a:rPr lang="en-US" sz="1600" i="1" dirty="0" smtClean="0"/>
              <a:t>JAM</a:t>
            </a:r>
            <a:r>
              <a:rPr lang="en-US" sz="1600" dirty="0" smtClean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Rigid limbs yield 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 smtClean="0"/>
              <a:t>Rigid vs elastic limbs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4489839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5637" y="4489839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15637" y="3367416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2228279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732926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rigid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732689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elastic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11039" y="3620226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798890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34677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Elastic limbs yield 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t_880x5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6098"/>
            <a:ext cx="9144000" cy="58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5357" y="1232737"/>
            <a:ext cx="4485629" cy="3553007"/>
            <a:chOff x="4483510" y="698089"/>
            <a:chExt cx="4485629" cy="3553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8"/>
            <a:stretch/>
          </p:blipFill>
          <p:spPr>
            <a:xfrm>
              <a:off x="4483510" y="698089"/>
              <a:ext cx="4485629" cy="35530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8" t="3668" r="669" b="14135"/>
            <a:stretch/>
          </p:blipFill>
          <p:spPr>
            <a:xfrm>
              <a:off x="5016572" y="826521"/>
              <a:ext cx="3881621" cy="2911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35973" y="1331750"/>
            <a:ext cx="4208207" cy="3409612"/>
            <a:chOff x="68826" y="688257"/>
            <a:chExt cx="4385188" cy="35530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11"/>
            <a:stretch/>
          </p:blipFill>
          <p:spPr>
            <a:xfrm>
              <a:off x="68826" y="688257"/>
              <a:ext cx="4385188" cy="35530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" t="1750" r="51324" b="13313"/>
            <a:stretch/>
          </p:blipFill>
          <p:spPr>
            <a:xfrm>
              <a:off x="589935" y="717753"/>
              <a:ext cx="3824749" cy="304800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 smtClean="0"/>
              <a:t>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 smtClean="0"/>
              <a:t>Consistent terra-dynamics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02517" y="1141004"/>
            <a:ext cx="6993683" cy="5539603"/>
            <a:chOff x="702517" y="1141004"/>
            <a:chExt cx="6993683" cy="5539603"/>
          </a:xfrm>
        </p:grpSpPr>
        <p:grpSp>
          <p:nvGrpSpPr>
            <p:cNvPr id="8" name="Group 7"/>
            <p:cNvGrpSpPr/>
            <p:nvPr/>
          </p:nvGrpSpPr>
          <p:grpSpPr>
            <a:xfrm>
              <a:off x="702517" y="1141004"/>
              <a:ext cx="6993683" cy="5539603"/>
              <a:chOff x="4483510" y="698089"/>
              <a:chExt cx="4485629" cy="355300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78"/>
              <a:stretch/>
            </p:blipFill>
            <p:spPr>
              <a:xfrm>
                <a:off x="4483510" y="698089"/>
                <a:ext cx="4485629" cy="355300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88" t="3668" r="669" b="14135"/>
              <a:stretch/>
            </p:blipFill>
            <p:spPr>
              <a:xfrm>
                <a:off x="5016572" y="826521"/>
                <a:ext cx="3881621" cy="2911216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7" t="16518" r="1181" b="39282"/>
            <a:stretch/>
          </p:blipFill>
          <p:spPr>
            <a:xfrm>
              <a:off x="1518390" y="1310766"/>
              <a:ext cx="6107263" cy="458441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6" y="1898517"/>
            <a:ext cx="3698185" cy="3283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71243" r="9319" b="15528"/>
          <a:stretch/>
        </p:blipFill>
        <p:spPr>
          <a:xfrm>
            <a:off x="325737" y="5631017"/>
            <a:ext cx="8467740" cy="1030856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004269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N</a:t>
            </a:r>
            <a:r>
              <a:rPr lang="en-US" b="1" dirty="0" smtClean="0"/>
              <a:t>ovel passive stability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6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Application: automated maneuver synthesis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63" y="3769695"/>
            <a:ext cx="4198347" cy="339039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pic>
        <p:nvPicPr>
          <p:cNvPr id="3" name="Johnson_440x2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3" y="1040770"/>
            <a:ext cx="4198347" cy="2728925"/>
          </a:xfrm>
          <a:prstGeom prst="rect">
            <a:avLst/>
          </a:prstGeom>
        </p:spPr>
      </p:pic>
      <p:pic>
        <p:nvPicPr>
          <p:cNvPr id="4" name="JohnsonBurden2014_640x38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" y="4320494"/>
            <a:ext cx="4204311" cy="2535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857" y="3873566"/>
            <a:ext cx="4258277" cy="133268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5554" y="1293575"/>
            <a:ext cx="5003074" cy="1399741"/>
          </a:xfrm>
        </p:spPr>
        <p:txBody>
          <a:bodyPr/>
          <a:lstStyle/>
          <a:p>
            <a:pPr lvl="1"/>
            <a:r>
              <a:rPr lang="en-US" b="1" dirty="0" smtClean="0"/>
              <a:t>state-of-the-art:  </a:t>
            </a:r>
            <a:r>
              <a:rPr lang="en-US" dirty="0" smtClean="0"/>
              <a:t>dynamic maneuvers tuned via exhaustive experiments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5554" y="2839585"/>
            <a:ext cx="5003074" cy="1399741"/>
          </a:xfrm>
        </p:spPr>
        <p:txBody>
          <a:bodyPr/>
          <a:lstStyle/>
          <a:p>
            <a:pPr lvl="1"/>
            <a:r>
              <a:rPr lang="en-US" dirty="0" smtClean="0"/>
              <a:t>can pose gait / maneuver synthesis via optimization: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145554" y="5217216"/>
            <a:ext cx="5003074" cy="13997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mixed-integer program is </a:t>
            </a:r>
            <a:r>
              <a:rPr lang="en-US" b="1" dirty="0" smtClean="0"/>
              <a:t>generally intractable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358396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consistent terra-dynamics</a:t>
            </a:r>
            <a:r>
              <a:rPr lang="en-US" dirty="0"/>
              <a:t> enable scalable (</a:t>
            </a:r>
            <a:r>
              <a:rPr lang="en-US" dirty="0" err="1"/>
              <a:t>nonsmooth</a:t>
            </a:r>
            <a:r>
              <a:rPr lang="en-US" dirty="0"/>
              <a:t>) optimization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9418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1" grpId="1" build="allAtOnce"/>
      <p:bldP spid="1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73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 work:</a:t>
            </a:r>
          </a:p>
          <a:p>
            <a:r>
              <a:rPr lang="en-US" b="1" dirty="0" smtClean="0"/>
              <a:t>dynamic tele-manipulation &amp; tele-locomotion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Human-robot collaboration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0" y="1173744"/>
            <a:ext cx="8414560" cy="230162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54476" y="6174941"/>
            <a:ext cx="5889523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Bestick</a:t>
            </a:r>
            <a:r>
              <a:rPr lang="en-US" sz="1600" dirty="0" smtClean="0"/>
              <a:t>, Burden, Willits, </a:t>
            </a:r>
            <a:r>
              <a:rPr lang="en-US" sz="1600" dirty="0" err="1" smtClean="0"/>
              <a:t>Naikal</a:t>
            </a:r>
            <a:r>
              <a:rPr lang="en-US" sz="1600" dirty="0" smtClean="0"/>
              <a:t>, </a:t>
            </a:r>
            <a:r>
              <a:rPr lang="en-US" sz="1600" dirty="0" err="1" smtClean="0"/>
              <a:t>Bajcsy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IROS </a:t>
            </a:r>
            <a:r>
              <a:rPr lang="en-US" sz="1600" dirty="0" smtClean="0"/>
              <a:t>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Personalized kinematics for human-robot collaborative manipulation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6209985"/>
            <a:ext cx="3254476" cy="653497"/>
            <a:chOff x="-174524" y="6167142"/>
            <a:chExt cx="3429000" cy="6885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524" y="6167142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76" y="6167142"/>
              <a:ext cx="685800" cy="685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076" y="6167142"/>
              <a:ext cx="685800" cy="685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876" y="6167142"/>
              <a:ext cx="685800" cy="685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8676" y="6169883"/>
              <a:ext cx="685800" cy="68580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316" y="3598424"/>
            <a:ext cx="3297383" cy="2397930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87699" y="4411288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 smtClean="0"/>
              <a:t>personalized models improve human-robot collaboration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878872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 work:</a:t>
            </a:r>
          </a:p>
          <a:p>
            <a:r>
              <a:rPr lang="en-US" b="1" dirty="0" smtClean="0"/>
              <a:t>provably-safe human-robot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Safe </a:t>
            </a:r>
            <a:r>
              <a:rPr lang="en-US" dirty="0" err="1" smtClean="0"/>
              <a:t>semiautonomy</a:t>
            </a:r>
            <a:r>
              <a:rPr lang="en-US" dirty="0" smtClean="0"/>
              <a:t> in a Smart City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744"/>
            <a:ext cx="9151188" cy="5684256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7008" y="2649601"/>
            <a:ext cx="8006036" cy="3106436"/>
            <a:chOff x="37008" y="2649601"/>
            <a:chExt cx="8006036" cy="3106436"/>
          </a:xfrm>
        </p:grpSpPr>
        <p:grpSp>
          <p:nvGrpSpPr>
            <p:cNvPr id="50" name="Group 49"/>
            <p:cNvGrpSpPr/>
            <p:nvPr/>
          </p:nvGrpSpPr>
          <p:grpSpPr>
            <a:xfrm>
              <a:off x="2876565" y="4731115"/>
              <a:ext cx="2328169" cy="1024922"/>
              <a:chOff x="2876565" y="4731115"/>
              <a:chExt cx="2328169" cy="1024922"/>
            </a:xfrm>
          </p:grpSpPr>
          <p:sp>
            <p:nvSpPr>
              <p:cNvPr id="22" name="Curved Right Arrow 21"/>
              <p:cNvSpPr/>
              <p:nvPr/>
            </p:nvSpPr>
            <p:spPr>
              <a:xfrm rot="10800000">
                <a:off x="3983529" y="4791373"/>
                <a:ext cx="864127" cy="772112"/>
              </a:xfrm>
              <a:prstGeom prst="curvedRightArrow">
                <a:avLst>
                  <a:gd name="adj1" fmla="val 6760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3" name="Curved Right Arrow 22"/>
              <p:cNvSpPr/>
              <p:nvPr/>
            </p:nvSpPr>
            <p:spPr>
              <a:xfrm>
                <a:off x="3156642" y="4838178"/>
                <a:ext cx="786108" cy="772111"/>
              </a:xfrm>
              <a:prstGeom prst="curvedRightArrow">
                <a:avLst>
                  <a:gd name="adj1" fmla="val 8195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42"/>
              <a:stretch/>
            </p:blipFill>
            <p:spPr>
              <a:xfrm>
                <a:off x="2876565" y="4731115"/>
                <a:ext cx="560153" cy="94100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1"/>
              <a:stretch/>
            </p:blipFill>
            <p:spPr>
              <a:xfrm>
                <a:off x="4490577" y="4815028"/>
                <a:ext cx="714157" cy="941009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7008" y="2649601"/>
              <a:ext cx="2536514" cy="1024922"/>
              <a:chOff x="37008" y="2649601"/>
              <a:chExt cx="2536514" cy="1024922"/>
            </a:xfrm>
          </p:grpSpPr>
          <p:sp>
            <p:nvSpPr>
              <p:cNvPr id="42" name="Curved Right Arrow 41"/>
              <p:cNvSpPr/>
              <p:nvPr/>
            </p:nvSpPr>
            <p:spPr>
              <a:xfrm rot="10800000">
                <a:off x="1352317" y="2709859"/>
                <a:ext cx="864127" cy="772112"/>
              </a:xfrm>
              <a:prstGeom prst="curvedRightArrow">
                <a:avLst>
                  <a:gd name="adj1" fmla="val 6760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3" name="Curved Right Arrow 42"/>
              <p:cNvSpPr/>
              <p:nvPr/>
            </p:nvSpPr>
            <p:spPr>
              <a:xfrm>
                <a:off x="317085" y="2756664"/>
                <a:ext cx="786108" cy="772111"/>
              </a:xfrm>
              <a:prstGeom prst="curvedRightArrow">
                <a:avLst>
                  <a:gd name="adj1" fmla="val 8195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42"/>
              <a:stretch/>
            </p:blipFill>
            <p:spPr>
              <a:xfrm>
                <a:off x="37008" y="2649601"/>
                <a:ext cx="560153" cy="941009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1"/>
              <a:stretch/>
            </p:blipFill>
            <p:spPr>
              <a:xfrm>
                <a:off x="1859365" y="2733514"/>
                <a:ext cx="714157" cy="941009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5645426" y="4290487"/>
              <a:ext cx="2397618" cy="1024922"/>
              <a:chOff x="5645426" y="4290487"/>
              <a:chExt cx="2397618" cy="1024922"/>
            </a:xfrm>
          </p:grpSpPr>
          <p:sp>
            <p:nvSpPr>
              <p:cNvPr id="48" name="Curved Right Arrow 47"/>
              <p:cNvSpPr/>
              <p:nvPr/>
            </p:nvSpPr>
            <p:spPr>
              <a:xfrm rot="10800000">
                <a:off x="6821839" y="4350745"/>
                <a:ext cx="864127" cy="772112"/>
              </a:xfrm>
              <a:prstGeom prst="curvedRightArrow">
                <a:avLst>
                  <a:gd name="adj1" fmla="val 6760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9" name="Curved Right Arrow 48"/>
              <p:cNvSpPr/>
              <p:nvPr/>
            </p:nvSpPr>
            <p:spPr>
              <a:xfrm>
                <a:off x="5925503" y="4397550"/>
                <a:ext cx="786108" cy="772111"/>
              </a:xfrm>
              <a:prstGeom prst="curvedRightArrow">
                <a:avLst>
                  <a:gd name="adj1" fmla="val 8195"/>
                  <a:gd name="adj2" fmla="val 30217"/>
                  <a:gd name="adj3" fmla="val 2929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842"/>
              <a:stretch/>
            </p:blipFill>
            <p:spPr>
              <a:xfrm>
                <a:off x="5645426" y="4290487"/>
                <a:ext cx="560153" cy="94100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1"/>
              <a:stretch/>
            </p:blipFill>
            <p:spPr>
              <a:xfrm>
                <a:off x="7328887" y="4374400"/>
                <a:ext cx="714157" cy="941009"/>
              </a:xfrm>
              <a:prstGeom prst="rect">
                <a:avLst/>
              </a:prstGeom>
            </p:spPr>
          </p:pic>
        </p:grpSp>
      </p:grpSp>
      <p:sp>
        <p:nvSpPr>
          <p:cNvPr id="2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878872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 work:</a:t>
            </a:r>
          </a:p>
          <a:p>
            <a:r>
              <a:rPr lang="en-US" b="1" dirty="0" smtClean="0"/>
              <a:t>monitor &amp; maintain critical infrastructure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4509910"/>
            <a:ext cx="2766338" cy="2349931"/>
            <a:chOff x="0" y="4509910"/>
            <a:chExt cx="2766338" cy="23499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4" r="35707" b="11525"/>
            <a:stretch/>
          </p:blipFill>
          <p:spPr>
            <a:xfrm>
              <a:off x="0" y="4509910"/>
              <a:ext cx="2766338" cy="2349931"/>
            </a:xfrm>
            <a:prstGeom prst="rect">
              <a:avLst/>
            </a:prstGeom>
            <a:ln w="76200">
              <a:solidFill>
                <a:schemeClr val="accent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" y="5489083"/>
              <a:ext cx="1364360" cy="13643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23" y="5489083"/>
              <a:ext cx="1364360" cy="1364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59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Human-Cyber-Physical </a:t>
            </a:r>
            <a:r>
              <a:rPr lang="en-US" dirty="0" smtClean="0"/>
              <a:t>Systems</a:t>
            </a:r>
            <a:endParaRPr lang="en-US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3564456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091651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3915214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1364953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034649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3793773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Humans are the enabling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5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1362676"/>
            <a:ext cx="685800" cy="685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2047392"/>
            <a:ext cx="685800" cy="685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2724467"/>
            <a:ext cx="685800" cy="685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3410268"/>
            <a:ext cx="685800" cy="685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4096069"/>
            <a:ext cx="685800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4773146"/>
            <a:ext cx="685800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5458945"/>
            <a:ext cx="685800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36238" y="4781870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Aaron Johnson</a:t>
            </a:r>
            <a:endParaRPr lang="en-US" sz="2800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 rot="16200000">
            <a:off x="-2269108" y="3108201"/>
            <a:ext cx="5497663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1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13542" y="2932639"/>
            <a:ext cx="339852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865753" y="435431"/>
            <a:ext cx="2590178" cy="2466373"/>
            <a:chOff x="5373204" y="1184181"/>
            <a:chExt cx="3068377" cy="29217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584" y="1192999"/>
              <a:ext cx="1381945" cy="138194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242" y="1184181"/>
              <a:ext cx="1472601" cy="14726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204" y="2613396"/>
              <a:ext cx="1550704" cy="14925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945" y="2638055"/>
              <a:ext cx="1472636" cy="144318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658310" y="3936966"/>
            <a:ext cx="2998559" cy="2442266"/>
            <a:chOff x="5516908" y="4231469"/>
            <a:chExt cx="2998559" cy="244226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908" y="5316917"/>
              <a:ext cx="1355915" cy="13568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380" y="4231469"/>
              <a:ext cx="2275064" cy="102377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062" y="5512342"/>
              <a:ext cx="1511405" cy="965967"/>
            </a:xfrm>
            <a:prstGeom prst="rect">
              <a:avLst/>
            </a:prstGeom>
          </p:spPr>
        </p:pic>
      </p:grp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36238" y="5464280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Dan </a:t>
            </a:r>
            <a:r>
              <a:rPr lang="en-US" sz="2800" dirty="0" err="1" smtClean="0"/>
              <a:t>Koditschek</a:t>
            </a:r>
            <a:endParaRPr lang="en-US" sz="2800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36238" y="1367379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Aaron </a:t>
            </a:r>
            <a:r>
              <a:rPr lang="en-US" sz="2800" dirty="0" err="1" smtClean="0"/>
              <a:t>Bestick</a:t>
            </a:r>
            <a:endParaRPr lang="en-US" sz="2800" dirty="0" smtClean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1142" y="2067857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/>
              <a:t>Giorgia</a:t>
            </a:r>
            <a:r>
              <a:rPr lang="en-US" sz="2800" dirty="0"/>
              <a:t> </a:t>
            </a:r>
            <a:r>
              <a:rPr lang="en-US" sz="2800" dirty="0" smtClean="0"/>
              <a:t>Willits</a:t>
            </a:r>
            <a:endParaRPr lang="en-US" sz="2800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1142" y="2722300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Nikhil </a:t>
            </a:r>
            <a:r>
              <a:rPr lang="en-US" sz="2800" dirty="0" err="1" smtClean="0"/>
              <a:t>Naikal</a:t>
            </a:r>
            <a:endParaRPr lang="en-US" sz="2800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61998" y="3408977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/>
              <a:t>Ruzena</a:t>
            </a:r>
            <a:r>
              <a:rPr lang="en-US" sz="2800" dirty="0"/>
              <a:t> </a:t>
            </a:r>
            <a:r>
              <a:rPr lang="en-US" sz="2800" dirty="0" err="1" smtClean="0"/>
              <a:t>Bajcsy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1142" y="4096176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 smtClean="0"/>
              <a:t>Sastry</a:t>
            </a:r>
            <a:endParaRPr lang="en-US" sz="28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1354209"/>
            <a:ext cx="685800" cy="685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2026840"/>
            <a:ext cx="685800" cy="685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3379163"/>
            <a:ext cx="685800" cy="685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4041202"/>
            <a:ext cx="685800" cy="685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2695961"/>
            <a:ext cx="685800" cy="685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6" y="4769756"/>
            <a:ext cx="699796" cy="685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6" y="5455737"/>
            <a:ext cx="699796" cy="685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15" y="-2121"/>
            <a:ext cx="685800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98" y="686884"/>
            <a:ext cx="685800" cy="685800"/>
          </a:xfrm>
          <a:prstGeom prst="rect">
            <a:avLst/>
          </a:prstGeom>
        </p:spPr>
      </p:pic>
      <p:sp>
        <p:nvSpPr>
          <p:cNvPr id="4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36238" y="681019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Dexter </a:t>
            </a:r>
            <a:r>
              <a:rPr lang="en-US" sz="2800" dirty="0" err="1" smtClean="0"/>
              <a:t>Scobee</a:t>
            </a:r>
            <a:endParaRPr lang="en-US" sz="2800" dirty="0" smtClean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77" y="667849"/>
            <a:ext cx="685800" cy="685800"/>
          </a:xfrm>
          <a:prstGeom prst="rect">
            <a:avLst/>
          </a:prstGeom>
        </p:spPr>
      </p:pic>
      <p:sp>
        <p:nvSpPr>
          <p:cNvPr id="4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61094" y="6166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smtClean="0"/>
              <a:t>Ryan Robinson</a:t>
            </a:r>
            <a:endParaRPr lang="en-US" sz="28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3" y="-7456"/>
            <a:ext cx="685800" cy="685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42" y="6149537"/>
            <a:ext cx="685800" cy="685800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0521" y="6157824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/>
              <a:t>Shai</a:t>
            </a:r>
            <a:r>
              <a:rPr lang="en-US" sz="2800" dirty="0" smtClean="0"/>
              <a:t> </a:t>
            </a:r>
            <a:r>
              <a:rPr lang="en-US" sz="2800" dirty="0" err="1" smtClean="0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0" y="6157072"/>
            <a:ext cx="685800" cy="6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Roles for humans and automation</a:t>
            </a:r>
            <a:endParaRPr lang="en-US" sz="4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5267" r="13207" b="5041"/>
          <a:stretch/>
        </p:blipFill>
        <p:spPr>
          <a:xfrm>
            <a:off x="2908696" y="1326787"/>
            <a:ext cx="3172275" cy="184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1321195"/>
            <a:ext cx="2927246" cy="184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>
            <a:off x="45908" y="1321195"/>
            <a:ext cx="2772911" cy="18490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39" y="3239952"/>
            <a:ext cx="9049053" cy="1952107"/>
            <a:chOff x="595222" y="3283621"/>
            <a:chExt cx="8023592" cy="1730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b="8515"/>
            <a:stretch/>
          </p:blipFill>
          <p:spPr>
            <a:xfrm>
              <a:off x="3130815" y="3283621"/>
              <a:ext cx="2812785" cy="17283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91" y="3283621"/>
              <a:ext cx="2595523" cy="1730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5" b="882"/>
            <a:stretch/>
          </p:blipFill>
          <p:spPr>
            <a:xfrm>
              <a:off x="595222" y="3283621"/>
              <a:ext cx="2455901" cy="1728326"/>
            </a:xfrm>
            <a:prstGeom prst="rect">
              <a:avLst/>
            </a:prstGeom>
          </p:spPr>
        </p:pic>
      </p:grp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legal</a:t>
            </a:r>
            <a:r>
              <a:rPr lang="en-US" dirty="0"/>
              <a:t>, </a:t>
            </a:r>
            <a:r>
              <a:rPr lang="en-US" b="1" dirty="0"/>
              <a:t>ethical</a:t>
            </a:r>
            <a:r>
              <a:rPr lang="en-US" dirty="0"/>
              <a:t>, and </a:t>
            </a:r>
            <a:r>
              <a:rPr lang="en-US" b="1" dirty="0"/>
              <a:t>political </a:t>
            </a:r>
            <a:r>
              <a:rPr lang="en-US" dirty="0"/>
              <a:t>concerns</a:t>
            </a:r>
          </a:p>
          <a:p>
            <a:r>
              <a:rPr lang="en-US" dirty="0"/>
              <a:t>ensure humans will remain in-the-loop</a:t>
            </a:r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49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400" b="1"/>
              <a:t>two decision-making agents in a dynamic world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" y="828136"/>
            <a:ext cx="9140165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5411</TotalTime>
  <Words>1249</Words>
  <Application>Microsoft Macintosh PowerPoint</Application>
  <PresentationFormat>On-screen Show (4:3)</PresentationFormat>
  <Paragraphs>234</Paragraphs>
  <Slides>45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Calibri</vt:lpstr>
      <vt:lpstr>Encode Sans Normal Black</vt:lpstr>
      <vt:lpstr>Georgia</vt:lpstr>
      <vt:lpstr>Helvetica Neue</vt:lpstr>
      <vt:lpstr>Lucida Grande</vt:lpstr>
      <vt:lpstr>LucidaGrande</vt:lpstr>
      <vt:lpstr>ＭＳ Ｐゴシック</vt:lpstr>
      <vt:lpstr>Open Sans Light</vt:lpstr>
      <vt:lpstr>Symbol</vt:lpstr>
      <vt:lpstr>Times New Roman</vt:lpstr>
      <vt:lpstr>Uni Sans Regular</vt:lpstr>
      <vt:lpstr>Wingdings</vt:lpstr>
      <vt:lpstr>Arial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A. Burden</cp:lastModifiedBy>
  <cp:revision>168</cp:revision>
  <dcterms:created xsi:type="dcterms:W3CDTF">2014-10-14T00:51:43Z</dcterms:created>
  <dcterms:modified xsi:type="dcterms:W3CDTF">2015-11-17T17:02:18Z</dcterms:modified>
</cp:coreProperties>
</file>