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51"/>
  </p:notesMasterIdLst>
  <p:sldIdLst>
    <p:sldId id="294" r:id="rId3"/>
    <p:sldId id="306" r:id="rId4"/>
    <p:sldId id="279" r:id="rId5"/>
    <p:sldId id="282" r:id="rId6"/>
    <p:sldId id="265" r:id="rId7"/>
    <p:sldId id="317" r:id="rId8"/>
    <p:sldId id="280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9" r:id="rId17"/>
    <p:sldId id="318" r:id="rId18"/>
    <p:sldId id="307" r:id="rId19"/>
    <p:sldId id="284" r:id="rId20"/>
    <p:sldId id="285" r:id="rId21"/>
    <p:sldId id="287" r:id="rId22"/>
    <p:sldId id="288" r:id="rId23"/>
    <p:sldId id="304" r:id="rId24"/>
    <p:sldId id="289" r:id="rId25"/>
    <p:sldId id="320" r:id="rId26"/>
    <p:sldId id="321" r:id="rId27"/>
    <p:sldId id="322" r:id="rId28"/>
    <p:sldId id="323" r:id="rId29"/>
    <p:sldId id="324" r:id="rId30"/>
    <p:sldId id="325" r:id="rId31"/>
    <p:sldId id="328" r:id="rId32"/>
    <p:sldId id="326" r:id="rId33"/>
    <p:sldId id="327" r:id="rId34"/>
    <p:sldId id="343" r:id="rId35"/>
    <p:sldId id="341" r:id="rId36"/>
    <p:sldId id="332" r:id="rId37"/>
    <p:sldId id="333" r:id="rId38"/>
    <p:sldId id="334" r:id="rId39"/>
    <p:sldId id="335" r:id="rId40"/>
    <p:sldId id="336" r:id="rId41"/>
    <p:sldId id="337" r:id="rId42"/>
    <p:sldId id="329" r:id="rId43"/>
    <p:sldId id="330" r:id="rId44"/>
    <p:sldId id="331" r:id="rId45"/>
    <p:sldId id="338" r:id="rId46"/>
    <p:sldId id="339" r:id="rId47"/>
    <p:sldId id="340" r:id="rId48"/>
    <p:sldId id="342" r:id="rId49"/>
    <p:sldId id="29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00"/>
    <a:srgbClr val="0432FF"/>
    <a:srgbClr val="FFFFFF"/>
    <a:srgbClr val="005400"/>
    <a:srgbClr val="941100"/>
    <a:srgbClr val="008F00"/>
    <a:srgbClr val="0000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41"/>
    <p:restoredTop sz="83439"/>
  </p:normalViewPr>
  <p:slideViewPr>
    <p:cSldViewPr snapToGrid="0" snapToObjects="1" showGuides="1">
      <p:cViewPr varScale="1">
        <p:scale>
          <a:sx n="84" d="100"/>
          <a:sy n="84" d="100"/>
        </p:scale>
        <p:origin x="192" y="2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a </a:t>
            </a:r>
            <a:r>
              <a:rPr lang="en-US" baseline="0" dirty="0" err="1" smtClean="0"/>
              <a:t>dynamicist</a:t>
            </a:r>
            <a:r>
              <a:rPr lang="en-US" baseline="0" dirty="0" smtClean="0"/>
              <a:t> and control theorist, I find the kinds of perturbations and treatments employed by experimentalists </a:t>
            </a:r>
            <a:r>
              <a:rPr lang="en-US" i="1" baseline="0" dirty="0" smtClean="0"/>
              <a:t>fascinating</a:t>
            </a:r>
            <a:r>
              <a:rPr lang="en-US" i="0" baseline="0" dirty="0" smtClean="0"/>
              <a:t>.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I’ve spent my career modeling and controlling systems whose dynamics are poorly-understood; neuromechanics is a rich frontier for </a:t>
            </a:r>
            <a:r>
              <a:rPr lang="en-US" i="0" baseline="0" dirty="0" err="1" smtClean="0"/>
              <a:t>unmodeled</a:t>
            </a:r>
            <a:r>
              <a:rPr lang="en-US" i="0" baseline="0" dirty="0" smtClean="0"/>
              <a:t> dynamics.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Limitation of simple</a:t>
            </a:r>
            <a:r>
              <a:rPr lang="en-US" baseline="0" dirty="0" smtClean="0"/>
              <a:t> analytical models:  predictions become invalid away from steady-state behavior</a:t>
            </a:r>
          </a:p>
          <a:p>
            <a:endParaRPr lang="en-US" baseline="0" dirty="0" smtClean="0"/>
          </a:p>
          <a:p>
            <a:r>
              <a:rPr lang="en-US" baseline="0" dirty="0" smtClean="0"/>
              <a:t>LLS made to steady-state periodic locomotion. The perturbation takes the model into a regime where we cant even keep simulating.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tried to make this model work with minor alterations, but with no success the experimental perturbation overwhelms the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4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14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0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8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3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5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 the previous</a:t>
            </a:r>
            <a:r>
              <a:rPr lang="en-US" baseline="0" dirty="0" smtClean="0"/>
              <a:t> empirical results are a simple data-driven model. In that model we estimate a phase statistic so that phase then becomes your predictor. So in this </a:t>
            </a:r>
            <a:r>
              <a:rPr lang="en-US" baseline="0" smtClean="0"/>
              <a:t>picture at any </a:t>
            </a:r>
            <a:r>
              <a:rPr lang="en-US" baseline="0" dirty="0" smtClean="0"/>
              <a:t>point along the periodic behavior we get a distribution of animal state.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1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92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52167BA5-B5EB-CC46-BA7D-52A3EEE03A6F}" type="datetime1">
              <a:rPr lang="en-US" smtClean="0"/>
              <a:pPr>
                <a:defRPr/>
              </a:pPr>
              <a:t>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emf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4" Type="http://schemas.openxmlformats.org/officeDocument/2006/relationships/video" Target="../media/media9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8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0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9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31.png"/><Relationship Id="rId10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719780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527231" y="2828354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3016365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853922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chemeClr val="bg2"/>
                </a:solidFill>
              </a:rPr>
              <a:t>Predictive dynamical models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chemeClr val="bg2"/>
                </a:solidFill>
              </a:rPr>
              <a:t>for legged locomotion</a:t>
            </a:r>
            <a:endParaRPr lang="en-US" sz="4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5107" y="113476"/>
            <a:ext cx="8302139" cy="4882078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22" name="Group 21"/>
          <p:cNvGrpSpPr/>
          <p:nvPr/>
        </p:nvGrpSpPr>
        <p:grpSpPr>
          <a:xfrm>
            <a:off x="3027661" y="4384342"/>
            <a:ext cx="3077029" cy="2473657"/>
            <a:chOff x="2686957" y="1562100"/>
            <a:chExt cx="6587670" cy="52959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26" name="Curved Right Arrow 25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27" name="Curved Right Arrow 26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3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5107" y="113476"/>
            <a:ext cx="8302139" cy="4882078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3027661" y="4384342"/>
            <a:ext cx="3077029" cy="2473657"/>
            <a:chOff x="2686957" y="1562100"/>
            <a:chExt cx="6587670" cy="52959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21" name="Curved Right Arrow 20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28" name="Curved Right Arrow 2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1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5107" y="113476"/>
            <a:ext cx="8302139" cy="4882078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870819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Theorem:  </a:t>
            </a:r>
            <a:r>
              <a:rPr lang="en-US" dirty="0" smtClean="0"/>
              <a:t>periodic gaits of legged locomotors generically reduce dimension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5145" y="3275981"/>
            <a:ext cx="5154975" cy="3031386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2006272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Interpretation: </a:t>
            </a:r>
            <a:r>
              <a:rPr lang="en-US" dirty="0"/>
              <a:t> </a:t>
            </a:r>
            <a:r>
              <a:rPr lang="en-US" dirty="0" smtClean="0"/>
              <a:t>effect of ground contact constraint persists after liftoff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27661" y="-564589"/>
            <a:ext cx="3077029" cy="2473657"/>
            <a:chOff x="2686957" y="1562100"/>
            <a:chExt cx="6587670" cy="5295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8" name="Curved Right Arrow 17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9" name="Curved Right Arrow 18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reduction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Application:  </a:t>
            </a:r>
            <a:r>
              <a:rPr lang="en-US" i="1" dirty="0" smtClean="0"/>
              <a:t>n</a:t>
            </a:r>
            <a:r>
              <a:rPr lang="en-US" dirty="0" smtClean="0"/>
              <a:t>-leg </a:t>
            </a:r>
            <a:r>
              <a:rPr lang="en-US" dirty="0" err="1" smtClean="0"/>
              <a:t>polyped</a:t>
            </a:r>
            <a:r>
              <a:rPr lang="en-US" dirty="0" smtClean="0"/>
              <a:t> reduces to lateral leg-spring (LLS) after 1 stride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2054" y="1522350"/>
            <a:ext cx="3428403" cy="258519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29029" y="4107544"/>
            <a:ext cx="9173029" cy="277222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-29029" y="1522350"/>
            <a:ext cx="5405683" cy="258519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29029" y="4107544"/>
            <a:ext cx="9173029" cy="277222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smtClean="0"/>
              <a:t>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526535"/>
            <a:ext cx="8952412" cy="37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6199"/>
            <a:ext cx="8312727" cy="484909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2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6517977"/>
            <a:ext cx="8728363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Hyun, </a:t>
            </a:r>
            <a:r>
              <a:rPr lang="en-US" sz="1400" dirty="0" err="1" smtClean="0"/>
              <a:t>Seok</a:t>
            </a:r>
            <a:r>
              <a:rPr lang="en-US" sz="1400" dirty="0" smtClean="0"/>
              <a:t>, Lee, Kim </a:t>
            </a:r>
            <a:r>
              <a:rPr lang="en-US" sz="1400" i="1" dirty="0" smtClean="0"/>
              <a:t>IJRR</a:t>
            </a:r>
            <a:r>
              <a:rPr lang="en-US" sz="1400" dirty="0" smtClean="0"/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952676"/>
            <a:ext cx="8728364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Galloway, Haynes, </a:t>
            </a:r>
            <a:r>
              <a:rPr lang="en-US" sz="1400" dirty="0" err="1" smtClean="0"/>
              <a:t>Ilhan</a:t>
            </a:r>
            <a:r>
              <a:rPr lang="en-US" sz="1400" dirty="0" smtClean="0"/>
              <a:t>, Johnson, Knopf, Lynch, </a:t>
            </a:r>
            <a:r>
              <a:rPr lang="en-US" sz="1400" dirty="0" err="1" smtClean="0"/>
              <a:t>Plotnick</a:t>
            </a:r>
            <a:r>
              <a:rPr lang="en-US" sz="1400" dirty="0" smtClean="0"/>
              <a:t>, White,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err="1" smtClean="0"/>
              <a:t>UPenn</a:t>
            </a:r>
            <a:r>
              <a:rPr lang="en-US" sz="1400" dirty="0" smtClean="0"/>
              <a:t> 2010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rier_low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2208" y="1173745"/>
            <a:ext cx="4891792" cy="3668844"/>
          </a:xfrm>
          <a:prstGeom prst="rect">
            <a:avLst/>
          </a:prstGeom>
        </p:spPr>
      </p:pic>
      <p:pic>
        <p:nvPicPr>
          <p:cNvPr id="7" name="an49_tr23_cam2_15fps_cin0-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1" y="1173744"/>
            <a:ext cx="4192967" cy="3668844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76632" y="4933037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Jindrich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Journal of Experimental Biology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205(18):2803-2823 2002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4252208" y="4929800"/>
            <a:ext cx="453460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Carrier, Walter, Lee 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Journal of Experimental Biology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204(22):3917-3926 2001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748432"/>
            <a:ext cx="10058400" cy="801258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(how) can we predict experimental outcomes?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nconsistencies </a:t>
            </a:r>
            <a:r>
              <a:rPr lang="en-US" sz="3600" dirty="0" smtClean="0"/>
              <a:t>arise when limbs are rigid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</a:t>
            </a:r>
            <a:r>
              <a:rPr lang="en-US" dirty="0" smtClean="0"/>
              <a:t>and </a:t>
            </a:r>
            <a:r>
              <a:rPr lang="en-US" dirty="0" smtClean="0"/>
              <a:t>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</a:t>
            </a:r>
            <a:r>
              <a:rPr lang="en-US" dirty="0" smtClean="0"/>
              <a:t>uadruped </a:t>
            </a:r>
            <a:r>
              <a:rPr lang="en-US" dirty="0" smtClean="0"/>
              <a:t>with rigid legs exhibits 3 distinct 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Remy, Buffington, </a:t>
            </a:r>
            <a:r>
              <a:rPr lang="en-US" sz="1600" dirty="0" err="1" smtClean="0"/>
              <a:t>Siegwart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Hürmüzl</a:t>
            </a:r>
            <a:r>
              <a:rPr lang="en-US" sz="1600" dirty="0" err="1"/>
              <a:t>ü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Marghitu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1994, </a:t>
            </a:r>
            <a:r>
              <a:rPr lang="en-US" sz="1600" i="1" dirty="0" smtClean="0"/>
              <a:t>JAM</a:t>
            </a:r>
            <a:r>
              <a:rPr lang="en-US" sz="1600" dirty="0" smtClean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r</a:t>
            </a:r>
            <a:r>
              <a:rPr lang="en-US" b="1" dirty="0" smtClean="0"/>
              <a:t>igid </a:t>
            </a:r>
            <a:r>
              <a:rPr lang="en-US" b="1" dirty="0" smtClean="0"/>
              <a:t>limbs yield 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r</a:t>
            </a:r>
            <a:r>
              <a:rPr lang="en-US" dirty="0" smtClean="0"/>
              <a:t>igid </a:t>
            </a:r>
            <a:r>
              <a:rPr lang="en-US" dirty="0" smtClean="0"/>
              <a:t>vs elastic limbs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elastic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34677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e</a:t>
            </a:r>
            <a:r>
              <a:rPr lang="en-US" b="1" dirty="0" smtClean="0"/>
              <a:t>lastic </a:t>
            </a:r>
            <a:r>
              <a:rPr lang="en-US" b="1" dirty="0" smtClean="0"/>
              <a:t>limbs yield 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t_880x5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6098"/>
            <a:ext cx="9144000" cy="58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5357" y="811822"/>
            <a:ext cx="4485629" cy="3553007"/>
            <a:chOff x="4483510" y="698089"/>
            <a:chExt cx="4485629" cy="3553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8"/>
            <a:stretch/>
          </p:blipFill>
          <p:spPr>
            <a:xfrm>
              <a:off x="4483510" y="698089"/>
              <a:ext cx="4485629" cy="35530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8" t="3668" r="669" b="14135"/>
            <a:stretch/>
          </p:blipFill>
          <p:spPr>
            <a:xfrm>
              <a:off x="5016572" y="826521"/>
              <a:ext cx="3881621" cy="2911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35973" y="910835"/>
            <a:ext cx="4208207" cy="3409612"/>
            <a:chOff x="68826" y="688257"/>
            <a:chExt cx="4385188" cy="35530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11"/>
            <a:stretch/>
          </p:blipFill>
          <p:spPr>
            <a:xfrm>
              <a:off x="68826" y="688257"/>
              <a:ext cx="4385188" cy="35530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" t="1750" r="51324" b="13313"/>
            <a:stretch/>
          </p:blipFill>
          <p:spPr>
            <a:xfrm>
              <a:off x="589935" y="717753"/>
              <a:ext cx="3824749" cy="3048000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 rot="5400000">
            <a:off x="5446073" y="1791549"/>
            <a:ext cx="2806311" cy="1179597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2"/>
                </a:solidFill>
              </a:rPr>
              <a:t>stabilization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25502" y="6174941"/>
            <a:ext cx="7118497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 </a:t>
            </a:r>
            <a:r>
              <a:rPr lang="en-US" sz="1600" i="1" dirty="0" smtClean="0"/>
              <a:t>SIADS</a:t>
            </a:r>
            <a:r>
              <a:rPr lang="en-US" sz="1600" dirty="0" smtClean="0"/>
              <a:t> (in review, 2016; arXiv:</a:t>
            </a:r>
            <a:r>
              <a:rPr lang="en-US" sz="1600" dirty="0"/>
              <a:t>1407.1775</a:t>
            </a:r>
            <a:r>
              <a:rPr lang="en-US" sz="16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Event-Selected </a:t>
            </a:r>
            <a:r>
              <a:rPr lang="en-US" sz="1600" i="1" dirty="0"/>
              <a:t>Vector Field Discontinuities Yield </a:t>
            </a:r>
            <a:r>
              <a:rPr lang="en-US" sz="1600" i="1" dirty="0" smtClean="0"/>
              <a:t>Piecewise-Differentiable </a:t>
            </a:r>
            <a:r>
              <a:rPr lang="en-US" sz="1600" i="1" dirty="0"/>
              <a:t>Flows</a:t>
            </a:r>
            <a:endParaRPr lang="en-US" sz="1600" i="1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4499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Theorem:  </a:t>
            </a:r>
            <a:r>
              <a:rPr lang="en-US" dirty="0" smtClean="0"/>
              <a:t>near-simultaneous footfalls passively stabilize rotations (e.g. pitch)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8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-29029" y="1522350"/>
            <a:ext cx="5405683" cy="258519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29029" y="4107544"/>
            <a:ext cx="9173029" cy="277222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-29029" y="712914"/>
            <a:ext cx="9173029" cy="339463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atpert_x1-cle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1" y="614436"/>
            <a:ext cx="9135209" cy="5024364"/>
          </a:xfrm>
          <a:prstGeom prst="rect">
            <a:avLst/>
          </a:prstGeom>
        </p:spPr>
      </p:pic>
      <p:sp>
        <p:nvSpPr>
          <p:cNvPr id="6" name="Rectangle 19"/>
          <p:cNvSpPr>
            <a:spLocks/>
          </p:cNvSpPr>
          <p:nvPr/>
        </p:nvSpPr>
        <p:spPr bwMode="auto">
          <a:xfrm>
            <a:off x="8023405" y="6245423"/>
            <a:ext cx="1044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tx2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</a:t>
            </a:r>
            <a:r>
              <a:rPr lang="en-US" sz="4000" dirty="0" smtClean="0"/>
              <a:t>ateral </a:t>
            </a:r>
            <a:r>
              <a:rPr lang="en-US" sz="4000" dirty="0" smtClean="0"/>
              <a:t>perturbation experimental setup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27</a:t>
            </a:fld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10461" y="726673"/>
            <a:ext cx="8124081" cy="613132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1153" y="762000"/>
            <a:ext cx="42046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latform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accelerates laterally at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0.6 ± 0.1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 in a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0.1 sec interval providing a 50 ± 3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cm/sec specific impulse, then maintains velocity.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6858" y="3655469"/>
            <a:ext cx="4231234" cy="24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ockroach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running speed: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36 ±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cm/sec </a:t>
            </a: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tride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frequency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en-US" sz="28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12.6 ± 2.9 Hz</a:t>
            </a:r>
            <a:endParaRPr lang="en-US" sz="2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(~80ms per stride)</a:t>
            </a:r>
            <a:endParaRPr lang="en-US" sz="2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7" descr="experimental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5756"/>
            <a:ext cx="4378468" cy="614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 rot="20764988">
            <a:off x="5143009" y="4160871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trackway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20671720">
            <a:off x="7867143" y="1468622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camera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 rot="3552406">
            <a:off x="6831490" y="2449400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diffuser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 rot="3378596">
            <a:off x="5033958" y="2873265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mirror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 rot="20675213">
            <a:off x="5200191" y="3145802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magnetic lock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 rot="20671720">
            <a:off x="4843465" y="3636857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animal motion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 rot="20707903">
            <a:off x="6468281" y="3762941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cart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 rot="3547858">
            <a:off x="6991490" y="4356793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cart motion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 rot="3567564">
            <a:off x="6567625" y="4851302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rail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 rot="20401013">
            <a:off x="7741270" y="4621988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pulley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20401013">
            <a:off x="7887899" y="5153232"/>
            <a:ext cx="790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mass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 rot="20549949">
            <a:off x="7172827" y="5616289"/>
            <a:ext cx="790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cable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 rot="20671720">
            <a:off x="6962791" y="5798377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elastic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 rot="20671720">
            <a:off x="7457300" y="6151598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ground</a:t>
            </a:r>
          </a:p>
        </p:txBody>
      </p:sp>
      <p:sp>
        <p:nvSpPr>
          <p:cNvPr id="25" name="Rectangle 10"/>
          <p:cNvSpPr>
            <a:spLocks/>
          </p:cNvSpPr>
          <p:nvPr/>
        </p:nvSpPr>
        <p:spPr bwMode="auto">
          <a:xfrm>
            <a:off x="177189" y="6296259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Burden, Moore,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Mongeau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Biological Cybernetics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107(2):179-200 2013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pert_x20-trk-v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5" name="Rectangle 19"/>
          <p:cNvSpPr>
            <a:spLocks/>
          </p:cNvSpPr>
          <p:nvPr/>
        </p:nvSpPr>
        <p:spPr bwMode="auto">
          <a:xfrm>
            <a:off x="8548115" y="6441401"/>
            <a:ext cx="6101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800" smtClean="0">
                <a:solidFill>
                  <a:schemeClr val="tx2"/>
                </a:solidFill>
                <a:latin typeface="Calibri"/>
                <a:cs typeface="Calibri"/>
              </a:rPr>
              <a:t>20x</a:t>
            </a:r>
            <a:endParaRPr lang="en-US" sz="28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tpert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-1103"/>
          <a:stretch/>
        </p:blipFill>
        <p:spPr>
          <a:xfrm>
            <a:off x="0" y="152400"/>
            <a:ext cx="9156734" cy="6705600"/>
          </a:xfr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50336" y="244256"/>
            <a:ext cx="5617464" cy="212365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3600" dirty="0" smtClean="0">
                <a:solidFill>
                  <a:schemeClr val="tx2"/>
                </a:solidFill>
                <a:latin typeface="Calibri"/>
                <a:cs typeface="Calibri"/>
              </a:rPr>
              <a:t>m</a:t>
            </a:r>
            <a:r>
              <a:rPr lang="en-US" sz="3600" dirty="0" smtClean="0">
                <a:solidFill>
                  <a:schemeClr val="tx2"/>
                </a:solidFill>
                <a:latin typeface="Calibri"/>
                <a:cs typeface="Calibri"/>
              </a:rPr>
              <a:t>easurements:</a:t>
            </a:r>
            <a:endParaRPr lang="en-US" sz="3600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514350" indent="-514350" eaLnBrk="1" hangingPunct="1">
              <a:buAutoNum type="arabicPeriod"/>
            </a:pP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position, orientation of </a:t>
            </a:r>
            <a:r>
              <a:rPr lang="en-US" sz="3200" dirty="0" smtClean="0">
                <a:solidFill>
                  <a:srgbClr val="0432FF"/>
                </a:solidFill>
                <a:latin typeface="Calibri"/>
                <a:cs typeface="Calibri"/>
              </a:rPr>
              <a:t>body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distal position of </a:t>
            </a:r>
            <a:r>
              <a:rPr lang="en-US" sz="3200" dirty="0" smtClean="0">
                <a:solidFill>
                  <a:srgbClr val="C00000"/>
                </a:solidFill>
                <a:latin typeface="Calibri"/>
                <a:cs typeface="Calibri"/>
              </a:rPr>
              <a:t>foot</a:t>
            </a:r>
            <a:r>
              <a:rPr lang="en-US" sz="32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(tarsi)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position of 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cart </a:t>
            </a: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in lab frame</a:t>
            </a:r>
          </a:p>
        </p:txBody>
      </p:sp>
      <p:pic>
        <p:nvPicPr>
          <p:cNvPr id="8" name="Picture 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4768915" y="2606108"/>
            <a:ext cx="2712642" cy="208625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85787" y="428626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46600" y="1752602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24148" y="364333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2922" y="3011088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50367" y="3025377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0075" y="5869776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21791" y="5759046"/>
            <a:ext cx="328613" cy="32861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4276" y="2576819"/>
            <a:ext cx="473684" cy="303542"/>
          </a:xfrm>
          <a:prstGeom prst="ellipse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91746" y="4343101"/>
            <a:ext cx="473684" cy="303542"/>
          </a:xfrm>
          <a:prstGeom prst="ellipse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79426" y="4129741"/>
            <a:ext cx="473684" cy="303542"/>
          </a:xfrm>
          <a:prstGeom prst="ellipse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666" y="4144981"/>
            <a:ext cx="473684" cy="303542"/>
          </a:xfrm>
          <a:prstGeom prst="ellipse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39346" y="3855421"/>
            <a:ext cx="473684" cy="303542"/>
          </a:xfrm>
          <a:prstGeom prst="ellipse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locomotion through fluid governed by continuous </a:t>
            </a:r>
            <a:r>
              <a:rPr lang="en-US" b="1" dirty="0" smtClean="0"/>
              <a:t>hydro-</a:t>
            </a:r>
            <a:r>
              <a:rPr lang="en-US" dirty="0" smtClean="0"/>
              <a:t> and </a:t>
            </a:r>
            <a:r>
              <a:rPr lang="en-US" b="1" dirty="0" smtClean="0"/>
              <a:t>aero-</a:t>
            </a:r>
            <a:r>
              <a:rPr lang="en-US" dirty="0" smtClean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 smtClean="0"/>
              <a:t>locomotion on land governed by intermittent </a:t>
            </a:r>
            <a:r>
              <a:rPr lang="en-US" b="1" dirty="0" smtClean="0"/>
              <a:t>terra-</a:t>
            </a:r>
            <a:r>
              <a:rPr lang="en-US" dirty="0" smtClean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/>
              <a:t>Tytell</a:t>
            </a:r>
            <a:r>
              <a:rPr lang="en-US" sz="1400" dirty="0" smtClean="0"/>
              <a:t>, </a:t>
            </a:r>
            <a:r>
              <a:rPr lang="en-US" sz="1400" dirty="0" err="1" smtClean="0"/>
              <a:t>Standen</a:t>
            </a:r>
            <a:r>
              <a:rPr lang="en-US" sz="1400" dirty="0" smtClean="0"/>
              <a:t>, Lauder </a:t>
            </a:r>
            <a:r>
              <a:rPr lang="en-US" sz="1400" i="1" dirty="0" smtClean="0"/>
              <a:t>JEB</a:t>
            </a:r>
            <a:r>
              <a:rPr lang="en-US" sz="1400" dirty="0" smtClean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Cory, Moore, </a:t>
            </a:r>
            <a:r>
              <a:rPr lang="en-US" sz="1400" dirty="0" err="1" smtClean="0"/>
              <a:t>Tedrake</a:t>
            </a:r>
            <a:r>
              <a:rPr lang="en-US" sz="1400" dirty="0" smtClean="0"/>
              <a:t> </a:t>
            </a:r>
            <a:r>
              <a:rPr lang="en-US" sz="1400" i="1" dirty="0" smtClean="0"/>
              <a:t>B&amp;B</a:t>
            </a:r>
            <a:r>
              <a:rPr lang="en-US" sz="1400" dirty="0" smtClean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Libby, Moore, Chang-Siu, Cohen, </a:t>
            </a:r>
            <a:r>
              <a:rPr lang="en-US" sz="1400" dirty="0" err="1" smtClean="0"/>
              <a:t>Jusufi</a:t>
            </a:r>
            <a:r>
              <a:rPr lang="en-US" sz="1400" dirty="0" smtClean="0"/>
              <a:t>, Full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smtClean="0"/>
              <a:t>Vogel </a:t>
            </a:r>
            <a:r>
              <a:rPr lang="en-US" sz="1400" i="1" smtClean="0"/>
              <a:t>Life in moving fluids</a:t>
            </a:r>
            <a:r>
              <a:rPr lang="en-US" sz="1400" smtClean="0"/>
              <a:t> 1996</a:t>
            </a:r>
            <a:endParaRPr lang="en-US" sz="1400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 smtClean="0"/>
              <a:t>Li, Zhang, </a:t>
            </a:r>
            <a:r>
              <a:rPr lang="en-US" sz="1400" smtClean="0"/>
              <a:t>Goldman </a:t>
            </a:r>
            <a:r>
              <a:rPr lang="en-US" sz="1400" i="1" smtClean="0"/>
              <a:t>Science</a:t>
            </a:r>
            <a:r>
              <a:rPr lang="en-US" sz="1400" smtClean="0"/>
              <a:t> 2015</a:t>
            </a:r>
            <a:endParaRPr lang="en-US" sz="1400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legged </a:t>
            </a:r>
            <a:r>
              <a:rPr lang="en-US" sz="3200" b="1" dirty="0"/>
              <a:t>locomotion involves </a:t>
            </a:r>
            <a:r>
              <a:rPr lang="en-US" sz="3200" b="1" i="1" dirty="0"/>
              <a:t>intermittent</a:t>
            </a:r>
            <a:r>
              <a:rPr lang="en-US" sz="3200" b="1" dirty="0"/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9"/>
          <p:cNvSpPr>
            <a:spLocks/>
          </p:cNvSpPr>
          <p:nvPr/>
        </p:nvSpPr>
        <p:spPr bwMode="auto">
          <a:xfrm>
            <a:off x="8069545" y="4866022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" y="5628022"/>
            <a:ext cx="9067029" cy="4494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9" y="3970038"/>
            <a:ext cx="9109907" cy="16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8" y="2309101"/>
            <a:ext cx="9109907" cy="16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9" y="609600"/>
            <a:ext cx="9120221" cy="1699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126133"/>
            <a:ext cx="4038601" cy="537012"/>
            <a:chOff x="914400" y="1126133"/>
            <a:chExt cx="4038600" cy="53701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914400" y="1126133"/>
              <a:ext cx="4038600" cy="0"/>
            </a:xfrm>
            <a:prstGeom prst="line">
              <a:avLst/>
            </a:prstGeom>
            <a:ln w="76200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15"/>
            <p:cNvSpPr>
              <a:spLocks/>
            </p:cNvSpPr>
            <p:nvPr/>
          </p:nvSpPr>
          <p:spPr bwMode="auto">
            <a:xfrm>
              <a:off x="1064822" y="1256880"/>
              <a:ext cx="2792295" cy="40626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400" b="1" dirty="0" smtClean="0">
                  <a:solidFill>
                    <a:srgbClr val="003F00"/>
                  </a:solidFill>
                  <a:latin typeface="Calibri"/>
                  <a:cs typeface="Calibri"/>
                </a:rPr>
                <a:t>constant frequency</a:t>
              </a:r>
              <a:endParaRPr lang="en-US" sz="2400" b="1" dirty="0">
                <a:solidFill>
                  <a:srgbClr val="003F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1034554"/>
            <a:ext cx="4038601" cy="859668"/>
            <a:chOff x="4953000" y="1034554"/>
            <a:chExt cx="4038600" cy="85966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953000" y="1132222"/>
              <a:ext cx="4038600" cy="7620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>
              <a:spLocks/>
            </p:cNvSpPr>
            <p:nvPr/>
          </p:nvSpPr>
          <p:spPr bwMode="auto">
            <a:xfrm rot="650521">
              <a:off x="5904097" y="1034554"/>
              <a:ext cx="2727499" cy="4169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39686" bIns="0">
              <a:spAutoFit/>
            </a:bodyPr>
            <a:lstStyle/>
            <a:p>
              <a:pPr marL="41275" algn="ctr"/>
              <a:r>
                <a:rPr lang="en-US" sz="2400" b="1" dirty="0" smtClean="0">
                  <a:solidFill>
                    <a:srgbClr val="003F00"/>
                  </a:solidFill>
                  <a:latin typeface="Calibri"/>
                  <a:cs typeface="Calibri"/>
                </a:rPr>
                <a:t>frequency change</a:t>
              </a:r>
              <a:endParaRPr lang="en-US" sz="2400" b="1" dirty="0">
                <a:solidFill>
                  <a:srgbClr val="003F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2" name="Text Placeholder 3"/>
          <p:cNvSpPr txBox="1">
            <a:spLocks/>
          </p:cNvSpPr>
          <p:nvPr/>
        </p:nvSpPr>
        <p:spPr>
          <a:xfrm>
            <a:off x="-448267" y="2429830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neural feedback occurs at a delay;</a:t>
            </a:r>
          </a:p>
          <a:p>
            <a:pPr algn="ctr"/>
            <a:r>
              <a:rPr lang="en-US" sz="3600" b="1" dirty="0" smtClean="0"/>
              <a:t>how does feedback alter recovery?</a:t>
            </a:r>
            <a:endParaRPr lang="en-US" sz="3600" b="1" dirty="0"/>
          </a:p>
        </p:txBody>
      </p:sp>
      <p:sp>
        <p:nvSpPr>
          <p:cNvPr id="44" name="Rectangle 10"/>
          <p:cNvSpPr>
            <a:spLocks/>
          </p:cNvSpPr>
          <p:nvPr/>
        </p:nvSpPr>
        <p:spPr bwMode="auto">
          <a:xfrm>
            <a:off x="2804160" y="6096949"/>
            <a:ext cx="62636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Burden, Moore,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Mongeau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Bio. Cyber.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2013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Instantaneous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kinematic phase reflects </a:t>
            </a:r>
            <a:r>
              <a:rPr lang="en-US" sz="1600" i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neuromechanical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response to lateral perturbations of running cockroaches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42" y="6174941"/>
            <a:ext cx="685801" cy="685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43" y="6177698"/>
            <a:ext cx="689429" cy="6894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3" y="6177698"/>
            <a:ext cx="689429" cy="689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8" y="618874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latpert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-1103"/>
          <a:stretch/>
        </p:blipFill>
        <p:spPr>
          <a:xfrm>
            <a:off x="0" y="152400"/>
            <a:ext cx="9156734" cy="6705600"/>
          </a:xfrm>
        </p:spPr>
      </p:pic>
      <p:sp>
        <p:nvSpPr>
          <p:cNvPr id="7" name="Right Arrow 6"/>
          <p:cNvSpPr/>
          <p:nvPr/>
        </p:nvSpPr>
        <p:spPr>
          <a:xfrm>
            <a:off x="2484120" y="4328747"/>
            <a:ext cx="1301370" cy="669386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121920" y="4328747"/>
            <a:ext cx="1301370" cy="669386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3150357"/>
            <a:ext cx="4433455" cy="830997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/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art 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acceleration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induces equal &amp; opposite </a:t>
            </a:r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animal acceleration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12588" y="5402897"/>
            <a:ext cx="3960678" cy="97770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/>
              <a:t>perturbations</a:t>
            </a:r>
            <a:endParaRPr lang="en-US" sz="4400" b="1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750476" y="5402897"/>
            <a:ext cx="3960678" cy="97770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/>
              <a:t>treatments</a:t>
            </a:r>
            <a:endParaRPr lang="en-US" sz="4400" b="1" dirty="0"/>
          </a:p>
        </p:txBody>
      </p:sp>
      <p:pic>
        <p:nvPicPr>
          <p:cNvPr id="14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08" y="3919340"/>
            <a:ext cx="1755775" cy="13414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49" y="2004875"/>
            <a:ext cx="3354387" cy="1771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4896353" y="3919340"/>
            <a:ext cx="1746504" cy="13432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3"/>
          <p:cNvSpPr txBox="1">
            <a:spLocks/>
          </p:cNvSpPr>
          <p:nvPr/>
        </p:nvSpPr>
        <p:spPr>
          <a:xfrm>
            <a:off x="-461213" y="849798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/>
              <a:t>(how) can we predict experimental outcomes?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9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/>
          </p:cNvSpPr>
          <p:nvPr/>
        </p:nvSpPr>
        <p:spPr bwMode="auto">
          <a:xfrm>
            <a:off x="513943" y="6089713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42863"/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J. Royal Society Interface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9(70) 2012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5229963" y="6102009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Full,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Kubow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Schmitt, Holmes,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Koditschek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Integ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and Comp Bio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42(1) 2002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2" name="Group 211"/>
          <p:cNvGrpSpPr/>
          <p:nvPr/>
        </p:nvGrpSpPr>
        <p:grpSpPr>
          <a:xfrm>
            <a:off x="4137868" y="3288422"/>
            <a:ext cx="4902093" cy="2732596"/>
            <a:chOff x="-225425" y="598996"/>
            <a:chExt cx="9421551" cy="5251896"/>
          </a:xfrm>
        </p:grpSpPr>
        <p:sp>
          <p:nvSpPr>
            <p:cNvPr id="213" name="Freeform 8"/>
            <p:cNvSpPr>
              <a:spLocks/>
            </p:cNvSpPr>
            <p:nvPr/>
          </p:nvSpPr>
          <p:spPr bwMode="auto">
            <a:xfrm>
              <a:off x="2289175" y="2875471"/>
              <a:ext cx="6740525" cy="20050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0"/>
                  </a:moveTo>
                  <a:lnTo>
                    <a:pt x="45" y="8615"/>
                  </a:lnTo>
                  <a:lnTo>
                    <a:pt x="407" y="17952"/>
                  </a:lnTo>
                  <a:lnTo>
                    <a:pt x="955" y="19993"/>
                  </a:lnTo>
                  <a:lnTo>
                    <a:pt x="1916" y="21600"/>
                  </a:lnTo>
                  <a:lnTo>
                    <a:pt x="2554" y="17807"/>
                  </a:lnTo>
                  <a:lnTo>
                    <a:pt x="3334" y="11233"/>
                  </a:lnTo>
                  <a:lnTo>
                    <a:pt x="4747" y="7296"/>
                  </a:lnTo>
                  <a:lnTo>
                    <a:pt x="6527" y="5111"/>
                  </a:lnTo>
                  <a:lnTo>
                    <a:pt x="9726" y="2637"/>
                  </a:lnTo>
                  <a:lnTo>
                    <a:pt x="14338" y="1607"/>
                  </a:lnTo>
                  <a:lnTo>
                    <a:pt x="18356" y="885"/>
                  </a:lnTo>
                  <a:lnTo>
                    <a:pt x="21600" y="289"/>
                  </a:lnTo>
                </a:path>
              </a:pathLst>
            </a:cu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altLang="en-US" sz="1100">
                <a:solidFill>
                  <a:schemeClr val="tx2"/>
                </a:solidFill>
              </a:endParaRPr>
            </a:p>
          </p:txBody>
        </p:sp>
        <p:sp>
          <p:nvSpPr>
            <p:cNvPr id="214" name="Rectangle 9"/>
            <p:cNvSpPr>
              <a:spLocks/>
            </p:cNvSpPr>
            <p:nvPr/>
          </p:nvSpPr>
          <p:spPr bwMode="auto">
            <a:xfrm>
              <a:off x="-225425" y="2969133"/>
              <a:ext cx="1863725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275"/>
                </a:spcBef>
              </a:pPr>
              <a:r>
                <a:rPr lang="en-US" altLang="en-US" sz="1400" b="1" dirty="0">
                  <a:solidFill>
                    <a:schemeClr val="tx2"/>
                  </a:solidFill>
                  <a:latin typeface="Arial Narrow" charset="0"/>
                </a:rPr>
                <a:t>Perturbation remaining per </a:t>
              </a:r>
              <a:r>
                <a:rPr lang="en-US" altLang="en-US" sz="1400" b="1" dirty="0" smtClean="0">
                  <a:solidFill>
                    <a:schemeClr val="tx2"/>
                  </a:solidFill>
                  <a:latin typeface="Arial Narrow" charset="0"/>
                </a:rPr>
                <a:t>stride</a:t>
              </a:r>
              <a:endParaRPr lang="en-US" altLang="en-US" sz="1400" b="1" dirty="0">
                <a:solidFill>
                  <a:schemeClr val="tx2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15" name="Rectangle 11"/>
            <p:cNvSpPr>
              <a:spLocks/>
            </p:cNvSpPr>
            <p:nvPr/>
          </p:nvSpPr>
          <p:spPr bwMode="auto">
            <a:xfrm>
              <a:off x="1647825" y="4953508"/>
              <a:ext cx="1128713" cy="4953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216" name="Rectangle 12"/>
            <p:cNvSpPr>
              <a:spLocks/>
            </p:cNvSpPr>
            <p:nvPr/>
          </p:nvSpPr>
          <p:spPr bwMode="auto">
            <a:xfrm>
              <a:off x="3587205" y="50099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0.5</a:t>
              </a:r>
            </a:p>
          </p:txBody>
        </p:sp>
        <p:sp>
          <p:nvSpPr>
            <p:cNvPr id="217" name="Rectangle 13"/>
            <p:cNvSpPr>
              <a:spLocks/>
            </p:cNvSpPr>
            <p:nvPr/>
          </p:nvSpPr>
          <p:spPr bwMode="auto">
            <a:xfrm>
              <a:off x="7086055" y="50099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1.5</a:t>
              </a:r>
            </a:p>
          </p:txBody>
        </p:sp>
        <p:sp>
          <p:nvSpPr>
            <p:cNvPr id="218" name="Rectangle 14"/>
            <p:cNvSpPr>
              <a:spLocks/>
            </p:cNvSpPr>
            <p:nvPr/>
          </p:nvSpPr>
          <p:spPr bwMode="auto">
            <a:xfrm>
              <a:off x="4930775" y="4972558"/>
              <a:ext cx="1481138" cy="4937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219" name="Rectangle 15"/>
            <p:cNvSpPr>
              <a:spLocks/>
            </p:cNvSpPr>
            <p:nvPr/>
          </p:nvSpPr>
          <p:spPr bwMode="auto">
            <a:xfrm>
              <a:off x="8852165" y="5008411"/>
              <a:ext cx="343961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220" name="Rectangle 16"/>
            <p:cNvSpPr>
              <a:spLocks/>
            </p:cNvSpPr>
            <p:nvPr/>
          </p:nvSpPr>
          <p:spPr bwMode="auto">
            <a:xfrm>
              <a:off x="2198688" y="2132521"/>
              <a:ext cx="6889750" cy="2887662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altLang="en-US" sz="1100">
                <a:solidFill>
                  <a:schemeClr val="tx2"/>
                </a:solidFill>
              </a:endParaRPr>
            </a:p>
          </p:txBody>
        </p:sp>
        <p:sp>
          <p:nvSpPr>
            <p:cNvPr id="221" name="Line 17"/>
            <p:cNvSpPr>
              <a:spLocks noChangeShapeType="1"/>
            </p:cNvSpPr>
            <p:nvPr/>
          </p:nvSpPr>
          <p:spPr bwMode="auto">
            <a:xfrm>
              <a:off x="2282825" y="2681796"/>
              <a:ext cx="6816725" cy="15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2" name="Rectangle 18"/>
            <p:cNvSpPr>
              <a:spLocks/>
            </p:cNvSpPr>
            <p:nvPr/>
          </p:nvSpPr>
          <p:spPr bwMode="auto">
            <a:xfrm>
              <a:off x="3128962" y="5355592"/>
              <a:ext cx="5092700" cy="4953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Nondimensional Moment of Inertia</a:t>
              </a:r>
            </a:p>
          </p:txBody>
        </p:sp>
        <p:sp>
          <p:nvSpPr>
            <p:cNvPr id="223" name="Line 19"/>
            <p:cNvSpPr>
              <a:spLocks noChangeShapeType="1"/>
            </p:cNvSpPr>
            <p:nvPr/>
          </p:nvSpPr>
          <p:spPr bwMode="auto">
            <a:xfrm>
              <a:off x="3930650" y="2132521"/>
              <a:ext cx="1588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4" name="Line 20"/>
            <p:cNvSpPr>
              <a:spLocks noChangeShapeType="1"/>
            </p:cNvSpPr>
            <p:nvPr/>
          </p:nvSpPr>
          <p:spPr bwMode="auto">
            <a:xfrm>
              <a:off x="5645150" y="2132521"/>
              <a:ext cx="1588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5" name="Line 21"/>
            <p:cNvSpPr>
              <a:spLocks noChangeShapeType="1"/>
            </p:cNvSpPr>
            <p:nvPr/>
          </p:nvSpPr>
          <p:spPr bwMode="auto">
            <a:xfrm>
              <a:off x="7380288" y="2126171"/>
              <a:ext cx="1587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grpSp>
          <p:nvGrpSpPr>
            <p:cNvPr id="226" name="Group 22"/>
            <p:cNvGrpSpPr>
              <a:grpSpLocks/>
            </p:cNvGrpSpPr>
            <p:nvPr/>
          </p:nvGrpSpPr>
          <p:grpSpPr bwMode="auto">
            <a:xfrm>
              <a:off x="3924300" y="4878896"/>
              <a:ext cx="3451225" cy="147637"/>
              <a:chOff x="0" y="0"/>
              <a:chExt cx="1957" cy="84"/>
            </a:xfrm>
          </p:grpSpPr>
          <p:sp>
            <p:nvSpPr>
              <p:cNvPr id="306" name="Line 23"/>
              <p:cNvSpPr>
                <a:spLocks noChangeShapeType="1"/>
              </p:cNvSpPr>
              <p:nvPr/>
            </p:nvSpPr>
            <p:spPr bwMode="auto">
              <a:xfrm>
                <a:off x="0" y="4"/>
                <a:ext cx="0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7" name="Line 24"/>
              <p:cNvSpPr>
                <a:spLocks noChangeShapeType="1"/>
              </p:cNvSpPr>
              <p:nvPr/>
            </p:nvSpPr>
            <p:spPr bwMode="auto">
              <a:xfrm>
                <a:off x="972" y="4"/>
                <a:ext cx="1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8" name="Line 25"/>
              <p:cNvSpPr>
                <a:spLocks noChangeShapeType="1"/>
              </p:cNvSpPr>
              <p:nvPr/>
            </p:nvSpPr>
            <p:spPr bwMode="auto">
              <a:xfrm>
                <a:off x="1956" y="0"/>
                <a:ext cx="1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7" name="Group 26"/>
            <p:cNvGrpSpPr>
              <a:grpSpLocks/>
            </p:cNvGrpSpPr>
            <p:nvPr/>
          </p:nvGrpSpPr>
          <p:grpSpPr bwMode="auto">
            <a:xfrm>
              <a:off x="2205038" y="2710371"/>
              <a:ext cx="141287" cy="1758950"/>
              <a:chOff x="0" y="0"/>
              <a:chExt cx="80" cy="997"/>
            </a:xfrm>
          </p:grpSpPr>
          <p:sp>
            <p:nvSpPr>
              <p:cNvPr id="302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3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0" y="332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4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0" y="664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0" y="996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8" name="Group 31"/>
            <p:cNvGrpSpPr>
              <a:grpSpLocks/>
            </p:cNvGrpSpPr>
            <p:nvPr/>
          </p:nvGrpSpPr>
          <p:grpSpPr bwMode="auto">
            <a:xfrm>
              <a:off x="8963025" y="2688146"/>
              <a:ext cx="141288" cy="1758950"/>
              <a:chOff x="0" y="0"/>
              <a:chExt cx="80" cy="997"/>
            </a:xfrm>
          </p:grpSpPr>
          <p:sp>
            <p:nvSpPr>
              <p:cNvPr id="29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9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0" y="332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0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0" y="664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0" y="996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9" name="Group 36"/>
            <p:cNvGrpSpPr>
              <a:grpSpLocks/>
            </p:cNvGrpSpPr>
            <p:nvPr/>
          </p:nvGrpSpPr>
          <p:grpSpPr bwMode="auto">
            <a:xfrm>
              <a:off x="2292350" y="2777046"/>
              <a:ext cx="1679575" cy="1770063"/>
              <a:chOff x="0" y="0"/>
              <a:chExt cx="952" cy="1003"/>
            </a:xfrm>
          </p:grpSpPr>
          <p:sp>
            <p:nvSpPr>
              <p:cNvPr id="296" name="Line 37"/>
              <p:cNvSpPr>
                <a:spLocks noChangeShapeType="1"/>
              </p:cNvSpPr>
              <p:nvPr/>
            </p:nvSpPr>
            <p:spPr bwMode="auto">
              <a:xfrm>
                <a:off x="318" y="299"/>
                <a:ext cx="1" cy="70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rgbClr val="FFFF00"/>
                  </a:solidFill>
                </a:endParaRPr>
              </a:p>
            </p:txBody>
          </p:sp>
          <p:sp>
            <p:nvSpPr>
              <p:cNvPr id="297" name="Rectangle 38"/>
              <p:cNvSpPr>
                <a:spLocks/>
              </p:cNvSpPr>
              <p:nvPr/>
            </p:nvSpPr>
            <p:spPr bwMode="auto">
              <a:xfrm>
                <a:off x="0" y="0"/>
                <a:ext cx="952" cy="32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40639" bIns="0"/>
              <a:lstStyle>
                <a:lvl1pPr marL="42863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1pPr>
                <a:lvl2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9pPr>
              </a:lstStyle>
              <a:p>
                <a:pPr eaLnBrk="1" hangingPunct="1">
                  <a:spcBef>
                    <a:spcPts val="1775"/>
                  </a:spcBef>
                </a:pPr>
                <a:r>
                  <a:rPr lang="en-US" altLang="en-US" sz="1800" b="1" dirty="0">
                    <a:solidFill>
                      <a:srgbClr val="FFFF00"/>
                    </a:solidFill>
                    <a:latin typeface="Arial Narrow" charset="0"/>
                  </a:rPr>
                  <a:t>Animal</a:t>
                </a:r>
              </a:p>
            </p:txBody>
          </p:sp>
        </p:grpSp>
        <p:sp>
          <p:nvSpPr>
            <p:cNvPr id="230" name="Rectangle 108"/>
            <p:cNvSpPr>
              <a:spLocks/>
            </p:cNvSpPr>
            <p:nvPr/>
          </p:nvSpPr>
          <p:spPr bwMode="auto">
            <a:xfrm>
              <a:off x="7070725" y="4429633"/>
              <a:ext cx="1947863" cy="4413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ts val="1275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More Stable</a:t>
              </a:r>
            </a:p>
          </p:txBody>
        </p:sp>
        <p:sp>
          <p:nvSpPr>
            <p:cNvPr id="231" name="Rectangle 109"/>
            <p:cNvSpPr>
              <a:spLocks/>
            </p:cNvSpPr>
            <p:nvPr/>
          </p:nvSpPr>
          <p:spPr bwMode="auto">
            <a:xfrm>
              <a:off x="7072313" y="3021521"/>
              <a:ext cx="1947862" cy="4413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ts val="1275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Less Stable</a:t>
              </a:r>
            </a:p>
          </p:txBody>
        </p:sp>
        <p:sp>
          <p:nvSpPr>
            <p:cNvPr id="232" name="Rectangle 111"/>
            <p:cNvSpPr>
              <a:spLocks/>
            </p:cNvSpPr>
            <p:nvPr/>
          </p:nvSpPr>
          <p:spPr bwMode="auto">
            <a:xfrm>
              <a:off x="1485356" y="476234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0.2</a:t>
              </a:r>
            </a:p>
          </p:txBody>
        </p:sp>
        <p:sp>
          <p:nvSpPr>
            <p:cNvPr id="233" name="Rectangle 112"/>
            <p:cNvSpPr>
              <a:spLocks/>
            </p:cNvSpPr>
            <p:nvPr/>
          </p:nvSpPr>
          <p:spPr bwMode="auto">
            <a:xfrm>
              <a:off x="1504406" y="4143223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0.4</a:t>
              </a:r>
            </a:p>
          </p:txBody>
        </p:sp>
        <p:sp>
          <p:nvSpPr>
            <p:cNvPr id="234" name="Rectangle 113"/>
            <p:cNvSpPr>
              <a:spLocks/>
            </p:cNvSpPr>
            <p:nvPr/>
          </p:nvSpPr>
          <p:spPr bwMode="auto">
            <a:xfrm>
              <a:off x="1493293" y="3563785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0.6</a:t>
              </a:r>
            </a:p>
          </p:txBody>
        </p:sp>
        <p:sp>
          <p:nvSpPr>
            <p:cNvPr id="235" name="Rectangle 114"/>
            <p:cNvSpPr>
              <a:spLocks/>
            </p:cNvSpPr>
            <p:nvPr/>
          </p:nvSpPr>
          <p:spPr bwMode="auto">
            <a:xfrm>
              <a:off x="1494881" y="3001811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0.8</a:t>
              </a:r>
            </a:p>
          </p:txBody>
        </p:sp>
        <p:sp>
          <p:nvSpPr>
            <p:cNvPr id="236" name="Rectangle 115"/>
            <p:cNvSpPr>
              <a:spLocks/>
            </p:cNvSpPr>
            <p:nvPr/>
          </p:nvSpPr>
          <p:spPr bwMode="auto">
            <a:xfrm>
              <a:off x="1501231" y="24953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1.0</a:t>
              </a:r>
            </a:p>
          </p:txBody>
        </p:sp>
        <p:sp>
          <p:nvSpPr>
            <p:cNvPr id="237" name="Oval 1058"/>
            <p:cNvSpPr>
              <a:spLocks noChangeArrowheads="1"/>
            </p:cNvSpPr>
            <p:nvPr/>
          </p:nvSpPr>
          <p:spPr bwMode="auto">
            <a:xfrm>
              <a:off x="3376613" y="1011382"/>
              <a:ext cx="687388" cy="816866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38" name="Line 1070"/>
            <p:cNvSpPr>
              <a:spLocks noChangeAspect="1" noChangeShapeType="1"/>
            </p:cNvSpPr>
            <p:nvPr/>
          </p:nvSpPr>
          <p:spPr bwMode="auto">
            <a:xfrm flipH="1">
              <a:off x="2441575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39" name="Line 1071"/>
            <p:cNvSpPr>
              <a:spLocks noChangeShapeType="1"/>
            </p:cNvSpPr>
            <p:nvPr/>
          </p:nvSpPr>
          <p:spPr bwMode="auto">
            <a:xfrm>
              <a:off x="3738563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0" name="Line 1076"/>
            <p:cNvSpPr>
              <a:spLocks noChangeShapeType="1"/>
            </p:cNvSpPr>
            <p:nvPr/>
          </p:nvSpPr>
          <p:spPr bwMode="auto">
            <a:xfrm flipV="1">
              <a:off x="3743325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1" name="Oval 1077"/>
            <p:cNvSpPr>
              <a:spLocks noChangeArrowheads="1"/>
            </p:cNvSpPr>
            <p:nvPr/>
          </p:nvSpPr>
          <p:spPr bwMode="auto">
            <a:xfrm>
              <a:off x="5621338" y="783450"/>
              <a:ext cx="723900" cy="1159423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42" name="Line 1089"/>
            <p:cNvSpPr>
              <a:spLocks noChangeAspect="1" noChangeShapeType="1"/>
            </p:cNvSpPr>
            <p:nvPr/>
          </p:nvSpPr>
          <p:spPr bwMode="auto">
            <a:xfrm flipH="1">
              <a:off x="4686300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3" name="Line 1090"/>
            <p:cNvSpPr>
              <a:spLocks noChangeShapeType="1"/>
            </p:cNvSpPr>
            <p:nvPr/>
          </p:nvSpPr>
          <p:spPr bwMode="auto">
            <a:xfrm>
              <a:off x="5983288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4" name="Line 1095"/>
            <p:cNvSpPr>
              <a:spLocks noChangeShapeType="1"/>
            </p:cNvSpPr>
            <p:nvPr/>
          </p:nvSpPr>
          <p:spPr bwMode="auto">
            <a:xfrm flipV="1">
              <a:off x="5988050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5" name="Oval 1096"/>
            <p:cNvSpPr>
              <a:spLocks noChangeArrowheads="1"/>
            </p:cNvSpPr>
            <p:nvPr/>
          </p:nvSpPr>
          <p:spPr bwMode="auto">
            <a:xfrm>
              <a:off x="7929563" y="629299"/>
              <a:ext cx="611188" cy="1457184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2473324" y="821659"/>
              <a:ext cx="5765801" cy="671937"/>
              <a:chOff x="2473324" y="821659"/>
              <a:chExt cx="5765801" cy="671937"/>
            </a:xfrm>
          </p:grpSpPr>
          <p:sp>
            <p:nvSpPr>
              <p:cNvPr id="263" name="Line 105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766699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4" name="Line 106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3343636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5" name="Line 106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3137623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6" name="Line 1062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855960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7" name="Line 1063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998835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8" name="Line 1064"/>
              <p:cNvSpPr>
                <a:spLocks noChangeAspect="1" noChangeShapeType="1"/>
              </p:cNvSpPr>
              <p:nvPr/>
            </p:nvSpPr>
            <p:spPr bwMode="auto">
              <a:xfrm rot="5400000">
                <a:off x="2828136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9" name="Line 1065"/>
              <p:cNvSpPr>
                <a:spLocks noChangeAspect="1" noChangeShapeType="1"/>
              </p:cNvSpPr>
              <p:nvPr/>
            </p:nvSpPr>
            <p:spPr bwMode="auto">
              <a:xfrm rot="5400000">
                <a:off x="3255174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0" name="Line 1066"/>
              <p:cNvSpPr>
                <a:spLocks noChangeAspect="1" noChangeShapeType="1"/>
              </p:cNvSpPr>
              <p:nvPr/>
            </p:nvSpPr>
            <p:spPr bwMode="auto">
              <a:xfrm rot="5400000">
                <a:off x="3115441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1" name="Line 1067"/>
              <p:cNvSpPr>
                <a:spLocks noChangeAspect="1" noChangeShapeType="1"/>
              </p:cNvSpPr>
              <p:nvPr/>
            </p:nvSpPr>
            <p:spPr bwMode="auto">
              <a:xfrm rot="5400000">
                <a:off x="2971011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2" name="Line 106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466948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3" name="Line 1069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570923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4" name="Line 1078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011424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5" name="Line 107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588361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6" name="Line 108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382348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7" name="Line 108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100685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8" name="Line 1082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243560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9" name="Line 1083"/>
              <p:cNvSpPr>
                <a:spLocks noChangeAspect="1" noChangeShapeType="1"/>
              </p:cNvSpPr>
              <p:nvPr/>
            </p:nvSpPr>
            <p:spPr bwMode="auto">
              <a:xfrm rot="5400000">
                <a:off x="5072861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0" name="Line 1084"/>
              <p:cNvSpPr>
                <a:spLocks noChangeAspect="1" noChangeShapeType="1"/>
              </p:cNvSpPr>
              <p:nvPr/>
            </p:nvSpPr>
            <p:spPr bwMode="auto">
              <a:xfrm rot="5400000">
                <a:off x="5499899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1" name="Line 1085"/>
              <p:cNvSpPr>
                <a:spLocks noChangeAspect="1" noChangeShapeType="1"/>
              </p:cNvSpPr>
              <p:nvPr/>
            </p:nvSpPr>
            <p:spPr bwMode="auto">
              <a:xfrm rot="5400000">
                <a:off x="5360166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2" name="Line 1086"/>
              <p:cNvSpPr>
                <a:spLocks noChangeAspect="1" noChangeShapeType="1"/>
              </p:cNvSpPr>
              <p:nvPr/>
            </p:nvSpPr>
            <p:spPr bwMode="auto">
              <a:xfrm rot="5400000">
                <a:off x="5215736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3" name="Line 108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5711673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4" name="Line 108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4815648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5" name="Line 1097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256149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6" name="Line 1098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833086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7" name="Line 109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627073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8" name="Line 110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345410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9" name="Line 110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488285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0" name="Line 1102"/>
              <p:cNvSpPr>
                <a:spLocks noChangeAspect="1" noChangeShapeType="1"/>
              </p:cNvSpPr>
              <p:nvPr/>
            </p:nvSpPr>
            <p:spPr bwMode="auto">
              <a:xfrm rot="5400000">
                <a:off x="7317586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1" name="Line 1103"/>
              <p:cNvSpPr>
                <a:spLocks noChangeAspect="1" noChangeShapeType="1"/>
              </p:cNvSpPr>
              <p:nvPr/>
            </p:nvSpPr>
            <p:spPr bwMode="auto">
              <a:xfrm rot="5400000">
                <a:off x="7744624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2" name="Line 1104"/>
              <p:cNvSpPr>
                <a:spLocks noChangeAspect="1" noChangeShapeType="1"/>
              </p:cNvSpPr>
              <p:nvPr/>
            </p:nvSpPr>
            <p:spPr bwMode="auto">
              <a:xfrm rot="5400000">
                <a:off x="7604891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3" name="Line 1105"/>
              <p:cNvSpPr>
                <a:spLocks noChangeAspect="1" noChangeShapeType="1"/>
              </p:cNvSpPr>
              <p:nvPr/>
            </p:nvSpPr>
            <p:spPr bwMode="auto">
              <a:xfrm rot="5400000">
                <a:off x="7460461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4" name="Line 1106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7956398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5" name="Line 110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7060373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</p:grpSp>
        <p:sp>
          <p:nvSpPr>
            <p:cNvPr id="247" name="Line 1108"/>
            <p:cNvSpPr>
              <a:spLocks noChangeAspect="1" noChangeShapeType="1"/>
            </p:cNvSpPr>
            <p:nvPr/>
          </p:nvSpPr>
          <p:spPr bwMode="auto">
            <a:xfrm flipH="1">
              <a:off x="6931025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8" name="Line 1109"/>
            <p:cNvSpPr>
              <a:spLocks noChangeShapeType="1"/>
            </p:cNvSpPr>
            <p:nvPr/>
          </p:nvSpPr>
          <p:spPr bwMode="auto">
            <a:xfrm>
              <a:off x="8228013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grpSp>
          <p:nvGrpSpPr>
            <p:cNvPr id="249" name="Group 248"/>
            <p:cNvGrpSpPr/>
            <p:nvPr/>
          </p:nvGrpSpPr>
          <p:grpSpPr>
            <a:xfrm>
              <a:off x="3667125" y="1407957"/>
              <a:ext cx="4630738" cy="122530"/>
              <a:chOff x="3667125" y="1407957"/>
              <a:chExt cx="4630738" cy="122530"/>
            </a:xfrm>
          </p:grpSpPr>
          <p:grpSp>
            <p:nvGrpSpPr>
              <p:cNvPr id="251" name="Group 1072"/>
              <p:cNvGrpSpPr>
                <a:grpSpLocks/>
              </p:cNvGrpSpPr>
              <p:nvPr/>
            </p:nvGrpSpPr>
            <p:grpSpPr bwMode="auto">
              <a:xfrm flipH="1">
                <a:off x="3667125" y="1407957"/>
                <a:ext cx="141288" cy="122530"/>
                <a:chOff x="4636" y="2483"/>
                <a:chExt cx="171" cy="166"/>
              </a:xfrm>
            </p:grpSpPr>
            <p:sp>
              <p:nvSpPr>
                <p:cNvPr id="260" name="Oval 1073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61" name="Arc 1074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62" name="Arc 1075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52" name="Group 1091"/>
              <p:cNvGrpSpPr>
                <a:grpSpLocks/>
              </p:cNvGrpSpPr>
              <p:nvPr/>
            </p:nvGrpSpPr>
            <p:grpSpPr bwMode="auto">
              <a:xfrm flipH="1">
                <a:off x="5911850" y="1407957"/>
                <a:ext cx="141288" cy="122530"/>
                <a:chOff x="4636" y="2483"/>
                <a:chExt cx="171" cy="166"/>
              </a:xfrm>
            </p:grpSpPr>
            <p:sp>
              <p:nvSpPr>
                <p:cNvPr id="257" name="Oval 1092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8" name="Arc 1093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9" name="Arc 1094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53" name="Group 1110"/>
              <p:cNvGrpSpPr>
                <a:grpSpLocks/>
              </p:cNvGrpSpPr>
              <p:nvPr/>
            </p:nvGrpSpPr>
            <p:grpSpPr bwMode="auto">
              <a:xfrm flipH="1">
                <a:off x="8156575" y="1407957"/>
                <a:ext cx="141288" cy="122530"/>
                <a:chOff x="4636" y="2483"/>
                <a:chExt cx="171" cy="166"/>
              </a:xfrm>
            </p:grpSpPr>
            <p:sp>
              <p:nvSpPr>
                <p:cNvPr id="254" name="Oval 1111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5" name="Arc 1112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6" name="Arc 1113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</p:grpSp>
        <p:sp>
          <p:nvSpPr>
            <p:cNvPr id="250" name="Line 1114"/>
            <p:cNvSpPr>
              <a:spLocks noChangeShapeType="1"/>
            </p:cNvSpPr>
            <p:nvPr/>
          </p:nvSpPr>
          <p:spPr bwMode="auto">
            <a:xfrm flipV="1">
              <a:off x="8232775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94644" y="1965933"/>
            <a:ext cx="3486704" cy="9293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d</a:t>
            </a:r>
            <a:r>
              <a:rPr lang="en-US" sz="4400" dirty="0" smtClean="0">
                <a:solidFill>
                  <a:schemeClr val="tx2"/>
                </a:solidFill>
              </a:rPr>
              <a:t>ata-driven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304684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dirty="0"/>
              <a:t>m</a:t>
            </a:r>
            <a:r>
              <a:rPr lang="en-US" dirty="0" smtClean="0"/>
              <a:t>odels of dynamic legged locomotion</a:t>
            </a:r>
            <a:endParaRPr lang="en-US" dirty="0"/>
          </a:p>
        </p:txBody>
      </p:sp>
      <p:sp>
        <p:nvSpPr>
          <p:cNvPr id="108" name="Rounded Rectangle 107"/>
          <p:cNvSpPr/>
          <p:nvPr/>
        </p:nvSpPr>
        <p:spPr>
          <a:xfrm>
            <a:off x="5350443" y="1951288"/>
            <a:ext cx="3486704" cy="9293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analytical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7" y="3053951"/>
            <a:ext cx="3388066" cy="29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1514098"/>
            <a:ext cx="5456515" cy="475820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4220"/>
            <a:ext cx="9144000" cy="952676"/>
          </a:xfrm>
        </p:spPr>
        <p:txBody>
          <a:bodyPr/>
          <a:lstStyle/>
          <a:p>
            <a:r>
              <a:rPr lang="en-US" dirty="0" smtClean="0"/>
              <a:t>perturbing data-driven model</a:t>
            </a:r>
            <a:endParaRPr lang="en-US" dirty="0"/>
          </a:p>
        </p:txBody>
      </p:sp>
      <p:sp>
        <p:nvSpPr>
          <p:cNvPr id="4" name="Rectangle 10"/>
          <p:cNvSpPr>
            <a:spLocks/>
          </p:cNvSpPr>
          <p:nvPr/>
        </p:nvSpPr>
        <p:spPr bwMode="auto">
          <a:xfrm>
            <a:off x="121920" y="6274117"/>
            <a:ext cx="47091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J.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Roy. Soc. Int.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2012</a:t>
            </a:r>
          </a:p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Phys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 Rev. E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2008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8478" y="1613332"/>
            <a:ext cx="3910375" cy="2037651"/>
            <a:chOff x="4632959" y="1298089"/>
            <a:chExt cx="4301413" cy="2241416"/>
          </a:xfrm>
        </p:grpSpPr>
        <p:pic>
          <p:nvPicPr>
            <p:cNvPr id="13" name="Content Placeholder 3" descr="latper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15" r="52931" b="10837"/>
            <a:stretch/>
          </p:blipFill>
          <p:spPr>
            <a:xfrm>
              <a:off x="4632959" y="1298089"/>
              <a:ext cx="4301413" cy="2241416"/>
            </a:xfrm>
            <a:prstGeom prst="rect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Right Arrow 13"/>
            <p:cNvSpPr/>
            <p:nvPr/>
          </p:nvSpPr>
          <p:spPr>
            <a:xfrm>
              <a:off x="7066481" y="1841115"/>
              <a:ext cx="1298767" cy="808338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0800000">
              <a:off x="4709006" y="1841115"/>
              <a:ext cx="1298767" cy="808338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rgbClr val="FFFF00"/>
            </a:solidFill>
            <a:ln w="381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60521" y="4773837"/>
            <a:ext cx="4876116" cy="1901928"/>
            <a:chOff x="4753235" y="4451748"/>
            <a:chExt cx="4275897" cy="1667813"/>
          </a:xfrm>
        </p:grpSpPr>
        <p:pic>
          <p:nvPicPr>
            <p:cNvPr id="16" name="Picture 1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830" y="5335452"/>
              <a:ext cx="1026302" cy="78410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35" y="4451748"/>
              <a:ext cx="3157786" cy="16678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1" t="39256" r="37810" b="3569"/>
            <a:stretch>
              <a:fillRect/>
            </a:stretch>
          </p:blipFill>
          <p:spPr bwMode="auto">
            <a:xfrm>
              <a:off x="8002830" y="4454064"/>
              <a:ext cx="1026302" cy="78931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07245" y="3218162"/>
            <a:ext cx="3525408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perturbations</a:t>
            </a:r>
            <a:endParaRPr lang="en-US" sz="3200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56475" y="4243383"/>
            <a:ext cx="3004279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smtClean="0"/>
              <a:t>treatments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611067" y="324102"/>
            <a:ext cx="155171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1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/>
      <p:bldP spid="20" grpId="0" uiExpand="1" build="p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683" y="79779"/>
            <a:ext cx="9144000" cy="952676"/>
          </a:xfrm>
        </p:spPr>
        <p:txBody>
          <a:bodyPr/>
          <a:lstStyle/>
          <a:p>
            <a:r>
              <a:rPr lang="en-US" dirty="0" smtClean="0"/>
              <a:t>perturbing analytical model</a:t>
            </a:r>
            <a:endParaRPr lang="en-US" dirty="0"/>
          </a:p>
        </p:txBody>
      </p:sp>
      <p:pic>
        <p:nvPicPr>
          <p:cNvPr id="4" name="_per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972" y="1032455"/>
            <a:ext cx="8280689" cy="5241561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97536" y="3208825"/>
            <a:ext cx="9339072" cy="88882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e</a:t>
            </a:r>
            <a:r>
              <a:rPr lang="en-US" sz="4000" b="1" dirty="0" smtClean="0"/>
              <a:t>xperimental perturbation overwhelms LLS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smtClean="0"/>
              <a:t>ore-aft </a:t>
            </a:r>
            <a:r>
              <a:rPr lang="en-US" dirty="0" smtClean="0"/>
              <a:t>acceleration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" y="1173744"/>
            <a:ext cx="7748431" cy="5486400"/>
          </a:xfrm>
          <a:prstGeom prst="rect">
            <a:avLst/>
          </a:prstGeom>
        </p:spPr>
      </p:pic>
      <p:pic>
        <p:nvPicPr>
          <p:cNvPr id="5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>
            <a:off x="1869855" y="1900344"/>
            <a:ext cx="639929" cy="1910847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05" y="2140033"/>
            <a:ext cx="966931" cy="14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fore-aft </a:t>
            </a:r>
            <a:r>
              <a:rPr lang="en-US" dirty="0"/>
              <a:t>acceleration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" y="1173744"/>
            <a:ext cx="7748431" cy="5486400"/>
          </a:xfrm>
          <a:prstGeom prst="rect">
            <a:avLst/>
          </a:prstGeom>
        </p:spPr>
      </p:pic>
      <p:pic>
        <p:nvPicPr>
          <p:cNvPr id="8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Up Arrow 8"/>
          <p:cNvSpPr/>
          <p:nvPr/>
        </p:nvSpPr>
        <p:spPr>
          <a:xfrm>
            <a:off x="1869855" y="1900344"/>
            <a:ext cx="639929" cy="1910847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05" y="2140033"/>
            <a:ext cx="966931" cy="14314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7536" y="4002553"/>
            <a:ext cx="9339072" cy="1906581"/>
            <a:chOff x="-97536" y="4002553"/>
            <a:chExt cx="9339072" cy="1906581"/>
          </a:xfrm>
        </p:grpSpPr>
        <p:sp>
          <p:nvSpPr>
            <p:cNvPr id="11" name="Rounded Rectangle 10"/>
            <p:cNvSpPr/>
            <p:nvPr/>
          </p:nvSpPr>
          <p:spPr>
            <a:xfrm>
              <a:off x="1508760" y="4002553"/>
              <a:ext cx="6568440" cy="46793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-97536" y="5020314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LLS predicts phasing, not magnitude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" y="1173744"/>
            <a:ext cx="7872718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p Arrow 9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" y="1173744"/>
            <a:ext cx="7872718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97536" y="1730838"/>
            <a:ext cx="9339072" cy="4609002"/>
            <a:chOff x="-97536" y="1730838"/>
            <a:chExt cx="9339072" cy="4609002"/>
          </a:xfrm>
        </p:grpSpPr>
        <p:sp>
          <p:nvSpPr>
            <p:cNvPr id="11" name="Rounded Rectangle 10"/>
            <p:cNvSpPr/>
            <p:nvPr/>
          </p:nvSpPr>
          <p:spPr>
            <a:xfrm>
              <a:off x="4528987" y="1730838"/>
              <a:ext cx="680386" cy="460900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-97536" y="508026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non-zero acceleration at step transition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22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15830" y="233835"/>
            <a:ext cx="9144000" cy="952676"/>
          </a:xfrm>
        </p:spPr>
        <p:txBody>
          <a:bodyPr/>
          <a:lstStyle/>
          <a:p>
            <a:r>
              <a:rPr lang="en-US" dirty="0" smtClean="0"/>
              <a:t>angular acceleration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8" y="1186511"/>
            <a:ext cx="7894024" cy="5486400"/>
          </a:xfrm>
          <a:prstGeom prst="rect">
            <a:avLst/>
          </a:prstGeom>
        </p:spPr>
      </p:pic>
      <p:pic>
        <p:nvPicPr>
          <p:cNvPr id="9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25" y="4445035"/>
            <a:ext cx="966931" cy="1431469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 flipH="1">
            <a:off x="1888236" y="4270118"/>
            <a:ext cx="1827506" cy="950026"/>
          </a:xfrm>
          <a:prstGeom prst="curvedDown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p</a:t>
            </a:r>
            <a:r>
              <a:rPr lang="en-US" sz="3600" smtClean="0"/>
              <a:t>arsimonious </a:t>
            </a:r>
            <a:r>
              <a:rPr lang="en-US" sz="3600" dirty="0" smtClean="0"/>
              <a:t>models are piecewise-defined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803821"/>
            <a:ext cx="9144000" cy="330015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4103981"/>
            <a:ext cx="4563292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smtClean="0"/>
              <a:t>Muybridge 1887 (reprinted by Dover in 1957)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b="17920"/>
          <a:stretch/>
        </p:blipFill>
        <p:spPr>
          <a:xfrm>
            <a:off x="115737" y="4489503"/>
            <a:ext cx="8912526" cy="170043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Johnson, Burden,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(in review, 2016; arXiv:</a:t>
            </a:r>
            <a:r>
              <a:rPr lang="en-US" sz="1600" dirty="0"/>
              <a:t>1502.01538</a:t>
            </a:r>
            <a:r>
              <a:rPr lang="en-US" sz="16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15830" y="233835"/>
            <a:ext cx="9144000" cy="952676"/>
          </a:xfrm>
        </p:spPr>
        <p:txBody>
          <a:bodyPr/>
          <a:lstStyle/>
          <a:p>
            <a:r>
              <a:rPr lang="en-US" dirty="0"/>
              <a:t>angular 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0" y="1186511"/>
            <a:ext cx="7894024" cy="5486400"/>
          </a:xfrm>
          <a:prstGeom prst="rect">
            <a:avLst/>
          </a:prstGeom>
        </p:spPr>
      </p:pic>
      <p:pic>
        <p:nvPicPr>
          <p:cNvPr id="10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40" y="4854468"/>
            <a:ext cx="966931" cy="1431469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flipH="1">
            <a:off x="1492451" y="4679551"/>
            <a:ext cx="1827506" cy="950026"/>
          </a:xfrm>
          <a:prstGeom prst="curvedDown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97536" y="1849386"/>
            <a:ext cx="9339072" cy="2419919"/>
            <a:chOff x="-97536" y="1849386"/>
            <a:chExt cx="9339072" cy="2419919"/>
          </a:xfrm>
        </p:grpSpPr>
        <p:sp>
          <p:nvSpPr>
            <p:cNvPr id="11" name="Rounded Rectangle 10"/>
            <p:cNvSpPr/>
            <p:nvPr/>
          </p:nvSpPr>
          <p:spPr>
            <a:xfrm>
              <a:off x="1584960" y="3801373"/>
              <a:ext cx="6568440" cy="46793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-97536" y="184938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LLS is anti-phase with data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5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623141"/>
            <a:ext cx="8952412" cy="3797492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97536" y="4877702"/>
            <a:ext cx="9412224" cy="133560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Hypothesis:  </a:t>
            </a:r>
            <a:r>
              <a:rPr lang="en-US" sz="3600" dirty="0" smtClean="0"/>
              <a:t>body acceleration </a:t>
            </a:r>
            <a:r>
              <a:rPr lang="en-US" sz="3600" smtClean="0"/>
              <a:t>determined </a:t>
            </a:r>
          </a:p>
          <a:p>
            <a:pPr marL="0" indent="0" algn="ctr">
              <a:buNone/>
            </a:pPr>
            <a:r>
              <a:rPr lang="en-US" sz="3600" dirty="0" smtClean="0"/>
              <a:t>by pose relative to stance tripod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85647" y="6045958"/>
            <a:ext cx="1214651" cy="45037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77608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roposed </a:t>
            </a:r>
            <a:r>
              <a:rPr lang="en-US" dirty="0" smtClean="0"/>
              <a:t>model structure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72511" y="1008179"/>
            <a:ext cx="4953435" cy="2043144"/>
          </a:xfrm>
        </p:spPr>
        <p:txBody>
          <a:bodyPr/>
          <a:lstStyle/>
          <a:p>
            <a:r>
              <a:rPr lang="en-US" dirty="0" smtClean="0"/>
              <a:t>body state comprised of:</a:t>
            </a:r>
          </a:p>
          <a:p>
            <a:pPr lvl="1"/>
            <a:r>
              <a:rPr lang="en-US" dirty="0" smtClean="0"/>
              <a:t>forward position</a:t>
            </a:r>
          </a:p>
          <a:p>
            <a:pPr lvl="1"/>
            <a:r>
              <a:rPr lang="en-US" dirty="0" smtClean="0"/>
              <a:t>lateral position</a:t>
            </a:r>
          </a:p>
          <a:p>
            <a:pPr lvl="1"/>
            <a:r>
              <a:rPr lang="en-US" dirty="0" smtClean="0"/>
              <a:t>body orientation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72510" y="3330777"/>
            <a:ext cx="4953435" cy="988547"/>
          </a:xfrm>
        </p:spPr>
        <p:txBody>
          <a:bodyPr/>
          <a:lstStyle/>
          <a:p>
            <a:r>
              <a:rPr lang="en-US" dirty="0" smtClean="0"/>
              <a:t>body acceleration arises from spring-like potential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6889" r="52467"/>
          <a:stretch/>
        </p:blipFill>
        <p:spPr>
          <a:xfrm>
            <a:off x="569559" y="1524035"/>
            <a:ext cx="2348807" cy="1577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43082"/>
          <a:stretch/>
        </p:blipFill>
        <p:spPr>
          <a:xfrm>
            <a:off x="569559" y="4548264"/>
            <a:ext cx="5435600" cy="229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55" y="4598778"/>
            <a:ext cx="1419041" cy="2099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275">
            <a:off x="7118864" y="4081821"/>
            <a:ext cx="1415683" cy="20958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02784" y="5088784"/>
            <a:ext cx="846322" cy="518637"/>
          </a:xfrm>
          <a:prstGeom prst="straightConnector1">
            <a:avLst/>
          </a:prstGeom>
          <a:ln w="762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24380" y="5292950"/>
            <a:ext cx="757987" cy="6445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25386" y="4420235"/>
            <a:ext cx="465302" cy="49008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77584" y="5292950"/>
            <a:ext cx="1070890" cy="72456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0688" y="3913632"/>
            <a:ext cx="646176" cy="53644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72680"/>
            <a:ext cx="9144000" cy="952676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introducing perturbations and treatments</a:t>
            </a:r>
            <a:endParaRPr lang="en-US" sz="40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33343" y="1623198"/>
            <a:ext cx="4953435" cy="1564333"/>
          </a:xfrm>
        </p:spPr>
        <p:txBody>
          <a:bodyPr/>
          <a:lstStyle/>
          <a:p>
            <a:pPr lvl="1"/>
            <a:r>
              <a:rPr lang="en-US" smtClean="0"/>
              <a:t>forward </a:t>
            </a:r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lateral position</a:t>
            </a:r>
          </a:p>
          <a:p>
            <a:pPr lvl="1"/>
            <a:r>
              <a:rPr lang="en-US" dirty="0" smtClean="0"/>
              <a:t>body orientation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46936" y="3330777"/>
            <a:ext cx="7106920" cy="1777671"/>
          </a:xfrm>
        </p:spPr>
        <p:txBody>
          <a:bodyPr/>
          <a:lstStyle/>
          <a:p>
            <a:r>
              <a:rPr lang="en-US" dirty="0" smtClean="0"/>
              <a:t>body acceleration influenced by</a:t>
            </a:r>
          </a:p>
          <a:p>
            <a:pPr lvl="1"/>
            <a:r>
              <a:rPr lang="en-US" dirty="0" smtClean="0"/>
              <a:t>perturbation (e.g. lateral acceleration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a(t)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treatment (e.g. inertia distribution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M </a:t>
            </a:r>
            <a:r>
              <a:rPr lang="en-US" dirty="0" smtClean="0"/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6889" r="52467"/>
          <a:stretch/>
        </p:blipFill>
        <p:spPr>
          <a:xfrm>
            <a:off x="1130391" y="1585345"/>
            <a:ext cx="2348807" cy="1577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527" y="5341366"/>
            <a:ext cx="6152947" cy="6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fore-aft </a:t>
            </a:r>
            <a:r>
              <a:rPr lang="en-US" dirty="0"/>
              <a:t>acceleration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5" y="1186511"/>
            <a:ext cx="7850050" cy="5486400"/>
          </a:xfrm>
          <a:prstGeom prst="rect">
            <a:avLst/>
          </a:prstGeom>
        </p:spPr>
      </p:pic>
      <p:pic>
        <p:nvPicPr>
          <p:cNvPr id="8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6"/>
          <p:cNvSpPr/>
          <p:nvPr/>
        </p:nvSpPr>
        <p:spPr>
          <a:xfrm>
            <a:off x="1869855" y="2079121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05" y="2414353"/>
            <a:ext cx="966931" cy="14314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97536" y="1730838"/>
            <a:ext cx="9339072" cy="4609002"/>
            <a:chOff x="-97536" y="1730838"/>
            <a:chExt cx="9339072" cy="4609002"/>
          </a:xfrm>
        </p:grpSpPr>
        <p:sp>
          <p:nvSpPr>
            <p:cNvPr id="12" name="Rounded Rectangle 11"/>
            <p:cNvSpPr/>
            <p:nvPr/>
          </p:nvSpPr>
          <p:spPr>
            <a:xfrm>
              <a:off x="4452787" y="1730838"/>
              <a:ext cx="680386" cy="460900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-97536" y="508026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smtClean="0"/>
                <a:t>continuity </a:t>
              </a:r>
              <a:r>
                <a:rPr lang="en-US" sz="4000" b="1" dirty="0" smtClean="0"/>
                <a:t>not enforced at step transition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75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6" y="1173744"/>
            <a:ext cx="7975967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97536" y="1730838"/>
            <a:ext cx="9339072" cy="4609002"/>
            <a:chOff x="-97536" y="1730838"/>
            <a:chExt cx="9339072" cy="4609002"/>
          </a:xfrm>
        </p:grpSpPr>
        <p:sp>
          <p:nvSpPr>
            <p:cNvPr id="11" name="Rounded Rectangle 10"/>
            <p:cNvSpPr/>
            <p:nvPr/>
          </p:nvSpPr>
          <p:spPr>
            <a:xfrm>
              <a:off x="4528987" y="1730838"/>
              <a:ext cx="680386" cy="460900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-97536" y="508026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non-zero acceleration at step transition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377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15830" y="233835"/>
            <a:ext cx="9144000" cy="952676"/>
          </a:xfrm>
        </p:spPr>
        <p:txBody>
          <a:bodyPr/>
          <a:lstStyle/>
          <a:p>
            <a:r>
              <a:rPr lang="en-US" dirty="0"/>
              <a:t>angular acceleration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3" y="1186511"/>
            <a:ext cx="7997553" cy="5486400"/>
          </a:xfrm>
          <a:prstGeom prst="rect">
            <a:avLst/>
          </a:prstGeom>
        </p:spPr>
      </p:pic>
      <p:pic>
        <p:nvPicPr>
          <p:cNvPr id="10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-97536" y="1602254"/>
            <a:ext cx="9339072" cy="88882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/>
              <a:t>phasing recovered</a:t>
            </a:r>
            <a:r>
              <a:rPr lang="en-US" sz="4000" b="1"/>
              <a:t>; harmonics introduced</a:t>
            </a:r>
            <a:endParaRPr lang="en-US" sz="4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437860" y="4611312"/>
            <a:ext cx="1827506" cy="1606386"/>
            <a:chOff x="1437860" y="4611312"/>
            <a:chExt cx="1827506" cy="1606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749" y="4786229"/>
              <a:ext cx="966931" cy="1431469"/>
            </a:xfrm>
            <a:prstGeom prst="rect">
              <a:avLst/>
            </a:prstGeom>
          </p:spPr>
        </p:pic>
        <p:sp>
          <p:nvSpPr>
            <p:cNvPr id="9" name="Curved Down Arrow 8"/>
            <p:cNvSpPr/>
            <p:nvPr/>
          </p:nvSpPr>
          <p:spPr>
            <a:xfrm flipH="1">
              <a:off x="1437860" y="4611312"/>
              <a:ext cx="1827506" cy="950026"/>
            </a:xfrm>
            <a:prstGeom prst="curvedDownArrow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3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7" y="3866093"/>
            <a:ext cx="685800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7" y="4543170"/>
            <a:ext cx="685800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7" y="5228969"/>
            <a:ext cx="685800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4551894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Aaron Johnson</a:t>
            </a:r>
            <a:endParaRPr lang="en-US" sz="2800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84980" y="273333"/>
            <a:ext cx="4241795" cy="787335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ollaborators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5022" y="3978361"/>
            <a:ext cx="3398520" cy="952676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upport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0" y="4891499"/>
            <a:ext cx="1355915" cy="13568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44" y="5086924"/>
            <a:ext cx="1511405" cy="965967"/>
          </a:xfrm>
          <a:prstGeom prst="rect">
            <a:avLst/>
          </a:prstGeom>
        </p:spPr>
      </p:pic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5234304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Dan </a:t>
            </a:r>
            <a:r>
              <a:rPr lang="en-US" sz="2800" dirty="0" err="1" smtClean="0"/>
              <a:t>Koditschek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3866200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 smtClean="0"/>
              <a:t>Sastry</a:t>
            </a:r>
            <a:endParaRPr lang="en-US" sz="2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82" y="3811226"/>
            <a:ext cx="685800" cy="685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51" y="4539780"/>
            <a:ext cx="699796" cy="685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51" y="5225761"/>
            <a:ext cx="699796" cy="685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7" y="5919561"/>
            <a:ext cx="685800" cy="685800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5927848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/>
              <a:t>Shai</a:t>
            </a:r>
            <a:r>
              <a:rPr lang="en-US" sz="2800" dirty="0" smtClean="0"/>
              <a:t> </a:t>
            </a:r>
            <a:r>
              <a:rPr lang="en-US" sz="2800" dirty="0" err="1" smtClean="0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95" y="5927096"/>
            <a:ext cx="685800" cy="6600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464594"/>
            <a:ext cx="685801" cy="685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7" y="3168601"/>
            <a:ext cx="689429" cy="689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7" y="1780500"/>
            <a:ext cx="689429" cy="689429"/>
          </a:xfrm>
          <a:prstGeom prst="rect">
            <a:avLst/>
          </a:prstGeom>
        </p:spPr>
      </p:pic>
      <p:sp>
        <p:nvSpPr>
          <p:cNvPr id="3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2480659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J-M </a:t>
            </a:r>
            <a:r>
              <a:rPr lang="en-US" sz="2800" dirty="0" err="1" smtClean="0"/>
              <a:t>Mongeau</a:t>
            </a:r>
            <a:endParaRPr lang="en-US" sz="2800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3163069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Bob Full</a:t>
            </a:r>
            <a:endParaRPr lang="en-US" sz="2800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056" y="1794965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Talia Moore</a:t>
            </a:r>
            <a:endParaRPr lang="en-US" sz="28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75" y="1755231"/>
            <a:ext cx="685800" cy="685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2" y="2453305"/>
            <a:ext cx="685800" cy="685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2" y="3139286"/>
            <a:ext cx="685800" cy="685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24" y="1095544"/>
            <a:ext cx="689429" cy="689429"/>
          </a:xfrm>
          <a:prstGeom prst="rect">
            <a:avLst/>
          </a:prstGeom>
        </p:spPr>
      </p:pic>
      <p:sp>
        <p:nvSpPr>
          <p:cNvPr id="4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65883" y="1110009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Bora </a:t>
            </a:r>
            <a:r>
              <a:rPr lang="en-US" sz="2800" dirty="0" err="1" smtClean="0"/>
              <a:t>Banjanin</a:t>
            </a:r>
            <a:endParaRPr lang="en-US" sz="2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2" y="1070275"/>
            <a:ext cx="685800" cy="685800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2491809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3384" y="1222950"/>
            <a:ext cx="4241795" cy="787335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7" grpId="0" uiExpand="1" build="p" animBg="1"/>
      <p:bldP spid="2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24929"/>
            <a:ext cx="9144000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predictive dynamical models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for legged locomotion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76046" y="1635942"/>
            <a:ext cx="5300608" cy="2301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3" t="15931" b="32108"/>
          <a:stretch/>
        </p:blipFill>
        <p:spPr>
          <a:xfrm>
            <a:off x="5672054" y="1522350"/>
            <a:ext cx="3415112" cy="2627965"/>
          </a:xfrm>
          <a:prstGeom prst="rect">
            <a:avLst/>
          </a:prstGeom>
        </p:spPr>
      </p:pic>
      <p:pic>
        <p:nvPicPr>
          <p:cNvPr id="21" name="Content Placeholder 3" descr="latpe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52931" b="10837"/>
          <a:stretch/>
        </p:blipFill>
        <p:spPr>
          <a:xfrm>
            <a:off x="-1" y="4638355"/>
            <a:ext cx="4301413" cy="22414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33521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76046" y="5181381"/>
            <a:ext cx="1298767" cy="808338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5902229"/>
            <a:ext cx="1128932" cy="862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5" y="4930155"/>
            <a:ext cx="3473565" cy="18345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7952198" y="4932703"/>
            <a:ext cx="1128932" cy="8682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78150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1. parsimoniously encode mechanisms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4150686"/>
            <a:ext cx="10058400" cy="66219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2. generate testable hypotheses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85151" y="2499410"/>
            <a:ext cx="2108423" cy="805681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reduction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468607" y="2218051"/>
            <a:ext cx="2108423" cy="886249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stabilization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4800" y="6217480"/>
            <a:ext cx="199000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dirty="0" smtClean="0"/>
              <a:t>perturbations</a:t>
            </a:r>
            <a:endParaRPr lang="en-US" sz="24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6723814" y="5571829"/>
            <a:ext cx="1865421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2400" b="1" smtClean="0"/>
              <a:t>treatments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2054" y="1522350"/>
            <a:ext cx="3428403" cy="258519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29029" y="4107544"/>
            <a:ext cx="9173029" cy="277222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232"/>
            <a:ext cx="2536326" cy="56677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6116" y="113476"/>
            <a:ext cx="4719135" cy="2775090"/>
            <a:chOff x="2264229" y="2148115"/>
            <a:chExt cx="4615542" cy="2714172"/>
          </a:xfrm>
        </p:grpSpPr>
        <p:sp>
          <p:nvSpPr>
            <p:cNvPr id="15" name="Rectangle 14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0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2686957" y="1562100"/>
            <a:ext cx="6587670" cy="5295900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5107" y="113476"/>
            <a:ext cx="8302139" cy="4882078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9" name="Group 8"/>
          <p:cNvGrpSpPr/>
          <p:nvPr/>
        </p:nvGrpSpPr>
        <p:grpSpPr>
          <a:xfrm>
            <a:off x="3027661" y="4384342"/>
            <a:ext cx="3077029" cy="2473657"/>
            <a:chOff x="2686957" y="1562100"/>
            <a:chExt cx="6587670" cy="52959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4" name="Curved Right Arrow 13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5" name="Curved Right Arrow 14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5107" y="113476"/>
            <a:ext cx="8302139" cy="4882078"/>
            <a:chOff x="2264229" y="2148115"/>
            <a:chExt cx="4615542" cy="2714172"/>
          </a:xfrm>
        </p:grpSpPr>
        <p:sp>
          <p:nvSpPr>
            <p:cNvPr id="8" name="Rectangle 7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719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3931631" y="4384343"/>
            <a:ext cx="4035590" cy="2473657"/>
            <a:chOff x="877678" y="4384343"/>
            <a:chExt cx="4035590" cy="2473657"/>
          </a:xfrm>
        </p:grpSpPr>
        <p:sp>
          <p:nvSpPr>
            <p:cNvPr id="15" name="Curved Right Arrow 14"/>
            <p:cNvSpPr/>
            <p:nvPr/>
          </p:nvSpPr>
          <p:spPr>
            <a:xfrm rot="16200000" flipH="1">
              <a:off x="1237268" y="5498666"/>
              <a:ext cx="464723" cy="1183904"/>
            </a:xfrm>
            <a:prstGeom prst="curvedRightArrow">
              <a:avLst>
                <a:gd name="adj1" fmla="val 33166"/>
                <a:gd name="adj2" fmla="val 55480"/>
                <a:gd name="adj3" fmla="val 29294"/>
              </a:avLst>
            </a:prstGeom>
            <a:solidFill>
              <a:schemeClr val="tx2"/>
            </a:solidFill>
            <a:ln w="12700" cap="flat" cmpd="sng" algn="ctr">
              <a:solidFill>
                <a:schemeClr val="tx2">
                  <a:lumMod val="9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978" y="4384343"/>
              <a:ext cx="1109290" cy="2473657"/>
            </a:xfrm>
            <a:prstGeom prst="rect">
              <a:avLst/>
            </a:prstGeom>
          </p:spPr>
        </p:pic>
        <p:sp>
          <p:nvSpPr>
            <p:cNvPr id="17" name="Curved Right Arrow 16"/>
            <p:cNvSpPr/>
            <p:nvPr/>
          </p:nvSpPr>
          <p:spPr>
            <a:xfrm rot="16200000" flipH="1">
              <a:off x="3163227" y="5507034"/>
              <a:ext cx="464723" cy="1183904"/>
            </a:xfrm>
            <a:prstGeom prst="curvedRightArrow">
              <a:avLst>
                <a:gd name="adj1" fmla="val 33166"/>
                <a:gd name="adj2" fmla="val 55480"/>
                <a:gd name="adj3" fmla="val 29294"/>
              </a:avLst>
            </a:prstGeom>
            <a:solidFill>
              <a:schemeClr val="tx2"/>
            </a:solidFill>
            <a:ln w="12700" cap="flat" cmpd="sng" algn="ctr">
              <a:solidFill>
                <a:schemeClr val="tx2">
                  <a:lumMod val="9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6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7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7115</TotalTime>
  <Words>1089</Words>
  <Application>Microsoft Macintosh PowerPoint</Application>
  <PresentationFormat>On-screen Show (4:3)</PresentationFormat>
  <Paragraphs>244</Paragraphs>
  <Slides>48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 Narrow</vt:lpstr>
      <vt:lpstr>Calibri</vt:lpstr>
      <vt:lpstr>Encode Sans Normal Black</vt:lpstr>
      <vt:lpstr>Helvetica Neue</vt:lpstr>
      <vt:lpstr>Lucida Grande</vt:lpstr>
      <vt:lpstr>Lucida Sans Unicode</vt:lpstr>
      <vt:lpstr>LucidaGrande</vt:lpstr>
      <vt:lpstr>ＭＳ Ｐゴシック</vt:lpstr>
      <vt:lpstr>Open Sans Light</vt:lpstr>
      <vt:lpstr>Times New Roman</vt:lpstr>
      <vt:lpstr>Uni Sans Regular</vt:lpstr>
      <vt:lpstr>Wingdings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perturbation experimental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238</cp:revision>
  <dcterms:created xsi:type="dcterms:W3CDTF">2014-10-14T00:51:43Z</dcterms:created>
  <dcterms:modified xsi:type="dcterms:W3CDTF">2016-01-22T16:20:29Z</dcterms:modified>
</cp:coreProperties>
</file>