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mpg" ContentType="video/mpeg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53"/>
  </p:notesMasterIdLst>
  <p:sldIdLst>
    <p:sldId id="294" r:id="rId3"/>
    <p:sldId id="306" r:id="rId4"/>
    <p:sldId id="261" r:id="rId5"/>
    <p:sldId id="269" r:id="rId6"/>
    <p:sldId id="302" r:id="rId7"/>
    <p:sldId id="264" r:id="rId8"/>
    <p:sldId id="265" r:id="rId9"/>
    <p:sldId id="273" r:id="rId10"/>
    <p:sldId id="270" r:id="rId11"/>
    <p:sldId id="271" r:id="rId12"/>
    <p:sldId id="267" r:id="rId13"/>
    <p:sldId id="268" r:id="rId14"/>
    <p:sldId id="272" r:id="rId15"/>
    <p:sldId id="275" r:id="rId16"/>
    <p:sldId id="276" r:id="rId17"/>
    <p:sldId id="277" r:id="rId18"/>
    <p:sldId id="303" r:id="rId19"/>
    <p:sldId id="278" r:id="rId20"/>
    <p:sldId id="274" r:id="rId21"/>
    <p:sldId id="308" r:id="rId22"/>
    <p:sldId id="282" r:id="rId23"/>
    <p:sldId id="280" r:id="rId24"/>
    <p:sldId id="284" r:id="rId25"/>
    <p:sldId id="285" r:id="rId26"/>
    <p:sldId id="287" r:id="rId27"/>
    <p:sldId id="288" r:id="rId28"/>
    <p:sldId id="334" r:id="rId29"/>
    <p:sldId id="332" r:id="rId30"/>
    <p:sldId id="335" r:id="rId31"/>
    <p:sldId id="309" r:id="rId32"/>
    <p:sldId id="310" r:id="rId33"/>
    <p:sldId id="311" r:id="rId34"/>
    <p:sldId id="312" r:id="rId35"/>
    <p:sldId id="314" r:id="rId36"/>
    <p:sldId id="315" r:id="rId37"/>
    <p:sldId id="316" r:id="rId38"/>
    <p:sldId id="317" r:id="rId39"/>
    <p:sldId id="318" r:id="rId40"/>
    <p:sldId id="321" r:id="rId41"/>
    <p:sldId id="322" r:id="rId42"/>
    <p:sldId id="325" r:id="rId43"/>
    <p:sldId id="326" r:id="rId44"/>
    <p:sldId id="327" r:id="rId45"/>
    <p:sldId id="329" r:id="rId46"/>
    <p:sldId id="293" r:id="rId47"/>
    <p:sldId id="295" r:id="rId48"/>
    <p:sldId id="301" r:id="rId49"/>
    <p:sldId id="300" r:id="rId50"/>
    <p:sldId id="307" r:id="rId51"/>
    <p:sldId id="33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00"/>
    <a:srgbClr val="941100"/>
    <a:srgbClr val="003F00"/>
    <a:srgbClr val="008F00"/>
    <a:srgbClr val="0000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8"/>
    <p:restoredTop sz="94714"/>
  </p:normalViewPr>
  <p:slideViewPr>
    <p:cSldViewPr snapToGrid="0" snapToObjects="1" showGuides="1">
      <p:cViewPr varScale="1">
        <p:scale>
          <a:sx n="151" d="100"/>
          <a:sy n="151" d="100"/>
        </p:scale>
        <p:origin x="832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 the previous</a:t>
            </a:r>
            <a:r>
              <a:rPr lang="en-US" baseline="0" dirty="0" smtClean="0"/>
              <a:t> empirical results are a simple data-driven model. In that model we estimate a phase statistic so that phase then becomes your predictor. So in this </a:t>
            </a:r>
            <a:r>
              <a:rPr lang="en-US" baseline="0" smtClean="0"/>
              <a:t>picture at any </a:t>
            </a:r>
            <a:r>
              <a:rPr lang="en-US" baseline="0" dirty="0" smtClean="0"/>
              <a:t>point along the periodic behavior we get a distribution of animal state.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5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Limitation of simple</a:t>
            </a:r>
            <a:r>
              <a:rPr lang="en-US" baseline="0" dirty="0" smtClean="0"/>
              <a:t> analytical models:  predictions become invalid away from steady-state behavior</a:t>
            </a:r>
          </a:p>
          <a:p>
            <a:endParaRPr lang="en-US" baseline="0" dirty="0" smtClean="0"/>
          </a:p>
          <a:p>
            <a:r>
              <a:rPr lang="en-US" baseline="0" dirty="0" smtClean="0"/>
              <a:t>LLS made to steady-state periodic locomotion. The perturbation takes the model into a regime where we cant even keep simulating.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tried to make this model work with minor alterations, but with no success the experimental perturbation overwhelms the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26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a </a:t>
            </a:r>
            <a:r>
              <a:rPr lang="en-US" baseline="0" dirty="0" err="1" smtClean="0"/>
              <a:t>dynamicist</a:t>
            </a:r>
            <a:r>
              <a:rPr lang="en-US" baseline="0" dirty="0" smtClean="0"/>
              <a:t> and control theorist, I find the kinds of perturbations and treatments employed by experimentalists </a:t>
            </a:r>
            <a:r>
              <a:rPr lang="en-US" i="1" baseline="0" dirty="0" smtClean="0"/>
              <a:t>fascinating</a:t>
            </a:r>
            <a:r>
              <a:rPr lang="en-US" i="0" baseline="0" dirty="0" smtClean="0"/>
              <a:t>.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I’ve spent my career modeling and controlling systems whose dynamics are poorly-understood; neuromechanics is a rich frontier for </a:t>
            </a:r>
            <a:r>
              <a:rPr lang="en-US" i="0" baseline="0" dirty="0" err="1" smtClean="0"/>
              <a:t>unmodeled</a:t>
            </a:r>
            <a:r>
              <a:rPr lang="en-US" i="0" baseline="0" dirty="0" smtClean="0"/>
              <a:t> dynamics.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9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8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98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8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7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92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52167BA5-B5EB-CC46-BA7D-52A3EEE03A6F}" type="datetime1">
              <a:rPr lang="en-US" smtClean="0"/>
              <a:pPr>
                <a:defRPr/>
              </a:pPr>
              <a:t>1/29/16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7" Type="http://schemas.microsoft.com/office/2007/relationships/hdphoto" Target="../media/hdphoto3.wdp"/><Relationship Id="rId8" Type="http://schemas.openxmlformats.org/officeDocument/2006/relationships/image" Target="../media/image8.emf"/><Relationship Id="rId9" Type="http://schemas.openxmlformats.org/officeDocument/2006/relationships/image" Target="../media/image28.emf"/><Relationship Id="rId10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emf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22.png"/><Relationship Id="rId7" Type="http://schemas.openxmlformats.org/officeDocument/2006/relationships/image" Target="../media/image53.emf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2.png"/><Relationship Id="rId5" Type="http://schemas.openxmlformats.org/officeDocument/2006/relationships/image" Target="../media/image22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0.mpg"/><Relationship Id="rId4" Type="http://schemas.openxmlformats.org/officeDocument/2006/relationships/video" Target="../media/media10.mp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microsoft.com/office/2007/relationships/media" Target="../media/media9.mpg"/><Relationship Id="rId2" Type="http://schemas.openxmlformats.org/officeDocument/2006/relationships/video" Target="../media/media9.m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9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1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56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56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73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56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56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../media/media14.mov"/><Relationship Id="rId2" Type="http://schemas.openxmlformats.org/officeDocument/2006/relationships/video" Target="../media/media14.mov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86.png"/><Relationship Id="rId7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23.png"/><Relationship Id="rId15" Type="http://schemas.openxmlformats.org/officeDocument/2006/relationships/image" Target="../media/image24.jp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52.png"/><Relationship Id="rId8" Type="http://schemas.openxmlformats.org/officeDocument/2006/relationships/image" Target="../media/image90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719780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527231" y="2828354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3016365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853922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4800" b="1" dirty="0">
                <a:solidFill>
                  <a:schemeClr val="bg2"/>
                </a:solidFill>
              </a:rPr>
              <a:t>Predictive dynamical models for sensorimotor control</a:t>
            </a: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heoretical and empirical evidence for pairing of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 smtClean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 smtClean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instantiating </a:t>
            </a:r>
            <a:r>
              <a:rPr lang="en-US" altLang="en-US" dirty="0">
                <a:ea typeface="ＭＳ Ｐゴシック" charset="-128"/>
              </a:rPr>
              <a:t>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forward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 smtClean="0"/>
              <a:t>forward model is simpler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 smtClean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         </a:t>
            </a:r>
            <a:r>
              <a:rPr lang="en-US" sz="2400" dirty="0" smtClean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 smtClean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smtClean="0"/>
              <a:t>start with </a:t>
            </a:r>
            <a:r>
              <a:rPr lang="en-US" b="1" dirty="0" smtClean="0"/>
              <a:t>forward model</a:t>
            </a:r>
            <a:r>
              <a:rPr lang="en-US" dirty="0" smtClean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inverse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 smtClean="0"/>
              <a:t>start with simplified </a:t>
            </a:r>
            <a:r>
              <a:rPr lang="en-US" b="1" dirty="0" smtClean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</a:t>
            </a:r>
            <a:r>
              <a:rPr lang="en-US" sz="2400" dirty="0" smtClean="0"/>
              <a:t>augment with feedback to correct for initial condition error</a:t>
            </a:r>
            <a:endParaRPr lang="en-US" sz="2400" b="1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 smtClean="0"/>
              <a:t>to obtain </a:t>
            </a:r>
            <a:r>
              <a:rPr lang="en-US" b="1" dirty="0" smtClean="0"/>
              <a:t>inverse model</a:t>
            </a:r>
            <a:r>
              <a:rPr lang="en-US" dirty="0"/>
              <a:t>,</a:t>
            </a:r>
            <a:r>
              <a:rPr lang="en-US" dirty="0" smtClean="0"/>
              <a:t> apply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that matches*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—</a:t>
            </a:r>
            <a:r>
              <a:rPr lang="en-US" dirty="0" err="1" smtClean="0"/>
              <a:t>th</a:t>
            </a:r>
            <a:r>
              <a:rPr lang="en-US" dirty="0" smtClean="0"/>
              <a:t> derivative of desired output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: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pairing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closed-loop dynamics have undesirable property: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states in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 smtClean="0"/>
              <a:t> are </a:t>
            </a:r>
            <a:r>
              <a:rPr lang="en-US" b="1" dirty="0" smtClean="0"/>
              <a:t>unobservable</a:t>
            </a:r>
          </a:p>
          <a:p>
            <a:pPr lvl="1"/>
            <a:r>
              <a:rPr lang="en-US" b="1" dirty="0" smtClean="0"/>
              <a:t>generally impossible </a:t>
            </a:r>
            <a:r>
              <a:rPr lang="en-US" dirty="0" smtClean="0"/>
              <a:t>to compute inverting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by restricting system dynamics, can bypass this issue:</a:t>
            </a:r>
            <a:endParaRPr lang="en-US" b="1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Proc. SPIE-DSS </a:t>
            </a:r>
            <a:r>
              <a:rPr lang="en-US" sz="1600" dirty="0" smtClean="0"/>
              <a:t>(to appear, 2016)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If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are stable models,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</a:t>
            </a: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Proc. SPIE-DSS </a:t>
            </a:r>
            <a:r>
              <a:rPr lang="en-US" sz="1600" dirty="0" smtClean="0"/>
              <a:t>(to appear, 2016)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if inverse model predicts human’s behavior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4260" y="3213563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/>
              <a:t> </a:t>
            </a:r>
            <a:r>
              <a:rPr lang="en-US" dirty="0" smtClean="0"/>
              <a:t>is an input to the unobservable dynamics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endParaRPr lang="en-US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t="39871" b="45420"/>
          <a:stretch/>
        </p:blipFill>
        <p:spPr>
          <a:xfrm>
            <a:off x="313326" y="3205419"/>
            <a:ext cx="4156364" cy="5727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t="55613" b="10841"/>
          <a:stretch/>
        </p:blipFill>
        <p:spPr>
          <a:xfrm>
            <a:off x="936658" y="4602143"/>
            <a:ext cx="4156364" cy="1306285"/>
          </a:xfrm>
          <a:prstGeom prst="rect">
            <a:avLst/>
          </a:prstGeom>
        </p:spPr>
      </p:pic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50788" y="1423055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by measuring human’s input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/>
              <a:t>, can infer </a:t>
            </a:r>
            <a:r>
              <a:rPr lang="en-US" dirty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93230" y="1260949"/>
            <a:ext cx="4271818" cy="1489438"/>
            <a:chOff x="293230" y="1260949"/>
            <a:chExt cx="4271818" cy="14894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t="23356" b="61419"/>
            <a:stretch/>
          </p:blipFill>
          <p:spPr>
            <a:xfrm>
              <a:off x="313326" y="2157535"/>
              <a:ext cx="4156364" cy="59285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b="76902"/>
            <a:stretch/>
          </p:blipFill>
          <p:spPr>
            <a:xfrm>
              <a:off x="293230" y="1260949"/>
              <a:ext cx="4271818" cy="899445"/>
            </a:xfrm>
            <a:prstGeom prst="rect">
              <a:avLst/>
            </a:prstGeom>
          </p:spPr>
        </p:pic>
      </p:grpSp>
      <p:sp>
        <p:nvSpPr>
          <p:cNvPr id="3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992" y="4602143"/>
            <a:ext cx="4893211" cy="1899141"/>
          </a:xfrm>
        </p:spPr>
        <p:txBody>
          <a:bodyPr/>
          <a:lstStyle/>
          <a:p>
            <a:pPr lvl="1"/>
            <a:r>
              <a:rPr lang="en-US" dirty="0" smtClean="0"/>
              <a:t>automation can solve optimal control problem to improve performance as measured by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6967" t="91223" r="43956" b="-1545"/>
          <a:stretch/>
        </p:blipFill>
        <p:spPr>
          <a:xfrm>
            <a:off x="6370657" y="5950521"/>
            <a:ext cx="2039816" cy="4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application: provably-safe interventions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17" name="Right Arrow 1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Curved Right Arrow 1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Curved Right Arrow 1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26" name="Rectangle 25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30" name="Rectangle 29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005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0054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909857" y="2115308"/>
            <a:ext cx="4728485" cy="2326140"/>
            <a:chOff x="1909857" y="2115308"/>
            <a:chExt cx="4728485" cy="2326140"/>
          </a:xfrm>
        </p:grpSpPr>
        <p:sp>
          <p:nvSpPr>
            <p:cNvPr id="32" name="Rectangle 31"/>
            <p:cNvSpPr/>
            <p:nvPr/>
          </p:nvSpPr>
          <p:spPr>
            <a:xfrm>
              <a:off x="1909857" y="2115308"/>
              <a:ext cx="4728485" cy="2326140"/>
            </a:xfrm>
            <a:prstGeom prst="rect">
              <a:avLst/>
            </a:prstGeom>
            <a:solidFill>
              <a:srgbClr val="005400"/>
            </a:solidFill>
            <a:ln w="1270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t="64413" r="24026"/>
            <a:stretch/>
          </p:blipFill>
          <p:spPr>
            <a:xfrm>
              <a:off x="2397465" y="2537172"/>
              <a:ext cx="3820885" cy="1482411"/>
            </a:xfrm>
            <a:prstGeom prst="rect">
              <a:avLst/>
            </a:prstGeom>
          </p:spPr>
        </p:pic>
      </p:grp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/>
              <a:t>if inverse model predicts human’s behavior, </a:t>
            </a:r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above intervention is provably-safe</a:t>
            </a: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1"/>
          <a:stretch/>
        </p:blipFill>
        <p:spPr>
          <a:xfrm>
            <a:off x="1026348" y="1164657"/>
            <a:ext cx="2518041" cy="42314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internal models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191"/>
            <a:ext cx="9144000" cy="51435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57200" y="57605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800" b="1" smtClean="0"/>
              <a:t>sensorimotor integration is </a:t>
            </a:r>
            <a:r>
              <a:rPr lang="en-US" sz="4800" b="1" dirty="0" smtClean="0"/>
              <a:t>hard!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locomotion through fluid governed by continuous </a:t>
            </a:r>
            <a:r>
              <a:rPr lang="en-US" b="1" dirty="0" smtClean="0"/>
              <a:t>hydro-</a:t>
            </a:r>
            <a:r>
              <a:rPr lang="en-US" dirty="0" smtClean="0"/>
              <a:t> and </a:t>
            </a:r>
            <a:r>
              <a:rPr lang="en-US" b="1" dirty="0" smtClean="0"/>
              <a:t>aero-</a:t>
            </a:r>
            <a:r>
              <a:rPr lang="en-US" dirty="0" smtClean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 smtClean="0"/>
              <a:t>locomotion on land governed by intermittent </a:t>
            </a:r>
            <a:r>
              <a:rPr lang="en-US" b="1" dirty="0" smtClean="0"/>
              <a:t>terra-</a:t>
            </a:r>
            <a:r>
              <a:rPr lang="en-US" dirty="0" smtClean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/>
              <a:t>Tytell</a:t>
            </a:r>
            <a:r>
              <a:rPr lang="en-US" sz="1400" dirty="0" smtClean="0"/>
              <a:t>, </a:t>
            </a:r>
            <a:r>
              <a:rPr lang="en-US" sz="1400" dirty="0" err="1" smtClean="0"/>
              <a:t>Standen</a:t>
            </a:r>
            <a:r>
              <a:rPr lang="en-US" sz="1400" dirty="0" smtClean="0"/>
              <a:t>, Lauder </a:t>
            </a:r>
            <a:r>
              <a:rPr lang="en-US" sz="1400" i="1" dirty="0" smtClean="0"/>
              <a:t>JEB</a:t>
            </a:r>
            <a:r>
              <a:rPr lang="en-US" sz="1400" dirty="0" smtClean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Cory, Moore, </a:t>
            </a:r>
            <a:r>
              <a:rPr lang="en-US" sz="1400" dirty="0" err="1" smtClean="0"/>
              <a:t>Tedrake</a:t>
            </a:r>
            <a:r>
              <a:rPr lang="en-US" sz="1400" dirty="0" smtClean="0"/>
              <a:t> </a:t>
            </a:r>
            <a:r>
              <a:rPr lang="en-US" sz="1400" i="1" dirty="0" smtClean="0"/>
              <a:t>B&amp;B</a:t>
            </a:r>
            <a:r>
              <a:rPr lang="en-US" sz="1400" dirty="0" smtClean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Libby, Moore, Chang-Siu, Cohen, </a:t>
            </a:r>
            <a:r>
              <a:rPr lang="en-US" sz="1400" dirty="0" err="1" smtClean="0"/>
              <a:t>Jusufi</a:t>
            </a:r>
            <a:r>
              <a:rPr lang="en-US" sz="1400" dirty="0" smtClean="0"/>
              <a:t>, Full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smtClean="0"/>
              <a:t>Vogel </a:t>
            </a:r>
            <a:r>
              <a:rPr lang="en-US" sz="1400" i="1" smtClean="0"/>
              <a:t>Life in moving fluids</a:t>
            </a:r>
            <a:r>
              <a:rPr lang="en-US" sz="1400" smtClean="0"/>
              <a:t> 1996</a:t>
            </a:r>
            <a:endParaRPr lang="en-US" sz="1400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 smtClean="0"/>
              <a:t>Li, Zhang, </a:t>
            </a:r>
            <a:r>
              <a:rPr lang="en-US" sz="1400" smtClean="0"/>
              <a:t>Goldman </a:t>
            </a:r>
            <a:r>
              <a:rPr lang="en-US" sz="1400" i="1" smtClean="0"/>
              <a:t>Science</a:t>
            </a:r>
            <a:r>
              <a:rPr lang="en-US" sz="1400" smtClean="0"/>
              <a:t> 2015</a:t>
            </a:r>
            <a:endParaRPr lang="en-US" sz="1400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legged </a:t>
            </a:r>
            <a:r>
              <a:rPr lang="en-US" sz="3200" b="1" dirty="0"/>
              <a:t>locomotion involves </a:t>
            </a:r>
            <a:r>
              <a:rPr lang="en-US" sz="3200" b="1" i="1" dirty="0"/>
              <a:t>intermittent</a:t>
            </a:r>
            <a:r>
              <a:rPr lang="en-US" sz="3200" b="1" dirty="0"/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397421"/>
            <a:ext cx="9144000" cy="330015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697581"/>
            <a:ext cx="4563292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smtClean="0"/>
              <a:t>Muybridge 1887 (reprinted by Dover in 1957)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b="17920"/>
          <a:stretch/>
        </p:blipFill>
        <p:spPr>
          <a:xfrm>
            <a:off x="115737" y="4256056"/>
            <a:ext cx="8912526" cy="170043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Johnson, Burden,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(in review, 2016)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645037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 smtClean="0">
                <a:solidFill>
                  <a:srgbClr val="FFFFFF"/>
                </a:solidFill>
              </a:rPr>
              <a:t>parsimonious </a:t>
            </a:r>
            <a:r>
              <a:rPr lang="en-US" b="1" dirty="0">
                <a:solidFill>
                  <a:srgbClr val="FFFFFF"/>
                </a:solidFill>
              </a:rPr>
              <a:t>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/>
              <a:t>n</a:t>
            </a:r>
            <a:r>
              <a:rPr lang="en-US" sz="3600" smtClean="0"/>
              <a:t>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526535"/>
            <a:ext cx="8952412" cy="37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6199"/>
            <a:ext cx="8312727" cy="484909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2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6517977"/>
            <a:ext cx="8728363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Hyun, </a:t>
            </a:r>
            <a:r>
              <a:rPr lang="en-US" sz="1400" dirty="0" err="1" smtClean="0"/>
              <a:t>Seok</a:t>
            </a:r>
            <a:r>
              <a:rPr lang="en-US" sz="1400" dirty="0" smtClean="0"/>
              <a:t>, Lee, Kim </a:t>
            </a:r>
            <a:r>
              <a:rPr lang="en-US" sz="1400" i="1" dirty="0" smtClean="0"/>
              <a:t>IJRR</a:t>
            </a:r>
            <a:r>
              <a:rPr lang="en-US" sz="1400" dirty="0" smtClean="0"/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952676"/>
            <a:ext cx="8728364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Galloway, Haynes, </a:t>
            </a:r>
            <a:r>
              <a:rPr lang="en-US" sz="1400" dirty="0" err="1" smtClean="0"/>
              <a:t>Ilhan</a:t>
            </a:r>
            <a:r>
              <a:rPr lang="en-US" sz="1400" dirty="0" smtClean="0"/>
              <a:t>, Johnson, Knopf, Lynch, </a:t>
            </a:r>
            <a:r>
              <a:rPr lang="en-US" sz="1400" dirty="0" err="1" smtClean="0"/>
              <a:t>Plotnick</a:t>
            </a:r>
            <a:r>
              <a:rPr lang="en-US" sz="1400" dirty="0" smtClean="0"/>
              <a:t>, White,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err="1" smtClean="0"/>
              <a:t>UPenn</a:t>
            </a:r>
            <a:r>
              <a:rPr lang="en-US" sz="1400" dirty="0" smtClean="0"/>
              <a:t> 2010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nconsistencies arise when limbs are rigid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</a:t>
            </a:r>
            <a:r>
              <a:rPr lang="en-US" dirty="0" smtClean="0"/>
              <a:t>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</a:t>
            </a:r>
            <a:r>
              <a:rPr lang="en-US" smtClean="0"/>
              <a:t>uadruped </a:t>
            </a:r>
            <a:r>
              <a:rPr lang="en-US" dirty="0" smtClean="0"/>
              <a:t>with rigid legs exhibits 3 distinct 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Remy, Buffington, </a:t>
            </a:r>
            <a:r>
              <a:rPr lang="en-US" sz="1600" dirty="0" err="1" smtClean="0"/>
              <a:t>Siegwart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Hürmüzl</a:t>
            </a:r>
            <a:r>
              <a:rPr lang="en-US" sz="1600" dirty="0" err="1"/>
              <a:t>ü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Marghitu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1994, </a:t>
            </a:r>
            <a:r>
              <a:rPr lang="en-US" sz="1600" i="1" dirty="0" smtClean="0"/>
              <a:t>JAM</a:t>
            </a:r>
            <a:r>
              <a:rPr lang="en-US" sz="1600" dirty="0" smtClean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rigid limbs yield 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r</a:t>
            </a:r>
            <a:r>
              <a:rPr lang="en-US" dirty="0" smtClean="0"/>
              <a:t>igid vs elastic limbs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elastic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34677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elastic limbs yield 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reduction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smtClean="0"/>
              <a:t>Theorem:  </a:t>
            </a:r>
            <a:r>
              <a:rPr lang="en-US" i="1" dirty="0" smtClean="0"/>
              <a:t>n</a:t>
            </a:r>
            <a:r>
              <a:rPr lang="en-US" dirty="0" smtClean="0"/>
              <a:t>-leg </a:t>
            </a:r>
            <a:r>
              <a:rPr lang="en-US" dirty="0" err="1" smtClean="0"/>
              <a:t>polyped</a:t>
            </a:r>
            <a:r>
              <a:rPr lang="en-US" dirty="0" smtClean="0"/>
              <a:t> reduces to lateral leg-spring (LLS) after 1 stride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5357" y="811822"/>
            <a:ext cx="4485629" cy="3553007"/>
            <a:chOff x="4483510" y="698089"/>
            <a:chExt cx="4485629" cy="3553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8"/>
            <a:stretch/>
          </p:blipFill>
          <p:spPr>
            <a:xfrm>
              <a:off x="4483510" y="698089"/>
              <a:ext cx="4485629" cy="35530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8" t="3668" r="669" b="14135"/>
            <a:stretch/>
          </p:blipFill>
          <p:spPr>
            <a:xfrm>
              <a:off x="5016572" y="826521"/>
              <a:ext cx="3881621" cy="2911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35973" y="910835"/>
            <a:ext cx="4208207" cy="3409612"/>
            <a:chOff x="68826" y="688257"/>
            <a:chExt cx="4385188" cy="35530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11"/>
            <a:stretch/>
          </p:blipFill>
          <p:spPr>
            <a:xfrm>
              <a:off x="68826" y="688257"/>
              <a:ext cx="4385188" cy="35530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" t="1750" r="51324" b="13313"/>
            <a:stretch/>
          </p:blipFill>
          <p:spPr>
            <a:xfrm>
              <a:off x="589935" y="717753"/>
              <a:ext cx="3824749" cy="3048000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 rot="5400000">
            <a:off x="5446073" y="1791549"/>
            <a:ext cx="2806311" cy="1179597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2"/>
                </a:solidFill>
              </a:rPr>
              <a:t>stabilization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25502" y="6174941"/>
            <a:ext cx="7118497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 </a:t>
            </a:r>
            <a:r>
              <a:rPr lang="en-US" sz="1600" i="1" dirty="0" smtClean="0"/>
              <a:t>SIADS</a:t>
            </a:r>
            <a:r>
              <a:rPr lang="en-US" sz="1600" dirty="0" smtClean="0"/>
              <a:t> (in review, 2016; arXiv:</a:t>
            </a:r>
            <a:r>
              <a:rPr lang="en-US" sz="1600" dirty="0"/>
              <a:t>1407.1775</a:t>
            </a:r>
            <a:r>
              <a:rPr lang="en-US" sz="16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Event-Selected </a:t>
            </a:r>
            <a:r>
              <a:rPr lang="en-US" sz="1600" i="1" dirty="0"/>
              <a:t>Vector Field Discontinuities Yield </a:t>
            </a:r>
            <a:r>
              <a:rPr lang="en-US" sz="1600" i="1" dirty="0" smtClean="0"/>
              <a:t>Piecewise-Differentiable </a:t>
            </a:r>
            <a:r>
              <a:rPr lang="en-US" sz="1600" i="1" dirty="0"/>
              <a:t>Flows</a:t>
            </a:r>
            <a:endParaRPr lang="en-US" sz="1600" i="1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4499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Theorem:  </a:t>
            </a:r>
            <a:r>
              <a:rPr lang="en-US" dirty="0" smtClean="0"/>
              <a:t>near-simultaneous footfalls passively stabilize rotations (e.g. pitch)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9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1"/>
          <a:stretch/>
        </p:blipFill>
        <p:spPr>
          <a:xfrm>
            <a:off x="1026348" y="1164657"/>
            <a:ext cx="2518041" cy="42314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internal models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  <p:pic>
        <p:nvPicPr>
          <p:cNvPr id="11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97" y="2534627"/>
            <a:ext cx="4464690" cy="23580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sensorimotor control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49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400" b="1"/>
              <a:t>two decision-making agents in a dynamic world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4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rier_low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2208" y="1173745"/>
            <a:ext cx="4891792" cy="3668844"/>
          </a:xfrm>
          <a:prstGeom prst="rect">
            <a:avLst/>
          </a:prstGeom>
        </p:spPr>
      </p:pic>
      <p:pic>
        <p:nvPicPr>
          <p:cNvPr id="7" name="an49_tr23_cam2_15fps_cin0-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1" y="1173744"/>
            <a:ext cx="4192967" cy="3668844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76632" y="4933037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Jindrich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Journal of Experimental Biology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205(18):2803-2823 2002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4252208" y="4929800"/>
            <a:ext cx="453460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Carrier, Walter, Lee 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Journal of Experimental Biology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204(22):3917-3926 2001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748432"/>
            <a:ext cx="10058400" cy="801258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(how) can we predict experimental outcomes?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01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atpert_x1-cle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1" y="614436"/>
            <a:ext cx="9135209" cy="5024364"/>
          </a:xfrm>
          <a:prstGeom prst="rect">
            <a:avLst/>
          </a:prstGeom>
        </p:spPr>
      </p:pic>
      <p:sp>
        <p:nvSpPr>
          <p:cNvPr id="6" name="Rectangle 19"/>
          <p:cNvSpPr>
            <a:spLocks/>
          </p:cNvSpPr>
          <p:nvPr/>
        </p:nvSpPr>
        <p:spPr bwMode="auto">
          <a:xfrm>
            <a:off x="8023405" y="6245423"/>
            <a:ext cx="1044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tx2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</a:t>
            </a:r>
            <a:r>
              <a:rPr lang="en-US" sz="4000" dirty="0" smtClean="0"/>
              <a:t>ateral perturbation experimental setup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DF77C-8FD8-BE4E-97BB-60F9B6804AAA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32</a:t>
            </a:fld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10461" y="726673"/>
            <a:ext cx="8124081" cy="613132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1153" y="762000"/>
            <a:ext cx="42046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latform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accelerates laterally at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0.6 ± 0.1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 in a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0.1 sec interval providing a 50 ± 3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cm/sec specific impulse, then maintains velocity.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6858" y="3655469"/>
            <a:ext cx="4231234" cy="24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ockroach running speed: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36 ±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cm/sec </a:t>
            </a: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tride frequency</a:t>
            </a:r>
            <a:r>
              <a:rPr lang="en-US" sz="28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en-US" sz="28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12.6 ± 2.9 Hz</a:t>
            </a:r>
            <a:endParaRPr lang="en-US" sz="2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(~80ms per stride)</a:t>
            </a:r>
            <a:endParaRPr lang="en-US" sz="2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7" descr="experimental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5756"/>
            <a:ext cx="4378468" cy="614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 rot="20764988">
            <a:off x="5143009" y="4160871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trackway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20671720">
            <a:off x="7867143" y="1468622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camera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 rot="3552406">
            <a:off x="6831490" y="2449400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diffuser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 rot="3378596">
            <a:off x="5033958" y="2873265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mirror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 rot="20675213">
            <a:off x="5200191" y="3145802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magnetic lock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 rot="20671720">
            <a:off x="4843465" y="3636857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animal motion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 rot="20707903">
            <a:off x="6468281" y="3762941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cart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 rot="3547858">
            <a:off x="6991490" y="4356793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cart motion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 rot="3567564">
            <a:off x="6567625" y="4851302"/>
            <a:ext cx="1695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rail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 rot="20401013">
            <a:off x="7741270" y="4621988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pulley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20401013">
            <a:off x="7887899" y="5153232"/>
            <a:ext cx="790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mass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 rot="20549949">
            <a:off x="7172827" y="5616289"/>
            <a:ext cx="790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cable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 rot="20671720">
            <a:off x="6962791" y="5798377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elastic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 rot="20671720">
            <a:off x="7457300" y="6151598"/>
            <a:ext cx="1695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ground</a:t>
            </a:r>
          </a:p>
        </p:txBody>
      </p:sp>
      <p:sp>
        <p:nvSpPr>
          <p:cNvPr id="25" name="Rectangle 10"/>
          <p:cNvSpPr>
            <a:spLocks/>
          </p:cNvSpPr>
          <p:nvPr/>
        </p:nvSpPr>
        <p:spPr bwMode="auto">
          <a:xfrm>
            <a:off x="177189" y="6296259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Burden, Moore,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Mongeau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Biological Cybernetics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107(2):179-200 2013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pert_x20-trk-v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5" name="Rectangle 19"/>
          <p:cNvSpPr>
            <a:spLocks/>
          </p:cNvSpPr>
          <p:nvPr/>
        </p:nvSpPr>
        <p:spPr bwMode="auto">
          <a:xfrm>
            <a:off x="8548115" y="6441401"/>
            <a:ext cx="6101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800" smtClean="0">
                <a:solidFill>
                  <a:schemeClr val="tx2"/>
                </a:solidFill>
                <a:latin typeface="Calibri"/>
                <a:cs typeface="Calibri"/>
              </a:rPr>
              <a:t>20x</a:t>
            </a:r>
            <a:endParaRPr lang="en-US" sz="28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9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9"/>
          <p:cNvSpPr>
            <a:spLocks/>
          </p:cNvSpPr>
          <p:nvPr/>
        </p:nvSpPr>
        <p:spPr bwMode="auto">
          <a:xfrm>
            <a:off x="8069545" y="4866022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" y="5628022"/>
            <a:ext cx="9067029" cy="4494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9" y="3970038"/>
            <a:ext cx="9109907" cy="16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8" y="2309101"/>
            <a:ext cx="9109907" cy="16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9" y="609600"/>
            <a:ext cx="9120221" cy="1699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126133"/>
            <a:ext cx="4038601" cy="537012"/>
            <a:chOff x="914400" y="1126133"/>
            <a:chExt cx="4038600" cy="53701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914400" y="1126133"/>
              <a:ext cx="4038600" cy="0"/>
            </a:xfrm>
            <a:prstGeom prst="line">
              <a:avLst/>
            </a:prstGeom>
            <a:ln w="76200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15"/>
            <p:cNvSpPr>
              <a:spLocks/>
            </p:cNvSpPr>
            <p:nvPr/>
          </p:nvSpPr>
          <p:spPr bwMode="auto">
            <a:xfrm>
              <a:off x="1064822" y="1256880"/>
              <a:ext cx="2792295" cy="40626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400" b="1" dirty="0" smtClean="0">
                  <a:solidFill>
                    <a:srgbClr val="003F00"/>
                  </a:solidFill>
                  <a:latin typeface="Calibri"/>
                  <a:cs typeface="Calibri"/>
                </a:rPr>
                <a:t>constant frequency</a:t>
              </a:r>
              <a:endParaRPr lang="en-US" sz="2400" b="1" dirty="0">
                <a:solidFill>
                  <a:srgbClr val="003F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1034554"/>
            <a:ext cx="4038601" cy="859668"/>
            <a:chOff x="4953000" y="1034554"/>
            <a:chExt cx="4038600" cy="85966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953000" y="1132222"/>
              <a:ext cx="4038600" cy="7620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>
              <a:spLocks/>
            </p:cNvSpPr>
            <p:nvPr/>
          </p:nvSpPr>
          <p:spPr bwMode="auto">
            <a:xfrm rot="650521">
              <a:off x="5904097" y="1034554"/>
              <a:ext cx="2727499" cy="4169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39686" bIns="0">
              <a:spAutoFit/>
            </a:bodyPr>
            <a:lstStyle/>
            <a:p>
              <a:pPr marL="41275" algn="ctr"/>
              <a:r>
                <a:rPr lang="en-US" sz="2400" b="1" dirty="0" smtClean="0">
                  <a:solidFill>
                    <a:srgbClr val="003F00"/>
                  </a:solidFill>
                  <a:latin typeface="Calibri"/>
                  <a:cs typeface="Calibri"/>
                </a:rPr>
                <a:t>frequency change</a:t>
              </a:r>
              <a:endParaRPr lang="en-US" sz="2400" b="1" dirty="0">
                <a:solidFill>
                  <a:srgbClr val="003F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2" name="Text Placeholder 3"/>
          <p:cNvSpPr txBox="1">
            <a:spLocks/>
          </p:cNvSpPr>
          <p:nvPr/>
        </p:nvSpPr>
        <p:spPr>
          <a:xfrm>
            <a:off x="-448267" y="2429830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neural feedback occurs at a delay;</a:t>
            </a:r>
          </a:p>
          <a:p>
            <a:pPr algn="ctr"/>
            <a:r>
              <a:rPr lang="en-US" sz="3600" b="1" dirty="0" smtClean="0"/>
              <a:t>how does feedback alter recovery?</a:t>
            </a:r>
            <a:endParaRPr lang="en-US" sz="3600" b="1" dirty="0"/>
          </a:p>
        </p:txBody>
      </p:sp>
      <p:sp>
        <p:nvSpPr>
          <p:cNvPr id="44" name="Rectangle 10"/>
          <p:cNvSpPr>
            <a:spLocks/>
          </p:cNvSpPr>
          <p:nvPr/>
        </p:nvSpPr>
        <p:spPr bwMode="auto">
          <a:xfrm>
            <a:off x="2804160" y="6096949"/>
            <a:ext cx="62636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Burden, Moore,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Mongeau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Bio. Cyber.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2013</a:t>
            </a:r>
          </a:p>
          <a:p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Instantaneous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kinematic phase reflects </a:t>
            </a:r>
            <a:r>
              <a:rPr lang="en-US" sz="1600" i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neuromechanical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response to lateral perturbations of running cockroaches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42" y="6174941"/>
            <a:ext cx="685801" cy="685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43" y="6177698"/>
            <a:ext cx="689429" cy="6894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3" y="6177698"/>
            <a:ext cx="689429" cy="689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8" y="618874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latpert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-1103"/>
          <a:stretch/>
        </p:blipFill>
        <p:spPr>
          <a:xfrm>
            <a:off x="0" y="152400"/>
            <a:ext cx="9156734" cy="6705600"/>
          </a:xfrm>
        </p:spPr>
      </p:pic>
      <p:sp>
        <p:nvSpPr>
          <p:cNvPr id="7" name="Right Arrow 6"/>
          <p:cNvSpPr/>
          <p:nvPr/>
        </p:nvSpPr>
        <p:spPr>
          <a:xfrm>
            <a:off x="2484120" y="4328747"/>
            <a:ext cx="1301370" cy="669386"/>
          </a:xfrm>
          <a:prstGeom prst="rightArrow">
            <a:avLst>
              <a:gd name="adj1" fmla="val 37037"/>
              <a:gd name="adj2" fmla="val 66461"/>
            </a:avLst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121920" y="4328747"/>
            <a:ext cx="1301370" cy="669386"/>
          </a:xfrm>
          <a:prstGeom prst="rightArrow">
            <a:avLst>
              <a:gd name="adj1" fmla="val 37037"/>
              <a:gd name="adj2" fmla="val 66461"/>
            </a:avLst>
          </a:prstGeom>
          <a:solidFill>
            <a:srgbClr val="FFFF00"/>
          </a:solidFill>
          <a:ln w="381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" y="3150357"/>
            <a:ext cx="4433455" cy="830997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 marL="0" lvl="0" indent="0" algn="ctr" eaLnBrk="1" hangingPunct="1"/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art 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acceleration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induces equal &amp; opposite </a:t>
            </a:r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animal acceleration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12588" y="5402897"/>
            <a:ext cx="3960678" cy="97770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/>
              <a:t>perturbations</a:t>
            </a:r>
            <a:endParaRPr lang="en-US" sz="4400" b="1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750476" y="5402897"/>
            <a:ext cx="3960678" cy="97770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/>
              <a:t>treatments</a:t>
            </a:r>
            <a:endParaRPr lang="en-US" sz="4400" b="1" dirty="0"/>
          </a:p>
        </p:txBody>
      </p:sp>
      <p:pic>
        <p:nvPicPr>
          <p:cNvPr id="14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08" y="3919340"/>
            <a:ext cx="1755775" cy="13414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49" y="2004875"/>
            <a:ext cx="3354387" cy="1771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9256" r="37810" b="3569"/>
          <a:stretch>
            <a:fillRect/>
          </a:stretch>
        </p:blipFill>
        <p:spPr bwMode="auto">
          <a:xfrm>
            <a:off x="4896353" y="3919340"/>
            <a:ext cx="1746504" cy="13432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3"/>
          <p:cNvSpPr txBox="1">
            <a:spLocks/>
          </p:cNvSpPr>
          <p:nvPr/>
        </p:nvSpPr>
        <p:spPr>
          <a:xfrm>
            <a:off x="-461213" y="849798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/>
              <a:t>(how) can we predict experimental outcomes?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250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9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/>
          </p:cNvSpPr>
          <p:nvPr/>
        </p:nvSpPr>
        <p:spPr bwMode="auto">
          <a:xfrm>
            <a:off x="513943" y="6089713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42863"/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J. Royal Society Interface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9(70) 2012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5229963" y="6102009"/>
            <a:ext cx="37788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>
              <a:spcBef>
                <a:spcPts val="1000"/>
              </a:spcBef>
            </a:pP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Full,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Kubow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Schmitt, Holmes,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Koditschek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Integ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and Comp Bio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42(1) 2002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2" name="Group 211"/>
          <p:cNvGrpSpPr/>
          <p:nvPr/>
        </p:nvGrpSpPr>
        <p:grpSpPr>
          <a:xfrm>
            <a:off x="4137868" y="3288422"/>
            <a:ext cx="4902093" cy="2732596"/>
            <a:chOff x="-225425" y="598996"/>
            <a:chExt cx="9421551" cy="5251896"/>
          </a:xfrm>
        </p:grpSpPr>
        <p:sp>
          <p:nvSpPr>
            <p:cNvPr id="213" name="Freeform 8"/>
            <p:cNvSpPr>
              <a:spLocks/>
            </p:cNvSpPr>
            <p:nvPr/>
          </p:nvSpPr>
          <p:spPr bwMode="auto">
            <a:xfrm>
              <a:off x="2289175" y="2875471"/>
              <a:ext cx="6740525" cy="20050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0"/>
                  </a:moveTo>
                  <a:lnTo>
                    <a:pt x="45" y="8615"/>
                  </a:lnTo>
                  <a:lnTo>
                    <a:pt x="407" y="17952"/>
                  </a:lnTo>
                  <a:lnTo>
                    <a:pt x="955" y="19993"/>
                  </a:lnTo>
                  <a:lnTo>
                    <a:pt x="1916" y="21600"/>
                  </a:lnTo>
                  <a:lnTo>
                    <a:pt x="2554" y="17807"/>
                  </a:lnTo>
                  <a:lnTo>
                    <a:pt x="3334" y="11233"/>
                  </a:lnTo>
                  <a:lnTo>
                    <a:pt x="4747" y="7296"/>
                  </a:lnTo>
                  <a:lnTo>
                    <a:pt x="6527" y="5111"/>
                  </a:lnTo>
                  <a:lnTo>
                    <a:pt x="9726" y="2637"/>
                  </a:lnTo>
                  <a:lnTo>
                    <a:pt x="14338" y="1607"/>
                  </a:lnTo>
                  <a:lnTo>
                    <a:pt x="18356" y="885"/>
                  </a:lnTo>
                  <a:lnTo>
                    <a:pt x="21600" y="289"/>
                  </a:lnTo>
                </a:path>
              </a:pathLst>
            </a:cu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altLang="en-US" sz="1100">
                <a:solidFill>
                  <a:schemeClr val="tx2"/>
                </a:solidFill>
              </a:endParaRPr>
            </a:p>
          </p:txBody>
        </p:sp>
        <p:sp>
          <p:nvSpPr>
            <p:cNvPr id="214" name="Rectangle 9"/>
            <p:cNvSpPr>
              <a:spLocks/>
            </p:cNvSpPr>
            <p:nvPr/>
          </p:nvSpPr>
          <p:spPr bwMode="auto">
            <a:xfrm>
              <a:off x="-225425" y="2969133"/>
              <a:ext cx="1863725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275"/>
                </a:spcBef>
              </a:pPr>
              <a:r>
                <a:rPr lang="en-US" altLang="en-US" sz="1400" b="1" dirty="0">
                  <a:solidFill>
                    <a:schemeClr val="tx2"/>
                  </a:solidFill>
                  <a:latin typeface="Arial Narrow" charset="0"/>
                </a:rPr>
                <a:t>Perturbation remaining per </a:t>
              </a:r>
              <a:r>
                <a:rPr lang="en-US" altLang="en-US" sz="1400" b="1" dirty="0" smtClean="0">
                  <a:solidFill>
                    <a:schemeClr val="tx2"/>
                  </a:solidFill>
                  <a:latin typeface="Arial Narrow" charset="0"/>
                </a:rPr>
                <a:t>stride</a:t>
              </a:r>
              <a:endParaRPr lang="en-US" altLang="en-US" sz="1400" b="1" dirty="0">
                <a:solidFill>
                  <a:schemeClr val="tx2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15" name="Rectangle 11"/>
            <p:cNvSpPr>
              <a:spLocks/>
            </p:cNvSpPr>
            <p:nvPr/>
          </p:nvSpPr>
          <p:spPr bwMode="auto">
            <a:xfrm>
              <a:off x="1647825" y="4953508"/>
              <a:ext cx="1128713" cy="4953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216" name="Rectangle 12"/>
            <p:cNvSpPr>
              <a:spLocks/>
            </p:cNvSpPr>
            <p:nvPr/>
          </p:nvSpPr>
          <p:spPr bwMode="auto">
            <a:xfrm>
              <a:off x="3587205" y="50099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0.5</a:t>
              </a:r>
            </a:p>
          </p:txBody>
        </p:sp>
        <p:sp>
          <p:nvSpPr>
            <p:cNvPr id="217" name="Rectangle 13"/>
            <p:cNvSpPr>
              <a:spLocks/>
            </p:cNvSpPr>
            <p:nvPr/>
          </p:nvSpPr>
          <p:spPr bwMode="auto">
            <a:xfrm>
              <a:off x="7086055" y="50099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1.5</a:t>
              </a:r>
            </a:p>
          </p:txBody>
        </p:sp>
        <p:sp>
          <p:nvSpPr>
            <p:cNvPr id="218" name="Rectangle 14"/>
            <p:cNvSpPr>
              <a:spLocks/>
            </p:cNvSpPr>
            <p:nvPr/>
          </p:nvSpPr>
          <p:spPr bwMode="auto">
            <a:xfrm>
              <a:off x="4930775" y="4972558"/>
              <a:ext cx="1481138" cy="4937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219" name="Rectangle 15"/>
            <p:cNvSpPr>
              <a:spLocks/>
            </p:cNvSpPr>
            <p:nvPr/>
          </p:nvSpPr>
          <p:spPr bwMode="auto">
            <a:xfrm>
              <a:off x="8852165" y="5008411"/>
              <a:ext cx="343961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220" name="Rectangle 16"/>
            <p:cNvSpPr>
              <a:spLocks/>
            </p:cNvSpPr>
            <p:nvPr/>
          </p:nvSpPr>
          <p:spPr bwMode="auto">
            <a:xfrm>
              <a:off x="2198688" y="2132521"/>
              <a:ext cx="6889750" cy="2887662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altLang="en-US" sz="1100">
                <a:solidFill>
                  <a:schemeClr val="tx2"/>
                </a:solidFill>
              </a:endParaRPr>
            </a:p>
          </p:txBody>
        </p:sp>
        <p:sp>
          <p:nvSpPr>
            <p:cNvPr id="221" name="Line 17"/>
            <p:cNvSpPr>
              <a:spLocks noChangeShapeType="1"/>
            </p:cNvSpPr>
            <p:nvPr/>
          </p:nvSpPr>
          <p:spPr bwMode="auto">
            <a:xfrm>
              <a:off x="2282825" y="2681796"/>
              <a:ext cx="6816725" cy="15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2" name="Rectangle 18"/>
            <p:cNvSpPr>
              <a:spLocks/>
            </p:cNvSpPr>
            <p:nvPr/>
          </p:nvSpPr>
          <p:spPr bwMode="auto">
            <a:xfrm>
              <a:off x="3128962" y="5355592"/>
              <a:ext cx="5092700" cy="4953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 anchor="ctr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Nondimensional Moment of Inertia</a:t>
              </a:r>
            </a:p>
          </p:txBody>
        </p:sp>
        <p:sp>
          <p:nvSpPr>
            <p:cNvPr id="223" name="Line 19"/>
            <p:cNvSpPr>
              <a:spLocks noChangeShapeType="1"/>
            </p:cNvSpPr>
            <p:nvPr/>
          </p:nvSpPr>
          <p:spPr bwMode="auto">
            <a:xfrm>
              <a:off x="3930650" y="2132521"/>
              <a:ext cx="1588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4" name="Line 20"/>
            <p:cNvSpPr>
              <a:spLocks noChangeShapeType="1"/>
            </p:cNvSpPr>
            <p:nvPr/>
          </p:nvSpPr>
          <p:spPr bwMode="auto">
            <a:xfrm>
              <a:off x="5645150" y="2132521"/>
              <a:ext cx="1588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225" name="Line 21"/>
            <p:cNvSpPr>
              <a:spLocks noChangeShapeType="1"/>
            </p:cNvSpPr>
            <p:nvPr/>
          </p:nvSpPr>
          <p:spPr bwMode="auto">
            <a:xfrm>
              <a:off x="7380288" y="2126171"/>
              <a:ext cx="1587" cy="14128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solidFill>
                  <a:schemeClr val="tx2"/>
                </a:solidFill>
              </a:endParaRPr>
            </a:p>
          </p:txBody>
        </p:sp>
        <p:grpSp>
          <p:nvGrpSpPr>
            <p:cNvPr id="226" name="Group 22"/>
            <p:cNvGrpSpPr>
              <a:grpSpLocks/>
            </p:cNvGrpSpPr>
            <p:nvPr/>
          </p:nvGrpSpPr>
          <p:grpSpPr bwMode="auto">
            <a:xfrm>
              <a:off x="3924300" y="4878896"/>
              <a:ext cx="3451225" cy="147637"/>
              <a:chOff x="0" y="0"/>
              <a:chExt cx="1957" cy="84"/>
            </a:xfrm>
          </p:grpSpPr>
          <p:sp>
            <p:nvSpPr>
              <p:cNvPr id="306" name="Line 23"/>
              <p:cNvSpPr>
                <a:spLocks noChangeShapeType="1"/>
              </p:cNvSpPr>
              <p:nvPr/>
            </p:nvSpPr>
            <p:spPr bwMode="auto">
              <a:xfrm>
                <a:off x="0" y="4"/>
                <a:ext cx="0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7" name="Line 24"/>
              <p:cNvSpPr>
                <a:spLocks noChangeShapeType="1"/>
              </p:cNvSpPr>
              <p:nvPr/>
            </p:nvSpPr>
            <p:spPr bwMode="auto">
              <a:xfrm>
                <a:off x="972" y="4"/>
                <a:ext cx="1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8" name="Line 25"/>
              <p:cNvSpPr>
                <a:spLocks noChangeShapeType="1"/>
              </p:cNvSpPr>
              <p:nvPr/>
            </p:nvSpPr>
            <p:spPr bwMode="auto">
              <a:xfrm>
                <a:off x="1956" y="0"/>
                <a:ext cx="1" cy="8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7" name="Group 26"/>
            <p:cNvGrpSpPr>
              <a:grpSpLocks/>
            </p:cNvGrpSpPr>
            <p:nvPr/>
          </p:nvGrpSpPr>
          <p:grpSpPr bwMode="auto">
            <a:xfrm>
              <a:off x="2205038" y="2710371"/>
              <a:ext cx="141287" cy="1758950"/>
              <a:chOff x="0" y="0"/>
              <a:chExt cx="80" cy="997"/>
            </a:xfrm>
          </p:grpSpPr>
          <p:sp>
            <p:nvSpPr>
              <p:cNvPr id="302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3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0" y="332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4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0" y="664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5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0" y="996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8" name="Group 31"/>
            <p:cNvGrpSpPr>
              <a:grpSpLocks/>
            </p:cNvGrpSpPr>
            <p:nvPr/>
          </p:nvGrpSpPr>
          <p:grpSpPr bwMode="auto">
            <a:xfrm>
              <a:off x="8963025" y="2688146"/>
              <a:ext cx="141288" cy="1758950"/>
              <a:chOff x="0" y="0"/>
              <a:chExt cx="80" cy="997"/>
            </a:xfrm>
          </p:grpSpPr>
          <p:sp>
            <p:nvSpPr>
              <p:cNvPr id="29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9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0" y="332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0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0" y="664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0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0" y="996"/>
                <a:ext cx="80" cy="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9" name="Group 36"/>
            <p:cNvGrpSpPr>
              <a:grpSpLocks/>
            </p:cNvGrpSpPr>
            <p:nvPr/>
          </p:nvGrpSpPr>
          <p:grpSpPr bwMode="auto">
            <a:xfrm>
              <a:off x="2292350" y="2777046"/>
              <a:ext cx="1679575" cy="1770063"/>
              <a:chOff x="0" y="0"/>
              <a:chExt cx="952" cy="1003"/>
            </a:xfrm>
          </p:grpSpPr>
          <p:sp>
            <p:nvSpPr>
              <p:cNvPr id="296" name="Line 37"/>
              <p:cNvSpPr>
                <a:spLocks noChangeShapeType="1"/>
              </p:cNvSpPr>
              <p:nvPr/>
            </p:nvSpPr>
            <p:spPr bwMode="auto">
              <a:xfrm>
                <a:off x="318" y="299"/>
                <a:ext cx="1" cy="70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>
                  <a:solidFill>
                    <a:srgbClr val="FFFF00"/>
                  </a:solidFill>
                </a:endParaRPr>
              </a:p>
            </p:txBody>
          </p:sp>
          <p:sp>
            <p:nvSpPr>
              <p:cNvPr id="297" name="Rectangle 38"/>
              <p:cNvSpPr>
                <a:spLocks/>
              </p:cNvSpPr>
              <p:nvPr/>
            </p:nvSpPr>
            <p:spPr bwMode="auto">
              <a:xfrm>
                <a:off x="0" y="0"/>
                <a:ext cx="952" cy="32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40639" bIns="0"/>
              <a:lstStyle>
                <a:lvl1pPr marL="42863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1pPr>
                <a:lvl2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2pPr>
                <a:lvl3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3pPr>
                <a:lvl4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4pPr>
                <a:lvl5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Times New Roman" charset="0"/>
                    <a:ea typeface="Lucida Sans Unicode" charset="0"/>
                    <a:cs typeface="Lucida Sans Unicode" charset="0"/>
                  </a:defRPr>
                </a:lvl9pPr>
              </a:lstStyle>
              <a:p>
                <a:pPr eaLnBrk="1" hangingPunct="1">
                  <a:spcBef>
                    <a:spcPts val="1775"/>
                  </a:spcBef>
                </a:pPr>
                <a:r>
                  <a:rPr lang="en-US" altLang="en-US" sz="1800" b="1" dirty="0">
                    <a:solidFill>
                      <a:srgbClr val="FFFF00"/>
                    </a:solidFill>
                    <a:latin typeface="Arial Narrow" charset="0"/>
                  </a:rPr>
                  <a:t>Animal</a:t>
                </a:r>
              </a:p>
            </p:txBody>
          </p:sp>
        </p:grpSp>
        <p:sp>
          <p:nvSpPr>
            <p:cNvPr id="230" name="Rectangle 108"/>
            <p:cNvSpPr>
              <a:spLocks/>
            </p:cNvSpPr>
            <p:nvPr/>
          </p:nvSpPr>
          <p:spPr bwMode="auto">
            <a:xfrm>
              <a:off x="7070725" y="4429633"/>
              <a:ext cx="1947863" cy="4413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ts val="1275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More Stable</a:t>
              </a:r>
            </a:p>
          </p:txBody>
        </p:sp>
        <p:sp>
          <p:nvSpPr>
            <p:cNvPr id="231" name="Rectangle 109"/>
            <p:cNvSpPr>
              <a:spLocks/>
            </p:cNvSpPr>
            <p:nvPr/>
          </p:nvSpPr>
          <p:spPr bwMode="auto">
            <a:xfrm>
              <a:off x="7072313" y="3021521"/>
              <a:ext cx="1947862" cy="4413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5154" bIns="0"/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eaLnBrk="1" hangingPunct="1">
                <a:spcBef>
                  <a:spcPts val="1275"/>
                </a:spcBef>
              </a:pPr>
              <a:r>
                <a:rPr lang="en-US" altLang="en-US" sz="1400" b="1">
                  <a:solidFill>
                    <a:schemeClr val="tx2"/>
                  </a:solidFill>
                  <a:latin typeface="Arial Narrow" charset="0"/>
                </a:rPr>
                <a:t>Less Stable</a:t>
              </a:r>
            </a:p>
          </p:txBody>
        </p:sp>
        <p:sp>
          <p:nvSpPr>
            <p:cNvPr id="232" name="Rectangle 111"/>
            <p:cNvSpPr>
              <a:spLocks/>
            </p:cNvSpPr>
            <p:nvPr/>
          </p:nvSpPr>
          <p:spPr bwMode="auto">
            <a:xfrm>
              <a:off x="1485356" y="476234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0.2</a:t>
              </a:r>
            </a:p>
          </p:txBody>
        </p:sp>
        <p:sp>
          <p:nvSpPr>
            <p:cNvPr id="233" name="Rectangle 112"/>
            <p:cNvSpPr>
              <a:spLocks/>
            </p:cNvSpPr>
            <p:nvPr/>
          </p:nvSpPr>
          <p:spPr bwMode="auto">
            <a:xfrm>
              <a:off x="1504406" y="4143223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0.4</a:t>
              </a:r>
            </a:p>
          </p:txBody>
        </p:sp>
        <p:sp>
          <p:nvSpPr>
            <p:cNvPr id="234" name="Rectangle 113"/>
            <p:cNvSpPr>
              <a:spLocks/>
            </p:cNvSpPr>
            <p:nvPr/>
          </p:nvSpPr>
          <p:spPr bwMode="auto">
            <a:xfrm>
              <a:off x="1493293" y="3563785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0.6</a:t>
              </a:r>
            </a:p>
          </p:txBody>
        </p:sp>
        <p:sp>
          <p:nvSpPr>
            <p:cNvPr id="235" name="Rectangle 114"/>
            <p:cNvSpPr>
              <a:spLocks/>
            </p:cNvSpPr>
            <p:nvPr/>
          </p:nvSpPr>
          <p:spPr bwMode="auto">
            <a:xfrm>
              <a:off x="1494881" y="3001811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0.8</a:t>
              </a:r>
            </a:p>
          </p:txBody>
        </p:sp>
        <p:sp>
          <p:nvSpPr>
            <p:cNvPr id="236" name="Rectangle 115"/>
            <p:cNvSpPr>
              <a:spLocks/>
            </p:cNvSpPr>
            <p:nvPr/>
          </p:nvSpPr>
          <p:spPr bwMode="auto">
            <a:xfrm>
              <a:off x="1501231" y="2495398"/>
              <a:ext cx="602754" cy="4140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45154" bIns="0" anchor="ctr">
              <a:spAutoFit/>
            </a:bodyPr>
            <a:lstStyle>
              <a:lvl1pPr marL="42863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1" hangingPunct="1">
                <a:spcBef>
                  <a:spcPts val="1500"/>
                </a:spcBef>
              </a:pPr>
              <a:r>
                <a:rPr lang="en-US" altLang="en-US" sz="1400">
                  <a:solidFill>
                    <a:schemeClr val="tx2"/>
                  </a:solidFill>
                </a:rPr>
                <a:t>1.0</a:t>
              </a:r>
            </a:p>
          </p:txBody>
        </p:sp>
        <p:sp>
          <p:nvSpPr>
            <p:cNvPr id="237" name="Oval 1058"/>
            <p:cNvSpPr>
              <a:spLocks noChangeArrowheads="1"/>
            </p:cNvSpPr>
            <p:nvPr/>
          </p:nvSpPr>
          <p:spPr bwMode="auto">
            <a:xfrm>
              <a:off x="3376613" y="1011382"/>
              <a:ext cx="687388" cy="816866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38" name="Line 1070"/>
            <p:cNvSpPr>
              <a:spLocks noChangeAspect="1" noChangeShapeType="1"/>
            </p:cNvSpPr>
            <p:nvPr/>
          </p:nvSpPr>
          <p:spPr bwMode="auto">
            <a:xfrm flipH="1">
              <a:off x="2441575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39" name="Line 1071"/>
            <p:cNvSpPr>
              <a:spLocks noChangeShapeType="1"/>
            </p:cNvSpPr>
            <p:nvPr/>
          </p:nvSpPr>
          <p:spPr bwMode="auto">
            <a:xfrm>
              <a:off x="3738563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0" name="Line 1076"/>
            <p:cNvSpPr>
              <a:spLocks noChangeShapeType="1"/>
            </p:cNvSpPr>
            <p:nvPr/>
          </p:nvSpPr>
          <p:spPr bwMode="auto">
            <a:xfrm flipV="1">
              <a:off x="3743325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1" name="Oval 1077"/>
            <p:cNvSpPr>
              <a:spLocks noChangeArrowheads="1"/>
            </p:cNvSpPr>
            <p:nvPr/>
          </p:nvSpPr>
          <p:spPr bwMode="auto">
            <a:xfrm>
              <a:off x="5621338" y="783450"/>
              <a:ext cx="723900" cy="1159423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sp>
          <p:nvSpPr>
            <p:cNvPr id="242" name="Line 1089"/>
            <p:cNvSpPr>
              <a:spLocks noChangeAspect="1" noChangeShapeType="1"/>
            </p:cNvSpPr>
            <p:nvPr/>
          </p:nvSpPr>
          <p:spPr bwMode="auto">
            <a:xfrm flipH="1">
              <a:off x="4686300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3" name="Line 1090"/>
            <p:cNvSpPr>
              <a:spLocks noChangeShapeType="1"/>
            </p:cNvSpPr>
            <p:nvPr/>
          </p:nvSpPr>
          <p:spPr bwMode="auto">
            <a:xfrm>
              <a:off x="5983288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4" name="Line 1095"/>
            <p:cNvSpPr>
              <a:spLocks noChangeShapeType="1"/>
            </p:cNvSpPr>
            <p:nvPr/>
          </p:nvSpPr>
          <p:spPr bwMode="auto">
            <a:xfrm flipV="1">
              <a:off x="5988050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5" name="Oval 1096"/>
            <p:cNvSpPr>
              <a:spLocks noChangeArrowheads="1"/>
            </p:cNvSpPr>
            <p:nvPr/>
          </p:nvSpPr>
          <p:spPr bwMode="auto">
            <a:xfrm>
              <a:off x="7929563" y="629299"/>
              <a:ext cx="611188" cy="1457184"/>
            </a:xfrm>
            <a:prstGeom prst="ellipse">
              <a:avLst/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1pPr>
              <a:lvl2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defTabSz="914400"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  <a:latin typeface="Arial Narrow" charset="0"/>
                <a:ea typeface="ＭＳ Ｐゴシック" charset="-128"/>
              </a:endParaRP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2473324" y="821659"/>
              <a:ext cx="5765801" cy="671937"/>
              <a:chOff x="2473324" y="821659"/>
              <a:chExt cx="5765801" cy="671937"/>
            </a:xfrm>
          </p:grpSpPr>
          <p:sp>
            <p:nvSpPr>
              <p:cNvPr id="263" name="Line 105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766699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4" name="Line 106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3343636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5" name="Line 106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3137623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6" name="Line 1062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855960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7" name="Line 1063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2998835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8" name="Line 1064"/>
              <p:cNvSpPr>
                <a:spLocks noChangeAspect="1" noChangeShapeType="1"/>
              </p:cNvSpPr>
              <p:nvPr/>
            </p:nvSpPr>
            <p:spPr bwMode="auto">
              <a:xfrm rot="5400000">
                <a:off x="2828136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69" name="Line 1065"/>
              <p:cNvSpPr>
                <a:spLocks noChangeAspect="1" noChangeShapeType="1"/>
              </p:cNvSpPr>
              <p:nvPr/>
            </p:nvSpPr>
            <p:spPr bwMode="auto">
              <a:xfrm rot="5400000">
                <a:off x="3255174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0" name="Line 1066"/>
              <p:cNvSpPr>
                <a:spLocks noChangeAspect="1" noChangeShapeType="1"/>
              </p:cNvSpPr>
              <p:nvPr/>
            </p:nvSpPr>
            <p:spPr bwMode="auto">
              <a:xfrm rot="5400000">
                <a:off x="3115441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1" name="Line 1067"/>
              <p:cNvSpPr>
                <a:spLocks noChangeAspect="1" noChangeShapeType="1"/>
              </p:cNvSpPr>
              <p:nvPr/>
            </p:nvSpPr>
            <p:spPr bwMode="auto">
              <a:xfrm rot="5400000">
                <a:off x="2971011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2" name="Line 106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466948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3" name="Line 1069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2570923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4" name="Line 1078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011424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5" name="Line 107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588361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6" name="Line 108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382348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7" name="Line 108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100685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8" name="Line 1082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5243560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79" name="Line 1083"/>
              <p:cNvSpPr>
                <a:spLocks noChangeAspect="1" noChangeShapeType="1"/>
              </p:cNvSpPr>
              <p:nvPr/>
            </p:nvSpPr>
            <p:spPr bwMode="auto">
              <a:xfrm rot="5400000">
                <a:off x="5072861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0" name="Line 1084"/>
              <p:cNvSpPr>
                <a:spLocks noChangeAspect="1" noChangeShapeType="1"/>
              </p:cNvSpPr>
              <p:nvPr/>
            </p:nvSpPr>
            <p:spPr bwMode="auto">
              <a:xfrm rot="5400000">
                <a:off x="5499899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1" name="Line 1085"/>
              <p:cNvSpPr>
                <a:spLocks noChangeAspect="1" noChangeShapeType="1"/>
              </p:cNvSpPr>
              <p:nvPr/>
            </p:nvSpPr>
            <p:spPr bwMode="auto">
              <a:xfrm rot="5400000">
                <a:off x="5360166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2" name="Line 1086"/>
              <p:cNvSpPr>
                <a:spLocks noChangeAspect="1" noChangeShapeType="1"/>
              </p:cNvSpPr>
              <p:nvPr/>
            </p:nvSpPr>
            <p:spPr bwMode="auto">
              <a:xfrm rot="5400000">
                <a:off x="5215736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3" name="Line 108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5711673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4" name="Line 1088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4815648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5" name="Line 1097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256149" y="1033072"/>
                <a:ext cx="105402" cy="238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6" name="Line 1098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833086" y="1237931"/>
                <a:ext cx="111990" cy="3175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7" name="Line 1099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627073" y="1199691"/>
                <a:ext cx="223979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8" name="Line 1100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345410" y="1052128"/>
                <a:ext cx="217392" cy="47625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89" name="Line 1101"/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7488285" y="1124727"/>
                <a:ext cx="217392" cy="460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0" name="Line 1102"/>
              <p:cNvSpPr>
                <a:spLocks noChangeAspect="1" noChangeShapeType="1"/>
              </p:cNvSpPr>
              <p:nvPr/>
            </p:nvSpPr>
            <p:spPr bwMode="auto">
              <a:xfrm rot="5400000">
                <a:off x="7317586" y="941807"/>
                <a:ext cx="131753" cy="198438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1" name="Line 1103"/>
              <p:cNvSpPr>
                <a:spLocks noChangeAspect="1" noChangeShapeType="1"/>
              </p:cNvSpPr>
              <p:nvPr/>
            </p:nvSpPr>
            <p:spPr bwMode="auto">
              <a:xfrm rot="5400000">
                <a:off x="7744624" y="1174367"/>
                <a:ext cx="131753" cy="1905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2" name="Line 1104"/>
              <p:cNvSpPr>
                <a:spLocks noChangeAspect="1" noChangeShapeType="1"/>
              </p:cNvSpPr>
              <p:nvPr/>
            </p:nvSpPr>
            <p:spPr bwMode="auto">
              <a:xfrm rot="5400000">
                <a:off x="7604891" y="1109705"/>
                <a:ext cx="115942" cy="1762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3" name="Line 1105"/>
              <p:cNvSpPr>
                <a:spLocks noChangeAspect="1" noChangeShapeType="1"/>
              </p:cNvSpPr>
              <p:nvPr/>
            </p:nvSpPr>
            <p:spPr bwMode="auto">
              <a:xfrm rot="5400000">
                <a:off x="7460461" y="1022986"/>
                <a:ext cx="131753" cy="18891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4" name="Line 1106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7956398" y="1210869"/>
                <a:ext cx="184454" cy="38100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  <p:sp>
            <p:nvSpPr>
              <p:cNvPr id="295" name="Line 110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7060373" y="724060"/>
                <a:ext cx="177866" cy="373063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100"/>
              </a:p>
            </p:txBody>
          </p:sp>
        </p:grpSp>
        <p:sp>
          <p:nvSpPr>
            <p:cNvPr id="247" name="Line 1108"/>
            <p:cNvSpPr>
              <a:spLocks noChangeAspect="1" noChangeShapeType="1"/>
            </p:cNvSpPr>
            <p:nvPr/>
          </p:nvSpPr>
          <p:spPr bwMode="auto">
            <a:xfrm flipH="1">
              <a:off x="6931025" y="651697"/>
              <a:ext cx="0" cy="10790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248" name="Line 1109"/>
            <p:cNvSpPr>
              <a:spLocks noChangeShapeType="1"/>
            </p:cNvSpPr>
            <p:nvPr/>
          </p:nvSpPr>
          <p:spPr bwMode="auto">
            <a:xfrm>
              <a:off x="8228013" y="1127324"/>
              <a:ext cx="0" cy="612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grpSp>
          <p:nvGrpSpPr>
            <p:cNvPr id="249" name="Group 248"/>
            <p:cNvGrpSpPr/>
            <p:nvPr/>
          </p:nvGrpSpPr>
          <p:grpSpPr>
            <a:xfrm>
              <a:off x="3667125" y="1407957"/>
              <a:ext cx="4630738" cy="122530"/>
              <a:chOff x="3667125" y="1407957"/>
              <a:chExt cx="4630738" cy="122530"/>
            </a:xfrm>
          </p:grpSpPr>
          <p:grpSp>
            <p:nvGrpSpPr>
              <p:cNvPr id="251" name="Group 1072"/>
              <p:cNvGrpSpPr>
                <a:grpSpLocks/>
              </p:cNvGrpSpPr>
              <p:nvPr/>
            </p:nvGrpSpPr>
            <p:grpSpPr bwMode="auto">
              <a:xfrm flipH="1">
                <a:off x="3667125" y="1407957"/>
                <a:ext cx="141288" cy="122530"/>
                <a:chOff x="4636" y="2483"/>
                <a:chExt cx="171" cy="166"/>
              </a:xfrm>
            </p:grpSpPr>
            <p:sp>
              <p:nvSpPr>
                <p:cNvPr id="260" name="Oval 1073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61" name="Arc 1074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62" name="Arc 1075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52" name="Group 1091"/>
              <p:cNvGrpSpPr>
                <a:grpSpLocks/>
              </p:cNvGrpSpPr>
              <p:nvPr/>
            </p:nvGrpSpPr>
            <p:grpSpPr bwMode="auto">
              <a:xfrm flipH="1">
                <a:off x="5911850" y="1407957"/>
                <a:ext cx="141288" cy="122530"/>
                <a:chOff x="4636" y="2483"/>
                <a:chExt cx="171" cy="166"/>
              </a:xfrm>
            </p:grpSpPr>
            <p:sp>
              <p:nvSpPr>
                <p:cNvPr id="257" name="Oval 1092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8" name="Arc 1093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9" name="Arc 1094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53" name="Group 1110"/>
              <p:cNvGrpSpPr>
                <a:grpSpLocks/>
              </p:cNvGrpSpPr>
              <p:nvPr/>
            </p:nvGrpSpPr>
            <p:grpSpPr bwMode="auto">
              <a:xfrm flipH="1">
                <a:off x="8156575" y="1407957"/>
                <a:ext cx="141288" cy="122530"/>
                <a:chOff x="4636" y="2483"/>
                <a:chExt cx="171" cy="166"/>
              </a:xfrm>
            </p:grpSpPr>
            <p:sp>
              <p:nvSpPr>
                <p:cNvPr id="254" name="Oval 1111"/>
                <p:cNvSpPr>
                  <a:spLocks noChangeArrowheads="1"/>
                </p:cNvSpPr>
                <p:nvPr/>
              </p:nvSpPr>
              <p:spPr bwMode="auto">
                <a:xfrm>
                  <a:off x="4638" y="2483"/>
                  <a:ext cx="167" cy="162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5" name="Arc 1112"/>
                <p:cNvSpPr>
                  <a:spLocks/>
                </p:cNvSpPr>
                <p:nvPr/>
              </p:nvSpPr>
              <p:spPr bwMode="auto">
                <a:xfrm>
                  <a:off x="4715" y="2483"/>
                  <a:ext cx="92" cy="88"/>
                </a:xfrm>
                <a:custGeom>
                  <a:avLst/>
                  <a:gdLst>
                    <a:gd name="T0" fmla="*/ 0 w 21836"/>
                    <a:gd name="T1" fmla="*/ 0 h 21600"/>
                    <a:gd name="T2" fmla="*/ 0 w 21836"/>
                    <a:gd name="T3" fmla="*/ 0 h 21600"/>
                    <a:gd name="T4" fmla="*/ 0 w 2183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36"/>
                    <a:gd name="T10" fmla="*/ 0 h 21600"/>
                    <a:gd name="T11" fmla="*/ 21836 w 2183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36" h="21600" fill="none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</a:path>
                    <a:path w="21836" h="21600" stroke="0" extrusionOk="0">
                      <a:moveTo>
                        <a:pt x="-1" y="1"/>
                      </a:moveTo>
                      <a:cubicBezTo>
                        <a:pt x="78" y="0"/>
                        <a:pt x="157" y="-1"/>
                        <a:pt x="236" y="-1"/>
                      </a:cubicBezTo>
                      <a:cubicBezTo>
                        <a:pt x="12165" y="-1"/>
                        <a:pt x="21836" y="9670"/>
                        <a:pt x="21836" y="21600"/>
                      </a:cubicBezTo>
                      <a:lnTo>
                        <a:pt x="23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  <p:sp>
              <p:nvSpPr>
                <p:cNvPr id="256" name="Arc 1113"/>
                <p:cNvSpPr>
                  <a:spLocks/>
                </p:cNvSpPr>
                <p:nvPr/>
              </p:nvSpPr>
              <p:spPr bwMode="auto">
                <a:xfrm>
                  <a:off x="4636" y="2561"/>
                  <a:ext cx="92" cy="88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</a:path>
                    <a:path w="21600" h="21598" stroke="0" extrusionOk="0">
                      <a:moveTo>
                        <a:pt x="21363" y="21598"/>
                      </a:moveTo>
                      <a:cubicBezTo>
                        <a:pt x="9527" y="21469"/>
                        <a:pt x="-1" y="11837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1pPr>
                  <a:lvl2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2pPr>
                  <a:lvl3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3pPr>
                  <a:lvl4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4pPr>
                  <a:lvl5pPr eaLnBrk="0" hangingPunct="0"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400">
                      <a:solidFill>
                        <a:schemeClr val="bg1"/>
                      </a:solidFill>
                      <a:latin typeface="Times New Roman" charset="0"/>
                      <a:ea typeface="Lucida Sans Unicode" charset="0"/>
                      <a:cs typeface="Lucida Sans Unicode" charset="0"/>
                    </a:defRPr>
                  </a:lvl9pPr>
                </a:lstStyle>
                <a:p>
                  <a:pPr algn="ctr" defTabSz="914400">
                    <a:buClrTx/>
                    <a:buSzTx/>
                    <a:buFontTx/>
                    <a:buNone/>
                  </a:pPr>
                  <a:endParaRPr lang="en-US" altLang="en-US" sz="1400">
                    <a:solidFill>
                      <a:schemeClr val="tx1"/>
                    </a:solidFill>
                    <a:latin typeface="Arial Narrow" charset="0"/>
                    <a:ea typeface="ＭＳ Ｐゴシック" charset="-128"/>
                  </a:endParaRPr>
                </a:p>
              </p:txBody>
            </p:sp>
          </p:grpSp>
        </p:grpSp>
        <p:sp>
          <p:nvSpPr>
            <p:cNvPr id="250" name="Line 1114"/>
            <p:cNvSpPr>
              <a:spLocks noChangeShapeType="1"/>
            </p:cNvSpPr>
            <p:nvPr/>
          </p:nvSpPr>
          <p:spPr bwMode="auto">
            <a:xfrm flipV="1">
              <a:off x="8232775" y="598996"/>
              <a:ext cx="0" cy="6192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94644" y="1965933"/>
            <a:ext cx="3486704" cy="9293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d</a:t>
            </a:r>
            <a:r>
              <a:rPr lang="en-US" sz="4400" dirty="0" smtClean="0">
                <a:solidFill>
                  <a:schemeClr val="tx2"/>
                </a:solidFill>
              </a:rPr>
              <a:t>ata-driven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304684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dirty="0"/>
              <a:t>m</a:t>
            </a:r>
            <a:r>
              <a:rPr lang="en-US" dirty="0" smtClean="0"/>
              <a:t>odels of dynamic legged locomotion</a:t>
            </a:r>
            <a:endParaRPr lang="en-US" dirty="0"/>
          </a:p>
        </p:txBody>
      </p:sp>
      <p:sp>
        <p:nvSpPr>
          <p:cNvPr id="108" name="Rounded Rectangle 107"/>
          <p:cNvSpPr/>
          <p:nvPr/>
        </p:nvSpPr>
        <p:spPr>
          <a:xfrm>
            <a:off x="5350443" y="1951288"/>
            <a:ext cx="3486704" cy="92937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analytical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7" y="3053951"/>
            <a:ext cx="3388066" cy="29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1514098"/>
            <a:ext cx="5456515" cy="475820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4220"/>
            <a:ext cx="9144000" cy="952676"/>
          </a:xfrm>
        </p:spPr>
        <p:txBody>
          <a:bodyPr/>
          <a:lstStyle/>
          <a:p>
            <a:r>
              <a:rPr lang="en-US" dirty="0" smtClean="0"/>
              <a:t>perturbing data-driven model</a:t>
            </a:r>
            <a:endParaRPr lang="en-US" dirty="0"/>
          </a:p>
        </p:txBody>
      </p:sp>
      <p:sp>
        <p:nvSpPr>
          <p:cNvPr id="4" name="Rectangle 10"/>
          <p:cNvSpPr>
            <a:spLocks/>
          </p:cNvSpPr>
          <p:nvPr/>
        </p:nvSpPr>
        <p:spPr bwMode="auto">
          <a:xfrm>
            <a:off x="121920" y="6274117"/>
            <a:ext cx="47091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J. Roy. Soc. Int.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2012</a:t>
            </a:r>
          </a:p>
          <a:p>
            <a:pPr marL="42863"/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Guckenheimer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Phys. Rev. E </a:t>
            </a:r>
            <a:r>
              <a:rPr lang="en-US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2008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8478" y="1613332"/>
            <a:ext cx="3910375" cy="2037651"/>
            <a:chOff x="4632959" y="1298089"/>
            <a:chExt cx="4301413" cy="2241416"/>
          </a:xfrm>
        </p:grpSpPr>
        <p:pic>
          <p:nvPicPr>
            <p:cNvPr id="13" name="Content Placeholder 3" descr="latper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15" r="52931" b="10837"/>
            <a:stretch/>
          </p:blipFill>
          <p:spPr>
            <a:xfrm>
              <a:off x="4632959" y="1298089"/>
              <a:ext cx="4301413" cy="2241416"/>
            </a:xfrm>
            <a:prstGeom prst="rect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Right Arrow 13"/>
            <p:cNvSpPr/>
            <p:nvPr/>
          </p:nvSpPr>
          <p:spPr>
            <a:xfrm>
              <a:off x="7066481" y="1841115"/>
              <a:ext cx="1298767" cy="808338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chemeClr val="bg1">
                <a:lumMod val="60000"/>
                <a:lumOff val="4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0800000">
              <a:off x="4709006" y="1841115"/>
              <a:ext cx="1298767" cy="808338"/>
            </a:xfrm>
            <a:prstGeom prst="rightArrow">
              <a:avLst>
                <a:gd name="adj1" fmla="val 37037"/>
                <a:gd name="adj2" fmla="val 66461"/>
              </a:avLst>
            </a:prstGeom>
            <a:solidFill>
              <a:srgbClr val="FFFF00"/>
            </a:solidFill>
            <a:ln w="381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60521" y="4773837"/>
            <a:ext cx="4876116" cy="1901928"/>
            <a:chOff x="4753235" y="4451748"/>
            <a:chExt cx="4275897" cy="1667813"/>
          </a:xfrm>
        </p:grpSpPr>
        <p:pic>
          <p:nvPicPr>
            <p:cNvPr id="16" name="Picture 1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830" y="5335452"/>
              <a:ext cx="1026302" cy="78410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35" y="4451748"/>
              <a:ext cx="3157786" cy="16678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1" t="39256" r="37810" b="3569"/>
            <a:stretch>
              <a:fillRect/>
            </a:stretch>
          </p:blipFill>
          <p:spPr bwMode="auto">
            <a:xfrm>
              <a:off x="8002830" y="4454064"/>
              <a:ext cx="1026302" cy="78931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07245" y="3218162"/>
            <a:ext cx="3525408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perturbations</a:t>
            </a:r>
            <a:endParaRPr lang="en-US" sz="3200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56475" y="4243383"/>
            <a:ext cx="3004279" cy="547269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smtClean="0"/>
              <a:t>treatments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611067" y="324102"/>
            <a:ext cx="155171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20" grpId="0" build="p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683" y="79779"/>
            <a:ext cx="9144000" cy="952676"/>
          </a:xfrm>
        </p:spPr>
        <p:txBody>
          <a:bodyPr/>
          <a:lstStyle/>
          <a:p>
            <a:r>
              <a:rPr lang="en-US" dirty="0" smtClean="0"/>
              <a:t>perturbing analytical model</a:t>
            </a:r>
            <a:endParaRPr lang="en-US" dirty="0"/>
          </a:p>
        </p:txBody>
      </p:sp>
      <p:pic>
        <p:nvPicPr>
          <p:cNvPr id="4" name="_per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972" y="1032455"/>
            <a:ext cx="8280689" cy="5241561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97536" y="3208825"/>
            <a:ext cx="9339072" cy="88882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/>
              <a:t>overwhelming </a:t>
            </a:r>
            <a:r>
              <a:rPr lang="en-US" sz="4000" b="1" dirty="0"/>
              <a:t>experimental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19102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" y="1173744"/>
            <a:ext cx="7872718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p Arrow 9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" y="828136"/>
            <a:ext cx="9140165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" y="1173744"/>
            <a:ext cx="7872718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97536" y="1730838"/>
            <a:ext cx="9339072" cy="4609002"/>
            <a:chOff x="-97536" y="1730838"/>
            <a:chExt cx="9339072" cy="4609002"/>
          </a:xfrm>
        </p:grpSpPr>
        <p:sp>
          <p:nvSpPr>
            <p:cNvPr id="11" name="Rounded Rectangle 10"/>
            <p:cNvSpPr/>
            <p:nvPr/>
          </p:nvSpPr>
          <p:spPr>
            <a:xfrm>
              <a:off x="4528987" y="1730838"/>
              <a:ext cx="680386" cy="460900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-97536" y="508026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non-zero acceleration at step transition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0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623141"/>
            <a:ext cx="8952412" cy="3797492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97536" y="4877702"/>
            <a:ext cx="9412224" cy="133560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/>
              <a:t>Hypothesis:  </a:t>
            </a:r>
            <a:r>
              <a:rPr lang="en-US" sz="3600" dirty="0" smtClean="0"/>
              <a:t>body acceleration </a:t>
            </a:r>
            <a:r>
              <a:rPr lang="en-US" sz="3600" smtClean="0"/>
              <a:t>determined </a:t>
            </a:r>
          </a:p>
          <a:p>
            <a:pPr marL="0" indent="0" algn="ctr">
              <a:buNone/>
            </a:pPr>
            <a:r>
              <a:rPr lang="en-US" sz="3600" dirty="0" smtClean="0"/>
              <a:t>by pose relative to stance tripod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884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85647" y="6045958"/>
            <a:ext cx="1214651" cy="45037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77608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roposed model structure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72511" y="1008179"/>
            <a:ext cx="4953435" cy="2043144"/>
          </a:xfrm>
        </p:spPr>
        <p:txBody>
          <a:bodyPr/>
          <a:lstStyle/>
          <a:p>
            <a:r>
              <a:rPr lang="en-US" dirty="0" smtClean="0"/>
              <a:t>body state comprised of:</a:t>
            </a:r>
          </a:p>
          <a:p>
            <a:pPr lvl="1"/>
            <a:r>
              <a:rPr lang="en-US" dirty="0" smtClean="0"/>
              <a:t>forward position</a:t>
            </a:r>
          </a:p>
          <a:p>
            <a:pPr lvl="1"/>
            <a:r>
              <a:rPr lang="en-US" dirty="0" smtClean="0"/>
              <a:t>lateral position</a:t>
            </a:r>
          </a:p>
          <a:p>
            <a:pPr lvl="1"/>
            <a:r>
              <a:rPr lang="en-US" dirty="0" smtClean="0"/>
              <a:t>body orientation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72510" y="3330777"/>
            <a:ext cx="4953435" cy="988547"/>
          </a:xfrm>
        </p:spPr>
        <p:txBody>
          <a:bodyPr/>
          <a:lstStyle/>
          <a:p>
            <a:r>
              <a:rPr lang="en-US" dirty="0" smtClean="0"/>
              <a:t>body acceleration arises from spring-like potential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6889" r="52467"/>
          <a:stretch/>
        </p:blipFill>
        <p:spPr>
          <a:xfrm>
            <a:off x="569559" y="1524035"/>
            <a:ext cx="2348807" cy="1577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43082"/>
          <a:stretch/>
        </p:blipFill>
        <p:spPr>
          <a:xfrm>
            <a:off x="569559" y="4548264"/>
            <a:ext cx="5435600" cy="229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55" y="4598778"/>
            <a:ext cx="1419041" cy="2099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275">
            <a:off x="7118864" y="4081821"/>
            <a:ext cx="1415683" cy="20958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02784" y="5088784"/>
            <a:ext cx="846322" cy="518637"/>
          </a:xfrm>
          <a:prstGeom prst="straightConnector1">
            <a:avLst/>
          </a:prstGeom>
          <a:ln w="762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24380" y="5292950"/>
            <a:ext cx="757987" cy="6445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25386" y="4420235"/>
            <a:ext cx="465302" cy="490085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77584" y="5292950"/>
            <a:ext cx="1070890" cy="72456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0688" y="3913632"/>
            <a:ext cx="646176" cy="53644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72680"/>
            <a:ext cx="9144000" cy="952676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introducing perturbations and treatments</a:t>
            </a:r>
            <a:endParaRPr lang="en-US" sz="40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33343" y="1623198"/>
            <a:ext cx="4953435" cy="1564333"/>
          </a:xfrm>
        </p:spPr>
        <p:txBody>
          <a:bodyPr/>
          <a:lstStyle/>
          <a:p>
            <a:pPr lvl="1"/>
            <a:r>
              <a:rPr lang="en-US" smtClean="0"/>
              <a:t>forward </a:t>
            </a:r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lateral position</a:t>
            </a:r>
          </a:p>
          <a:p>
            <a:pPr lvl="1"/>
            <a:r>
              <a:rPr lang="en-US" dirty="0" smtClean="0"/>
              <a:t>body orientation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46936" y="3330777"/>
            <a:ext cx="7106920" cy="1777671"/>
          </a:xfrm>
        </p:spPr>
        <p:txBody>
          <a:bodyPr/>
          <a:lstStyle/>
          <a:p>
            <a:r>
              <a:rPr lang="en-US" dirty="0" smtClean="0"/>
              <a:t>body acceleration influenced by</a:t>
            </a:r>
          </a:p>
          <a:p>
            <a:pPr lvl="1"/>
            <a:r>
              <a:rPr lang="en-US" dirty="0" smtClean="0"/>
              <a:t>perturbation (e.g. lateral acceleration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a(t)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treatment (e.g. inertia distribution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M </a:t>
            </a:r>
            <a:r>
              <a:rPr lang="en-US" dirty="0" smtClean="0"/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6889" r="52467"/>
          <a:stretch/>
        </p:blipFill>
        <p:spPr>
          <a:xfrm>
            <a:off x="1130391" y="1585345"/>
            <a:ext cx="2348807" cy="1577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527" y="5341366"/>
            <a:ext cx="6152947" cy="6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lateral </a:t>
            </a:r>
            <a:r>
              <a:rPr lang="en-US" dirty="0"/>
              <a:t>acceleration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6" y="1173744"/>
            <a:ext cx="7975967" cy="54864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5" y="616650"/>
            <a:ext cx="1704108" cy="90004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 Arrow 7"/>
          <p:cNvSpPr/>
          <p:nvPr/>
        </p:nvSpPr>
        <p:spPr>
          <a:xfrm rot="16200000">
            <a:off x="2439871" y="1592025"/>
            <a:ext cx="639929" cy="2101932"/>
          </a:xfrm>
          <a:prstGeom prst="upArrow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21" y="1927257"/>
            <a:ext cx="966931" cy="14314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97536" y="1730838"/>
            <a:ext cx="9339072" cy="4609002"/>
            <a:chOff x="-97536" y="1730838"/>
            <a:chExt cx="9339072" cy="4609002"/>
          </a:xfrm>
        </p:grpSpPr>
        <p:sp>
          <p:nvSpPr>
            <p:cNvPr id="11" name="Rounded Rectangle 10"/>
            <p:cNvSpPr/>
            <p:nvPr/>
          </p:nvSpPr>
          <p:spPr>
            <a:xfrm>
              <a:off x="4528987" y="1730838"/>
              <a:ext cx="680386" cy="4609002"/>
            </a:xfrm>
            <a:prstGeom prst="roundRect">
              <a:avLst>
                <a:gd name="adj" fmla="val 14456"/>
              </a:avLst>
            </a:prstGeom>
            <a:solidFill>
              <a:schemeClr val="bg1">
                <a:lumMod val="75000"/>
                <a:alpha val="20000"/>
              </a:schemeClr>
            </a:solidFill>
            <a:ln w="7620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-97536" y="5080266"/>
              <a:ext cx="9339072" cy="888820"/>
            </a:xfrm>
            <a:prstGeom prst="rect">
              <a:avLst/>
            </a:prstGeom>
            <a:solidFill>
              <a:srgbClr val="190037"/>
            </a:solidFill>
            <a:ln w="76200">
              <a:solidFill>
                <a:schemeClr val="tx1">
                  <a:lumMod val="50000"/>
                </a:schemeClr>
              </a:solidFill>
            </a:ln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b="1" dirty="0" smtClean="0"/>
                <a:t>non-zero acceleration at step transition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03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 work:</a:t>
            </a:r>
          </a:p>
          <a:p>
            <a:r>
              <a:rPr lang="en-US" b="1" u="sng" dirty="0" smtClean="0"/>
              <a:t>dynamic</a:t>
            </a:r>
            <a:r>
              <a:rPr lang="en-US" b="1" dirty="0" smtClean="0"/>
              <a:t> tele-manipulation &amp; tele-locomotion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humans </a:t>
            </a:r>
            <a:r>
              <a:rPr lang="en-US" b="1" dirty="0"/>
              <a:t>are the enabling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</a:t>
            </a:r>
            <a:r>
              <a:rPr lang="en-US" dirty="0" smtClean="0">
                <a:solidFill>
                  <a:srgbClr val="FFFFFF"/>
                </a:solidFill>
              </a:rPr>
              <a:t>loss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118555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5488775"/>
            <a:ext cx="685801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6174574"/>
            <a:ext cx="685801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5497499"/>
            <a:ext cx="2551276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Aaron Johnson</a:t>
            </a:r>
            <a:endParaRPr lang="en-US" sz="2800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6179909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Dan </a:t>
            </a:r>
            <a:r>
              <a:rPr lang="en-US" sz="2800" dirty="0" err="1" smtClean="0"/>
              <a:t>Koditschek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4118662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 smtClean="0"/>
              <a:t>Sastry</a:t>
            </a:r>
            <a:endParaRPr lang="en-US" sz="2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4063688"/>
            <a:ext cx="685801" cy="68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5485385"/>
            <a:ext cx="699796" cy="6858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6171366"/>
            <a:ext cx="699796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799523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4807810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/>
              <a:t>Shai</a:t>
            </a:r>
            <a:r>
              <a:rPr lang="en-US" sz="2800" dirty="0" smtClean="0"/>
              <a:t> </a:t>
            </a:r>
            <a:r>
              <a:rPr lang="en-US" sz="2800" dirty="0" err="1" smtClean="0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4807058"/>
            <a:ext cx="685801" cy="6600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2742457"/>
            <a:ext cx="685801" cy="685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4" y="3429530"/>
            <a:ext cx="689429" cy="689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4" y="2058363"/>
            <a:ext cx="689429" cy="689429"/>
          </a:xfrm>
          <a:prstGeom prst="rect">
            <a:avLst/>
          </a:prstGeom>
        </p:spPr>
      </p:pic>
      <p:sp>
        <p:nvSpPr>
          <p:cNvPr id="3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2758522"/>
            <a:ext cx="2551276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J-M </a:t>
            </a:r>
            <a:r>
              <a:rPr lang="en-US" sz="2800" dirty="0" err="1" smtClean="0"/>
              <a:t>Mongeau</a:t>
            </a:r>
            <a:endParaRPr lang="en-US" sz="2800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3423998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Bob Full</a:t>
            </a:r>
            <a:endParaRPr lang="en-US" sz="2800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2072828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Talia Moore</a:t>
            </a:r>
            <a:endParaRPr lang="en-US" sz="28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033094"/>
            <a:ext cx="685801" cy="6858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731168"/>
            <a:ext cx="685801" cy="6858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3400215"/>
            <a:ext cx="685801" cy="6858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84" y="1373407"/>
            <a:ext cx="689429" cy="689429"/>
          </a:xfrm>
          <a:prstGeom prst="rect">
            <a:avLst/>
          </a:prstGeom>
        </p:spPr>
      </p:pic>
      <p:sp>
        <p:nvSpPr>
          <p:cNvPr id="4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1387872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Bora </a:t>
            </a:r>
            <a:r>
              <a:rPr lang="en-US" sz="2800" dirty="0" err="1" smtClean="0"/>
              <a:t>Banjanin</a:t>
            </a:r>
            <a:endParaRPr lang="en-US" sz="2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1348138"/>
            <a:ext cx="685801" cy="685801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2128865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3384" y="1041984"/>
            <a:ext cx="4241795" cy="787335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-3858"/>
            <a:ext cx="685801" cy="685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685147"/>
            <a:ext cx="685801" cy="685801"/>
          </a:xfrm>
          <a:prstGeom prst="rect">
            <a:avLst/>
          </a:prstGeom>
        </p:spPr>
      </p:pic>
      <p:sp>
        <p:nvSpPr>
          <p:cNvPr id="4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679282"/>
            <a:ext cx="2551276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Dexter </a:t>
            </a:r>
            <a:r>
              <a:rPr lang="en-US" sz="2800" dirty="0" err="1" smtClean="0"/>
              <a:t>Scobee</a:t>
            </a:r>
            <a:endParaRPr lang="en-US" sz="2800" dirty="0" smtClean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666112"/>
            <a:ext cx="685801" cy="685801"/>
          </a:xfrm>
          <a:prstGeom prst="rect">
            <a:avLst/>
          </a:prstGeom>
        </p:spPr>
      </p:pic>
      <p:sp>
        <p:nvSpPr>
          <p:cNvPr id="5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9401" y="4429"/>
            <a:ext cx="2551276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Ryan Robinson</a:t>
            </a:r>
            <a:endParaRPr lang="en-US" sz="2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-9193"/>
            <a:ext cx="685801" cy="685801"/>
          </a:xfrm>
          <a:prstGeom prst="rect">
            <a:avLst/>
          </a:prstGeom>
        </p:spPr>
      </p:pic>
      <p:sp>
        <p:nvSpPr>
          <p:cNvPr id="5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5498" y="3328350"/>
            <a:ext cx="339852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930266" y="4332677"/>
            <a:ext cx="2998559" cy="2442266"/>
            <a:chOff x="5516908" y="4231469"/>
            <a:chExt cx="2998559" cy="244226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908" y="5316917"/>
              <a:ext cx="1355915" cy="13568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380" y="4231469"/>
              <a:ext cx="2275064" cy="102377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62" y="5512342"/>
              <a:ext cx="1511405" cy="965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intervening in a sensorimotor control system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000" b="1" dirty="0"/>
              <a:t>provably-safe interventions</a:t>
            </a:r>
            <a:r>
              <a:rPr lang="en-US" sz="4000" dirty="0"/>
              <a:t> will require predictive 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8320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5987</TotalTime>
  <Words>1619</Words>
  <Application>Microsoft Macintosh PowerPoint</Application>
  <PresentationFormat>On-screen Show (4:3)</PresentationFormat>
  <Paragraphs>313</Paragraphs>
  <Slides>50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Arial Narrow</vt:lpstr>
      <vt:lpstr>Calibri</vt:lpstr>
      <vt:lpstr>Encode Sans Normal Black</vt:lpstr>
      <vt:lpstr>Georgia</vt:lpstr>
      <vt:lpstr>Helvetica Neue</vt:lpstr>
      <vt:lpstr>Lucida Grande</vt:lpstr>
      <vt:lpstr>Lucida Sans Unicode</vt:lpstr>
      <vt:lpstr>LucidaGrande</vt:lpstr>
      <vt:lpstr>ＭＳ Ｐゴシック</vt:lpstr>
      <vt:lpstr>Open Sans Light</vt:lpstr>
      <vt:lpstr>Symbol</vt:lpstr>
      <vt:lpstr>Times New Roman</vt:lpstr>
      <vt:lpstr>Uni Sans Regular</vt:lpstr>
      <vt:lpstr>Wingdings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perturbation experimental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184</cp:revision>
  <dcterms:created xsi:type="dcterms:W3CDTF">2014-10-14T00:51:43Z</dcterms:created>
  <dcterms:modified xsi:type="dcterms:W3CDTF">2016-01-29T22:00:15Z</dcterms:modified>
</cp:coreProperties>
</file>