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10"/>
  </p:notesMasterIdLst>
  <p:sldIdLst>
    <p:sldId id="384" r:id="rId3"/>
    <p:sldId id="371" r:id="rId4"/>
    <p:sldId id="383" r:id="rId5"/>
    <p:sldId id="381" r:id="rId6"/>
    <p:sldId id="380" r:id="rId7"/>
    <p:sldId id="379" r:id="rId8"/>
    <p:sldId id="38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400"/>
    <a:srgbClr val="941100"/>
    <a:srgbClr val="003F00"/>
    <a:srgbClr val="008F00"/>
    <a:srgbClr val="190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3"/>
    <p:restoredTop sz="78524"/>
  </p:normalViewPr>
  <p:slideViewPr>
    <p:cSldViewPr snapToGrid="0" snapToObjects="1" showGuides="1">
      <p:cViewPr varScale="1">
        <p:scale>
          <a:sx n="124" d="100"/>
          <a:sy n="124" d="100"/>
        </p:scale>
        <p:origin x="1600" y="1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32C74-E9BE-8845-AA1F-275C58478BD4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0A490-7766-E549-A9C6-D9A35B8B0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A490-7766-E549-A9C6-D9A35B8B0A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A490-7766-E549-A9C6-D9A35B8B0A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7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my undergraduate research mentor, Prof Eric </a:t>
            </a:r>
            <a:r>
              <a:rPr lang="en-US" dirty="0" err="1" smtClean="0"/>
              <a:t>Klavins</a:t>
            </a:r>
            <a:r>
              <a:rPr lang="en-US" dirty="0" smtClean="0"/>
              <a:t>, told me this in my first quarter at UW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it may have been a throwaway phrase, but it had</a:t>
            </a:r>
            <a:r>
              <a:rPr lang="en-US" baseline="0" dirty="0" smtClean="0"/>
              <a:t> a profound impact on me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every class I took, every lecture I attended, every paper I read, I asked myself:  how much of my time is this worth?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some worthwhile goals require a substantial time investment; many do not – you get credit for the goals you achieve, not the time you invest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</a:t>
            </a:r>
            <a:r>
              <a:rPr lang="en-US" baseline="0" dirty="0" smtClean="0"/>
              <a:t> advice I give to my students:  don’t aim for 100% in any particular endeavor, because you don’t know whether you’ve spent too much time; if you can consistently achieve 95%, you’re probably achieving more than the person getting 100%, even if they seem more talented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A490-7766-E549-A9C6-D9A35B8B0A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6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everyone is endowed with natural ability (or </a:t>
            </a:r>
            <a:r>
              <a:rPr lang="en-US" i="1" baseline="0" dirty="0" smtClean="0"/>
              <a:t>talent</a:t>
            </a:r>
            <a:r>
              <a:rPr lang="en-US" i="0" baseline="0" dirty="0" smtClean="0"/>
              <a:t>), but every ability can be developed with deliberate effort</a:t>
            </a:r>
          </a:p>
          <a:p>
            <a:pPr marL="171450" indent="-171450">
              <a:buFontTx/>
              <a:buChar char="-"/>
            </a:pPr>
            <a:r>
              <a:rPr lang="en-US" i="0" baseline="0" dirty="0" smtClean="0"/>
              <a:t>if there is a goal you seek to achieve, break it down into manageable parts:  what abilities, skills, experiences will help you achieve it?  work toward attaining those; even if you fail to achieve the original goal, you will be enriched through the process</a:t>
            </a:r>
          </a:p>
          <a:p>
            <a:pPr marL="171450" indent="-171450">
              <a:buFontTx/>
              <a:buChar char="-"/>
            </a:pPr>
            <a:r>
              <a:rPr lang="en-US" i="0" baseline="0" dirty="0" smtClean="0"/>
              <a:t>I am, by nature, an introverted person; I try to be friendly, but I’m more inclined to listen than I am to speak</a:t>
            </a:r>
          </a:p>
          <a:p>
            <a:pPr marL="171450" indent="-171450">
              <a:buFontTx/>
              <a:buChar char="-"/>
            </a:pPr>
            <a:r>
              <a:rPr lang="en-US" i="0" baseline="0" dirty="0" smtClean="0"/>
              <a:t>succeeding – indeed, getting hired in the first place – as a Prof requires excellent interpersonal skills</a:t>
            </a:r>
          </a:p>
          <a:p>
            <a:pPr marL="171450" indent="-171450">
              <a:buFontTx/>
              <a:buChar char="-"/>
            </a:pPr>
            <a:r>
              <a:rPr lang="en-US" i="0" baseline="0" dirty="0" smtClean="0"/>
              <a:t>I realized this and devoted deliberate effort over many years to improve my ability to network, socialize, read others’ emotions, and make others feel comfortable</a:t>
            </a:r>
          </a:p>
          <a:p>
            <a:pPr marL="171450" indent="-171450">
              <a:buFontTx/>
              <a:buChar char="-"/>
            </a:pPr>
            <a:r>
              <a:rPr lang="en-US" i="0" baseline="0" dirty="0" smtClean="0"/>
              <a:t>to achieve this, I applied my natural analytical and scientific ability to devise and test different hypothesized strategies, observe the outcomes, and analyze the results to generate new hypotheses</a:t>
            </a:r>
          </a:p>
          <a:p>
            <a:pPr marL="171450" indent="-171450">
              <a:buFontTx/>
              <a:buChar char="-"/>
            </a:pPr>
            <a:r>
              <a:rPr lang="en-US" i="0" baseline="0" dirty="0" smtClean="0"/>
              <a:t>this sounds cold and clinical and not at all the way a natural extrovert would do it, but I’ve been able to achieve the same goals by leveraging different natural abilities</a:t>
            </a:r>
          </a:p>
          <a:p>
            <a:pPr marL="171450" indent="-171450">
              <a:buFontTx/>
              <a:buChar char="-"/>
            </a:pPr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A490-7766-E549-A9C6-D9A35B8B0A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06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 few years into my PhD program, I developed a medical issue that *severely* limited</a:t>
            </a:r>
            <a:r>
              <a:rPr lang="en-US" baseline="0" dirty="0" smtClean="0"/>
              <a:t> the time I could spend on the computer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as an engineer in a compute-intensive field, this seemed devastating; I wasn’t sure I would finish my PhD, or be able to work in my field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 decided to do the work that I was able:  </a:t>
            </a:r>
            <a:r>
              <a:rPr lang="en-US" b="1" baseline="0" dirty="0" smtClean="0"/>
              <a:t>read </a:t>
            </a:r>
            <a:r>
              <a:rPr lang="en-US" baseline="0" dirty="0" smtClean="0"/>
              <a:t>scientific literature, and </a:t>
            </a:r>
            <a:r>
              <a:rPr lang="en-US" b="1" baseline="0" dirty="0" smtClean="0"/>
              <a:t>think</a:t>
            </a:r>
            <a:r>
              <a:rPr lang="en-US" baseline="0" dirty="0" smtClean="0"/>
              <a:t> about problems I found interesting, perplexing,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it was tremendously difficult and discouraging at first; I felt like a failure, like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through this experience, I developed the ability to devote focused thought on hard problems for hours without making tangible progress; this is now one of my greatest strengths, and I don’t think I would have developed it without having the initial weakness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A490-7766-E549-A9C6-D9A35B8B0A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6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serendipity,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faculty of making happy and unexpected discoveries by accident.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applied to 1 undergrad, 10 grad, and 30 faculty positions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college, my wife snuck into a climate change conference, introduced herself to 50 people, and was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offered a “dream job” working with the UN’s IPCC in New Delhi, India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applied to many scholarships at UW, and received many (but not all!)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scholarship offered an opportunity that I might have otherwise missed for many years:  doing undergrad research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applied for the opportunity in the summer before my Freshman year; I listed my skills, said that I’d be most interested and helpful in a programming task, but would be happy doing anything – washing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testtubes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an extraordinary instance of serendipity, my application was sent to a brand new EE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Prof, Prof Eric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Klavins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who offered me a part-time position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stayed with my sister, her husband, and their newborn baby in Lynnwood, commuting to campus and working basically full-time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turned out to be an exceptionally good fit for me, I excelled in the lab, and that experience shaped my career trajectory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used research to build my resume, but also to pay the bills – though my parents are tremendously supportive in many ways, they could not afford to finance my education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spent a summer doing research in Philadelphia with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Klavins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PhD advisor, which experience introduced me to the field of research that carried me through a PhD and on to a Prof job:  dynamic legged locomotion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listening to my story, you might be inclined to say “wow, he got really lucky” – that is absolutely true, but I also tried to squeeze opportunities for everything I could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A490-7766-E549-A9C6-D9A35B8B0A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2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everyone necessarily has limited experience on which to base important decisions, so it can be helpful to draw on others’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always keep in mind that those others necessarily have an incomplete picture of the cause-and-effect pairs, both in their lives and those of others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 each unit of advice should be assessed in the context in which it was provided; ask yourself what factors the person may be neglecting, what biases they may maintain, how much their thinking has been influenced by their own serendipity and natural ability,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(apply this dictum to my remarks!)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A490-7766-E549-A9C6-D9A35B8B0A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0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15637" y="1332224"/>
            <a:ext cx="8312727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5000" b="0" i="0" baseline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2" y="6092265"/>
            <a:ext cx="2939921" cy="521599"/>
          </a:xfrm>
          <a:prstGeom prst="rect">
            <a:avLst/>
          </a:prstGeom>
        </p:spPr>
      </p:pic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332224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3" y="3973980"/>
            <a:ext cx="1600200" cy="139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83915" y="5945854"/>
            <a:ext cx="13716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722215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371" y="6130325"/>
            <a:ext cx="2939921" cy="52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83915" y="5945854"/>
            <a:ext cx="13716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3180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6763" y="1363508"/>
            <a:ext cx="1103781" cy="963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79" y="6207786"/>
            <a:ext cx="2939921" cy="52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0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2434974" y="1"/>
            <a:ext cx="6863137" cy="68579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728"/>
              </a:spcBef>
              <a:buNone/>
            </a:pPr>
            <a:r>
              <a:rPr lang="en-US" sz="5400" dirty="0" smtClean="0">
                <a:solidFill>
                  <a:srgbClr val="000000"/>
                </a:solidFill>
              </a:rPr>
              <a:t>math camp at UW </a:t>
            </a:r>
            <a:r>
              <a:rPr lang="en-US" sz="7200" dirty="0">
                <a:solidFill>
                  <a:srgbClr val="000000"/>
                </a:solidFill>
              </a:rPr>
              <a:t>|</a:t>
            </a:r>
            <a:endParaRPr lang="en-US" sz="72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1728"/>
              </a:spcBef>
              <a:buFont typeface="Arial"/>
              <a:buNone/>
            </a:pPr>
            <a:r>
              <a:rPr lang="en-US" sz="5400" dirty="0" smtClean="0">
                <a:solidFill>
                  <a:srgbClr val="000000"/>
                </a:solidFill>
              </a:rPr>
              <a:t>MG Honors Scholar</a:t>
            </a:r>
            <a:r>
              <a:rPr lang="en-US" sz="7200" dirty="0" smtClean="0">
                <a:solidFill>
                  <a:srgbClr val="000000"/>
                </a:solidFill>
              </a:rPr>
              <a:t>|</a:t>
            </a:r>
            <a:endParaRPr lang="en-US" sz="7200" dirty="0">
              <a:solidFill>
                <a:srgbClr val="000000"/>
              </a:solidFill>
            </a:endParaRPr>
          </a:p>
          <a:p>
            <a:pPr marL="0" lvl="0" indent="0">
              <a:spcBef>
                <a:spcPts val="1728"/>
              </a:spcBef>
              <a:buNone/>
            </a:pPr>
            <a:r>
              <a:rPr lang="en-US" sz="5400" dirty="0" smtClean="0">
                <a:solidFill>
                  <a:srgbClr val="000000"/>
                </a:solidFill>
              </a:rPr>
              <a:t>MG Research Scholar</a:t>
            </a:r>
            <a:r>
              <a:rPr lang="en-US" sz="7200" dirty="0" smtClean="0">
                <a:solidFill>
                  <a:srgbClr val="000000"/>
                </a:solidFill>
              </a:rPr>
              <a:t> |</a:t>
            </a:r>
          </a:p>
          <a:p>
            <a:pPr marL="0" lvl="0" indent="0">
              <a:spcBef>
                <a:spcPts val="1728"/>
              </a:spcBef>
              <a:buNone/>
            </a:pPr>
            <a:r>
              <a:rPr lang="en-US" sz="5400" strike="sngStrike" dirty="0" smtClean="0">
                <a:solidFill>
                  <a:srgbClr val="FFFFFF"/>
                </a:solidFill>
              </a:rPr>
              <a:t>Goldwater Scholar</a:t>
            </a:r>
            <a:r>
              <a:rPr lang="en-US" sz="7200" dirty="0" smtClean="0">
                <a:solidFill>
                  <a:srgbClr val="000000"/>
                </a:solidFill>
              </a:rPr>
              <a:t>|</a:t>
            </a:r>
          </a:p>
          <a:p>
            <a:pPr marL="0" lvl="0" indent="0">
              <a:spcBef>
                <a:spcPts val="1728"/>
              </a:spcBef>
              <a:buNone/>
            </a:pPr>
            <a:r>
              <a:rPr lang="en-US" sz="5400" dirty="0" err="1" smtClean="0">
                <a:solidFill>
                  <a:srgbClr val="000000"/>
                </a:solidFill>
              </a:rPr>
              <a:t>Asst</a:t>
            </a:r>
            <a:r>
              <a:rPr lang="en-US" sz="5400" dirty="0" smtClean="0">
                <a:solidFill>
                  <a:srgbClr val="000000"/>
                </a:solidFill>
              </a:rPr>
              <a:t> Prof in EE at UW</a:t>
            </a:r>
            <a:r>
              <a:rPr lang="en-US" sz="7200" dirty="0" smtClean="0">
                <a:solidFill>
                  <a:srgbClr val="000000"/>
                </a:solidFill>
              </a:rPr>
              <a:t>|</a:t>
            </a:r>
          </a:p>
          <a:p>
            <a:pPr marL="0" indent="0">
              <a:spcBef>
                <a:spcPts val="1728"/>
              </a:spcBef>
              <a:buNone/>
            </a:pPr>
            <a:endParaRPr lang="en-US" sz="7200" dirty="0">
              <a:solidFill>
                <a:schemeClr val="tx2"/>
              </a:solidFill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2434975" y="0"/>
            <a:ext cx="6863137" cy="68579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728"/>
              </a:spcBef>
              <a:buNone/>
            </a:pPr>
            <a:r>
              <a:rPr lang="en-US" sz="5400" dirty="0" smtClean="0">
                <a:solidFill>
                  <a:schemeClr val="tx2"/>
                </a:solidFill>
              </a:rPr>
              <a:t>math camp at UW</a:t>
            </a:r>
            <a:r>
              <a:rPr lang="en-US" sz="54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7200" dirty="0">
                <a:solidFill>
                  <a:srgbClr val="000000"/>
                </a:solidFill>
              </a:rPr>
              <a:t>|</a:t>
            </a:r>
            <a:endParaRPr lang="en-US" sz="72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1728"/>
              </a:spcBef>
              <a:buFont typeface="Arial"/>
              <a:buNone/>
            </a:pPr>
            <a:r>
              <a:rPr lang="en-US" sz="5400" dirty="0" smtClean="0">
                <a:solidFill>
                  <a:schemeClr val="tx2"/>
                </a:solidFill>
              </a:rPr>
              <a:t>MG Honors Scholar</a:t>
            </a:r>
            <a:r>
              <a:rPr lang="en-US" sz="7200" dirty="0" smtClean="0">
                <a:solidFill>
                  <a:srgbClr val="000000"/>
                </a:solidFill>
              </a:rPr>
              <a:t>|</a:t>
            </a:r>
            <a:endParaRPr lang="en-US" sz="7200" dirty="0">
              <a:solidFill>
                <a:srgbClr val="000000"/>
              </a:solidFill>
            </a:endParaRPr>
          </a:p>
          <a:p>
            <a:pPr marL="0" lvl="0" indent="0">
              <a:spcBef>
                <a:spcPts val="1728"/>
              </a:spcBef>
              <a:buNone/>
            </a:pPr>
            <a:r>
              <a:rPr lang="en-US" sz="5400" dirty="0" smtClean="0">
                <a:solidFill>
                  <a:schemeClr val="tx2"/>
                </a:solidFill>
              </a:rPr>
              <a:t>MG Research Scholar</a:t>
            </a:r>
            <a:r>
              <a:rPr lang="en-US" sz="7200" dirty="0" smtClean="0">
                <a:solidFill>
                  <a:srgbClr val="000000"/>
                </a:solidFill>
              </a:rPr>
              <a:t> |</a:t>
            </a:r>
          </a:p>
          <a:p>
            <a:pPr marL="0" lvl="0" indent="0">
              <a:spcBef>
                <a:spcPts val="1728"/>
              </a:spcBef>
              <a:buNone/>
            </a:pPr>
            <a:r>
              <a:rPr lang="en-US" sz="5400" dirty="0" smtClean="0">
                <a:solidFill>
                  <a:srgbClr val="FFFFFF"/>
                </a:solidFill>
              </a:rPr>
              <a:t>Goldwater Scholar</a:t>
            </a:r>
            <a:r>
              <a:rPr lang="en-US" sz="7200" dirty="0" smtClean="0">
                <a:solidFill>
                  <a:srgbClr val="000000"/>
                </a:solidFill>
              </a:rPr>
              <a:t>|</a:t>
            </a:r>
          </a:p>
          <a:p>
            <a:pPr marL="0" lvl="0" indent="0">
              <a:spcBef>
                <a:spcPts val="1728"/>
              </a:spcBef>
              <a:buNone/>
            </a:pPr>
            <a:r>
              <a:rPr lang="en-US" sz="5400" dirty="0" err="1" smtClean="0">
                <a:solidFill>
                  <a:srgbClr val="FFFFFF"/>
                </a:solidFill>
              </a:rPr>
              <a:t>Asst</a:t>
            </a:r>
            <a:r>
              <a:rPr lang="en-US" sz="5400" dirty="0" smtClean="0">
                <a:solidFill>
                  <a:srgbClr val="FFFFFF"/>
                </a:solidFill>
              </a:rPr>
              <a:t> Prof in EE at UW</a:t>
            </a:r>
            <a:r>
              <a:rPr lang="en-US" sz="7200" dirty="0" smtClean="0">
                <a:solidFill>
                  <a:srgbClr val="000000"/>
                </a:solidFill>
              </a:rPr>
              <a:t>|</a:t>
            </a:r>
          </a:p>
          <a:p>
            <a:pPr marL="0" indent="0">
              <a:spcBef>
                <a:spcPts val="1728"/>
              </a:spcBef>
              <a:buNone/>
            </a:pPr>
            <a:endParaRPr lang="en-US" sz="7200" dirty="0">
              <a:solidFill>
                <a:schemeClr val="tx2"/>
              </a:solidFill>
            </a:endParaRPr>
          </a:p>
        </p:txBody>
      </p:sp>
      <p:sp>
        <p:nvSpPr>
          <p:cNvPr id="3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2434975" cy="68579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2003</a:t>
            </a:r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2004</a:t>
            </a:r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2005</a:t>
            </a:r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2007</a:t>
            </a:r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73839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1828800" y="1617132"/>
            <a:ext cx="7315200" cy="52408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your</a:t>
            </a:r>
            <a:endParaRPr lang="en-US" sz="7200" b="1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72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is valuable</a:t>
            </a:r>
            <a:endParaRPr lang="en-US" sz="7200" dirty="0">
              <a:solidFill>
                <a:schemeClr val="tx2"/>
              </a:solidFill>
            </a:endParaRPr>
          </a:p>
        </p:txBody>
      </p:sp>
      <p:sp>
        <p:nvSpPr>
          <p:cNvPr id="3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828800" y="2717376"/>
            <a:ext cx="7315200" cy="12680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time</a:t>
            </a:r>
            <a:endParaRPr lang="en-US" sz="7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4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1819175" y="1617131"/>
            <a:ext cx="7324825" cy="52408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US" sz="7200" b="1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b="1" dirty="0" smtClean="0">
                <a:solidFill>
                  <a:srgbClr val="000000"/>
                </a:solidFill>
              </a:rPr>
              <a:t>ability/talent</a:t>
            </a:r>
            <a:r>
              <a:rPr lang="en-US" sz="7200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develop the rest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819175" y="1617132"/>
            <a:ext cx="7324825" cy="52408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leverage natural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7200" dirty="0" smtClean="0">
              <a:solidFill>
                <a:schemeClr val="tx2"/>
              </a:solidFill>
            </a:endParaRPr>
          </a:p>
        </p:txBody>
      </p:sp>
      <p:sp>
        <p:nvSpPr>
          <p:cNvPr id="3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819175" y="2717376"/>
            <a:ext cx="7324825" cy="12680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ability/talent</a:t>
            </a:r>
            <a:endParaRPr lang="en-US" sz="7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8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1828801" y="1617132"/>
            <a:ext cx="7315200" cy="52408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turn</a:t>
            </a:r>
            <a:endParaRPr lang="en-US" sz="7200" b="1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72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into strength</a:t>
            </a:r>
            <a:endParaRPr lang="en-US" sz="7200" dirty="0">
              <a:solidFill>
                <a:schemeClr val="tx2"/>
              </a:solidFill>
            </a:endParaRPr>
          </a:p>
        </p:txBody>
      </p:sp>
      <p:sp>
        <p:nvSpPr>
          <p:cNvPr id="3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828801" y="2717376"/>
            <a:ext cx="7315200" cy="12680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weakness</a:t>
            </a:r>
            <a:endParaRPr lang="en-US" sz="7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9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1819175" y="1617131"/>
            <a:ext cx="7324825" cy="52408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US" sz="7200" b="1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serendipity</a:t>
            </a:r>
            <a:r>
              <a:rPr lang="en-US" sz="7200" b="1" dirty="0" smtClean="0">
                <a:solidFill>
                  <a:srgbClr val="000000"/>
                </a:solidFill>
              </a:rPr>
              <a:t>/luck</a:t>
            </a:r>
            <a:r>
              <a:rPr lang="en-US" sz="7200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don’t dwell on others’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819175" y="1617132"/>
            <a:ext cx="7324825" cy="52408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make your own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7200" dirty="0" smtClean="0">
              <a:solidFill>
                <a:schemeClr val="tx2"/>
              </a:solidFill>
            </a:endParaRPr>
          </a:p>
        </p:txBody>
      </p:sp>
      <p:sp>
        <p:nvSpPr>
          <p:cNvPr id="3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819175" y="2717376"/>
            <a:ext cx="7324825" cy="12680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serendipity</a:t>
            </a:r>
            <a:r>
              <a:rPr lang="en-US" sz="7200" b="1" dirty="0">
                <a:solidFill>
                  <a:schemeClr val="tx2"/>
                </a:solidFill>
              </a:rPr>
              <a:t>/luck</a:t>
            </a:r>
          </a:p>
        </p:txBody>
      </p:sp>
    </p:spTree>
    <p:extLst>
      <p:ext uri="{BB962C8B-B14F-4D97-AF65-F5344CB8AC3E}">
        <p14:creationId xmlns:p14="http://schemas.microsoft.com/office/powerpoint/2010/main" val="117275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1828800" y="1617131"/>
            <a:ext cx="7315200" cy="52408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US" sz="7200" b="1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b="1" dirty="0" smtClean="0">
                <a:solidFill>
                  <a:srgbClr val="000000"/>
                </a:solidFill>
              </a:rPr>
              <a:t>advice</a:t>
            </a:r>
            <a:r>
              <a:rPr lang="en-US" sz="7200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forget most of it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828800" y="1617132"/>
            <a:ext cx="7315200" cy="52408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solicit broadly for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7200" dirty="0" smtClean="0">
              <a:solidFill>
                <a:schemeClr val="tx2"/>
              </a:solidFill>
            </a:endParaRPr>
          </a:p>
        </p:txBody>
      </p:sp>
      <p:sp>
        <p:nvSpPr>
          <p:cNvPr id="3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828800" y="2717376"/>
            <a:ext cx="7315200" cy="12680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advice</a:t>
            </a:r>
            <a:endParaRPr lang="en-US" sz="7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12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7878</TotalTime>
  <Words>1018</Words>
  <Application>Microsoft Macintosh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Encode Sans Normal Black</vt:lpstr>
      <vt:lpstr>Lucida Grande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Sam A. Burden</cp:lastModifiedBy>
  <cp:revision>255</cp:revision>
  <dcterms:created xsi:type="dcterms:W3CDTF">2014-10-14T00:51:43Z</dcterms:created>
  <dcterms:modified xsi:type="dcterms:W3CDTF">2016-04-07T17:16:46Z</dcterms:modified>
</cp:coreProperties>
</file>