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66" r:id="rId3"/>
  </p:sldMasterIdLst>
  <p:notesMasterIdLst>
    <p:notesMasterId r:id="rId16"/>
  </p:notesMasterIdLst>
  <p:sldIdLst>
    <p:sldId id="294" r:id="rId4"/>
    <p:sldId id="345" r:id="rId5"/>
    <p:sldId id="399" r:id="rId6"/>
    <p:sldId id="365" r:id="rId7"/>
    <p:sldId id="354" r:id="rId8"/>
    <p:sldId id="357" r:id="rId9"/>
    <p:sldId id="400" r:id="rId10"/>
    <p:sldId id="403" r:id="rId11"/>
    <p:sldId id="402" r:id="rId12"/>
    <p:sldId id="404" r:id="rId13"/>
    <p:sldId id="405" r:id="rId14"/>
    <p:sldId id="39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F00"/>
    <a:srgbClr val="0432FF"/>
    <a:srgbClr val="FFFFFF"/>
    <a:srgbClr val="005400"/>
    <a:srgbClr val="941100"/>
    <a:srgbClr val="008F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93"/>
    <p:restoredTop sz="95701"/>
  </p:normalViewPr>
  <p:slideViewPr>
    <p:cSldViewPr snapToGrid="0" snapToObjects="1" showGuides="1">
      <p:cViewPr varScale="1">
        <p:scale>
          <a:sx n="109" d="100"/>
          <a:sy n="109" d="100"/>
        </p:scale>
        <p:origin x="630" y="5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991231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90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1.jp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23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461213" y="457573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Predictive dynamical models for intermittent contact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527231" y="2482808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79928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when limbs are compliant, final state varies </a:t>
            </a:r>
            <a:r>
              <a:rPr lang="en-US" sz="3600" b="1" dirty="0">
                <a:solidFill>
                  <a:schemeClr val="tx2"/>
                </a:solidFill>
              </a:rPr>
              <a:t>differentiably</a:t>
            </a:r>
            <a:r>
              <a:rPr lang="en-US" sz="3600" dirty="0">
                <a:solidFill>
                  <a:schemeClr val="tx2"/>
                </a:solidFill>
              </a:rPr>
              <a:t> with respect to initial conditions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when contact mode sequence varies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967663" y="5359522"/>
            <a:ext cx="195460" cy="153129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6091517" y="5019384"/>
            <a:ext cx="3079377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293482" y="5175085"/>
            <a:ext cx="6456605" cy="5444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— scalable (gradient-based) algorithms for learning or control </a:t>
            </a:r>
            <a:r>
              <a:rPr lang="en-US" b="1" dirty="0">
                <a:solidFill>
                  <a:schemeClr val="tx2"/>
                </a:solidFill>
              </a:rPr>
              <a:t>can</a:t>
            </a:r>
            <a:r>
              <a:rPr lang="en-US" dirty="0">
                <a:solidFill>
                  <a:schemeClr val="tx2"/>
                </a:solidFill>
              </a:rPr>
              <a:t> change contact mode sequence</a:t>
            </a:r>
          </a:p>
        </p:txBody>
      </p:sp>
    </p:spTree>
    <p:extLst>
      <p:ext uri="{BB962C8B-B14F-4D97-AF65-F5344CB8AC3E}">
        <p14:creationId xmlns:p14="http://schemas.microsoft.com/office/powerpoint/2010/main" val="960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53229" cy="1476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6604"/>
            <a:ext cx="1944215" cy="3567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14" y="5429523"/>
            <a:ext cx="4124150" cy="1428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236" y="0"/>
            <a:ext cx="5035763" cy="1069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236" y="1069845"/>
            <a:ext cx="5002996" cy="104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581" y="2193242"/>
            <a:ext cx="4562475" cy="1076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581" y="3269567"/>
            <a:ext cx="4967419" cy="3625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53606"/>
          <a:stretch/>
        </p:blipFill>
        <p:spPr>
          <a:xfrm>
            <a:off x="1987940" y="2193242"/>
            <a:ext cx="2120296" cy="32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5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1784716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3154936"/>
            <a:ext cx="685801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3840735"/>
            <a:ext cx="685801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3163660"/>
            <a:ext cx="2551276" cy="673686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Aaron Johnson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3846070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Dan </a:t>
            </a:r>
            <a:r>
              <a:rPr lang="en-US" sz="2800" dirty="0" err="1">
                <a:solidFill>
                  <a:schemeClr val="tx2"/>
                </a:solidFill>
              </a:rPr>
              <a:t>Koditschek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1784823"/>
            <a:ext cx="2551276" cy="659461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Shankar </a:t>
            </a:r>
            <a:r>
              <a:rPr lang="en-US" sz="2800" dirty="0" err="1">
                <a:solidFill>
                  <a:schemeClr val="tx2"/>
                </a:solidFill>
              </a:rPr>
              <a:t>Sastry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1787129"/>
            <a:ext cx="685801" cy="6858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9" y="3837527"/>
            <a:ext cx="699796" cy="6858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2465684"/>
            <a:ext cx="685801" cy="685801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2473971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err="1">
                <a:solidFill>
                  <a:schemeClr val="tx2"/>
                </a:solidFill>
              </a:rPr>
              <a:t>Shai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Revzen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2473219"/>
            <a:ext cx="685801" cy="660059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0" y="1664139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63384" y="842790"/>
            <a:ext cx="4241795" cy="787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</a:rPr>
              <a:t>thank you!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8" y="5714050"/>
            <a:ext cx="1511405" cy="965967"/>
          </a:xfrm>
          <a:prstGeom prst="rect">
            <a:avLst/>
          </a:prstGeom>
        </p:spPr>
      </p:pic>
      <p:sp>
        <p:nvSpPr>
          <p:cNvPr id="61" name="Text Placeholder 1"/>
          <p:cNvSpPr txBox="1">
            <a:spLocks/>
          </p:cNvSpPr>
          <p:nvPr/>
        </p:nvSpPr>
        <p:spPr>
          <a:xfrm>
            <a:off x="1582080" y="5747063"/>
            <a:ext cx="7528597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models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sensorimotor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legged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locomotion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868882" y="842790"/>
            <a:ext cx="4241795" cy="787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</a:rPr>
              <a:t>collaborators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3164993"/>
            <a:ext cx="685800" cy="685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7600" y="4527176"/>
            <a:ext cx="685801" cy="685801"/>
          </a:xfrm>
          <a:prstGeom prst="rect">
            <a:avLst/>
          </a:prstGeom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6552403" y="4527283"/>
            <a:ext cx="25512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</a:rPr>
              <a:t>Andrew Pace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5789" y="4529589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0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-109648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2226009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07883"/>
            <a:ext cx="10058400" cy="135365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simple models for locomotion and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manipulation are piecewise-defined</a:t>
            </a: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-461213" y="4700579"/>
            <a:ext cx="10058400" cy="123036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trajectories exist uniquely for all forward time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5184516" y="6174941"/>
            <a:ext cx="3959483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/>
              <a:buNone/>
            </a:pPr>
            <a:r>
              <a:rPr lang="en-US" sz="1600" dirty="0">
                <a:solidFill>
                  <a:schemeClr val="tx2"/>
                </a:solidFill>
              </a:rPr>
              <a:t>Ballard </a:t>
            </a:r>
            <a:r>
              <a:rPr lang="en-US" sz="1600" i="1" dirty="0">
                <a:solidFill>
                  <a:schemeClr val="tx2"/>
                </a:solidFill>
              </a:rPr>
              <a:t>Archive Rat. Mech. Anal.</a:t>
            </a:r>
            <a:r>
              <a:rPr lang="en-US" sz="1600" dirty="0">
                <a:solidFill>
                  <a:schemeClr val="tx2"/>
                </a:solidFill>
              </a:rPr>
              <a:t> 2000</a:t>
            </a:r>
          </a:p>
          <a:p>
            <a:pPr marL="0" indent="0" algn="r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Dynamics of Discrete Mechanical Systems with Perfect Unilateral Constraints</a:t>
            </a:r>
          </a:p>
        </p:txBody>
      </p:sp>
      <p:sp>
        <p:nvSpPr>
          <p:cNvPr id="68" name="Text Placeholder 2"/>
          <p:cNvSpPr txBox="1">
            <a:spLocks/>
          </p:cNvSpPr>
          <p:nvPr/>
        </p:nvSpPr>
        <p:spPr>
          <a:xfrm>
            <a:off x="2812825" y="2420722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69" name="Text Placeholder 2"/>
          <p:cNvSpPr txBox="1">
            <a:spLocks/>
          </p:cNvSpPr>
          <p:nvPr/>
        </p:nvSpPr>
        <p:spPr>
          <a:xfrm>
            <a:off x="3197836" y="2948274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0" name="Text Placeholder 2"/>
          <p:cNvSpPr txBox="1">
            <a:spLocks/>
          </p:cNvSpPr>
          <p:nvPr/>
        </p:nvSpPr>
        <p:spPr>
          <a:xfrm>
            <a:off x="3416967" y="2948583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86625" y="2547172"/>
            <a:ext cx="4718804" cy="1979077"/>
            <a:chOff x="86625" y="3982211"/>
            <a:chExt cx="4718804" cy="1979077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5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5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6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76" name="Text Placeholder 2"/>
          <p:cNvSpPr txBox="1">
            <a:spLocks/>
          </p:cNvSpPr>
          <p:nvPr/>
        </p:nvSpPr>
        <p:spPr>
          <a:xfrm>
            <a:off x="4794679" y="3422293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77" name="Text Placeholder 2"/>
          <p:cNvSpPr txBox="1">
            <a:spLocks/>
          </p:cNvSpPr>
          <p:nvPr/>
        </p:nvSpPr>
        <p:spPr>
          <a:xfrm>
            <a:off x="4805429" y="3988956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</p:spTree>
    <p:extLst>
      <p:ext uri="{BB962C8B-B14F-4D97-AF65-F5344CB8AC3E}">
        <p14:creationId xmlns:p14="http://schemas.microsoft.com/office/powerpoint/2010/main" val="6554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2" grpId="0" build="p" animBg="1"/>
      <p:bldP spid="21" grpId="0" uiExpand="1" build="p" animBg="1"/>
      <p:bldP spid="23" grpId="0" build="p"/>
      <p:bldP spid="68" grpId="0" build="p"/>
      <p:bldP spid="69" grpId="0" build="p"/>
      <p:bldP spid="70" grpId="0" build="p"/>
      <p:bldP spid="76" grpId="0" build="p"/>
      <p:bldP spid="7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0232"/>
            <a:ext cx="2536326" cy="56677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6116" y="113476"/>
            <a:ext cx="4719135" cy="2775090"/>
            <a:chOff x="2264229" y="2148115"/>
            <a:chExt cx="4615542" cy="2714172"/>
          </a:xfrm>
        </p:grpSpPr>
        <p:sp>
          <p:nvSpPr>
            <p:cNvPr id="15" name="Rectangle 14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0" y="2284185"/>
              <a:ext cx="4330700" cy="2514600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2686957" y="1562100"/>
            <a:ext cx="6587670" cy="5295900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Aizerman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Gantmacher</a:t>
            </a:r>
            <a:r>
              <a:rPr lang="en-US" sz="3600" b="1" dirty="0">
                <a:solidFill>
                  <a:schemeClr val="tx2"/>
                </a:solidFill>
              </a:rPr>
              <a:t>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when contact mode sequence is given,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184140"/>
            <a:ext cx="633954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Quarterly Journal of Mechanics and Applied 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0" y="598715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Grizzle, Abba, </a:t>
            </a:r>
            <a:r>
              <a:rPr lang="en-US" sz="1600" dirty="0" err="1">
                <a:solidFill>
                  <a:schemeClr val="tx2"/>
                </a:solidFill>
              </a:rPr>
              <a:t>Plestan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Di Bernardo, Budd, </a:t>
            </a:r>
            <a:r>
              <a:rPr lang="en-US" sz="1600" dirty="0" err="1">
                <a:solidFill>
                  <a:schemeClr val="tx2"/>
                </a:solidFill>
              </a:rPr>
              <a:t>Kowalczyk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Champneys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Springer</a:t>
            </a:r>
            <a:r>
              <a:rPr lang="en-US" sz="1600" dirty="0">
                <a:solidFill>
                  <a:schemeClr val="tx2"/>
                </a:solidFill>
              </a:rPr>
              <a:t> 2008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Burden, </a:t>
            </a:r>
            <a:r>
              <a:rPr lang="en-US" sz="1600" dirty="0" err="1">
                <a:solidFill>
                  <a:schemeClr val="tx2"/>
                </a:solidFill>
              </a:rPr>
              <a:t>Revzen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Sastry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2015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(Remy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for simultaneous impacts, final state generally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varies </a:t>
            </a:r>
            <a:r>
              <a:rPr lang="en-US" sz="3600" b="1" dirty="0">
                <a:solidFill>
                  <a:schemeClr val="tx2"/>
                </a:solidFill>
              </a:rPr>
              <a:t>discontinuously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93869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Remy, Buffington, </a:t>
            </a:r>
            <a:r>
              <a:rPr lang="en-US" sz="1600" dirty="0" err="1">
                <a:solidFill>
                  <a:schemeClr val="tx2"/>
                </a:solidFill>
              </a:rPr>
              <a:t>Siegwart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2010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Stability Analysis of Passive Dynamic Walking of Quadrupeds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1" y="5074785"/>
            <a:ext cx="6562165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Hürmüzlü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 err="1">
                <a:solidFill>
                  <a:schemeClr val="tx2"/>
                </a:solidFill>
              </a:rPr>
              <a:t>Marghitu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1994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Rigid Body Collisions of Planar Kinematic Chains With Multiple Contact Points</a:t>
            </a:r>
          </a:p>
        </p:txBody>
      </p:sp>
    </p:spTree>
    <p:extLst>
      <p:ext uri="{BB962C8B-B14F-4D97-AF65-F5344CB8AC3E}">
        <p14:creationId xmlns:p14="http://schemas.microsoft.com/office/powerpoint/2010/main" val="13360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(Pace, Burden):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constraints are orthogonal (in body frame),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b="1" dirty="0">
                <a:solidFill>
                  <a:schemeClr val="tx2"/>
                </a:solidFill>
              </a:rPr>
              <a:t>*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3618" y="5025154"/>
            <a:ext cx="9110381" cy="575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* technically </a:t>
            </a:r>
            <a:r>
              <a:rPr lang="en-US" b="1" dirty="0">
                <a:solidFill>
                  <a:schemeClr val="tx2"/>
                </a:solidFill>
              </a:rPr>
              <a:t>piecewise-</a:t>
            </a:r>
            <a:r>
              <a:rPr lang="en-US" dirty="0" err="1">
                <a:solidFill>
                  <a:schemeClr val="tx2"/>
                </a:solidFill>
              </a:rPr>
              <a:t>differentiably</a:t>
            </a:r>
            <a:r>
              <a:rPr lang="en-US" dirty="0">
                <a:solidFill>
                  <a:schemeClr val="tx2"/>
                </a:solidFill>
              </a:rPr>
              <a:t>; for details, read: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Burden, Sastry, Koditschek, Revzen </a:t>
            </a:r>
            <a:r>
              <a:rPr lang="en-US" sz="1600" i="1">
                <a:solidFill>
                  <a:schemeClr val="tx2"/>
                </a:solidFill>
              </a:rPr>
              <a:t>SIADS</a:t>
            </a:r>
            <a:r>
              <a:rPr lang="en-US" sz="160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Event-Selected Vector Field Discontinuities Yield Piecewise-Differentiable Flows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691766" y="5486713"/>
            <a:ext cx="8452233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Pace, Burden (arXiv:</a:t>
            </a:r>
            <a:r>
              <a:rPr lang="en-US" sz="1600" dirty="0">
                <a:solidFill>
                  <a:schemeClr val="tx2"/>
                </a:solidFill>
              </a:rPr>
              <a:t>1610.05645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Piecewise-differentiable trajectory outcomes in mechanical systems subject to unilateral constraints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" y="5489470"/>
            <a:ext cx="689429" cy="6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4" y="3005454"/>
            <a:ext cx="9132445" cy="547269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000000"/>
                </a:solidFill>
              </a:rPr>
              <a:t>1.  pathologies in simple predictive models</a:t>
            </a:r>
            <a:endParaRPr lang="en-US" sz="3200" dirty="0">
              <a:solidFill>
                <a:srgbClr val="000000"/>
              </a:solidFill>
            </a:endParaRPr>
          </a:p>
          <a:p>
            <a:pPr algn="l"/>
            <a:r>
              <a:rPr lang="en-US" sz="3200" i="1" dirty="0">
                <a:solidFill>
                  <a:srgbClr val="000000"/>
                </a:solidFill>
              </a:rPr>
              <a:t>— should we change our models or our robots?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461213" y="457573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challenges for predictive dynamical modeling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of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intermittent contact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4929086"/>
            <a:ext cx="9132445" cy="547269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000000"/>
                </a:solidFill>
              </a:rPr>
              <a:t>2. </a:t>
            </a:r>
            <a:r>
              <a:rPr lang="en-US" sz="3200" b="1" dirty="0">
                <a:solidFill>
                  <a:srgbClr val="000000"/>
                </a:solidFill>
              </a:rPr>
              <a:t>data-driven predictive models</a:t>
            </a:r>
          </a:p>
          <a:p>
            <a:pPr algn="l"/>
            <a:r>
              <a:rPr lang="en-US" sz="3200" i="1" dirty="0">
                <a:solidFill>
                  <a:srgbClr val="000000"/>
                </a:solidFill>
              </a:rPr>
              <a:t>— (how) should we derive models directly from data?</a:t>
            </a:r>
          </a:p>
        </p:txBody>
      </p:sp>
    </p:spTree>
    <p:extLst>
      <p:ext uri="{BB962C8B-B14F-4D97-AF65-F5344CB8AC3E}">
        <p14:creationId xmlns:p14="http://schemas.microsoft.com/office/powerpoint/2010/main" val="157182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when limbs are rigid, final state generally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varies </a:t>
            </a:r>
            <a:r>
              <a:rPr lang="en-US" sz="3600" b="1" dirty="0">
                <a:solidFill>
                  <a:schemeClr val="tx2"/>
                </a:solidFill>
              </a:rPr>
              <a:t>discontinuously</a:t>
            </a:r>
            <a:r>
              <a:rPr lang="en-US" sz="3600" dirty="0">
                <a:solidFill>
                  <a:schemeClr val="tx2"/>
                </a:solidFill>
              </a:rPr>
              <a:t> with respect to initial conditions when contact mode sequence varies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-293482" y="5209472"/>
            <a:ext cx="6456605" cy="5444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— </a:t>
            </a:r>
            <a:r>
              <a:rPr lang="en-US" dirty="0">
                <a:solidFill>
                  <a:schemeClr val="tx2"/>
                </a:solidFill>
              </a:rPr>
              <a:t>scalable (gradient-based) algorithms for learning or control </a:t>
            </a:r>
            <a:r>
              <a:rPr lang="en-US" b="1" dirty="0">
                <a:solidFill>
                  <a:schemeClr val="tx2"/>
                </a:solidFill>
              </a:rPr>
              <a:t>cannot</a:t>
            </a:r>
            <a:r>
              <a:rPr lang="en-US" dirty="0">
                <a:solidFill>
                  <a:schemeClr val="tx2"/>
                </a:solidFill>
              </a:rPr>
              <a:t> change contact mode sequence</a:t>
            </a:r>
          </a:p>
        </p:txBody>
      </p:sp>
    </p:spTree>
    <p:extLst>
      <p:ext uri="{BB962C8B-B14F-4D97-AF65-F5344CB8AC3E}">
        <p14:creationId xmlns:p14="http://schemas.microsoft.com/office/powerpoint/2010/main" val="20507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6517977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Hyun, </a:t>
            </a:r>
            <a:r>
              <a:rPr lang="en-US" sz="1400" dirty="0" err="1">
                <a:solidFill>
                  <a:schemeClr val="tx2"/>
                </a:solidFill>
              </a:rPr>
              <a:t>Seok</a:t>
            </a:r>
            <a:r>
              <a:rPr lang="en-US" sz="1400" dirty="0">
                <a:solidFill>
                  <a:schemeClr val="tx2"/>
                </a:solidFill>
              </a:rPr>
              <a:t>, Lee, Kim </a:t>
            </a:r>
            <a:r>
              <a:rPr lang="en-US" sz="1400" i="1" dirty="0">
                <a:solidFill>
                  <a:schemeClr val="tx2"/>
                </a:solidFill>
              </a:rPr>
              <a:t>IJRR</a:t>
            </a:r>
            <a:r>
              <a:rPr lang="en-US" sz="1400" dirty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952676"/>
            <a:ext cx="8728364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Galloway, Haynes, </a:t>
            </a:r>
            <a:r>
              <a:rPr lang="en-US" sz="1400" dirty="0" err="1">
                <a:solidFill>
                  <a:schemeClr val="tx2"/>
                </a:solidFill>
              </a:rPr>
              <a:t>Ilhan</a:t>
            </a:r>
            <a:r>
              <a:rPr lang="en-US" sz="1400" dirty="0">
                <a:solidFill>
                  <a:schemeClr val="tx2"/>
                </a:solidFill>
              </a:rPr>
              <a:t>, Johnson, Knopf, Lynch, </a:t>
            </a:r>
            <a:r>
              <a:rPr lang="en-US" sz="1400" dirty="0" err="1">
                <a:solidFill>
                  <a:schemeClr val="tx2"/>
                </a:solidFill>
              </a:rPr>
              <a:t>Plotnick</a:t>
            </a:r>
            <a:r>
              <a:rPr lang="en-US" sz="1400" dirty="0">
                <a:solidFill>
                  <a:schemeClr val="tx2"/>
                </a:solidFill>
              </a:rPr>
              <a:t>, White,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UPenn</a:t>
            </a:r>
            <a:r>
              <a:rPr lang="en-US" sz="1400" dirty="0">
                <a:solidFill>
                  <a:schemeClr val="tx2"/>
                </a:solidFill>
              </a:rPr>
              <a:t> 2010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>
                <a:solidFill>
                  <a:schemeClr val="tx2"/>
                </a:solidFill>
              </a:rPr>
              <a:t>do we observe discontinuous outcomes?</a:t>
            </a:r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15246</TotalTime>
  <Words>533</Words>
  <Application>Microsoft Office PowerPoint</Application>
  <PresentationFormat>On-screen Show (4:3)</PresentationFormat>
  <Paragraphs>75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Encode Sans Normal Black</vt:lpstr>
      <vt:lpstr>Helvetica Neue</vt:lpstr>
      <vt:lpstr>Lucida Grande</vt:lpstr>
      <vt:lpstr>LucidaGrande</vt:lpstr>
      <vt:lpstr>Open Sans Light</vt:lpstr>
      <vt:lpstr>Uni Sans Regular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A. Burden</cp:lastModifiedBy>
  <cp:revision>324</cp:revision>
  <dcterms:created xsi:type="dcterms:W3CDTF">2014-10-14T00:51:43Z</dcterms:created>
  <dcterms:modified xsi:type="dcterms:W3CDTF">2016-12-07T23:45:21Z</dcterms:modified>
</cp:coreProperties>
</file>