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31"/>
  </p:notesMasterIdLst>
  <p:sldIdLst>
    <p:sldId id="357" r:id="rId3"/>
    <p:sldId id="335" r:id="rId4"/>
    <p:sldId id="336" r:id="rId5"/>
    <p:sldId id="338" r:id="rId6"/>
    <p:sldId id="342" r:id="rId7"/>
    <p:sldId id="343" r:id="rId8"/>
    <p:sldId id="270" r:id="rId9"/>
    <p:sldId id="271" r:id="rId10"/>
    <p:sldId id="267" r:id="rId11"/>
    <p:sldId id="268" r:id="rId12"/>
    <p:sldId id="272" r:id="rId13"/>
    <p:sldId id="275" r:id="rId14"/>
    <p:sldId id="276" r:id="rId15"/>
    <p:sldId id="345" r:id="rId16"/>
    <p:sldId id="346" r:id="rId17"/>
    <p:sldId id="347" r:id="rId18"/>
    <p:sldId id="356" r:id="rId19"/>
    <p:sldId id="350" r:id="rId20"/>
    <p:sldId id="352" r:id="rId21"/>
    <p:sldId id="353" r:id="rId22"/>
    <p:sldId id="354" r:id="rId23"/>
    <p:sldId id="355" r:id="rId24"/>
    <p:sldId id="348" r:id="rId25"/>
    <p:sldId id="349" r:id="rId26"/>
    <p:sldId id="295" r:id="rId27"/>
    <p:sldId id="301" r:id="rId28"/>
    <p:sldId id="300" r:id="rId29"/>
    <p:sldId id="34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00"/>
    <a:srgbClr val="941100"/>
    <a:srgbClr val="003F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65"/>
    <p:restoredTop sz="91488"/>
  </p:normalViewPr>
  <p:slideViewPr>
    <p:cSldViewPr snapToGrid="0" snapToObjects="1" showGuides="1">
      <p:cViewPr>
        <p:scale>
          <a:sx n="87" d="100"/>
          <a:sy n="87" d="100"/>
        </p:scale>
        <p:origin x="432" y="-39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12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11" Type="http://schemas.openxmlformats.org/officeDocument/2006/relationships/image" Target="../media/image21.png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10" Type="http://schemas.openxmlformats.org/officeDocument/2006/relationships/image" Target="../media/image20.jpg"/><Relationship Id="rId4" Type="http://schemas.openxmlformats.org/officeDocument/2006/relationships/image" Target="../media/image52.jp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461213" y="277229"/>
            <a:ext cx="10058400" cy="2078255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Predictive dynamical models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for human sensorimotor control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of teleoperated robots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527231" y="2482808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forward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/>
              <a:t>forward model is simpler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         </a:t>
            </a:r>
            <a:r>
              <a:rPr lang="en-US" sz="2400" dirty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/>
              <a:t>start with </a:t>
            </a:r>
            <a:r>
              <a:rPr lang="en-US" b="1" dirty="0"/>
              <a:t>forward model</a:t>
            </a:r>
            <a:r>
              <a:rPr lang="en-US" dirty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inverse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/>
              <a:t>start with simplified </a:t>
            </a:r>
            <a:r>
              <a:rPr lang="en-US" b="1" dirty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*augment with feedback to correct for initial condition error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/>
              <a:t>to obtain </a:t>
            </a:r>
            <a:r>
              <a:rPr lang="en-US" b="1" dirty="0"/>
              <a:t>inverse model</a:t>
            </a:r>
            <a:r>
              <a:rPr lang="en-US" dirty="0"/>
              <a:t>, apply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that matches*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—</a:t>
            </a:r>
            <a:r>
              <a:rPr lang="en-US" dirty="0" err="1"/>
              <a:t>th</a:t>
            </a:r>
            <a:r>
              <a:rPr lang="en-US" dirty="0"/>
              <a:t> derivative of desired output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pairing forward +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closed-loop dynamics have undesirable property: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states in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/>
              <a:t> are </a:t>
            </a:r>
            <a:r>
              <a:rPr lang="en-US" b="1" dirty="0"/>
              <a:t>unobservable</a:t>
            </a:r>
          </a:p>
          <a:p>
            <a:pPr lvl="1"/>
            <a:r>
              <a:rPr lang="en-US" b="1" dirty="0"/>
              <a:t>generally impossible </a:t>
            </a:r>
            <a:r>
              <a:rPr lang="en-US" dirty="0"/>
              <a:t>to compute inverting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by restricting system dynamics, can bypass this issue:</a:t>
            </a:r>
            <a:endParaRPr lang="en-US" b="1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If 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are stable models,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testing forward +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953606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subjects use 1-dimensional input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vertical cursor position</a:t>
            </a:r>
            <a:r>
              <a:rPr lang="en-US" dirty="0"/>
              <a:t> 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22" name="spie1_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621087"/>
            <a:ext cx="9144000" cy="3236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89"/>
          <a:stretch/>
        </p:blipFill>
        <p:spPr>
          <a:xfrm>
            <a:off x="0" y="2035756"/>
            <a:ext cx="9144000" cy="11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do humans use inverse models?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6" r="50531"/>
          <a:stretch/>
        </p:blipFill>
        <p:spPr>
          <a:xfrm>
            <a:off x="0" y="953606"/>
            <a:ext cx="9144000" cy="5123325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59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do humans use PD control?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 t="41076" r="-18"/>
          <a:stretch/>
        </p:blipFill>
        <p:spPr>
          <a:xfrm>
            <a:off x="0" y="953606"/>
            <a:ext cx="9138036" cy="5130163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9773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do humans use PD control?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1" y="1190721"/>
            <a:ext cx="5185409" cy="5217319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94515" y="1190721"/>
            <a:ext cx="4049486" cy="552423"/>
          </a:xfrm>
        </p:spPr>
        <p:txBody>
          <a:bodyPr/>
          <a:lstStyle/>
          <a:p>
            <a:pPr lvl="1"/>
            <a:r>
              <a:rPr lang="en-US" dirty="0"/>
              <a:t>output nonlinearity changes learned model, leaves predicted input unaffected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8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data analysis and visualization</a:t>
            </a:r>
          </a:p>
        </p:txBody>
      </p:sp>
      <p:pic>
        <p:nvPicPr>
          <p:cNvPr id="11" name="spie1_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800891"/>
            <a:ext cx="9144000" cy="3236913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each assay consists of 10 </a:t>
            </a:r>
            <a:r>
              <a:rPr lang="en-US" i="1" dirty="0"/>
              <a:t>up </a:t>
            </a:r>
            <a:r>
              <a:rPr lang="en-US" dirty="0"/>
              <a:t>and </a:t>
            </a:r>
            <a:r>
              <a:rPr lang="en-US" i="1" dirty="0"/>
              <a:t>down</a:t>
            </a:r>
            <a:r>
              <a:rPr lang="en-US" dirty="0"/>
              <a:t> references with each of 2 magnitudes (10%, 20% display height)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data analysis and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798770"/>
            <a:ext cx="9154160" cy="324115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each assay consists of 10 </a:t>
            </a:r>
            <a:r>
              <a:rPr lang="en-US" i="1" dirty="0"/>
              <a:t>up</a:t>
            </a:r>
            <a:r>
              <a:rPr lang="en-US" dirty="0"/>
              <a:t> and </a:t>
            </a:r>
            <a:r>
              <a:rPr lang="en-US" i="1" dirty="0"/>
              <a:t>down</a:t>
            </a:r>
            <a:r>
              <a:rPr lang="en-US" dirty="0"/>
              <a:t> references with each of 2 magnitudes (10%, 20% display height)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7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human interaction with the physical world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/>
              <a:t>is increasingly mediated by automation</a:t>
            </a:r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Human-Cyber-Physical Systems </a:t>
            </a:r>
            <a:r>
              <a:rPr lang="en-US" dirty="0"/>
              <a:t>(HCPS)</a:t>
            </a:r>
          </a:p>
        </p:txBody>
      </p:sp>
    </p:spTree>
    <p:extLst>
      <p:ext uri="{BB962C8B-B14F-4D97-AF65-F5344CB8AC3E}">
        <p14:creationId xmlns:p14="http://schemas.microsoft.com/office/powerpoint/2010/main" val="9833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data analysis and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798770"/>
            <a:ext cx="9154160" cy="3241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2" y="1798770"/>
            <a:ext cx="9154164" cy="324115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to visualize the data, we flip </a:t>
            </a:r>
            <a:r>
              <a:rPr lang="en-US" i="1" dirty="0"/>
              <a:t>down</a:t>
            </a:r>
            <a:r>
              <a:rPr lang="en-US" dirty="0"/>
              <a:t> trials and shift the baseline to coincide for all trials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8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data analysis and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3430479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to visualize the data, we flip </a:t>
            </a:r>
            <a:r>
              <a:rPr lang="en-US" i="1" dirty="0"/>
              <a:t>down</a:t>
            </a:r>
            <a:r>
              <a:rPr lang="en-US" dirty="0"/>
              <a:t> trials and shift the baseline to coincide for all trials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3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data analysis and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3430479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to assess subject performance, we visualize the interquartile range (i.e. 25</a:t>
            </a:r>
            <a:r>
              <a:rPr lang="en-US" baseline="30000" dirty="0"/>
              <a:t>th</a:t>
            </a:r>
            <a:r>
              <a:rPr lang="en-US" dirty="0"/>
              <a:t>—75</a:t>
            </a:r>
            <a:r>
              <a:rPr lang="en-US" baseline="30000" dirty="0"/>
              <a:t>th</a:t>
            </a:r>
            <a:r>
              <a:rPr lang="en-US" dirty="0"/>
              <a:t> percentiles)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63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results:  first-order model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06"/>
            <a:ext cx="9144000" cy="4639772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5593378"/>
            <a:ext cx="12170664" cy="1195840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operator outputs enclose reference, </a:t>
            </a:r>
          </a:p>
          <a:p>
            <a:r>
              <a:rPr lang="en-US" b="1" dirty="0"/>
              <a:t>but operator inputs do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6545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results:  zero dynamics</a:t>
            </a:r>
            <a:r>
              <a:rPr lang="en-US"/>
              <a:t>, nonlinearities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480"/>
            <a:ext cx="9144000" cy="494689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5593378"/>
            <a:ext cx="12170664" cy="1195840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zero dynamics increase input error;</a:t>
            </a:r>
          </a:p>
          <a:p>
            <a:r>
              <a:rPr lang="en-US" b="1" dirty="0"/>
              <a:t>nonlinearities decrease input error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/>
              <a:t>Human-Cyber-Physical System:</a:t>
            </a:r>
            <a:endParaRPr lang="en-US" b="0" dirty="0"/>
          </a:p>
          <a:p>
            <a:pPr>
              <a:spcBef>
                <a:spcPts val="0"/>
              </a:spcBef>
            </a:pPr>
            <a:r>
              <a:rPr lang="en-US" dirty="0"/>
              <a:t>robotic </a:t>
            </a:r>
            <a:r>
              <a:rPr lang="en-US" dirty="0" err="1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/>
              <a:t>future:</a:t>
            </a:r>
          </a:p>
          <a:p>
            <a:r>
              <a:rPr lang="en-US" b="1" u="sng" dirty="0"/>
              <a:t>dynamic</a:t>
            </a:r>
            <a:r>
              <a:rPr lang="en-US" b="1" dirty="0"/>
              <a:t> tele-manipulation &amp; tele-locomotion</a:t>
            </a:r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/>
              <a:t>Human-Cyber-Physical System:</a:t>
            </a:r>
            <a:endParaRPr lang="en-US" b="0" dirty="0"/>
          </a:p>
          <a:p>
            <a:pPr>
              <a:spcBef>
                <a:spcPts val="0"/>
              </a:spcBef>
            </a:pPr>
            <a:r>
              <a:rPr lang="en-US" dirty="0"/>
              <a:t>robotic </a:t>
            </a:r>
            <a:r>
              <a:rPr lang="en-US" dirty="0" err="1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66" y="3784396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2" y="2403375"/>
            <a:ext cx="685799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1" y="3091916"/>
            <a:ext cx="685801" cy="685801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7794" y="2412099"/>
            <a:ext cx="2551276" cy="673686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Darrin Howell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4782" y="3115551"/>
            <a:ext cx="2847358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>
                <a:solidFill>
                  <a:schemeClr val="tx2"/>
                </a:solidFill>
              </a:rPr>
              <a:t>Cydney Beckwith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395769" y="3784503"/>
            <a:ext cx="2551276" cy="659461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Shankar </a:t>
            </a:r>
            <a:r>
              <a:rPr lang="en-US" sz="2800" dirty="0" err="1">
                <a:solidFill>
                  <a:schemeClr val="tx2"/>
                </a:solidFill>
              </a:rPr>
              <a:t>Sastry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55" y="3786809"/>
            <a:ext cx="685801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1" y="1714123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7794" y="1722410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err="1">
                <a:solidFill>
                  <a:schemeClr val="tx2"/>
                </a:solidFill>
              </a:rPr>
              <a:t>Eatai</a:t>
            </a:r>
            <a:r>
              <a:rPr lang="en-US" sz="2800" dirty="0">
                <a:solidFill>
                  <a:schemeClr val="tx2"/>
                </a:solidFill>
              </a:rPr>
              <a:t> Roth</a:t>
            </a:r>
          </a:p>
        </p:txBody>
      </p:sp>
      <p:sp>
        <p:nvSpPr>
          <p:cNvPr id="47" name="Text Placeholder 1"/>
          <p:cNvSpPr txBox="1">
            <a:spLocks/>
          </p:cNvSpPr>
          <p:nvPr/>
        </p:nvSpPr>
        <p:spPr>
          <a:xfrm>
            <a:off x="4257675" y="148900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05201"/>
            <a:ext cx="488632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</a:rPr>
              <a:t>thank you!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9" y="3785044"/>
            <a:ext cx="685801" cy="685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3103428"/>
            <a:ext cx="685801" cy="685801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/>
        </p:nvSpPr>
        <p:spPr>
          <a:xfrm>
            <a:off x="6387060" y="3097563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>
                <a:solidFill>
                  <a:schemeClr val="tx2"/>
                </a:solidFill>
              </a:rPr>
              <a:t>Dexter Scobee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46" y="3113157"/>
            <a:ext cx="685801" cy="685801"/>
          </a:xfrm>
          <a:prstGeom prst="rect">
            <a:avLst/>
          </a:prstGeom>
        </p:spPr>
      </p:pic>
      <p:sp>
        <p:nvSpPr>
          <p:cNvPr id="39" name="Text Placeholder 2"/>
          <p:cNvSpPr txBox="1">
            <a:spLocks/>
          </p:cNvSpPr>
          <p:nvPr/>
        </p:nvSpPr>
        <p:spPr>
          <a:xfrm>
            <a:off x="1924782" y="3793331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>
                <a:solidFill>
                  <a:schemeClr val="tx2"/>
                </a:solidFill>
              </a:rPr>
              <a:t>Ryan Robinson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8" y="3779709"/>
            <a:ext cx="685801" cy="6858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2405453"/>
            <a:ext cx="685800" cy="68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1719653"/>
            <a:ext cx="685800" cy="685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34" y="2487763"/>
            <a:ext cx="685801" cy="534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34" y="1841429"/>
            <a:ext cx="685801" cy="438308"/>
          </a:xfrm>
          <a:prstGeom prst="rect">
            <a:avLst/>
          </a:prstGeom>
        </p:spPr>
      </p:pic>
      <p:sp>
        <p:nvSpPr>
          <p:cNvPr id="48" name="Text Placeholder 2"/>
          <p:cNvSpPr txBox="1">
            <a:spLocks/>
          </p:cNvSpPr>
          <p:nvPr/>
        </p:nvSpPr>
        <p:spPr>
          <a:xfrm>
            <a:off x="6387060" y="2434743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</a:rPr>
              <a:t>Mike McCourt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6387060" y="1769317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</a:rPr>
              <a:t>Will </a:t>
            </a:r>
            <a:r>
              <a:rPr lang="en-US" sz="2800" dirty="0" err="1">
                <a:solidFill>
                  <a:schemeClr val="tx2"/>
                </a:solidFill>
              </a:rPr>
              <a:t>Nothwang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" y="5402456"/>
            <a:ext cx="1355915" cy="13568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44" y="4715629"/>
            <a:ext cx="2275064" cy="1023778"/>
          </a:xfrm>
          <a:prstGeom prst="rect">
            <a:avLst/>
          </a:prstGeom>
        </p:spPr>
      </p:pic>
      <p:sp>
        <p:nvSpPr>
          <p:cNvPr id="67" name="Text Placeholder 1"/>
          <p:cNvSpPr txBox="1">
            <a:spLocks/>
          </p:cNvSpPr>
          <p:nvPr/>
        </p:nvSpPr>
        <p:spPr>
          <a:xfrm>
            <a:off x="1432192" y="5798068"/>
            <a:ext cx="6679896" cy="10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CPS </a:t>
            </a:r>
            <a:r>
              <a:rPr lang="en-US" sz="2800" b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#1565529:  Provably-safe 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interventions for Human-Cyber-Physical Systems</a:t>
            </a:r>
          </a:p>
        </p:txBody>
      </p:sp>
      <p:sp>
        <p:nvSpPr>
          <p:cNvPr id="68" name="Text Placeholder 1"/>
          <p:cNvSpPr txBox="1">
            <a:spLocks/>
          </p:cNvSpPr>
          <p:nvPr/>
        </p:nvSpPr>
        <p:spPr>
          <a:xfrm>
            <a:off x="1719946" y="4746286"/>
            <a:ext cx="5512224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ONR #N00014-13-1-0341:</a:t>
            </a: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Embedded Humans MURI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8" y="1730210"/>
            <a:ext cx="685801" cy="6858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1" y="2443920"/>
            <a:ext cx="685801" cy="6858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8" y="3154313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robotic </a:t>
            </a:r>
            <a:r>
              <a:rPr lang="en-US" dirty="0" err="1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sensory feedback </a:t>
              </a: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 motor control inputs</a:t>
              </a: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ysClr val="windowText" lastClr="000000"/>
                  </a:solidFill>
                </a:rPr>
                <a:t>sensory feedback</a:t>
              </a: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</p:spTree>
    <p:extLst>
      <p:ext uri="{BB962C8B-B14F-4D97-AF65-F5344CB8AC3E}">
        <p14:creationId xmlns:p14="http://schemas.microsoft.com/office/powerpoint/2010/main" val="8489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/>
              <a:t>roles </a:t>
            </a:r>
            <a:r>
              <a:rPr lang="en-US" sz="4000" dirty="0"/>
              <a:t>for humans and automation</a:t>
            </a:r>
            <a:endParaRPr lang="en-US" sz="4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5267" r="13207" b="5041"/>
          <a:stretch/>
        </p:blipFill>
        <p:spPr>
          <a:xfrm>
            <a:off x="2908696" y="1326787"/>
            <a:ext cx="3172275" cy="184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1321195"/>
            <a:ext cx="2927246" cy="184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>
            <a:off x="45908" y="1321195"/>
            <a:ext cx="2772911" cy="18490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39" y="3239952"/>
            <a:ext cx="9049053" cy="1952107"/>
            <a:chOff x="595222" y="3283621"/>
            <a:chExt cx="8023592" cy="1730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b="8515"/>
            <a:stretch/>
          </p:blipFill>
          <p:spPr>
            <a:xfrm>
              <a:off x="3130815" y="3283621"/>
              <a:ext cx="2812785" cy="17283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91" y="3283621"/>
              <a:ext cx="2595523" cy="1730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5" b="882"/>
            <a:stretch/>
          </p:blipFill>
          <p:spPr>
            <a:xfrm>
              <a:off x="595222" y="3283621"/>
              <a:ext cx="2455901" cy="1728326"/>
            </a:xfrm>
            <a:prstGeom prst="rect">
              <a:avLst/>
            </a:prstGeom>
          </p:spPr>
        </p:pic>
      </p:grp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legal</a:t>
            </a:r>
            <a:r>
              <a:rPr lang="en-US" dirty="0"/>
              <a:t>, </a:t>
            </a:r>
            <a:r>
              <a:rPr lang="en-US" b="1" dirty="0"/>
              <a:t>ethical</a:t>
            </a:r>
            <a:r>
              <a:rPr lang="en-US" dirty="0"/>
              <a:t>, and </a:t>
            </a:r>
            <a:r>
              <a:rPr lang="en-US" b="1" dirty="0"/>
              <a:t>political </a:t>
            </a:r>
            <a:r>
              <a:rPr lang="en-US" dirty="0"/>
              <a:t>concerns</a:t>
            </a:r>
          </a:p>
          <a:p>
            <a:r>
              <a:rPr lang="en-US" dirty="0"/>
              <a:t>ensure humans will remain in-the-loop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7102636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Nothwang</a:t>
            </a:r>
            <a:r>
              <a:rPr lang="en-US" sz="1600" dirty="0"/>
              <a:t>, Robinson, Burden, McCourt, Curtis </a:t>
            </a:r>
            <a:r>
              <a:rPr lang="en-US" sz="1600" i="1" dirty="0"/>
              <a:t>IEEE Resilience Week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Should be Part of the Control Loop?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8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loss</a:t>
            </a:r>
          </a:p>
          <a:p>
            <a:pPr lvl="0"/>
            <a:r>
              <a:rPr lang="en-US" dirty="0">
                <a:solidFill>
                  <a:srgbClr val="FFFFFF"/>
                </a:solidFill>
              </a:rPr>
              <a:t> 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5734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intervening in Human-Cyber-Physical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sensory feedback </a:t>
              </a: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 motor control inputs</a:t>
              </a: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ysClr val="windowText" lastClr="000000"/>
                  </a:solidFill>
                </a:rPr>
                <a:t>sensory feedback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any intervention alters the sensorimotor loop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4000" b="1" dirty="0"/>
              <a:t>safe intervention</a:t>
            </a:r>
            <a:r>
              <a:rPr lang="en-US" sz="4000" dirty="0"/>
              <a:t> requires validated </a:t>
            </a:r>
          </a:p>
          <a:p>
            <a:pPr>
              <a:spcBef>
                <a:spcPts val="0"/>
              </a:spcBef>
            </a:pPr>
            <a:r>
              <a:rPr lang="en-US" sz="4000" dirty="0"/>
              <a:t>predictive 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3228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predictable 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forward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predictable 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forward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instantiating 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6447</TotalTime>
  <Words>963</Words>
  <Application>Microsoft Office PowerPoint</Application>
  <PresentationFormat>On-screen Show (4:3)</PresentationFormat>
  <Paragraphs>154</Paragraphs>
  <Slides>28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ＭＳ Ｐゴシック</vt:lpstr>
      <vt:lpstr>Arial</vt:lpstr>
      <vt:lpstr>Calibri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 Burden</cp:lastModifiedBy>
  <cp:revision>221</cp:revision>
  <dcterms:created xsi:type="dcterms:W3CDTF">2014-10-14T00:51:43Z</dcterms:created>
  <dcterms:modified xsi:type="dcterms:W3CDTF">2017-05-16T17:53:40Z</dcterms:modified>
</cp:coreProperties>
</file>