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33.jpg" ContentType="image/pn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2" r:id="rId2"/>
  </p:sldMasterIdLst>
  <p:notesMasterIdLst>
    <p:notesMasterId r:id="rId12"/>
  </p:notesMasterIdLst>
  <p:sldIdLst>
    <p:sldId id="294" r:id="rId3"/>
    <p:sldId id="336" r:id="rId4"/>
    <p:sldId id="338" r:id="rId5"/>
    <p:sldId id="343" r:id="rId6"/>
    <p:sldId id="271" r:id="rId7"/>
    <p:sldId id="276" r:id="rId8"/>
    <p:sldId id="348" r:id="rId9"/>
    <p:sldId id="351" r:id="rId10"/>
    <p:sldId id="35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400"/>
    <a:srgbClr val="941100"/>
    <a:srgbClr val="003F00"/>
    <a:srgbClr val="008F00"/>
    <a:srgbClr val="190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769"/>
    <p:restoredTop sz="91488"/>
  </p:normalViewPr>
  <p:slideViewPr>
    <p:cSldViewPr snapToGrid="0" snapToObjects="1" showGuides="1">
      <p:cViewPr varScale="1">
        <p:scale>
          <a:sx n="87" d="100"/>
          <a:sy n="87" d="100"/>
        </p:scale>
        <p:origin x="240" y="3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32C74-E9BE-8845-AA1F-275C58478BD4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0A490-7766-E549-A9C6-D9A35B8B0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replace</a:t>
            </a:r>
            <a:r>
              <a:rPr lang="en-US" baseline="0" dirty="0"/>
              <a:t> text with cartoon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0A490-7766-E549-A9C6-D9A35B8B0A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3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15637" y="1332224"/>
            <a:ext cx="8312727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5000" b="0" i="0" baseline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</p:spTree>
    <p:extLst>
      <p:ext uri="{BB962C8B-B14F-4D97-AF65-F5344CB8AC3E}">
        <p14:creationId xmlns:p14="http://schemas.microsoft.com/office/powerpoint/2010/main" val="2373491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 advTm="7500"/>
    </mc:Choice>
    <mc:Fallback xmlns="">
      <p:transition spd="slow" advTm="75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1068"/>
            <a:ext cx="9144000" cy="9526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90000"/>
              </a:lnSpc>
              <a:buNone/>
              <a:defRPr sz="4800" b="1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2795" y="2120734"/>
            <a:ext cx="8325375" cy="4446318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Grande" charset="0"/>
              <a:buChar char="•"/>
              <a:defRPr sz="32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40080">
              <a:defRPr sz="28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1600" b="0" i="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tx2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15637" y="1379988"/>
            <a:ext cx="8312727" cy="5472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None/>
              <a:defRPr sz="3600" b="0" i="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7500"/>
    </mc:Choice>
    <mc:Fallback xmlns="">
      <p:transition spd="slow" advTm="75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2" y="6092265"/>
            <a:ext cx="2939921" cy="521599"/>
          </a:xfrm>
          <a:prstGeom prst="rect">
            <a:avLst/>
          </a:prstGeom>
        </p:spPr>
      </p:pic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83915" y="5945854"/>
            <a:ext cx="13716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7500"/>
    </mc:Choice>
    <mc:Fallback xmlns="">
      <p:transition spd="slow" advTm="75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722215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371" y="6130325"/>
            <a:ext cx="2939921" cy="52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7500"/>
    </mc:Choice>
    <mc:Fallback xmlns="">
      <p:transition spd="slow" advTm="75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83915" y="5945854"/>
            <a:ext cx="13716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7500"/>
    </mc:Choice>
    <mc:Fallback xmlns="">
      <p:transition spd="slow" advTm="75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3180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79" y="6207786"/>
            <a:ext cx="2939921" cy="52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7500"/>
    </mc:Choice>
    <mc:Fallback xmlns="">
      <p:transition spd="slow" advTm="75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mc:AlternateContent xmlns:mc="http://schemas.openxmlformats.org/markup-compatibility/2006" xmlns:p14="http://schemas.microsoft.com/office/powerpoint/2010/main">
    <mc:Choice Requires="p14">
      <p:transition spd="slow" p14:dur="2500" advTm="7500"/>
    </mc:Choice>
    <mc:Fallback xmlns="">
      <p:transition spd="slow" advTm="75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mc:AlternateContent xmlns:mc="http://schemas.openxmlformats.org/markup-compatibility/2006" xmlns:p14="http://schemas.microsoft.com/office/powerpoint/2010/main">
    <mc:Choice Requires="p14">
      <p:transition spd="slow" p14:dur="2500" advTm="7500"/>
    </mc:Choice>
    <mc:Fallback xmlns="">
      <p:transition spd="slow" advTm="75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10" Type="http://schemas.openxmlformats.org/officeDocument/2006/relationships/image" Target="../media/image22.pn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31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22.png"/><Relationship Id="rId5" Type="http://schemas.microsoft.com/office/2007/relationships/hdphoto" Target="../media/hdphoto2.wdp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2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jpg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87"/>
          <a:stretch/>
        </p:blipFill>
        <p:spPr>
          <a:xfrm>
            <a:off x="1251343" y="1425526"/>
            <a:ext cx="1785031" cy="158010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-481995" y="59362"/>
            <a:ext cx="10058400" cy="1190597"/>
          </a:xfrm>
          <a:prstGeom prst="rect">
            <a:avLst/>
          </a:prstGeom>
          <a:solidFill>
            <a:srgbClr val="190037"/>
          </a:solidFill>
          <a:ln w="76200">
            <a:solidFill>
              <a:srgbClr val="E8D3A2">
                <a:lumMod val="50000"/>
              </a:srgbClr>
            </a:solidFill>
          </a:ln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3600" b="0" i="0" kern="120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ts val="3800"/>
              </a:lnSpc>
              <a:spcBef>
                <a:spcPts val="0"/>
              </a:spcBef>
            </a:pPr>
            <a:r>
              <a:rPr lang="en-US" sz="4000" b="1" dirty="0">
                <a:solidFill>
                  <a:schemeClr val="bg2"/>
                </a:solidFill>
              </a:rPr>
              <a:t>Provably-safe interventions for </a:t>
            </a:r>
          </a:p>
          <a:p>
            <a:pPr lvl="0">
              <a:lnSpc>
                <a:spcPts val="3800"/>
              </a:lnSpc>
              <a:spcBef>
                <a:spcPts val="0"/>
              </a:spcBef>
            </a:pPr>
            <a:r>
              <a:rPr lang="en-US" sz="4000" b="1" dirty="0">
                <a:solidFill>
                  <a:schemeClr val="bg2"/>
                </a:solidFill>
              </a:rPr>
              <a:t>Human-Cyber-Physical Systems (HCPS)</a:t>
            </a:r>
          </a:p>
        </p:txBody>
      </p:sp>
      <p:sp>
        <p:nvSpPr>
          <p:cNvPr id="19" name="Text Placeholder 1"/>
          <p:cNvSpPr txBox="1">
            <a:spLocks/>
          </p:cNvSpPr>
          <p:nvPr/>
        </p:nvSpPr>
        <p:spPr>
          <a:xfrm>
            <a:off x="3214657" y="1458032"/>
            <a:ext cx="4641831" cy="33528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5000" b="0" i="0" kern="1200" baseline="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ts val="3000"/>
              </a:lnSpc>
              <a:spcBef>
                <a:spcPts val="0"/>
              </a:spcBef>
            </a:pPr>
            <a:r>
              <a:rPr lang="en-US" sz="4400" b="1" dirty="0">
                <a:solidFill>
                  <a:srgbClr val="33006F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Sam Burden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Assistant Professor</a:t>
            </a: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Electrical Engineering</a:t>
            </a: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University of Washington</a:t>
            </a:r>
          </a:p>
          <a:p>
            <a:pPr>
              <a:spcBef>
                <a:spcPts val="0"/>
              </a:spcBef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Seattle, WA USA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http://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faculty.uw.edu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sburden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51342" y="4315620"/>
            <a:ext cx="4582425" cy="1169442"/>
            <a:chOff x="34793" y="3139578"/>
            <a:chExt cx="3583050" cy="91440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93" y="3139578"/>
              <a:ext cx="914400" cy="91440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31" name="Text Placeholder 1"/>
            <p:cNvSpPr txBox="1">
              <a:spLocks/>
            </p:cNvSpPr>
            <p:nvPr/>
          </p:nvSpPr>
          <p:spPr>
            <a:xfrm>
              <a:off x="949192" y="3223635"/>
              <a:ext cx="2668651" cy="57378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4572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/>
                <a:buNone/>
                <a:defRPr sz="5000" b="0" i="0" kern="1200" baseline="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8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4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0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0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ts val="3000"/>
                </a:lnSpc>
                <a:spcBef>
                  <a:spcPts val="0"/>
                </a:spcBef>
              </a:pPr>
              <a:r>
                <a:rPr lang="en-US" sz="4000" b="1" dirty="0" err="1">
                  <a:solidFill>
                    <a:srgbClr val="33006F">
                      <a:lumMod val="50000"/>
                    </a:srgbClr>
                  </a:solidFill>
                  <a:latin typeface="Calibri" charset="0"/>
                  <a:ea typeface="Calibri" charset="0"/>
                  <a:cs typeface="Calibri" charset="0"/>
                </a:rPr>
                <a:t>Eatai</a:t>
              </a:r>
              <a:r>
                <a:rPr lang="en-US" sz="4000" b="1" dirty="0">
                  <a:solidFill>
                    <a:srgbClr val="33006F">
                      <a:lumMod val="50000"/>
                    </a:srgbClr>
                  </a:solidFill>
                  <a:latin typeface="Calibri" charset="0"/>
                  <a:ea typeface="Calibri" charset="0"/>
                  <a:cs typeface="Calibri" charset="0"/>
                </a:rPr>
                <a:t>  </a:t>
              </a:r>
            </a:p>
            <a:p>
              <a:pPr lvl="0">
                <a:lnSpc>
                  <a:spcPts val="3000"/>
                </a:lnSpc>
                <a:spcBef>
                  <a:spcPts val="0"/>
                </a:spcBef>
              </a:pPr>
              <a:r>
                <a:rPr lang="en-US" sz="4000" b="1" dirty="0">
                  <a:solidFill>
                    <a:srgbClr val="33006F">
                      <a:lumMod val="50000"/>
                    </a:srgbClr>
                  </a:solidFill>
                  <a:latin typeface="Calibri" charset="0"/>
                  <a:ea typeface="Calibri" charset="0"/>
                  <a:cs typeface="Calibri" charset="0"/>
                </a:rPr>
                <a:t>Roth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110760" y="4315620"/>
            <a:ext cx="4582425" cy="1169442"/>
            <a:chOff x="34793" y="5029200"/>
            <a:chExt cx="3583050" cy="91440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93" y="5029200"/>
              <a:ext cx="914400" cy="91440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32" name="Text Placeholder 1"/>
            <p:cNvSpPr txBox="1">
              <a:spLocks/>
            </p:cNvSpPr>
            <p:nvPr/>
          </p:nvSpPr>
          <p:spPr>
            <a:xfrm>
              <a:off x="949192" y="5137825"/>
              <a:ext cx="2668651" cy="57378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4572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/>
                <a:buNone/>
                <a:defRPr sz="5000" b="0" i="0" kern="1200" baseline="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8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4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0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0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ts val="3000"/>
                </a:lnSpc>
                <a:spcBef>
                  <a:spcPts val="0"/>
                </a:spcBef>
              </a:pPr>
              <a:r>
                <a:rPr lang="en-US" sz="4000" b="1" dirty="0">
                  <a:solidFill>
                    <a:srgbClr val="33006F">
                      <a:lumMod val="50000"/>
                    </a:srgbClr>
                  </a:solidFill>
                  <a:latin typeface="Calibri" charset="0"/>
                  <a:ea typeface="Calibri" charset="0"/>
                  <a:cs typeface="Calibri" charset="0"/>
                </a:rPr>
                <a:t>Darrin </a:t>
              </a:r>
            </a:p>
            <a:p>
              <a:pPr lvl="0">
                <a:lnSpc>
                  <a:spcPts val="3000"/>
                </a:lnSpc>
                <a:spcBef>
                  <a:spcPts val="0"/>
                </a:spcBef>
              </a:pPr>
              <a:r>
                <a:rPr lang="en-US" sz="4000" b="1" dirty="0">
                  <a:solidFill>
                    <a:srgbClr val="33006F">
                      <a:lumMod val="50000"/>
                    </a:srgbClr>
                  </a:solidFill>
                  <a:latin typeface="Calibri" charset="0"/>
                  <a:ea typeface="Calibri" charset="0"/>
                  <a:cs typeface="Calibri" charset="0"/>
                </a:rPr>
                <a:t>Howell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110760" y="5612840"/>
            <a:ext cx="4582425" cy="1169442"/>
            <a:chOff x="34793" y="5943600"/>
            <a:chExt cx="3583050" cy="91440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93" y="5943600"/>
              <a:ext cx="914400" cy="91440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33" name="Text Placeholder 1"/>
            <p:cNvSpPr txBox="1">
              <a:spLocks/>
            </p:cNvSpPr>
            <p:nvPr/>
          </p:nvSpPr>
          <p:spPr>
            <a:xfrm>
              <a:off x="949192" y="6053402"/>
              <a:ext cx="2668651" cy="57378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4572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/>
                <a:buNone/>
                <a:defRPr sz="5000" b="0" i="0" kern="1200" baseline="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8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4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0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0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ts val="3000"/>
                </a:lnSpc>
                <a:spcBef>
                  <a:spcPts val="0"/>
                </a:spcBef>
              </a:pPr>
              <a:r>
                <a:rPr lang="en-US" sz="4000" b="1" dirty="0">
                  <a:solidFill>
                    <a:srgbClr val="33006F">
                      <a:lumMod val="50000"/>
                    </a:srgbClr>
                  </a:solidFill>
                  <a:latin typeface="Calibri" charset="0"/>
                  <a:ea typeface="Calibri" charset="0"/>
                  <a:cs typeface="Calibri" charset="0"/>
                </a:rPr>
                <a:t>Cydney </a:t>
              </a:r>
            </a:p>
            <a:p>
              <a:pPr lvl="0">
                <a:lnSpc>
                  <a:spcPts val="3000"/>
                </a:lnSpc>
                <a:spcBef>
                  <a:spcPts val="0"/>
                </a:spcBef>
              </a:pPr>
              <a:r>
                <a:rPr lang="en-US" sz="4000" b="1" dirty="0">
                  <a:solidFill>
                    <a:srgbClr val="33006F">
                      <a:lumMod val="50000"/>
                    </a:srgbClr>
                  </a:solidFill>
                  <a:latin typeface="Calibri" charset="0"/>
                  <a:ea typeface="Calibri" charset="0"/>
                  <a:cs typeface="Calibri" charset="0"/>
                </a:rPr>
                <a:t>Beckwith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251342" y="5612839"/>
            <a:ext cx="4582425" cy="1169442"/>
            <a:chOff x="34793" y="4084389"/>
            <a:chExt cx="3583050" cy="914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93" y="4084389"/>
              <a:ext cx="914400" cy="91440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34" name="Text Placeholder 1"/>
            <p:cNvSpPr txBox="1">
              <a:spLocks/>
            </p:cNvSpPr>
            <p:nvPr/>
          </p:nvSpPr>
          <p:spPr>
            <a:xfrm>
              <a:off x="949192" y="4185602"/>
              <a:ext cx="2668651" cy="57378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4572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/>
                <a:buNone/>
                <a:defRPr sz="5000" b="0" i="0" kern="1200" baseline="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8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4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0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0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ts val="3000"/>
                </a:lnSpc>
                <a:spcBef>
                  <a:spcPts val="0"/>
                </a:spcBef>
              </a:pPr>
              <a:r>
                <a:rPr lang="en-US" sz="4000" b="1" dirty="0" err="1">
                  <a:solidFill>
                    <a:srgbClr val="33006F">
                      <a:lumMod val="50000"/>
                    </a:srgbClr>
                  </a:solidFill>
                  <a:latin typeface="Calibri" charset="0"/>
                  <a:ea typeface="Calibri" charset="0"/>
                  <a:cs typeface="Calibri" charset="0"/>
                </a:rPr>
                <a:t>Momona</a:t>
              </a:r>
              <a:r>
                <a:rPr lang="en-US" sz="4000" b="1" dirty="0">
                  <a:solidFill>
                    <a:srgbClr val="33006F">
                      <a:lumMod val="50000"/>
                    </a:srgbClr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</a:p>
            <a:p>
              <a:pPr lvl="0">
                <a:lnSpc>
                  <a:spcPts val="3000"/>
                </a:lnSpc>
                <a:spcBef>
                  <a:spcPts val="0"/>
                </a:spcBef>
              </a:pPr>
              <a:r>
                <a:rPr lang="en-US" sz="4000" b="1" dirty="0" err="1">
                  <a:solidFill>
                    <a:srgbClr val="33006F">
                      <a:lumMod val="50000"/>
                    </a:srgbClr>
                  </a:solidFill>
                  <a:latin typeface="Calibri" charset="0"/>
                  <a:ea typeface="Calibri" charset="0"/>
                  <a:cs typeface="Calibri" charset="0"/>
                </a:rPr>
                <a:t>Yamagami</a:t>
              </a:r>
              <a:endParaRPr lang="en-US" sz="4000" b="1" dirty="0">
                <a:solidFill>
                  <a:srgbClr val="33006F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71476" y="3077751"/>
            <a:ext cx="2188531" cy="1097441"/>
            <a:chOff x="4499499" y="4442079"/>
            <a:chExt cx="3524650" cy="1767438"/>
          </a:xfrm>
        </p:grpSpPr>
        <p:pic>
          <p:nvPicPr>
            <p:cNvPr id="20" name="Picture 19" descr="uw_seal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705" y="4442079"/>
              <a:ext cx="1368837" cy="1368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703" y="4454098"/>
              <a:ext cx="1355915" cy="1356818"/>
            </a:xfrm>
            <a:prstGeom prst="rect">
              <a:avLst/>
            </a:prstGeom>
          </p:spPr>
        </p:pic>
        <p:sp>
          <p:nvSpPr>
            <p:cNvPr id="23" name="Text Placeholder 1"/>
            <p:cNvSpPr txBox="1">
              <a:spLocks/>
            </p:cNvSpPr>
            <p:nvPr/>
          </p:nvSpPr>
          <p:spPr>
            <a:xfrm>
              <a:off x="4499499" y="5718545"/>
              <a:ext cx="3524650" cy="490972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l" defTabSz="457200" rtl="0" eaLnBrk="1" latinLnBrk="0" hangingPunct="1">
                <a:lnSpc>
                  <a:spcPct val="100000"/>
                </a:lnSpc>
                <a:spcBef>
                  <a:spcPct val="20000"/>
                </a:spcBef>
                <a:buFont typeface="Arial"/>
                <a:buNone/>
                <a:defRPr sz="5000" b="0" i="0" kern="1200" baseline="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8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4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0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000" b="0" i="0" kern="1200">
                  <a:solidFill>
                    <a:srgbClr val="E8D3A2"/>
                  </a:solidFill>
                  <a:latin typeface="Encode Sans Normal Black"/>
                  <a:ea typeface="+mn-ea"/>
                  <a:cs typeface="Encode Sans Normal Black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US" sz="2000" b="1">
                  <a:solidFill>
                    <a:schemeClr val="tx1">
                      <a:lumMod val="5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CNS #1565529</a:t>
              </a:r>
              <a:endParaRPr lang="en-US" sz="2000" b="1" dirty="0">
                <a:solidFill>
                  <a:schemeClr val="tx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58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0"/>
    </mc:Choice>
    <mc:Fallback xmlns=""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332" y="408322"/>
            <a:ext cx="12170664" cy="6085332"/>
          </a:xfrm>
          <a:prstGeom prst="rect">
            <a:avLst/>
          </a:prstGeom>
          <a:effectLst>
            <a:softEdge rad="10668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1" y="1258229"/>
            <a:ext cx="8962339" cy="423944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38320"/>
            <a:ext cx="9144000" cy="9526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b="0" dirty="0"/>
              <a:t>Human-Cyber-Physical System:</a:t>
            </a:r>
          </a:p>
          <a:p>
            <a:pPr>
              <a:spcBef>
                <a:spcPts val="0"/>
              </a:spcBef>
            </a:pPr>
            <a:r>
              <a:rPr lang="en-US" dirty="0"/>
              <a:t>robotic </a:t>
            </a:r>
            <a:r>
              <a:rPr lang="en-US" dirty="0" err="1"/>
              <a:t>teleoperation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479176" y="2369243"/>
            <a:ext cx="5585012" cy="1935528"/>
            <a:chOff x="1479176" y="2420290"/>
            <a:chExt cx="5585012" cy="1935528"/>
          </a:xfrm>
        </p:grpSpPr>
        <p:sp>
          <p:nvSpPr>
            <p:cNvPr id="9" name="Right Arrow 8"/>
            <p:cNvSpPr/>
            <p:nvPr/>
          </p:nvSpPr>
          <p:spPr>
            <a:xfrm flipH="1">
              <a:off x="1791310" y="2420290"/>
              <a:ext cx="4001520" cy="1156975"/>
            </a:xfrm>
            <a:prstGeom prst="rightArrow">
              <a:avLst>
                <a:gd name="adj1" fmla="val 50000"/>
                <a:gd name="adj2" fmla="val 67930"/>
              </a:avLst>
            </a:prstGeom>
            <a:solidFill>
              <a:schemeClr val="tx2"/>
            </a:solidFill>
            <a:ln w="381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sensory feedback </a:t>
              </a:r>
            </a:p>
          </p:txBody>
        </p:sp>
        <p:sp>
          <p:nvSpPr>
            <p:cNvPr id="13" name="Curved Right Arrow 12"/>
            <p:cNvSpPr/>
            <p:nvPr/>
          </p:nvSpPr>
          <p:spPr>
            <a:xfrm rot="10800000">
              <a:off x="4866651" y="2792430"/>
              <a:ext cx="2197537" cy="1219202"/>
            </a:xfrm>
            <a:prstGeom prst="curvedRightArrow">
              <a:avLst>
                <a:gd name="adj1" fmla="val 22017"/>
                <a:gd name="adj2" fmla="val 30217"/>
                <a:gd name="adj3" fmla="val 29294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2750535" y="3198843"/>
              <a:ext cx="4001520" cy="1156975"/>
            </a:xfrm>
            <a:prstGeom prst="rightArrow">
              <a:avLst>
                <a:gd name="adj1" fmla="val 50000"/>
                <a:gd name="adj2" fmla="val 67930"/>
              </a:avLst>
            </a:prstGeom>
            <a:solidFill>
              <a:schemeClr val="tx2"/>
            </a:solidFill>
            <a:ln w="381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</a:rPr>
                <a:t> motor control inputs</a:t>
              </a:r>
            </a:p>
          </p:txBody>
        </p:sp>
        <p:sp>
          <p:nvSpPr>
            <p:cNvPr id="12" name="Curved Right Arrow 11"/>
            <p:cNvSpPr/>
            <p:nvPr/>
          </p:nvSpPr>
          <p:spPr>
            <a:xfrm>
              <a:off x="1479176" y="2752163"/>
              <a:ext cx="1999130" cy="1219202"/>
            </a:xfrm>
            <a:prstGeom prst="curvedRightArrow">
              <a:avLst>
                <a:gd name="adj1" fmla="val 23510"/>
                <a:gd name="adj2" fmla="val 30217"/>
                <a:gd name="adj3" fmla="val 2929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 flipH="1">
              <a:off x="1791310" y="2420290"/>
              <a:ext cx="3022967" cy="1156975"/>
            </a:xfrm>
            <a:prstGeom prst="rightArrow">
              <a:avLst>
                <a:gd name="adj1" fmla="val 50000"/>
                <a:gd name="adj2" fmla="val 67930"/>
              </a:avLst>
            </a:prstGeom>
            <a:solidFill>
              <a:schemeClr val="tx2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>
                  <a:solidFill>
                    <a:sysClr val="windowText" lastClr="000000"/>
                  </a:solidFill>
                </a:rPr>
                <a:t>sensory feedback</a:t>
              </a:r>
            </a:p>
          </p:txBody>
        </p:sp>
      </p:grpSp>
      <p:sp>
        <p:nvSpPr>
          <p:cNvPr id="1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0" y="6406701"/>
            <a:ext cx="9144000" cy="373792"/>
          </a:xfrm>
        </p:spPr>
        <p:txBody>
          <a:bodyPr/>
          <a:lstStyle/>
          <a:p>
            <a:pPr algn="l"/>
            <a:r>
              <a:rPr lang="en-US" sz="1400" dirty="0" err="1"/>
              <a:t>Chiawakum</a:t>
            </a:r>
            <a:r>
              <a:rPr lang="en-US" sz="1400" dirty="0"/>
              <a:t> Creek Fire near Lake Wenatchee, WA © Michael Stanford 2015 http://</a:t>
            </a:r>
            <a:r>
              <a:rPr lang="en-US" sz="1400" dirty="0" err="1"/>
              <a:t>yourshot.nationalgeographic.com</a:t>
            </a:r>
            <a:r>
              <a:rPr lang="en-US" sz="1400" dirty="0"/>
              <a:t>/photos/4181903/</a:t>
            </a:r>
          </a:p>
        </p:txBody>
      </p:sp>
    </p:spTree>
    <p:extLst>
      <p:ext uri="{BB962C8B-B14F-4D97-AF65-F5344CB8AC3E}">
        <p14:creationId xmlns:p14="http://schemas.microsoft.com/office/powerpoint/2010/main" val="84891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/>
              <a:t>roles </a:t>
            </a:r>
            <a:r>
              <a:rPr lang="en-US" sz="4000" dirty="0"/>
              <a:t>for humans and automation</a:t>
            </a:r>
            <a:endParaRPr lang="en-US" sz="40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5" t="35267" r="13207" b="5041"/>
          <a:stretch/>
        </p:blipFill>
        <p:spPr>
          <a:xfrm>
            <a:off x="2908696" y="1326787"/>
            <a:ext cx="3172275" cy="18434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846" y="1321195"/>
            <a:ext cx="2927246" cy="18490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9"/>
          <a:stretch/>
        </p:blipFill>
        <p:spPr>
          <a:xfrm>
            <a:off x="45908" y="1321195"/>
            <a:ext cx="2772911" cy="184904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9039" y="3239952"/>
            <a:ext cx="9049053" cy="1952107"/>
            <a:chOff x="595222" y="3283621"/>
            <a:chExt cx="8023592" cy="17308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1" b="8515"/>
            <a:stretch/>
          </p:blipFill>
          <p:spPr>
            <a:xfrm>
              <a:off x="3130815" y="3283621"/>
              <a:ext cx="2812785" cy="172832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3291" y="3283621"/>
              <a:ext cx="2595523" cy="173088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95" b="882"/>
            <a:stretch/>
          </p:blipFill>
          <p:spPr>
            <a:xfrm>
              <a:off x="595222" y="3283621"/>
              <a:ext cx="2455901" cy="1728326"/>
            </a:xfrm>
            <a:prstGeom prst="rect">
              <a:avLst/>
            </a:prstGeom>
          </p:spPr>
        </p:pic>
      </p:grpSp>
      <p:sp>
        <p:nvSpPr>
          <p:cNvPr id="1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-461213" y="2624527"/>
            <a:ext cx="10058400" cy="1419476"/>
          </a:xfrm>
          <a:solidFill>
            <a:srgbClr val="190037"/>
          </a:solidFill>
          <a:ln w="76200">
            <a:solidFill>
              <a:schemeClr val="tx1">
                <a:lumMod val="50000"/>
              </a:schemeClr>
            </a:solidFill>
          </a:ln>
        </p:spPr>
        <p:txBody>
          <a:bodyPr anchor="ctr"/>
          <a:lstStyle/>
          <a:p>
            <a:r>
              <a:rPr lang="en-US" b="1" dirty="0"/>
              <a:t>legal</a:t>
            </a:r>
            <a:r>
              <a:rPr lang="en-US" dirty="0"/>
              <a:t>, </a:t>
            </a:r>
            <a:r>
              <a:rPr lang="en-US" b="1" dirty="0"/>
              <a:t>ethical</a:t>
            </a:r>
            <a:r>
              <a:rPr lang="en-US" dirty="0"/>
              <a:t>, and </a:t>
            </a:r>
            <a:r>
              <a:rPr lang="en-US" b="1" dirty="0"/>
              <a:t>political </a:t>
            </a:r>
            <a:r>
              <a:rPr lang="en-US" dirty="0"/>
              <a:t>concerns</a:t>
            </a:r>
          </a:p>
          <a:p>
            <a:r>
              <a:rPr lang="en-US" dirty="0"/>
              <a:t>ensure humans will remain in-the-loop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41364" y="6174941"/>
            <a:ext cx="7102636" cy="683059"/>
          </a:xfrm>
        </p:spPr>
        <p:txBody>
          <a:bodyPr anchor="b"/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 err="1"/>
              <a:t>Nothwang</a:t>
            </a:r>
            <a:r>
              <a:rPr lang="en-US" sz="1600" dirty="0"/>
              <a:t>, Robinson, Burden, McCourt, Curtis </a:t>
            </a:r>
            <a:r>
              <a:rPr lang="en-US" sz="1600" i="1" dirty="0"/>
              <a:t>IEEE Resilience Week</a:t>
            </a:r>
            <a:r>
              <a:rPr lang="en-US" sz="1600" dirty="0"/>
              <a:t> 2016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i="1" dirty="0"/>
              <a:t>The Human Should be Part of the Control Loop?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6171871"/>
            <a:ext cx="2041364" cy="688870"/>
            <a:chOff x="0" y="6171871"/>
            <a:chExt cx="2041364" cy="68887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564" y="6174941"/>
              <a:ext cx="685800" cy="6858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71871"/>
              <a:ext cx="685800" cy="6858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172200"/>
              <a:ext cx="685800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084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intervening in Human-Cyber-Physical Systems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1" y="1162632"/>
            <a:ext cx="8962339" cy="423944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479176" y="2273646"/>
            <a:ext cx="5585012" cy="1935528"/>
            <a:chOff x="1479176" y="2420290"/>
            <a:chExt cx="5585012" cy="1935528"/>
          </a:xfrm>
        </p:grpSpPr>
        <p:sp>
          <p:nvSpPr>
            <p:cNvPr id="7" name="Right Arrow 6"/>
            <p:cNvSpPr/>
            <p:nvPr/>
          </p:nvSpPr>
          <p:spPr>
            <a:xfrm flipH="1">
              <a:off x="1791310" y="2420290"/>
              <a:ext cx="4001520" cy="1156975"/>
            </a:xfrm>
            <a:prstGeom prst="rightArrow">
              <a:avLst>
                <a:gd name="adj1" fmla="val 50000"/>
                <a:gd name="adj2" fmla="val 67930"/>
              </a:avLst>
            </a:prstGeom>
            <a:solidFill>
              <a:schemeClr val="tx2"/>
            </a:solidFill>
            <a:ln w="381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sensory feedback </a:t>
              </a:r>
            </a:p>
          </p:txBody>
        </p:sp>
        <p:sp>
          <p:nvSpPr>
            <p:cNvPr id="8" name="Curved Right Arrow 7"/>
            <p:cNvSpPr/>
            <p:nvPr/>
          </p:nvSpPr>
          <p:spPr>
            <a:xfrm rot="10800000">
              <a:off x="4866651" y="2792430"/>
              <a:ext cx="2197537" cy="1219202"/>
            </a:xfrm>
            <a:prstGeom prst="curvedRightArrow">
              <a:avLst>
                <a:gd name="adj1" fmla="val 22017"/>
                <a:gd name="adj2" fmla="val 30217"/>
                <a:gd name="adj3" fmla="val 29294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2750535" y="3198843"/>
              <a:ext cx="4001520" cy="1156975"/>
            </a:xfrm>
            <a:prstGeom prst="rightArrow">
              <a:avLst>
                <a:gd name="adj1" fmla="val 50000"/>
                <a:gd name="adj2" fmla="val 67930"/>
              </a:avLst>
            </a:prstGeom>
            <a:solidFill>
              <a:schemeClr val="tx2"/>
            </a:solidFill>
            <a:ln w="38100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</a:rPr>
                <a:t> motor control inputs</a:t>
              </a:r>
            </a:p>
          </p:txBody>
        </p:sp>
        <p:sp>
          <p:nvSpPr>
            <p:cNvPr id="10" name="Curved Right Arrow 9"/>
            <p:cNvSpPr/>
            <p:nvPr/>
          </p:nvSpPr>
          <p:spPr>
            <a:xfrm>
              <a:off x="1479176" y="2752163"/>
              <a:ext cx="1999130" cy="1219202"/>
            </a:xfrm>
            <a:prstGeom prst="curvedRightArrow">
              <a:avLst>
                <a:gd name="adj1" fmla="val 23510"/>
                <a:gd name="adj2" fmla="val 30217"/>
                <a:gd name="adj3" fmla="val 2929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 flipH="1">
              <a:off x="1791310" y="2420290"/>
              <a:ext cx="3022967" cy="1156975"/>
            </a:xfrm>
            <a:prstGeom prst="rightArrow">
              <a:avLst>
                <a:gd name="adj1" fmla="val 50000"/>
                <a:gd name="adj2" fmla="val 67930"/>
              </a:avLst>
            </a:prstGeom>
            <a:solidFill>
              <a:schemeClr val="tx2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>
                  <a:solidFill>
                    <a:sysClr val="windowText" lastClr="000000"/>
                  </a:solidFill>
                </a:rPr>
                <a:t>sensory feedback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04696" y="1479699"/>
            <a:ext cx="4733400" cy="3501636"/>
            <a:chOff x="1904696" y="1479699"/>
            <a:chExt cx="4733400" cy="3501636"/>
          </a:xfrm>
        </p:grpSpPr>
        <p:sp>
          <p:nvSpPr>
            <p:cNvPr id="15" name="Rectangle 14"/>
            <p:cNvSpPr/>
            <p:nvPr/>
          </p:nvSpPr>
          <p:spPr>
            <a:xfrm>
              <a:off x="1904696" y="2115308"/>
              <a:ext cx="4733400" cy="2326140"/>
            </a:xfrm>
            <a:prstGeom prst="rect">
              <a:avLst/>
            </a:prstGeom>
            <a:noFill/>
            <a:ln w="127000">
              <a:solidFill>
                <a:srgbClr val="9411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2625864" y="1479699"/>
              <a:ext cx="3501635" cy="3501636"/>
            </a:xfrm>
            <a:prstGeom prst="straightConnector1">
              <a:avLst/>
            </a:prstGeom>
            <a:ln w="127000">
              <a:solidFill>
                <a:srgbClr val="9411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1909857" y="2115308"/>
            <a:ext cx="4728485" cy="2326140"/>
          </a:xfrm>
          <a:prstGeom prst="rect">
            <a:avLst/>
          </a:prstGeom>
          <a:solidFill>
            <a:srgbClr val="941100"/>
          </a:solidFill>
          <a:ln w="1270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any intervention alters the sensorimotor loop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-461213" y="5402079"/>
            <a:ext cx="10058400" cy="1419476"/>
          </a:xfrm>
          <a:solidFill>
            <a:srgbClr val="190037"/>
          </a:solidFill>
          <a:ln w="76200">
            <a:solidFill>
              <a:schemeClr val="tx1">
                <a:lumMod val="50000"/>
              </a:schemeClr>
            </a:solidFill>
          </a:ln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n-US" sz="4000" b="1" dirty="0"/>
              <a:t>safe intervention</a:t>
            </a:r>
            <a:r>
              <a:rPr lang="en-US" sz="4000" dirty="0"/>
              <a:t> requires validated 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predictive models for sensorimotor loops</a:t>
            </a:r>
          </a:p>
        </p:txBody>
      </p:sp>
    </p:spTree>
    <p:extLst>
      <p:ext uri="{BB962C8B-B14F-4D97-AF65-F5344CB8AC3E}">
        <p14:creationId xmlns:p14="http://schemas.microsoft.com/office/powerpoint/2010/main" val="32283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>
                <a:ea typeface="ＭＳ Ｐゴシック" charset="-128"/>
              </a:rPr>
              <a:t>predictable behavior from internal models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36323" y="2853723"/>
            <a:ext cx="3833404" cy="2157284"/>
            <a:chOff x="436323" y="1776550"/>
            <a:chExt cx="3833404" cy="2157284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1005841" y="2351316"/>
              <a:ext cx="2704011" cy="0"/>
            </a:xfrm>
            <a:prstGeom prst="straightConnector1">
              <a:avLst/>
            </a:prstGeom>
            <a:ln w="127000" cap="rnd"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/>
            <p:cNvSpPr/>
            <p:nvPr/>
          </p:nvSpPr>
          <p:spPr>
            <a:xfrm>
              <a:off x="1710149" y="1776550"/>
              <a:ext cx="1149531" cy="1149531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2793" b="73492"/>
            <a:stretch/>
          </p:blipFill>
          <p:spPr>
            <a:xfrm>
              <a:off x="3865870" y="1950281"/>
              <a:ext cx="403857" cy="90657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58" r="57249" b="73492"/>
            <a:stretch/>
          </p:blipFill>
          <p:spPr>
            <a:xfrm>
              <a:off x="436323" y="1950279"/>
              <a:ext cx="391885" cy="90657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25" b="56213"/>
            <a:stretch/>
          </p:blipFill>
          <p:spPr>
            <a:xfrm>
              <a:off x="1955450" y="2126884"/>
              <a:ext cx="658928" cy="61432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354" b="73492"/>
            <a:stretch/>
          </p:blipFill>
          <p:spPr>
            <a:xfrm>
              <a:off x="949958" y="3027263"/>
              <a:ext cx="2669913" cy="906571"/>
            </a:xfrm>
            <a:prstGeom prst="rect">
              <a:avLst/>
            </a:prstGeom>
          </p:spPr>
        </p:pic>
      </p:grpSp>
      <p:sp>
        <p:nvSpPr>
          <p:cNvPr id="1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4919" y="2064581"/>
            <a:ext cx="3525408" cy="952676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ea typeface="ＭＳ Ｐゴシック" charset="-128"/>
              </a:rPr>
              <a:t>forward </a:t>
            </a:r>
            <a:r>
              <a:rPr lang="en-US" altLang="en-US" sz="4000" b="0" dirty="0">
                <a:ea typeface="ＭＳ Ｐゴシック" charset="-128"/>
              </a:rPr>
              <a:t>model</a:t>
            </a:r>
            <a:endParaRPr lang="en-US" sz="4000" b="0" dirty="0"/>
          </a:p>
        </p:txBody>
      </p:sp>
      <p:grpSp>
        <p:nvGrpSpPr>
          <p:cNvPr id="3" name="Group 2"/>
          <p:cNvGrpSpPr/>
          <p:nvPr/>
        </p:nvGrpSpPr>
        <p:grpSpPr>
          <a:xfrm>
            <a:off x="5249638" y="2852065"/>
            <a:ext cx="3833404" cy="1979902"/>
            <a:chOff x="431967" y="4724405"/>
            <a:chExt cx="3833404" cy="1979902"/>
          </a:xfrm>
        </p:grpSpPr>
        <p:cxnSp>
          <p:nvCxnSpPr>
            <p:cNvPr id="19" name="Straight Arrow Connector 18"/>
            <p:cNvCxnSpPr/>
            <p:nvPr/>
          </p:nvCxnSpPr>
          <p:spPr>
            <a:xfrm flipH="1">
              <a:off x="870855" y="5299171"/>
              <a:ext cx="2704011" cy="0"/>
            </a:xfrm>
            <a:prstGeom prst="straightConnector1">
              <a:avLst/>
            </a:prstGeom>
            <a:ln w="127000" cap="rnd">
              <a:solidFill>
                <a:schemeClr val="tx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1741973" y="4724405"/>
              <a:ext cx="1530025" cy="1149531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2793" b="73492"/>
            <a:stretch/>
          </p:blipFill>
          <p:spPr>
            <a:xfrm>
              <a:off x="3861514" y="4898136"/>
              <a:ext cx="403857" cy="90657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58" r="57249" b="73492"/>
            <a:stretch/>
          </p:blipFill>
          <p:spPr>
            <a:xfrm>
              <a:off x="431967" y="4898134"/>
              <a:ext cx="391885" cy="90657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1" t="53071" r="-2061" b="-5690"/>
            <a:stretch/>
          </p:blipFill>
          <p:spPr>
            <a:xfrm>
              <a:off x="1873096" y="4878794"/>
              <a:ext cx="1267778" cy="73823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619" r="41906"/>
            <a:stretch/>
          </p:blipFill>
          <p:spPr>
            <a:xfrm>
              <a:off x="679270" y="5866028"/>
              <a:ext cx="3211289" cy="838279"/>
            </a:xfrm>
            <a:prstGeom prst="rect">
              <a:avLst/>
            </a:prstGeom>
          </p:spPr>
        </p:pic>
      </p:grpSp>
      <p:sp>
        <p:nvSpPr>
          <p:cNvPr id="2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258234" y="2062923"/>
            <a:ext cx="3525408" cy="952676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ea typeface="ＭＳ Ｐゴシック" charset="-128"/>
              </a:rPr>
              <a:t>inverse </a:t>
            </a:r>
            <a:r>
              <a:rPr lang="en-US" altLang="en-US" sz="4000" b="0" dirty="0">
                <a:ea typeface="ＭＳ Ｐゴシック" charset="-128"/>
              </a:rPr>
              <a:t>model</a:t>
            </a:r>
            <a:endParaRPr lang="en-US" sz="4000" b="0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122368" y="929304"/>
            <a:ext cx="8661273" cy="354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3200">
                <a:solidFill>
                  <a:srgbClr val="0033CC"/>
                </a:solidFill>
                <a:latin typeface="Calibri"/>
                <a:ea typeface="ＭＳ Ｐゴシック" pitchFamily="-107" charset="-128"/>
                <a:cs typeface="ＭＳ Ｐゴシック" charset="0"/>
              </a:defRPr>
            </a:lvl1pPr>
            <a:lvl2pPr marL="5572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800">
                <a:solidFill>
                  <a:schemeClr val="tx1"/>
                </a:solidFill>
                <a:latin typeface="Calibri"/>
                <a:ea typeface="ＭＳ Ｐゴシック" pitchFamily="-107" charset="-128"/>
                <a:cs typeface="Calibri"/>
              </a:defRPr>
            </a:lvl2pPr>
            <a:lvl3pPr marL="547688" indent="3667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defRPr sz="1400">
                <a:solidFill>
                  <a:schemeClr val="tx1"/>
                </a:solidFill>
                <a:latin typeface="Calibri"/>
                <a:ea typeface="Calibri" charset="0"/>
                <a:cs typeface="Calibri"/>
              </a:defRPr>
            </a:lvl3pPr>
            <a:lvl4pPr marL="12334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Calibri"/>
                <a:ea typeface="Calibri" charset="0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chemeClr val="tx1"/>
                </a:solidFill>
                <a:latin typeface="Calibri"/>
                <a:ea typeface="Calibri" charset="0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107" charset="2"/>
              <a:buChar char="l"/>
              <a:defRPr sz="1600" b="1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107" charset="2"/>
              <a:buChar char="l"/>
              <a:defRPr sz="1600" b="1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107" charset="2"/>
              <a:buChar char="l"/>
              <a:defRPr sz="1600" b="1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107" charset="2"/>
              <a:buChar char="l"/>
              <a:defRPr sz="1600" b="1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lvl="1" defTabSz="914400">
              <a:buClr>
                <a:schemeClr val="tx2"/>
              </a:buClr>
            </a:pPr>
            <a:r>
              <a:rPr lang="en-US" altLang="en-US" kern="0" dirty="0">
                <a:solidFill>
                  <a:schemeClr val="tx2"/>
                </a:solidFill>
                <a:latin typeface="Calibri" charset="0"/>
                <a:ea typeface="ＭＳ Ｐゴシック" charset="-128"/>
              </a:rPr>
              <a:t>theoretical and empirical evidence for pairing of </a:t>
            </a:r>
            <a:r>
              <a:rPr lang="en-US" altLang="en-US" b="1" kern="0" dirty="0">
                <a:solidFill>
                  <a:schemeClr val="tx2"/>
                </a:solidFill>
                <a:latin typeface="Calibri" charset="0"/>
                <a:ea typeface="ＭＳ Ｐゴシック" charset="-128"/>
              </a:rPr>
              <a:t>forward + inverse</a:t>
            </a:r>
            <a:r>
              <a:rPr lang="en-US" altLang="en-US" kern="0" dirty="0">
                <a:solidFill>
                  <a:schemeClr val="tx2"/>
                </a:solidFill>
                <a:latin typeface="Calibri" charset="0"/>
                <a:ea typeface="ＭＳ Ｐゴシック" charset="-128"/>
              </a:rPr>
              <a:t> models</a:t>
            </a:r>
          </a:p>
          <a:p>
            <a:pPr lvl="2" indent="0" defTabSz="914400">
              <a:buClr>
                <a:schemeClr val="tx2"/>
              </a:buClr>
            </a:pPr>
            <a:r>
              <a:rPr lang="en-US" altLang="en-US" sz="1600" kern="0" dirty="0" err="1">
                <a:solidFill>
                  <a:schemeClr val="tx2"/>
                </a:solidFill>
                <a:latin typeface="Calibri" charset="0"/>
                <a:cs typeface="Calibri" charset="0"/>
              </a:rPr>
              <a:t>Bhushan</a:t>
            </a:r>
            <a:r>
              <a:rPr lang="en-US" altLang="en-US" sz="1600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, </a:t>
            </a:r>
            <a:r>
              <a:rPr lang="en-US" altLang="en-US" sz="1600" kern="0" dirty="0" err="1">
                <a:solidFill>
                  <a:schemeClr val="tx2"/>
                </a:solidFill>
                <a:latin typeface="Calibri" charset="0"/>
                <a:cs typeface="Calibri" charset="0"/>
              </a:rPr>
              <a:t>Shadmehr</a:t>
            </a:r>
            <a:r>
              <a:rPr lang="en-US" altLang="en-US" sz="1600" i="1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 Bio. </a:t>
            </a:r>
            <a:r>
              <a:rPr lang="en-US" altLang="en-US" sz="1600" i="1" kern="0" dirty="0" err="1">
                <a:solidFill>
                  <a:schemeClr val="tx2"/>
                </a:solidFill>
                <a:latin typeface="Calibri" charset="0"/>
                <a:cs typeface="Calibri" charset="0"/>
              </a:rPr>
              <a:t>Cybern</a:t>
            </a:r>
            <a:r>
              <a:rPr lang="en-US" altLang="en-US" sz="1600" i="1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.</a:t>
            </a:r>
            <a:r>
              <a:rPr lang="en-US" altLang="en-US" sz="1600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 1999; </a:t>
            </a:r>
            <a:r>
              <a:rPr lang="en-US" altLang="en-US" sz="1600" kern="0" dirty="0" err="1">
                <a:solidFill>
                  <a:schemeClr val="tx2"/>
                </a:solidFill>
                <a:latin typeface="Calibri" charset="0"/>
                <a:cs typeface="Calibri" charset="0"/>
              </a:rPr>
              <a:t>Sanner</a:t>
            </a:r>
            <a:r>
              <a:rPr lang="en-US" altLang="en-US" sz="1600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, </a:t>
            </a:r>
            <a:r>
              <a:rPr lang="en-US" altLang="en-US" sz="1600" kern="0" dirty="0" err="1">
                <a:solidFill>
                  <a:schemeClr val="tx2"/>
                </a:solidFill>
                <a:latin typeface="Calibri" charset="0"/>
                <a:cs typeface="Calibri" charset="0"/>
              </a:rPr>
              <a:t>Kosha</a:t>
            </a:r>
            <a:r>
              <a:rPr lang="en-US" altLang="en-US" sz="1600" i="1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 Bio. </a:t>
            </a:r>
            <a:r>
              <a:rPr lang="en-US" altLang="en-US" sz="1600" i="1" kern="0" dirty="0" err="1">
                <a:solidFill>
                  <a:schemeClr val="tx2"/>
                </a:solidFill>
                <a:latin typeface="Calibri" charset="0"/>
                <a:cs typeface="Calibri" charset="0"/>
              </a:rPr>
              <a:t>Cybern</a:t>
            </a:r>
            <a:r>
              <a:rPr lang="en-US" altLang="en-US" sz="1600" i="1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.</a:t>
            </a:r>
            <a:r>
              <a:rPr lang="en-US" altLang="en-US" sz="1600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 1999</a:t>
            </a:r>
            <a:endParaRPr lang="en-US" altLang="en-US" sz="1600" kern="0" dirty="0">
              <a:solidFill>
                <a:schemeClr val="tx2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68777" y="2073118"/>
            <a:ext cx="1809092" cy="952676"/>
          </a:xfrm>
        </p:spPr>
        <p:txBody>
          <a:bodyPr>
            <a:noAutofit/>
          </a:bodyPr>
          <a:lstStyle/>
          <a:p>
            <a:r>
              <a:rPr lang="en-US" altLang="en-US" sz="8800" dirty="0">
                <a:ea typeface="ＭＳ Ｐゴシック" charset="-128"/>
              </a:rPr>
              <a:t>+</a:t>
            </a:r>
            <a:endParaRPr lang="en-US" sz="8800" b="0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0" y="4867651"/>
            <a:ext cx="9144000" cy="19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3200">
                <a:solidFill>
                  <a:srgbClr val="0033CC"/>
                </a:solidFill>
                <a:latin typeface="Calibri"/>
                <a:ea typeface="ＭＳ Ｐゴシック" pitchFamily="-107" charset="-128"/>
                <a:cs typeface="ＭＳ Ｐゴシック" charset="0"/>
              </a:defRPr>
            </a:lvl1pPr>
            <a:lvl2pPr marL="5572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800">
                <a:solidFill>
                  <a:schemeClr val="tx1"/>
                </a:solidFill>
                <a:latin typeface="Calibri"/>
                <a:ea typeface="ＭＳ Ｐゴシック" pitchFamily="-107" charset="-128"/>
                <a:cs typeface="Calibri"/>
              </a:defRPr>
            </a:lvl2pPr>
            <a:lvl3pPr marL="547688" indent="3667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defRPr sz="1400">
                <a:solidFill>
                  <a:schemeClr val="tx1"/>
                </a:solidFill>
                <a:latin typeface="Calibri"/>
                <a:ea typeface="Calibri" charset="0"/>
                <a:cs typeface="Calibri"/>
              </a:defRPr>
            </a:lvl3pPr>
            <a:lvl4pPr marL="12334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Calibri"/>
                <a:ea typeface="Calibri" charset="0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chemeClr val="tx1"/>
                </a:solidFill>
                <a:latin typeface="Calibri"/>
                <a:ea typeface="Calibri" charset="0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107" charset="2"/>
              <a:buChar char="l"/>
              <a:defRPr sz="1600" b="1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107" charset="2"/>
              <a:buChar char="l"/>
              <a:defRPr sz="1600" b="1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107" charset="2"/>
              <a:buChar char="l"/>
              <a:defRPr sz="1600" b="1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107" charset="2"/>
              <a:buChar char="l"/>
              <a:defRPr sz="1600" b="1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lvl="1" defTabSz="914400">
              <a:buClr>
                <a:schemeClr val="tx2"/>
              </a:buClr>
            </a:pPr>
            <a:r>
              <a:rPr lang="en-US" altLang="en-US" kern="0" dirty="0">
                <a:solidFill>
                  <a:schemeClr val="tx2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parallels in control theory, robotics, artificial intelligence: </a:t>
            </a:r>
            <a:r>
              <a:rPr lang="en-US" altLang="en-US" kern="0" dirty="0">
                <a:solidFill>
                  <a:schemeClr val="tx2"/>
                </a:solidFill>
                <a:latin typeface="Calibri" charset="0"/>
                <a:ea typeface="ＭＳ Ｐゴシック" charset="-128"/>
              </a:rPr>
              <a:t>adaptive control, </a:t>
            </a:r>
            <a:r>
              <a:rPr lang="en-US" altLang="en-US" kern="0" dirty="0">
                <a:solidFill>
                  <a:schemeClr val="tx2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i</a:t>
            </a:r>
            <a:r>
              <a:rPr lang="en-US" altLang="en-US" kern="0" dirty="0">
                <a:solidFill>
                  <a:schemeClr val="tx2"/>
                </a:solidFill>
                <a:latin typeface="Calibri" charset="0"/>
                <a:ea typeface="ＭＳ Ｐゴシック" charset="-128"/>
              </a:rPr>
              <a:t>nternal model principle, learning</a:t>
            </a:r>
          </a:p>
          <a:p>
            <a:pPr lvl="2" indent="0" defTabSz="914400">
              <a:buClr>
                <a:schemeClr val="tx2"/>
              </a:buClr>
            </a:pPr>
            <a:r>
              <a:rPr lang="en-US" altLang="en-US" sz="1600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Francis, </a:t>
            </a:r>
            <a:r>
              <a:rPr lang="en-US" altLang="en-US" sz="1600" kern="0" dirty="0" err="1">
                <a:solidFill>
                  <a:schemeClr val="tx2"/>
                </a:solidFill>
                <a:latin typeface="Calibri" charset="0"/>
                <a:cs typeface="Calibri" charset="0"/>
              </a:rPr>
              <a:t>Wonham</a:t>
            </a:r>
            <a:r>
              <a:rPr lang="en-US" altLang="en-US" sz="1600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 </a:t>
            </a:r>
            <a:r>
              <a:rPr lang="en-US" altLang="en-US" sz="1600" i="1" kern="0" dirty="0" err="1">
                <a:solidFill>
                  <a:schemeClr val="tx2"/>
                </a:solidFill>
                <a:latin typeface="Calibri" charset="0"/>
                <a:cs typeface="Calibri" charset="0"/>
              </a:rPr>
              <a:t>Automatica</a:t>
            </a:r>
            <a:r>
              <a:rPr lang="en-US" altLang="en-US" sz="1600" i="1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 </a:t>
            </a:r>
            <a:r>
              <a:rPr lang="en-US" altLang="en-US" sz="1600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1976; </a:t>
            </a:r>
            <a:r>
              <a:rPr lang="en-US" altLang="en-US" sz="1600" kern="0" dirty="0" err="1">
                <a:solidFill>
                  <a:schemeClr val="tx2"/>
                </a:solidFill>
                <a:latin typeface="Calibri" charset="0"/>
                <a:cs typeface="Calibri" charset="0"/>
              </a:rPr>
              <a:t>Sastry</a:t>
            </a:r>
            <a:r>
              <a:rPr lang="en-US" altLang="en-US" sz="1600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, </a:t>
            </a:r>
            <a:r>
              <a:rPr lang="en-US" altLang="en-US" sz="1600" kern="0" dirty="0" err="1">
                <a:solidFill>
                  <a:schemeClr val="tx2"/>
                </a:solidFill>
                <a:latin typeface="Calibri" charset="0"/>
                <a:cs typeface="Calibri" charset="0"/>
              </a:rPr>
              <a:t>Bodson</a:t>
            </a:r>
            <a:r>
              <a:rPr lang="en-US" altLang="en-US" sz="1600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 </a:t>
            </a:r>
            <a:r>
              <a:rPr lang="en-US" altLang="en-US" sz="1600" i="1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Prentice Hall</a:t>
            </a:r>
            <a:r>
              <a:rPr lang="en-US" altLang="en-US" sz="1600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 1989</a:t>
            </a:r>
          </a:p>
          <a:p>
            <a:pPr lvl="2" indent="0" defTabSz="914400">
              <a:buClr>
                <a:schemeClr val="tx2"/>
              </a:buClr>
            </a:pPr>
            <a:r>
              <a:rPr lang="en-US" altLang="en-US" sz="1600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Sutton, </a:t>
            </a:r>
            <a:r>
              <a:rPr lang="en-US" altLang="en-US" sz="1600" kern="0" dirty="0" err="1">
                <a:solidFill>
                  <a:schemeClr val="tx2"/>
                </a:solidFill>
                <a:latin typeface="Calibri" charset="0"/>
                <a:cs typeface="Calibri" charset="0"/>
              </a:rPr>
              <a:t>Barto</a:t>
            </a:r>
            <a:r>
              <a:rPr lang="en-US" altLang="en-US" sz="1600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, Williams </a:t>
            </a:r>
            <a:r>
              <a:rPr lang="en-US" altLang="en-US" sz="1600" i="1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IEEE CSM</a:t>
            </a:r>
            <a:r>
              <a:rPr lang="en-US" altLang="en-US" sz="1600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 1992; </a:t>
            </a:r>
            <a:r>
              <a:rPr lang="en-US" altLang="en-US" sz="1600" kern="0" dirty="0" err="1">
                <a:solidFill>
                  <a:schemeClr val="tx2"/>
                </a:solidFill>
                <a:latin typeface="Calibri" charset="0"/>
                <a:cs typeface="Calibri" charset="0"/>
              </a:rPr>
              <a:t>Atkeson</a:t>
            </a:r>
            <a:r>
              <a:rPr lang="en-US" altLang="en-US" sz="1600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, </a:t>
            </a:r>
            <a:r>
              <a:rPr lang="en-US" altLang="en-US" sz="1600" kern="0" dirty="0" err="1">
                <a:solidFill>
                  <a:schemeClr val="tx2"/>
                </a:solidFill>
                <a:latin typeface="Calibri" charset="0"/>
                <a:cs typeface="Calibri" charset="0"/>
              </a:rPr>
              <a:t>Schaal</a:t>
            </a:r>
            <a:r>
              <a:rPr lang="en-US" altLang="en-US" sz="1600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 </a:t>
            </a:r>
            <a:r>
              <a:rPr lang="en-US" altLang="en-US" sz="1600" i="1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ICML</a:t>
            </a:r>
            <a:r>
              <a:rPr lang="en-US" altLang="en-US" sz="1600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 1997</a:t>
            </a:r>
          </a:p>
          <a:p>
            <a:pPr lvl="2" indent="0" defTabSz="914400">
              <a:buClr>
                <a:schemeClr val="tx2"/>
              </a:buClr>
            </a:pPr>
            <a:r>
              <a:rPr lang="en-US" altLang="en-US" sz="1600" kern="0" dirty="0" err="1">
                <a:solidFill>
                  <a:schemeClr val="tx2"/>
                </a:solidFill>
                <a:latin typeface="Calibri" charset="0"/>
                <a:cs typeface="Calibri" charset="0"/>
              </a:rPr>
              <a:t>Papavassiliou</a:t>
            </a:r>
            <a:r>
              <a:rPr lang="en-US" altLang="en-US" sz="1600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, Russell </a:t>
            </a:r>
            <a:r>
              <a:rPr lang="en-US" altLang="en-US" sz="1600" i="1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IJCAI</a:t>
            </a:r>
            <a:r>
              <a:rPr lang="en-US" altLang="en-US" sz="1600" kern="0" dirty="0">
                <a:solidFill>
                  <a:schemeClr val="tx2"/>
                </a:solidFill>
                <a:latin typeface="Calibri" charset="0"/>
                <a:cs typeface="Calibri" charset="0"/>
              </a:rPr>
              <a:t> 1999</a:t>
            </a:r>
          </a:p>
        </p:txBody>
      </p:sp>
    </p:spTree>
    <p:extLst>
      <p:ext uri="{BB962C8B-B14F-4D97-AF65-F5344CB8AC3E}">
        <p14:creationId xmlns:p14="http://schemas.microsoft.com/office/powerpoint/2010/main" val="82957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55600" y="4745112"/>
            <a:ext cx="8763000" cy="143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l"/>
              <a:defRPr sz="3200">
                <a:solidFill>
                  <a:srgbClr val="0033CC"/>
                </a:solidFill>
                <a:latin typeface="Calibri"/>
                <a:ea typeface="ＭＳ Ｐゴシック" pitchFamily="-107" charset="-128"/>
                <a:cs typeface="ＭＳ Ｐゴシック" charset="0"/>
              </a:defRPr>
            </a:lvl1pPr>
            <a:lvl2pPr marL="5572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800">
                <a:solidFill>
                  <a:schemeClr val="tx1"/>
                </a:solidFill>
                <a:latin typeface="Calibri"/>
                <a:ea typeface="ＭＳ Ｐゴシック" pitchFamily="-107" charset="-128"/>
                <a:cs typeface="Calibri"/>
              </a:defRPr>
            </a:lvl2pPr>
            <a:lvl3pPr marL="547688" indent="3667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defRPr sz="1400">
                <a:solidFill>
                  <a:schemeClr val="tx1"/>
                </a:solidFill>
                <a:latin typeface="Calibri"/>
                <a:ea typeface="Calibri" charset="0"/>
                <a:cs typeface="Calibri"/>
              </a:defRPr>
            </a:lvl3pPr>
            <a:lvl4pPr marL="12334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Calibri"/>
                <a:ea typeface="Calibri" charset="0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chemeClr val="tx1"/>
                </a:solidFill>
                <a:latin typeface="Calibri"/>
                <a:ea typeface="Calibri" charset="0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107" charset="2"/>
              <a:buChar char="l"/>
              <a:defRPr sz="1600" b="1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107" charset="2"/>
              <a:buChar char="l"/>
              <a:defRPr sz="1600" b="1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107" charset="2"/>
              <a:buChar char="l"/>
              <a:defRPr sz="1600" b="1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-107" charset="2"/>
              <a:buChar char="l"/>
              <a:defRPr sz="1600" b="1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defTabSz="914400">
              <a:buClr>
                <a:schemeClr val="tx2"/>
              </a:buClr>
            </a:pPr>
            <a:r>
              <a:rPr lang="en-US" altLang="en-US" sz="2800" b="1" kern="0" dirty="0">
                <a:solidFill>
                  <a:schemeClr val="tx2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Theory results:</a:t>
            </a:r>
            <a:endParaRPr lang="en-US" altLang="en-US" sz="2800" kern="0" dirty="0">
              <a:solidFill>
                <a:schemeClr val="tx2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lvl="1" defTabSz="914400">
              <a:buClr>
                <a:schemeClr val="tx2"/>
              </a:buClr>
            </a:pPr>
            <a:r>
              <a:rPr lang="en-US" altLang="en-US" sz="2400" kern="0" dirty="0">
                <a:solidFill>
                  <a:schemeClr val="tx2"/>
                </a:solidFill>
                <a:latin typeface="Calibri" charset="0"/>
                <a:ea typeface="ＭＳ Ｐゴシック" charset="-128"/>
              </a:rPr>
              <a:t>for stable model pair, trajectories </a:t>
            </a:r>
            <a:r>
              <a:rPr lang="en-US" altLang="en-US" sz="2400" i="1" kern="0" dirty="0">
                <a:solidFill>
                  <a:schemeClr val="tx2"/>
                </a:solidFill>
                <a:latin typeface="Times New Roman" charset="0"/>
                <a:ea typeface="ＭＳ Ｐゴシック" charset="-128"/>
              </a:rPr>
              <a:t>x</a:t>
            </a:r>
            <a:r>
              <a:rPr lang="en-US" altLang="en-US" sz="2400" i="1" kern="0" baseline="-25000" dirty="0">
                <a:solidFill>
                  <a:schemeClr val="tx2"/>
                </a:solidFill>
                <a:latin typeface="Times New Roman" charset="0"/>
                <a:ea typeface="ＭＳ Ｐゴシック" charset="-128"/>
              </a:rPr>
              <a:t>1</a:t>
            </a:r>
            <a:r>
              <a:rPr lang="en-US" altLang="en-US" sz="2400" i="1" kern="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n-US" sz="2400" kern="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en-US" altLang="en-US" sz="2400" i="1" kern="0" dirty="0">
                <a:solidFill>
                  <a:schemeClr val="tx2"/>
                </a:solidFill>
                <a:latin typeface="Times New Roman" charset="0"/>
                <a:ea typeface="ＭＳ Ｐゴシック" charset="-128"/>
              </a:rPr>
              <a:t> x</a:t>
            </a:r>
            <a:r>
              <a:rPr lang="en-US" altLang="en-US" sz="2400" i="1" kern="0" baseline="-25000" dirty="0">
                <a:solidFill>
                  <a:schemeClr val="tx2"/>
                </a:solidFill>
                <a:latin typeface="Times New Roman" charset="0"/>
                <a:ea typeface="ＭＳ Ｐゴシック" charset="-128"/>
              </a:rPr>
              <a:t>2</a:t>
            </a:r>
            <a:r>
              <a:rPr lang="en-US" altLang="en-US" sz="2400" i="1" kern="0" dirty="0">
                <a:solidFill>
                  <a:schemeClr val="tx2"/>
                </a:solidFill>
                <a:latin typeface="Times New Roman" charset="0"/>
                <a:ea typeface="ＭＳ Ｐゴシック" charset="-128"/>
              </a:rPr>
              <a:t> </a:t>
            </a:r>
            <a:r>
              <a:rPr lang="en-US" altLang="ja-JP" sz="2400" kern="0" dirty="0">
                <a:solidFill>
                  <a:schemeClr val="tx2"/>
                </a:solidFill>
                <a:latin typeface="Calibri" charset="0"/>
                <a:ea typeface="ＭＳ Ｐゴシック" charset="-128"/>
              </a:rPr>
              <a:t>converge to </a:t>
            </a:r>
          </a:p>
          <a:p>
            <a:pPr lvl="1" defTabSz="914400">
              <a:buClr>
                <a:schemeClr val="tx2"/>
              </a:buClr>
            </a:pPr>
            <a:r>
              <a:rPr lang="en-US" altLang="en-US" sz="2400" kern="0" dirty="0" err="1">
                <a:solidFill>
                  <a:schemeClr val="tx2"/>
                </a:solidFill>
                <a:latin typeface="Calibri" charset="0"/>
                <a:ea typeface="ＭＳ Ｐゴシック" charset="-128"/>
              </a:rPr>
              <a:t>feedforward</a:t>
            </a:r>
            <a:r>
              <a:rPr lang="en-US" altLang="en-US" sz="2400" kern="0" dirty="0">
                <a:solidFill>
                  <a:schemeClr val="tx2"/>
                </a:solidFill>
                <a:latin typeface="Calibri" charset="0"/>
                <a:ea typeface="ＭＳ Ｐゴシック" charset="-128"/>
              </a:rPr>
              <a:t> input “</a:t>
            </a:r>
            <a:r>
              <a:rPr lang="en-US" altLang="ja-JP" sz="2400" kern="0" dirty="0">
                <a:solidFill>
                  <a:schemeClr val="tx2"/>
                </a:solidFill>
                <a:latin typeface="Calibri" charset="0"/>
                <a:ea typeface="ＭＳ Ｐゴシック" charset="-128"/>
              </a:rPr>
              <a:t>asymptotically inverts</a:t>
            </a:r>
            <a:r>
              <a:rPr lang="en-US" altLang="en-US" sz="2400" kern="0" dirty="0">
                <a:solidFill>
                  <a:schemeClr val="tx2"/>
                </a:solidFill>
                <a:latin typeface="Calibri" charset="0"/>
                <a:ea typeface="ＭＳ Ｐゴシック" charset="-128"/>
              </a:rPr>
              <a:t>”</a:t>
            </a:r>
            <a:r>
              <a:rPr lang="en-US" altLang="ja-JP" sz="2400" kern="0" dirty="0">
                <a:solidFill>
                  <a:schemeClr val="tx2"/>
                </a:solidFill>
                <a:latin typeface="Calibri" charset="0"/>
                <a:ea typeface="ＭＳ Ｐゴシック" charset="-128"/>
              </a:rPr>
              <a:t> dynamics</a:t>
            </a:r>
          </a:p>
        </p:txBody>
      </p:sp>
      <p:pic>
        <p:nvPicPr>
          <p:cNvPr id="33" name="Picture 3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88630" y="2581342"/>
            <a:ext cx="122872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2" descr="atlas1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01048" y="3043554"/>
            <a:ext cx="1303338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3"/>
          <p:cNvPicPr>
            <a:picLocks noChangeAspect="1"/>
          </p:cNvPicPr>
          <p:nvPr/>
        </p:nvPicPr>
        <p:blipFill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17048" y="1143865"/>
            <a:ext cx="1119188" cy="21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7" r="71847"/>
          <a:stretch/>
        </p:blipFill>
        <p:spPr>
          <a:xfrm>
            <a:off x="165565" y="1963765"/>
            <a:ext cx="2523160" cy="2874032"/>
          </a:xfrm>
          <a:prstGeom prst="rect">
            <a:avLst/>
          </a:prstGeom>
        </p:spPr>
      </p:pic>
      <p:sp>
        <p:nvSpPr>
          <p:cNvPr id="50" name="Cloud Callout 54"/>
          <p:cNvSpPr>
            <a:spLocks noChangeArrowheads="1"/>
          </p:cNvSpPr>
          <p:nvPr/>
        </p:nvSpPr>
        <p:spPr bwMode="auto">
          <a:xfrm>
            <a:off x="1297450" y="1026315"/>
            <a:ext cx="1676400" cy="914400"/>
          </a:xfrm>
          <a:prstGeom prst="cloudCallout">
            <a:avLst>
              <a:gd name="adj1" fmla="val -53582"/>
              <a:gd name="adj2" fmla="val 70365"/>
            </a:avLst>
          </a:prstGeom>
          <a:solidFill>
            <a:schemeClr val="tx2"/>
          </a:solidFill>
          <a:ln w="381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1" name="TextBox 50"/>
          <p:cNvSpPr txBox="1"/>
          <p:nvPr/>
        </p:nvSpPr>
        <p:spPr>
          <a:xfrm>
            <a:off x="1572187" y="1188567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chemeClr val="bg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M, M</a:t>
            </a:r>
            <a:r>
              <a:rPr lang="en-US" sz="2800" i="1" baseline="30000" dirty="0">
                <a:solidFill>
                  <a:schemeClr val="bg1">
                    <a:lumMod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-1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437604" y="2054341"/>
            <a:ext cx="6461733" cy="2911620"/>
            <a:chOff x="1437604" y="2054341"/>
            <a:chExt cx="6461733" cy="2911620"/>
          </a:xfrm>
        </p:grpSpPr>
        <p:cxnSp>
          <p:nvCxnSpPr>
            <p:cNvPr id="39" name="Curved Connector 34"/>
            <p:cNvCxnSpPr>
              <a:cxnSpLocks noChangeShapeType="1"/>
            </p:cNvCxnSpPr>
            <p:nvPr/>
          </p:nvCxnSpPr>
          <p:spPr bwMode="auto">
            <a:xfrm flipV="1">
              <a:off x="5190565" y="4238111"/>
              <a:ext cx="2460905" cy="599686"/>
            </a:xfrm>
            <a:prstGeom prst="curvedConnector3">
              <a:avLst>
                <a:gd name="adj1" fmla="val 50000"/>
              </a:avLst>
            </a:prstGeom>
            <a:noFill/>
            <a:ln w="57150">
              <a:solidFill>
                <a:schemeClr val="accent3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Curved Connector 35"/>
            <p:cNvCxnSpPr>
              <a:cxnSpLocks noChangeShapeType="1"/>
            </p:cNvCxnSpPr>
            <p:nvPr/>
          </p:nvCxnSpPr>
          <p:spPr bwMode="auto">
            <a:xfrm>
              <a:off x="5998638" y="3291602"/>
              <a:ext cx="1652832" cy="946509"/>
            </a:xfrm>
            <a:prstGeom prst="curvedConnector3">
              <a:avLst>
                <a:gd name="adj1" fmla="val 50000"/>
              </a:avLst>
            </a:prstGeom>
            <a:noFill/>
            <a:ln w="57150">
              <a:solidFill>
                <a:schemeClr val="accent3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6" name="Group 5"/>
            <p:cNvGrpSpPr/>
            <p:nvPr/>
          </p:nvGrpSpPr>
          <p:grpSpPr>
            <a:xfrm>
              <a:off x="1437604" y="2054341"/>
              <a:ext cx="6461733" cy="2911620"/>
              <a:chOff x="1437604" y="2054341"/>
              <a:chExt cx="6461733" cy="2911620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1437604" y="2054341"/>
                <a:ext cx="3058196" cy="1059841"/>
                <a:chOff x="1479176" y="2420290"/>
                <a:chExt cx="5585012" cy="1935528"/>
              </a:xfrm>
            </p:grpSpPr>
            <p:sp>
              <p:nvSpPr>
                <p:cNvPr id="58" name="Right Arrow 57"/>
                <p:cNvSpPr/>
                <p:nvPr/>
              </p:nvSpPr>
              <p:spPr>
                <a:xfrm flipH="1">
                  <a:off x="1791310" y="2420290"/>
                  <a:ext cx="4001520" cy="1156975"/>
                </a:xfrm>
                <a:prstGeom prst="rightArrow">
                  <a:avLst>
                    <a:gd name="adj1" fmla="val 50000"/>
                    <a:gd name="adj2" fmla="val 67930"/>
                  </a:avLst>
                </a:prstGeom>
                <a:solidFill>
                  <a:schemeClr val="tx2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59" name="Curved Right Arrow 58"/>
                <p:cNvSpPr/>
                <p:nvPr/>
              </p:nvSpPr>
              <p:spPr>
                <a:xfrm rot="10800000">
                  <a:off x="4866651" y="2792430"/>
                  <a:ext cx="2197537" cy="1219202"/>
                </a:xfrm>
                <a:prstGeom prst="curvedRightArrow">
                  <a:avLst>
                    <a:gd name="adj1" fmla="val 22017"/>
                    <a:gd name="adj2" fmla="val 30217"/>
                    <a:gd name="adj3" fmla="val 29294"/>
                  </a:avLst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  <p:sp>
              <p:nvSpPr>
                <p:cNvPr id="60" name="Right Arrow 59"/>
                <p:cNvSpPr/>
                <p:nvPr/>
              </p:nvSpPr>
              <p:spPr>
                <a:xfrm>
                  <a:off x="2750535" y="3198843"/>
                  <a:ext cx="4001520" cy="1156975"/>
                </a:xfrm>
                <a:prstGeom prst="rightArrow">
                  <a:avLst>
                    <a:gd name="adj1" fmla="val 50000"/>
                    <a:gd name="adj2" fmla="val 67930"/>
                  </a:avLst>
                </a:prstGeom>
                <a:solidFill>
                  <a:schemeClr val="tx2"/>
                </a:solidFill>
                <a:ln w="38100"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ysClr val="windowText" lastClr="000000"/>
                      </a:solidFill>
                    </a:rPr>
                    <a:t>input </a:t>
                  </a:r>
                  <a:r>
                    <a:rPr lang="en-US" i="1" dirty="0" err="1">
                      <a:solidFill>
                        <a:sysClr val="windowText" lastClr="000000"/>
                      </a:solidFill>
                      <a:latin typeface="Georgia" charset="0"/>
                      <a:ea typeface="Georgia" charset="0"/>
                      <a:cs typeface="Georgia" charset="0"/>
                    </a:rPr>
                    <a:t>u</a:t>
                  </a:r>
                  <a:r>
                    <a:rPr lang="en-US" i="1" baseline="-25000" dirty="0" err="1">
                      <a:solidFill>
                        <a:sysClr val="windowText" lastClr="000000"/>
                      </a:solidFill>
                      <a:latin typeface="Georgia" charset="0"/>
                      <a:ea typeface="Georgia" charset="0"/>
                      <a:cs typeface="Georgia" charset="0"/>
                    </a:rPr>
                    <a:t>d</a:t>
                  </a:r>
                  <a:endParaRPr lang="en-US" i="1" baseline="-25000" dirty="0">
                    <a:solidFill>
                      <a:sysClr val="windowText" lastClr="000000"/>
                    </a:solidFill>
                    <a:latin typeface="Georgia" charset="0"/>
                    <a:ea typeface="Georgia" charset="0"/>
                    <a:cs typeface="Georgia" charset="0"/>
                  </a:endParaRPr>
                </a:p>
              </p:txBody>
            </p:sp>
            <p:sp>
              <p:nvSpPr>
                <p:cNvPr id="61" name="Curved Right Arrow 60"/>
                <p:cNvSpPr/>
                <p:nvPr/>
              </p:nvSpPr>
              <p:spPr>
                <a:xfrm>
                  <a:off x="1479176" y="2752163"/>
                  <a:ext cx="1999130" cy="1219202"/>
                </a:xfrm>
                <a:prstGeom prst="curvedRightArrow">
                  <a:avLst>
                    <a:gd name="adj1" fmla="val 23510"/>
                    <a:gd name="adj2" fmla="val 30217"/>
                    <a:gd name="adj3" fmla="val 29294"/>
                  </a:avLst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Right Arrow 61"/>
                <p:cNvSpPr/>
                <p:nvPr/>
              </p:nvSpPr>
              <p:spPr>
                <a:xfrm flipH="1">
                  <a:off x="1791310" y="2420290"/>
                  <a:ext cx="3022967" cy="1156975"/>
                </a:xfrm>
                <a:prstGeom prst="rightArrow">
                  <a:avLst>
                    <a:gd name="adj1" fmla="val 50000"/>
                    <a:gd name="adj2" fmla="val 67930"/>
                  </a:avLst>
                </a:prstGeom>
                <a:solidFill>
                  <a:schemeClr val="tx2"/>
                </a:solidFill>
                <a:ln w="381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r>
                    <a:rPr lang="en-US" b="1" dirty="0">
                      <a:solidFill>
                        <a:sysClr val="windowText" lastClr="000000"/>
                      </a:solidFill>
                    </a:rPr>
                    <a:t>output </a:t>
                  </a:r>
                  <a:r>
                    <a:rPr lang="en-US" i="1" dirty="0">
                      <a:solidFill>
                        <a:sysClr val="windowText" lastClr="000000"/>
                      </a:solidFill>
                      <a:latin typeface="Georgia" charset="0"/>
                      <a:ea typeface="Georgia" charset="0"/>
                      <a:cs typeface="Georgia" charset="0"/>
                    </a:rPr>
                    <a:t>y</a:t>
                  </a:r>
                  <a:endParaRPr lang="en-US" i="1" baseline="-25000" dirty="0">
                    <a:solidFill>
                      <a:sysClr val="windowText" lastClr="000000"/>
                    </a:solidFill>
                    <a:latin typeface="Georgia" charset="0"/>
                    <a:ea typeface="Georgia" charset="0"/>
                    <a:cs typeface="Georgia" charset="0"/>
                  </a:endParaRPr>
                </a:p>
              </p:txBody>
            </p:sp>
          </p:grpSp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9"/>
              <a:srcRect r="67534" b="-2704"/>
              <a:stretch/>
            </p:blipFill>
            <p:spPr>
              <a:xfrm>
                <a:off x="5161968" y="4186337"/>
                <a:ext cx="1039050" cy="521737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9"/>
              <a:srcRect l="35934" t="7892" r="29305" b="2108"/>
              <a:stretch/>
            </p:blipFill>
            <p:spPr>
              <a:xfrm>
                <a:off x="6042354" y="2785110"/>
                <a:ext cx="1112519" cy="457201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9"/>
              <a:srcRect l="71242" t="-14133" r="408" b="-1545"/>
              <a:stretch/>
            </p:blipFill>
            <p:spPr>
              <a:xfrm>
                <a:off x="6991998" y="4378318"/>
                <a:ext cx="907339" cy="587643"/>
              </a:xfrm>
              <a:prstGeom prst="rect">
                <a:avLst/>
              </a:prstGeom>
            </p:spPr>
          </p:pic>
        </p:grpSp>
      </p:grp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9"/>
          <a:srcRect l="71242" t="-14133" r="16074" b="11186"/>
          <a:stretch/>
        </p:blipFill>
        <p:spPr>
          <a:xfrm>
            <a:off x="7833139" y="5221839"/>
            <a:ext cx="335502" cy="43220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0" y="6171871"/>
            <a:ext cx="2041364" cy="688870"/>
            <a:chOff x="0" y="6171871"/>
            <a:chExt cx="2041364" cy="68887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564" y="6174941"/>
              <a:ext cx="685800" cy="68580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71871"/>
              <a:ext cx="685800" cy="68580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172200"/>
              <a:ext cx="685800" cy="685800"/>
            </a:xfrm>
            <a:prstGeom prst="rect">
              <a:avLst/>
            </a:prstGeom>
          </p:spPr>
        </p:pic>
      </p:grpSp>
      <p:sp>
        <p:nvSpPr>
          <p:cNvPr id="4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41364" y="6174941"/>
            <a:ext cx="5836024" cy="683059"/>
          </a:xfrm>
        </p:spPr>
        <p:txBody>
          <a:bodyPr anchor="b"/>
          <a:lstStyle/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Robinson, </a:t>
            </a:r>
            <a:r>
              <a:rPr lang="en-US" sz="1600" dirty="0" err="1"/>
              <a:t>Scobee</a:t>
            </a:r>
            <a:r>
              <a:rPr lang="en-US" sz="1600" dirty="0"/>
              <a:t>, Burden, </a:t>
            </a:r>
            <a:r>
              <a:rPr lang="en-US" sz="1600" dirty="0" err="1"/>
              <a:t>Sastry</a:t>
            </a:r>
            <a:r>
              <a:rPr lang="en-US" sz="1600" dirty="0"/>
              <a:t> </a:t>
            </a:r>
            <a:r>
              <a:rPr lang="en-US" sz="1600" i="1" dirty="0"/>
              <a:t>SPIE-DSS </a:t>
            </a:r>
            <a:r>
              <a:rPr lang="en-US" sz="1600" dirty="0"/>
              <a:t>2016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i="1" dirty="0"/>
              <a:t>Dynamic inverse models in human-cyber-physical systems</a:t>
            </a:r>
          </a:p>
        </p:txBody>
      </p:sp>
      <p:sp>
        <p:nvSpPr>
          <p:cNvPr id="29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8797"/>
            <a:ext cx="9144000" cy="952676"/>
          </a:xfrm>
        </p:spPr>
        <p:txBody>
          <a:bodyPr>
            <a:normAutofit fontScale="92500"/>
          </a:bodyPr>
          <a:lstStyle/>
          <a:p>
            <a:r>
              <a:rPr lang="en-US"/>
              <a:t>theory for forward </a:t>
            </a:r>
            <a:r>
              <a:rPr lang="en-US" dirty="0"/>
              <a:t>+ inverse models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-457200" y="3436657"/>
            <a:ext cx="10058400" cy="881384"/>
          </a:xfrm>
          <a:solidFill>
            <a:srgbClr val="190037"/>
          </a:solidFill>
          <a:ln w="76200">
            <a:solidFill>
              <a:schemeClr val="tx1">
                <a:lumMod val="50000"/>
              </a:schemeClr>
            </a:solidFill>
          </a:ln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n-US" sz="4000" dirty="0"/>
              <a:t>do humans learn forward + inverse models?</a:t>
            </a:r>
          </a:p>
        </p:txBody>
      </p:sp>
    </p:spTree>
    <p:extLst>
      <p:ext uri="{BB962C8B-B14F-4D97-AF65-F5344CB8AC3E}">
        <p14:creationId xmlns:p14="http://schemas.microsoft.com/office/powerpoint/2010/main" val="24095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4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95672"/>
            <a:ext cx="9144000" cy="95267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experiments with forward + inverse models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92772" y="931643"/>
            <a:ext cx="4831274" cy="2170704"/>
          </a:xfrm>
        </p:spPr>
        <p:txBody>
          <a:bodyPr/>
          <a:lstStyle/>
          <a:p>
            <a:pPr lvl="1"/>
            <a:r>
              <a:rPr lang="en-US" dirty="0"/>
              <a:t>subjects use 1-dimensional input device to control </a:t>
            </a:r>
            <a:r>
              <a:rPr lang="en-US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cursor motion </a:t>
            </a:r>
            <a:r>
              <a:rPr lang="en-US" dirty="0"/>
              <a:t>to track </a:t>
            </a:r>
            <a:r>
              <a:rPr lang="en-US" b="1" dirty="0">
                <a:solidFill>
                  <a:srgbClr val="FFC000"/>
                </a:solidFill>
              </a:rPr>
              <a:t>specified reference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70" b="72989"/>
          <a:stretch/>
        </p:blipFill>
        <p:spPr>
          <a:xfrm>
            <a:off x="1195902" y="927394"/>
            <a:ext cx="2775339" cy="184418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72200"/>
            <a:ext cx="685800" cy="6858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41364" y="6174941"/>
            <a:ext cx="5836024" cy="683059"/>
          </a:xfrm>
        </p:spPr>
        <p:txBody>
          <a:bodyPr anchor="b"/>
          <a:lstStyle/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600" dirty="0"/>
              <a:t>Roth, Howell, Beckwith, Burden </a:t>
            </a:r>
            <a:r>
              <a:rPr lang="en-US" sz="1600" i="1" dirty="0"/>
              <a:t>SPIE 2017</a:t>
            </a:r>
            <a:endParaRPr lang="en-US" sz="1600" dirty="0"/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600" i="1" dirty="0"/>
              <a:t>Toward experimental validation of a model for human sensorimotor learning and control in teleoperation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3866"/>
            <a:ext cx="685800" cy="685800"/>
          </a:xfrm>
          <a:prstGeom prst="rect">
            <a:avLst/>
          </a:prstGeom>
          <a:ln w="38100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172200"/>
            <a:ext cx="685800" cy="685800"/>
          </a:xfrm>
          <a:prstGeom prst="rect">
            <a:avLst/>
          </a:prstGeom>
          <a:ln w="38100">
            <a:noFill/>
          </a:ln>
        </p:spPr>
      </p:pic>
      <p:pic>
        <p:nvPicPr>
          <p:cNvPr id="3" name="DisturbancePlusRefTracki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50" y="3150585"/>
            <a:ext cx="91440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6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7000"/>
    </mc:Choice>
    <mc:Fallback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95672"/>
            <a:ext cx="9144000" cy="95267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experiments with forward + inverse models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92772" y="931643"/>
            <a:ext cx="4831274" cy="2170704"/>
          </a:xfrm>
        </p:spPr>
        <p:txBody>
          <a:bodyPr/>
          <a:lstStyle/>
          <a:p>
            <a:pPr lvl="1"/>
            <a:r>
              <a:rPr lang="en-US" dirty="0"/>
              <a:t>subjects use 1-dimensional input device to control </a:t>
            </a:r>
            <a:r>
              <a:rPr lang="en-US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cursor motion </a:t>
            </a:r>
            <a:r>
              <a:rPr lang="en-US" dirty="0"/>
              <a:t>to track </a:t>
            </a:r>
            <a:r>
              <a:rPr lang="en-US" b="1" dirty="0">
                <a:solidFill>
                  <a:srgbClr val="FFC000"/>
                </a:solidFill>
              </a:rPr>
              <a:t>specified reference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70" b="72989"/>
          <a:stretch/>
        </p:blipFill>
        <p:spPr>
          <a:xfrm>
            <a:off x="1195902" y="927394"/>
            <a:ext cx="2775339" cy="184418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72200"/>
            <a:ext cx="685800" cy="6858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41364" y="6174941"/>
            <a:ext cx="5836024" cy="683059"/>
          </a:xfrm>
        </p:spPr>
        <p:txBody>
          <a:bodyPr anchor="b"/>
          <a:lstStyle/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600" dirty="0"/>
              <a:t>Roth, Howell, Beckwith, Burden </a:t>
            </a:r>
            <a:r>
              <a:rPr lang="en-US" sz="1600" i="1" dirty="0"/>
              <a:t>SPIE 2017</a:t>
            </a:r>
            <a:endParaRPr lang="en-US" sz="1600" dirty="0"/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600" i="1" dirty="0"/>
              <a:t>Toward experimental validation of a model for human sensorimotor learning and control in teleoperation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3866"/>
            <a:ext cx="685800" cy="685800"/>
          </a:xfrm>
          <a:prstGeom prst="rect">
            <a:avLst/>
          </a:prstGeom>
          <a:ln w="38100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172200"/>
            <a:ext cx="685800" cy="685800"/>
          </a:xfrm>
          <a:prstGeom prst="rect">
            <a:avLst/>
          </a:prstGeom>
          <a:ln w="38100">
            <a:noFill/>
          </a:ln>
        </p:spPr>
      </p:pic>
      <p:sp>
        <p:nvSpPr>
          <p:cNvPr id="10" name="Rounded Rectangle 9"/>
          <p:cNvSpPr/>
          <p:nvPr/>
        </p:nvSpPr>
        <p:spPr>
          <a:xfrm>
            <a:off x="3228405" y="3640114"/>
            <a:ext cx="548640" cy="548640"/>
          </a:xfrm>
          <a:prstGeom prst="round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bg1">
                    <a:lumMod val="40000"/>
                    <a:lumOff val="6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F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22261" y="4831655"/>
            <a:ext cx="548640" cy="548640"/>
          </a:xfrm>
          <a:prstGeom prst="round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bg1">
                    <a:lumMod val="40000"/>
                    <a:lumOff val="6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B</a:t>
            </a:r>
          </a:p>
        </p:txBody>
      </p:sp>
      <p:sp>
        <p:nvSpPr>
          <p:cNvPr id="17" name="Oval 16"/>
          <p:cNvSpPr/>
          <p:nvPr/>
        </p:nvSpPr>
        <p:spPr>
          <a:xfrm>
            <a:off x="4204848" y="4294292"/>
            <a:ext cx="453422" cy="453422"/>
          </a:xfrm>
          <a:prstGeom prst="ellipse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+</a:t>
            </a:r>
          </a:p>
        </p:txBody>
      </p:sp>
      <p:cxnSp>
        <p:nvCxnSpPr>
          <p:cNvPr id="18" name="Elbow Connector 17"/>
          <p:cNvCxnSpPr/>
          <p:nvPr/>
        </p:nvCxnSpPr>
        <p:spPr>
          <a:xfrm>
            <a:off x="3777045" y="3914434"/>
            <a:ext cx="654514" cy="379858"/>
          </a:xfrm>
          <a:prstGeom prst="bentConnector2">
            <a:avLst/>
          </a:prstGeom>
          <a:ln w="3810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flipV="1">
            <a:off x="3770901" y="4747714"/>
            <a:ext cx="660658" cy="358261"/>
          </a:xfrm>
          <a:prstGeom prst="bentConnector2">
            <a:avLst/>
          </a:prstGeom>
          <a:ln w="3810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524276" y="4294292"/>
            <a:ext cx="453422" cy="453422"/>
          </a:xfrm>
          <a:prstGeom prst="ellipse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+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570184" y="4246683"/>
            <a:ext cx="548640" cy="548640"/>
          </a:xfrm>
          <a:prstGeom prst="round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FFC000"/>
                </a:solidFill>
                <a:latin typeface="Georgia" charset="0"/>
                <a:ea typeface="Georgia" charset="0"/>
                <a:cs typeface="Georgia" charset="0"/>
              </a:rPr>
              <a:t>M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658270" y="4521003"/>
            <a:ext cx="866006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77698" y="4521003"/>
            <a:ext cx="592486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783700" y="4869111"/>
            <a:ext cx="412202" cy="412202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FFC000"/>
                </a:solidFill>
                <a:latin typeface="Georgia" charset="0"/>
                <a:ea typeface="Georgia" charset="0"/>
                <a:cs typeface="Georgia" charset="0"/>
              </a:rPr>
              <a:t>r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708339" y="4090545"/>
            <a:ext cx="412202" cy="412202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bg1">
                    <a:lumMod val="40000"/>
                    <a:lumOff val="6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u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750987" y="3882876"/>
            <a:ext cx="0" cy="411416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544886" y="3470674"/>
            <a:ext cx="412202" cy="412202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>
                <a:solidFill>
                  <a:srgbClr val="FFC000"/>
                </a:solidFill>
                <a:latin typeface="Georgia" charset="0"/>
                <a:ea typeface="Georgia" charset="0"/>
                <a:cs typeface="Georgia" charset="0"/>
              </a:rPr>
              <a:t>d</a:t>
            </a:r>
            <a:endParaRPr lang="en-US" sz="2800" i="1" dirty="0">
              <a:solidFill>
                <a:srgbClr val="FFC00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399450" y="5097075"/>
            <a:ext cx="822811" cy="890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170707" y="5105975"/>
            <a:ext cx="611931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1747963" y="4869111"/>
            <a:ext cx="412202" cy="412202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+</a:t>
            </a:r>
          </a:p>
        </p:txBody>
      </p:sp>
      <p:sp>
        <p:nvSpPr>
          <p:cNvPr id="33" name="Oval 32"/>
          <p:cNvSpPr/>
          <p:nvPr/>
        </p:nvSpPr>
        <p:spPr>
          <a:xfrm>
            <a:off x="1795946" y="4795323"/>
            <a:ext cx="603504" cy="603504"/>
          </a:xfrm>
          <a:prstGeom prst="ellipse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892733" y="5044415"/>
            <a:ext cx="412202" cy="412202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-</a:t>
            </a:r>
            <a:endParaRPr lang="en-US" sz="2800" i="1" dirty="0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485243" y="4679594"/>
            <a:ext cx="412202" cy="412202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FFC000"/>
                </a:solidFill>
                <a:latin typeface="Georgia" charset="0"/>
                <a:ea typeface="Georgia" charset="0"/>
                <a:cs typeface="Georgia" charset="0"/>
              </a:rPr>
              <a:t>e</a:t>
            </a:r>
          </a:p>
        </p:txBody>
      </p:sp>
      <p:cxnSp>
        <p:nvCxnSpPr>
          <p:cNvPr id="36" name="Elbow Connector 35"/>
          <p:cNvCxnSpPr/>
          <p:nvPr/>
        </p:nvCxnSpPr>
        <p:spPr>
          <a:xfrm rot="5400000" flipH="1" flipV="1">
            <a:off x="1631765" y="3272471"/>
            <a:ext cx="954677" cy="2238604"/>
          </a:xfrm>
          <a:prstGeom prst="bentConnector2">
            <a:avLst/>
          </a:prstGeom>
          <a:ln w="3810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7676152" y="4314902"/>
            <a:ext cx="412202" cy="412202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FFC000"/>
                </a:solidFill>
                <a:latin typeface="Georgia" charset="0"/>
                <a:ea typeface="Georgia" charset="0"/>
                <a:cs typeface="Georgia" charset="0"/>
              </a:rPr>
              <a:t>y</a:t>
            </a:r>
          </a:p>
        </p:txBody>
      </p:sp>
      <p:cxnSp>
        <p:nvCxnSpPr>
          <p:cNvPr id="38" name="Elbow Connector 37"/>
          <p:cNvCxnSpPr/>
          <p:nvPr/>
        </p:nvCxnSpPr>
        <p:spPr>
          <a:xfrm rot="5400000">
            <a:off x="4625788" y="2200151"/>
            <a:ext cx="729513" cy="5783419"/>
          </a:xfrm>
          <a:prstGeom prst="bentConnector3">
            <a:avLst>
              <a:gd name="adj1" fmla="val 131336"/>
            </a:avLst>
          </a:prstGeom>
          <a:ln w="3810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118824" y="4521003"/>
            <a:ext cx="557328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85800" y="2926297"/>
            <a:ext cx="7553739" cy="304535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2979360" y="3400389"/>
            <a:ext cx="2160959" cy="2114407"/>
          </a:xfrm>
          <a:prstGeom prst="roundRect">
            <a:avLst/>
          </a:prstGeom>
          <a:noFill/>
          <a:ln w="38100"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876603" y="2838828"/>
            <a:ext cx="1378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33006F">
                    <a:lumMod val="40000"/>
                    <a:lumOff val="6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human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4068493" y="2833549"/>
            <a:ext cx="40037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-</a:t>
            </a:r>
            <a:r>
              <a:rPr 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cyber-physical system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0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0"/>
    </mc:Choice>
    <mc:Fallback xmlns="">
      <p:transition spd="slow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72200"/>
            <a:ext cx="685800" cy="6858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41364" y="6174941"/>
            <a:ext cx="5836024" cy="683059"/>
          </a:xfrm>
        </p:spPr>
        <p:txBody>
          <a:bodyPr anchor="b"/>
          <a:lstStyle/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600" dirty="0"/>
              <a:t>Roth, Howell, Beckwith, Burden </a:t>
            </a:r>
            <a:r>
              <a:rPr lang="en-US" sz="1600" i="1" dirty="0"/>
              <a:t>SPIE 2017</a:t>
            </a:r>
            <a:endParaRPr lang="en-US" sz="1600" dirty="0"/>
          </a:p>
          <a:p>
            <a:pPr marL="0" indent="0">
              <a:lnSpc>
                <a:spcPts val="1500"/>
              </a:lnSpc>
              <a:spcBef>
                <a:spcPts val="0"/>
              </a:spcBef>
              <a:buNone/>
            </a:pPr>
            <a:r>
              <a:rPr lang="en-US" sz="1600" i="1" dirty="0"/>
              <a:t>Toward experimental validation of a model for human sensorimotor learning and control in teleoperation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3866"/>
            <a:ext cx="685800" cy="685800"/>
          </a:xfrm>
          <a:prstGeom prst="rect">
            <a:avLst/>
          </a:prstGeom>
          <a:ln w="38100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172200"/>
            <a:ext cx="685800" cy="685800"/>
          </a:xfrm>
          <a:prstGeom prst="rect">
            <a:avLst/>
          </a:prstGeom>
          <a:ln w="38100">
            <a:noFill/>
          </a:ln>
        </p:spPr>
      </p:pic>
      <p:sp>
        <p:nvSpPr>
          <p:cNvPr id="10" name="Rounded Rectangle 9"/>
          <p:cNvSpPr/>
          <p:nvPr/>
        </p:nvSpPr>
        <p:spPr>
          <a:xfrm>
            <a:off x="3228405" y="1684094"/>
            <a:ext cx="548640" cy="548640"/>
          </a:xfrm>
          <a:prstGeom prst="round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bg1">
                    <a:lumMod val="40000"/>
                    <a:lumOff val="6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F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22261" y="2875635"/>
            <a:ext cx="548640" cy="548640"/>
          </a:xfrm>
          <a:prstGeom prst="round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bg1">
                    <a:lumMod val="40000"/>
                    <a:lumOff val="6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B</a:t>
            </a:r>
          </a:p>
        </p:txBody>
      </p:sp>
      <p:sp>
        <p:nvSpPr>
          <p:cNvPr id="17" name="Oval 16"/>
          <p:cNvSpPr/>
          <p:nvPr/>
        </p:nvSpPr>
        <p:spPr>
          <a:xfrm>
            <a:off x="4204848" y="2338272"/>
            <a:ext cx="453422" cy="453422"/>
          </a:xfrm>
          <a:prstGeom prst="ellipse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+</a:t>
            </a:r>
          </a:p>
        </p:txBody>
      </p:sp>
      <p:cxnSp>
        <p:nvCxnSpPr>
          <p:cNvPr id="18" name="Elbow Connector 17"/>
          <p:cNvCxnSpPr/>
          <p:nvPr/>
        </p:nvCxnSpPr>
        <p:spPr>
          <a:xfrm>
            <a:off x="3777045" y="1958414"/>
            <a:ext cx="654514" cy="379858"/>
          </a:xfrm>
          <a:prstGeom prst="bentConnector2">
            <a:avLst/>
          </a:prstGeom>
          <a:ln w="3810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flipV="1">
            <a:off x="3770901" y="2791694"/>
            <a:ext cx="660658" cy="358261"/>
          </a:xfrm>
          <a:prstGeom prst="bentConnector2">
            <a:avLst/>
          </a:prstGeom>
          <a:ln w="3810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524276" y="2338272"/>
            <a:ext cx="453422" cy="453422"/>
          </a:xfrm>
          <a:prstGeom prst="ellipse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+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570184" y="2290663"/>
            <a:ext cx="548640" cy="548640"/>
          </a:xfrm>
          <a:prstGeom prst="round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FFC000"/>
                </a:solidFill>
                <a:latin typeface="Georgia" charset="0"/>
                <a:ea typeface="Georgia" charset="0"/>
                <a:cs typeface="Georgia" charset="0"/>
              </a:rPr>
              <a:t>M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658270" y="2564983"/>
            <a:ext cx="866006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77698" y="2564983"/>
            <a:ext cx="592486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783700" y="2913091"/>
            <a:ext cx="412202" cy="412202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FFC000"/>
                </a:solidFill>
                <a:latin typeface="Georgia" charset="0"/>
                <a:ea typeface="Georgia" charset="0"/>
                <a:cs typeface="Georgia" charset="0"/>
              </a:rPr>
              <a:t>r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708339" y="2134525"/>
            <a:ext cx="412202" cy="412202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bg1">
                    <a:lumMod val="40000"/>
                    <a:lumOff val="6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u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750987" y="1926856"/>
            <a:ext cx="0" cy="411416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544886" y="1514654"/>
            <a:ext cx="412202" cy="412202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FFC000"/>
                </a:solidFill>
                <a:latin typeface="Georgia" charset="0"/>
                <a:ea typeface="Georgia" charset="0"/>
                <a:cs typeface="Georgia" charset="0"/>
              </a:rPr>
              <a:t>d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399450" y="3141055"/>
            <a:ext cx="822811" cy="890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170707" y="3149955"/>
            <a:ext cx="611931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1747963" y="2913091"/>
            <a:ext cx="412202" cy="412202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+</a:t>
            </a:r>
          </a:p>
        </p:txBody>
      </p:sp>
      <p:sp>
        <p:nvSpPr>
          <p:cNvPr id="33" name="Oval 32"/>
          <p:cNvSpPr/>
          <p:nvPr/>
        </p:nvSpPr>
        <p:spPr>
          <a:xfrm>
            <a:off x="1795946" y="2839303"/>
            <a:ext cx="603504" cy="603504"/>
          </a:xfrm>
          <a:prstGeom prst="ellipse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i="1" dirty="0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892733" y="3088395"/>
            <a:ext cx="412202" cy="412202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>
                <a:solidFill>
                  <a:schemeClr val="tx2"/>
                </a:solidFill>
                <a:latin typeface="Georgia" charset="0"/>
                <a:ea typeface="Georgia" charset="0"/>
                <a:cs typeface="Georgia" charset="0"/>
              </a:rPr>
              <a:t>-</a:t>
            </a:r>
            <a:endParaRPr lang="en-US" sz="2800" i="1" dirty="0">
              <a:solidFill>
                <a:schemeClr val="tx2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485243" y="2723574"/>
            <a:ext cx="412202" cy="412202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FFC000"/>
                </a:solidFill>
                <a:latin typeface="Georgia" charset="0"/>
                <a:ea typeface="Georgia" charset="0"/>
                <a:cs typeface="Georgia" charset="0"/>
              </a:rPr>
              <a:t>e</a:t>
            </a:r>
          </a:p>
        </p:txBody>
      </p:sp>
      <p:cxnSp>
        <p:nvCxnSpPr>
          <p:cNvPr id="36" name="Elbow Connector 35"/>
          <p:cNvCxnSpPr/>
          <p:nvPr/>
        </p:nvCxnSpPr>
        <p:spPr>
          <a:xfrm rot="5400000" flipH="1" flipV="1">
            <a:off x="1631765" y="1316451"/>
            <a:ext cx="954677" cy="2238604"/>
          </a:xfrm>
          <a:prstGeom prst="bentConnector2">
            <a:avLst/>
          </a:prstGeom>
          <a:ln w="3810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7676152" y="2358882"/>
            <a:ext cx="412202" cy="412202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FFC000"/>
                </a:solidFill>
                <a:latin typeface="Georgia" charset="0"/>
                <a:ea typeface="Georgia" charset="0"/>
                <a:cs typeface="Georgia" charset="0"/>
              </a:rPr>
              <a:t>y</a:t>
            </a:r>
          </a:p>
        </p:txBody>
      </p:sp>
      <p:cxnSp>
        <p:nvCxnSpPr>
          <p:cNvPr id="38" name="Elbow Connector 37"/>
          <p:cNvCxnSpPr/>
          <p:nvPr/>
        </p:nvCxnSpPr>
        <p:spPr>
          <a:xfrm rot="5400000">
            <a:off x="4625788" y="244131"/>
            <a:ext cx="729513" cy="5783419"/>
          </a:xfrm>
          <a:prstGeom prst="bentConnector3">
            <a:avLst>
              <a:gd name="adj1" fmla="val 131336"/>
            </a:avLst>
          </a:prstGeom>
          <a:ln w="3810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7118824" y="2564983"/>
            <a:ext cx="557328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85800" y="970277"/>
            <a:ext cx="7553739" cy="304535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2979360" y="1444369"/>
            <a:ext cx="2160959" cy="2114407"/>
          </a:xfrm>
          <a:prstGeom prst="roundRect">
            <a:avLst/>
          </a:prstGeom>
          <a:noFill/>
          <a:ln w="38100"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876603" y="882808"/>
            <a:ext cx="13789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33006F">
                    <a:lumMod val="40000"/>
                    <a:lumOff val="6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human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4068493" y="877529"/>
            <a:ext cx="40037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-</a:t>
            </a:r>
            <a:r>
              <a:rPr lang="en-US" sz="32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cyber-physical system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9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95672"/>
            <a:ext cx="9144000" cy="952676"/>
          </a:xfrm>
        </p:spPr>
        <p:txBody>
          <a:bodyPr>
            <a:normAutofit fontScale="92500"/>
          </a:bodyPr>
          <a:lstStyle/>
          <a:p>
            <a:r>
              <a:rPr lang="en-US" dirty="0"/>
              <a:t>empirically estimating learned model</a:t>
            </a:r>
          </a:p>
        </p:txBody>
      </p:sp>
      <p:sp>
        <p:nvSpPr>
          <p:cNvPr id="6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5800" y="4049607"/>
            <a:ext cx="8113816" cy="2170704"/>
          </a:xfrm>
        </p:spPr>
        <p:txBody>
          <a:bodyPr/>
          <a:lstStyle/>
          <a:p>
            <a:pPr lvl="1"/>
            <a:r>
              <a:rPr lang="en-US"/>
              <a:t>by varying reference </a:t>
            </a:r>
            <a:r>
              <a:rPr lang="en-US" dirty="0"/>
              <a:t>(</a:t>
            </a:r>
            <a:r>
              <a:rPr lang="en-US" i="1" dirty="0">
                <a:solidFill>
                  <a:srgbClr val="FFC000"/>
                </a:solidFill>
                <a:latin typeface="Georgia" charset="0"/>
                <a:ea typeface="Georgia" charset="0"/>
                <a:cs typeface="Georgia" charset="0"/>
              </a:rPr>
              <a:t>r</a:t>
            </a:r>
            <a:r>
              <a:rPr lang="en-US" dirty="0"/>
              <a:t>) and disturbance (</a:t>
            </a:r>
            <a:r>
              <a:rPr lang="en-US" i="1" dirty="0">
                <a:solidFill>
                  <a:srgbClr val="FFC000"/>
                </a:solidFill>
                <a:latin typeface="Georgia" charset="0"/>
                <a:ea typeface="Georgia" charset="0"/>
                <a:cs typeface="Georgia" charset="0"/>
              </a:rPr>
              <a:t>d</a:t>
            </a:r>
            <a:r>
              <a:rPr lang="en-US"/>
              <a:t>), can estimate </a:t>
            </a:r>
            <a:r>
              <a:rPr lang="en-US" dirty="0"/>
              <a:t>human feedforward (</a:t>
            </a:r>
            <a:r>
              <a:rPr lang="en-US" i="1" dirty="0">
                <a:solidFill>
                  <a:schemeClr val="bg1">
                    <a:lumMod val="40000"/>
                    <a:lumOff val="6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F</a:t>
            </a:r>
            <a:r>
              <a:rPr lang="en-US" dirty="0"/>
              <a:t>), feedback (</a:t>
            </a:r>
            <a:r>
              <a:rPr lang="en-US" i="1" dirty="0">
                <a:solidFill>
                  <a:schemeClr val="bg1">
                    <a:lumMod val="40000"/>
                    <a:lumOff val="6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B</a:t>
            </a:r>
            <a:r>
              <a:rPr lang="en-US" dirty="0"/>
              <a:t>) </a:t>
            </a:r>
          </a:p>
          <a:p>
            <a:pPr lvl="1"/>
            <a:r>
              <a:rPr lang="en-US" b="1" dirty="0"/>
              <a:t>human learns to invert specified model</a:t>
            </a:r>
            <a:r>
              <a:rPr lang="en-US" dirty="0"/>
              <a:t> </a:t>
            </a:r>
            <a:r>
              <a:rPr lang="en-US" b="1" dirty="0"/>
              <a:t>(</a:t>
            </a:r>
            <a:r>
              <a:rPr lang="en-US" i="1" dirty="0">
                <a:solidFill>
                  <a:srgbClr val="FFC000"/>
                </a:solidFill>
                <a:latin typeface="Georgia" charset="0"/>
                <a:ea typeface="Georgia" charset="0"/>
                <a:cs typeface="Georgia" charset="0"/>
              </a:rPr>
              <a:t>M</a:t>
            </a:r>
            <a:r>
              <a:rPr lang="en-US" b="1" dirty="0"/>
              <a:t>):</a:t>
            </a:r>
            <a:r>
              <a:rPr lang="en-US" dirty="0"/>
              <a:t> feedforward approximates the inverse (</a:t>
            </a:r>
            <a:r>
              <a:rPr lang="en-US" i="1" dirty="0">
                <a:solidFill>
                  <a:schemeClr val="bg1">
                    <a:lumMod val="40000"/>
                    <a:lumOff val="6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F</a:t>
            </a:r>
            <a:r>
              <a:rPr lang="en-US" i="1" dirty="0">
                <a:latin typeface="Georgia" charset="0"/>
                <a:ea typeface="Georgia" charset="0"/>
                <a:cs typeface="Georgia" charset="0"/>
              </a:rPr>
              <a:t>≈</a:t>
            </a:r>
            <a:r>
              <a:rPr lang="en-US" i="1" dirty="0">
                <a:solidFill>
                  <a:srgbClr val="FFC000"/>
                </a:solidFill>
                <a:latin typeface="Georgia" charset="0"/>
                <a:ea typeface="Georgia" charset="0"/>
                <a:cs typeface="Georgia" charset="0"/>
              </a:rPr>
              <a:t>M</a:t>
            </a:r>
            <a:r>
              <a:rPr lang="en-US" i="1" baseline="30000" dirty="0">
                <a:solidFill>
                  <a:srgbClr val="FFC000"/>
                </a:solidFill>
                <a:latin typeface="Georgia" charset="0"/>
                <a:ea typeface="Georgia" charset="0"/>
                <a:cs typeface="Georgia" charset="0"/>
              </a:rPr>
              <a:t>-1</a:t>
            </a:r>
            <a:r>
              <a:rPr lang="en-US" dirty="0"/>
              <a:t>)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086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3000"/>
    </mc:Choice>
    <mc:Fallback>
      <p:transition spd="slow" advTm="13000"/>
    </mc:Fallback>
  </mc:AlternateContent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6614</TotalTime>
  <Words>477</Words>
  <Application>Microsoft Office PowerPoint</Application>
  <PresentationFormat>On-screen Show (4:3)</PresentationFormat>
  <Paragraphs>98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ＭＳ Ｐゴシック</vt:lpstr>
      <vt:lpstr>Arial</vt:lpstr>
      <vt:lpstr>Calibri</vt:lpstr>
      <vt:lpstr>Encode Sans Normal Black</vt:lpstr>
      <vt:lpstr>Georgia</vt:lpstr>
      <vt:lpstr>Helvetica Neue</vt:lpstr>
      <vt:lpstr>Lucida Grande</vt:lpstr>
      <vt:lpstr>LucidaGrande</vt:lpstr>
      <vt:lpstr>Open Sans Light</vt:lpstr>
      <vt:lpstr>Times New Roman</vt:lpstr>
      <vt:lpstr>Uni Sans Regular</vt:lpstr>
      <vt:lpstr>Wingdings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Sam Burden</cp:lastModifiedBy>
  <cp:revision>240</cp:revision>
  <dcterms:created xsi:type="dcterms:W3CDTF">2014-10-14T00:51:43Z</dcterms:created>
  <dcterms:modified xsi:type="dcterms:W3CDTF">2017-11-08T23:36:55Z</dcterms:modified>
</cp:coreProperties>
</file>