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20"/>
  </p:notesMasterIdLst>
  <p:sldIdLst>
    <p:sldId id="349" r:id="rId3"/>
    <p:sldId id="470" r:id="rId4"/>
    <p:sldId id="464" r:id="rId5"/>
    <p:sldId id="447" r:id="rId6"/>
    <p:sldId id="456" r:id="rId7"/>
    <p:sldId id="322" r:id="rId8"/>
    <p:sldId id="328" r:id="rId9"/>
    <p:sldId id="466" r:id="rId10"/>
    <p:sldId id="463" r:id="rId11"/>
    <p:sldId id="459" r:id="rId12"/>
    <p:sldId id="392" r:id="rId13"/>
    <p:sldId id="389" r:id="rId14"/>
    <p:sldId id="446" r:id="rId15"/>
    <p:sldId id="467" r:id="rId16"/>
    <p:sldId id="468" r:id="rId17"/>
    <p:sldId id="296" r:id="rId18"/>
    <p:sldId id="46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006F"/>
    <a:srgbClr val="FFFFFF"/>
    <a:srgbClr val="0432FF"/>
    <a:srgbClr val="003F00"/>
    <a:srgbClr val="005400"/>
    <a:srgbClr val="9411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6"/>
    <p:restoredTop sz="97026"/>
  </p:normalViewPr>
  <p:slideViewPr>
    <p:cSldViewPr snapToGrid="0" snapToObjects="1" showGuides="1">
      <p:cViewPr>
        <p:scale>
          <a:sx n="80" d="100"/>
          <a:sy n="80" d="100"/>
        </p:scale>
        <p:origin x="441" y="28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5/21/2018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2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5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First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927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52167BA5-B5EB-CC46-BA7D-52A3EEE03A6F}" type="datetime1">
              <a:rPr lang="en-US" smtClean="0"/>
              <a:pPr>
                <a:defRPr/>
              </a:pPr>
              <a:t>5/21/2018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679831" cy="21707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2"/>
                </a:solidFill>
                <a:latin typeface="Calibri" charset="0"/>
              </a:defRPr>
            </a:lvl1pPr>
          </a:lstStyle>
          <a:p>
            <a:pPr>
              <a:defRPr/>
            </a:pPr>
            <a:fld id="{480DF77C-8FD8-BE4E-97BB-60F9B6804AA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3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TITLE HERE</a:t>
            </a:r>
          </a:p>
          <a:p>
            <a:pPr lvl="0"/>
            <a:r>
              <a:rPr lang="en-US" dirty="0"/>
              <a:t>ENCODE NORMAL</a:t>
            </a:r>
          </a:p>
          <a:p>
            <a:pPr lvl="0"/>
            <a:r>
              <a:rPr lang="en-US" dirty="0"/>
              <a:t>BLACK, 50 PT.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 Here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HEADER HERE </a:t>
            </a:r>
          </a:p>
          <a:p>
            <a:pPr lvl="0"/>
            <a:r>
              <a:rPr lang="en-US" dirty="0"/>
              <a:t>(ENCODE NORMAL BLACK, 30 PT.)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5.png"/><Relationship Id="rId18" Type="http://schemas.openxmlformats.org/officeDocument/2006/relationships/image" Target="../media/image8.jp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19.png"/><Relationship Id="rId17" Type="http://schemas.openxmlformats.org/officeDocument/2006/relationships/image" Target="../media/image23.jpg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20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17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-461213" y="45757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solidFill>
                  <a:schemeClr val="bg2"/>
                </a:solidFill>
              </a:rPr>
              <a:t>Why (or, more specifically, when) do feedforward inputs yield stable behaviors?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4808256" y="6099686"/>
            <a:ext cx="433574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BioRobotics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Lab</a:t>
            </a:r>
          </a:p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http://brl.ee.washington.edu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>
          <a:xfrm>
            <a:off x="3527231" y="2482808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Burden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15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2670819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"/>
          <p:cNvSpPr txBox="1">
            <a:spLocks/>
          </p:cNvSpPr>
          <p:nvPr/>
        </p:nvSpPr>
        <p:spPr>
          <a:xfrm>
            <a:off x="1" y="6099686"/>
            <a:ext cx="5088264" cy="6403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ts val="0"/>
              </a:spcBef>
            </a:pPr>
            <a:r>
              <a:rPr lang="en-US" sz="32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AMP Lab</a:t>
            </a:r>
          </a:p>
          <a:p>
            <a:pPr lvl="0" algn="ctr">
              <a:spcBef>
                <a:spcPts val="0"/>
              </a:spcBef>
            </a:pPr>
            <a:r>
              <a:rPr lang="en-US" sz="2400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http://depts.washington.edu/amplify</a:t>
            </a:r>
          </a:p>
        </p:txBody>
      </p:sp>
    </p:spTree>
    <p:extLst>
      <p:ext uri="{BB962C8B-B14F-4D97-AF65-F5344CB8AC3E}">
        <p14:creationId xmlns:p14="http://schemas.microsoft.com/office/powerpoint/2010/main" val="1872062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C18700-8480-432A-8964-F42E30DE34A2}"/>
              </a:ext>
            </a:extLst>
          </p:cNvPr>
          <p:cNvSpPr txBox="1">
            <a:spLocks/>
          </p:cNvSpPr>
          <p:nvPr/>
        </p:nvSpPr>
        <p:spPr>
          <a:xfrm>
            <a:off x="856592" y="5335563"/>
            <a:ext cx="8279381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predict when feedforward inputs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F09969-D70C-4441-91D0-25171B3F0F4A}"/>
              </a:ext>
            </a:extLst>
          </p:cNvPr>
          <p:cNvSpPr txBox="1">
            <a:spLocks/>
          </p:cNvSpPr>
          <p:nvPr/>
        </p:nvSpPr>
        <p:spPr>
          <a:xfrm>
            <a:off x="856593" y="4118494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2: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analysis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</p:spTree>
    <p:extLst>
      <p:ext uri="{BB962C8B-B14F-4D97-AF65-F5344CB8AC3E}">
        <p14:creationId xmlns:p14="http://schemas.microsoft.com/office/powerpoint/2010/main" val="1385881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71" y="6224334"/>
            <a:ext cx="6879079" cy="587015"/>
          </a:xfrm>
          <a:prstGeom prst="rect">
            <a:avLst/>
          </a:prstGeom>
        </p:spPr>
      </p:pic>
      <p:pic>
        <p:nvPicPr>
          <p:cNvPr id="9" name="ghostrobotics-minitaur-b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47340"/>
            <a:ext cx="9144000" cy="51435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0" y="5890840"/>
            <a:ext cx="8728363" cy="34002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err="1">
                <a:solidFill>
                  <a:schemeClr val="tx2"/>
                </a:solidFill>
              </a:rPr>
              <a:t>Kenneally</a:t>
            </a:r>
            <a:r>
              <a:rPr lang="en-US" sz="1400" dirty="0">
                <a:solidFill>
                  <a:schemeClr val="tx2"/>
                </a:solidFill>
              </a:rPr>
              <a:t>, De, </a:t>
            </a:r>
            <a:r>
              <a:rPr lang="en-US" sz="1400" dirty="0" err="1">
                <a:solidFill>
                  <a:schemeClr val="tx2"/>
                </a:solidFill>
              </a:rPr>
              <a:t>Koditschek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i="1" dirty="0">
                <a:solidFill>
                  <a:schemeClr val="tx2"/>
                </a:solidFill>
              </a:rPr>
              <a:t>IEEE RAL 2016</a:t>
            </a:r>
            <a:r>
              <a:rPr lang="en-US" sz="1400" dirty="0">
                <a:solidFill>
                  <a:schemeClr val="tx2"/>
                </a:solidFill>
              </a:rPr>
              <a:t>; http://</a:t>
            </a:r>
            <a:r>
              <a:rPr lang="en-US" sz="1400" dirty="0" err="1">
                <a:solidFill>
                  <a:schemeClr val="tx2"/>
                </a:solidFill>
              </a:rPr>
              <a:t>ghostrobotics.io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6174943"/>
            <a:ext cx="685799" cy="6857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34" y="6174941"/>
            <a:ext cx="689429" cy="694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4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1339702" y="6174941"/>
            <a:ext cx="3728345" cy="683059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tx2"/>
                </a:solidFill>
              </a:rPr>
              <a:t>De, Burden,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 </a:t>
            </a:r>
            <a:r>
              <a:rPr lang="en-US" sz="1600" dirty="0">
                <a:solidFill>
                  <a:schemeClr val="tx2"/>
                </a:solidFill>
              </a:rPr>
              <a:t>2018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600" i="1" dirty="0">
                <a:solidFill>
                  <a:schemeClr val="tx2"/>
                </a:solidFill>
              </a:rPr>
              <a:t>A hybrid dynamical extension of averaging and its application to the analysis of legged gait stability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799" cy="6857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-444649"/>
            <a:ext cx="9146868" cy="1788419"/>
            <a:chOff x="8123" y="-460552"/>
            <a:chExt cx="10122876" cy="197925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" y="-460552"/>
              <a:ext cx="887578" cy="197925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520057" y="-460551"/>
              <a:ext cx="3440362" cy="1979250"/>
              <a:chOff x="520057" y="-460551"/>
              <a:chExt cx="3440362" cy="1979250"/>
            </a:xfrm>
          </p:grpSpPr>
          <p:sp>
            <p:nvSpPr>
              <p:cNvPr id="16" name="Curved Right Arrow 15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22" name="Curved Right Arrow 2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589677" y="-460552"/>
              <a:ext cx="3440362" cy="1979250"/>
              <a:chOff x="520057" y="-460551"/>
              <a:chExt cx="3440362" cy="1979250"/>
            </a:xfrm>
          </p:grpSpPr>
          <p:sp>
            <p:nvSpPr>
              <p:cNvPr id="30" name="Curved Right Arrow 29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2" name="Curved Right Arrow 31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690637" y="-460552"/>
              <a:ext cx="3440362" cy="1979250"/>
              <a:chOff x="520057" y="-460551"/>
              <a:chExt cx="3440362" cy="1979250"/>
            </a:xfrm>
          </p:grpSpPr>
          <p:sp>
            <p:nvSpPr>
              <p:cNvPr id="35" name="Curved Right Arrow 34"/>
              <p:cNvSpPr/>
              <p:nvPr/>
            </p:nvSpPr>
            <p:spPr>
              <a:xfrm rot="16200000" flipH="1">
                <a:off x="1019137" y="431054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2842" y="-460551"/>
                <a:ext cx="887577" cy="1979250"/>
              </a:xfrm>
              <a:prstGeom prst="rect">
                <a:avLst/>
              </a:prstGeom>
            </p:spPr>
          </p:pic>
          <p:sp>
            <p:nvSpPr>
              <p:cNvPr id="37" name="Curved Right Arrow 36"/>
              <p:cNvSpPr/>
              <p:nvPr/>
            </p:nvSpPr>
            <p:spPr>
              <a:xfrm rot="16200000" flipH="1">
                <a:off x="2560157" y="437749"/>
                <a:ext cx="371839" cy="947278"/>
              </a:xfrm>
              <a:prstGeom prst="curvedRightArrow">
                <a:avLst>
                  <a:gd name="adj1" fmla="val 33166"/>
                  <a:gd name="adj2" fmla="val 55480"/>
                  <a:gd name="adj3" fmla="val 29294"/>
                </a:avLst>
              </a:prstGeom>
              <a:solidFill>
                <a:schemeClr val="tx2"/>
              </a:solidFill>
              <a:ln w="12700" cap="flat" cmpd="sng" algn="ctr">
                <a:solidFill>
                  <a:schemeClr val="tx2">
                    <a:lumMod val="95000"/>
                  </a:scheme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8D3A2"/>
                  </a:solidFill>
                  <a:effectLst/>
                  <a:uLnTx/>
                  <a:uFillTx/>
                  <a:latin typeface="Calibri"/>
                  <a:ea typeface=""/>
                  <a:cs typeface="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057" y="35192"/>
                <a:ext cx="1950093" cy="1483506"/>
              </a:xfrm>
              <a:prstGeom prst="rect">
                <a:avLst/>
              </a:prstGeom>
            </p:spPr>
          </p:pic>
        </p:grp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3" y="1572367"/>
            <a:ext cx="4909235" cy="238767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973923" y="2055230"/>
            <a:ext cx="844800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/>
              <a:t>≈</a:t>
            </a:r>
          </a:p>
        </p:txBody>
      </p:sp>
      <p:sp>
        <p:nvSpPr>
          <p:cNvPr id="5" name="Rectangle 4"/>
          <p:cNvSpPr/>
          <p:nvPr/>
        </p:nvSpPr>
        <p:spPr>
          <a:xfrm>
            <a:off x="5778328" y="1560482"/>
            <a:ext cx="3258794" cy="241975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489908" y="2694953"/>
            <a:ext cx="466282" cy="466282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908" y="1941243"/>
            <a:ext cx="2332914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6751454" y="2038664"/>
            <a:ext cx="2098623" cy="869429"/>
          </a:xfrm>
          <a:custGeom>
            <a:avLst/>
            <a:gdLst>
              <a:gd name="connsiteX0" fmla="*/ 0 w 2098623"/>
              <a:gd name="connsiteY0" fmla="*/ 869429 h 869429"/>
              <a:gd name="connsiteX1" fmla="*/ 134911 w 2098623"/>
              <a:gd name="connsiteY1" fmla="*/ 449705 h 869429"/>
              <a:gd name="connsiteX2" fmla="*/ 449705 w 2098623"/>
              <a:gd name="connsiteY2" fmla="*/ 149901 h 869429"/>
              <a:gd name="connsiteX3" fmla="*/ 1079292 w 2098623"/>
              <a:gd name="connsiteY3" fmla="*/ 29980 h 869429"/>
              <a:gd name="connsiteX4" fmla="*/ 1558977 w 2098623"/>
              <a:gd name="connsiteY4" fmla="*/ 14990 h 869429"/>
              <a:gd name="connsiteX5" fmla="*/ 2098623 w 2098623"/>
              <a:gd name="connsiteY5" fmla="*/ 0 h 86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8623" h="869429">
                <a:moveTo>
                  <a:pt x="0" y="869429"/>
                </a:moveTo>
                <a:cubicBezTo>
                  <a:pt x="29980" y="719527"/>
                  <a:pt x="59960" y="569626"/>
                  <a:pt x="134911" y="449705"/>
                </a:cubicBezTo>
                <a:cubicBezTo>
                  <a:pt x="209862" y="329784"/>
                  <a:pt x="292308" y="219855"/>
                  <a:pt x="449705" y="149901"/>
                </a:cubicBezTo>
                <a:cubicBezTo>
                  <a:pt x="607102" y="79947"/>
                  <a:pt x="894413" y="52465"/>
                  <a:pt x="1079292" y="29980"/>
                </a:cubicBezTo>
                <a:cubicBezTo>
                  <a:pt x="1264171" y="7495"/>
                  <a:pt x="1558977" y="14990"/>
                  <a:pt x="1558977" y="14990"/>
                </a:cubicBezTo>
                <a:lnTo>
                  <a:pt x="2098623" y="0"/>
                </a:ln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984595" y="1985191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8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7459319" y="1904255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6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934043" y="1830486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4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97219" y="1810230"/>
            <a:ext cx="466282" cy="466282"/>
          </a:xfrm>
          <a:prstGeom prst="ellipse">
            <a:avLst/>
          </a:prstGeom>
          <a:solidFill>
            <a:schemeClr val="accent4">
              <a:lumMod val="50000"/>
              <a:alpha val="20000"/>
            </a:schemeClr>
          </a:solidFill>
          <a:ln w="5715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6359465" y="3706008"/>
            <a:ext cx="2332914" cy="0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65564" y="3190241"/>
            <a:ext cx="2326815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steps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V="1">
            <a:off x="6336410" y="1985191"/>
            <a:ext cx="0" cy="1721513"/>
          </a:xfrm>
          <a:prstGeom prst="line">
            <a:avLst/>
          </a:prstGeom>
          <a:ln w="57150" cap="rnd">
            <a:solidFill>
              <a:schemeClr val="bg1">
                <a:lumMod val="50000"/>
              </a:schemeClr>
            </a:solidFill>
            <a:prstDash val="soli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 Placeholder 2"/>
          <p:cNvSpPr>
            <a:spLocks noGrp="1"/>
          </p:cNvSpPr>
          <p:nvPr>
            <p:ph type="body" sz="quarter" idx="11"/>
          </p:nvPr>
        </p:nvSpPr>
        <p:spPr>
          <a:xfrm rot="16200000">
            <a:off x="5230349" y="2624950"/>
            <a:ext cx="1679039" cy="483076"/>
          </a:xfrm>
        </p:spPr>
        <p:txBody>
          <a:bodyPr/>
          <a:lstStyle/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height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A3C9EDAD-B7C6-446D-BC36-FC89C8EDE378}"/>
              </a:ext>
            </a:extLst>
          </p:cNvPr>
          <p:cNvSpPr txBox="1">
            <a:spLocks/>
          </p:cNvSpPr>
          <p:nvPr/>
        </p:nvSpPr>
        <p:spPr>
          <a:xfrm>
            <a:off x="-113128" y="4305574"/>
            <a:ext cx="9362232" cy="1173121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Theorem: </a:t>
            </a:r>
            <a:r>
              <a:rPr lang="en-US" dirty="0"/>
              <a:t> feedforward input </a:t>
            </a:r>
            <a:r>
              <a:rPr lang="en-US" i="1" dirty="0">
                <a:latin typeface="Georgia" panose="02040502050405020303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averages to a proportional controller on total energy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09583149-55A5-417E-B667-1B20DE4571F5}"/>
              </a:ext>
            </a:extLst>
          </p:cNvPr>
          <p:cNvSpPr txBox="1">
            <a:spLocks/>
          </p:cNvSpPr>
          <p:nvPr/>
        </p:nvSpPr>
        <p:spPr>
          <a:xfrm>
            <a:off x="5207876" y="6006662"/>
            <a:ext cx="3936124" cy="848042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Font typeface="Arial"/>
              <a:buNone/>
            </a:pPr>
            <a:r>
              <a:rPr lang="en-US" sz="1600" dirty="0">
                <a:solidFill>
                  <a:schemeClr val="tx2"/>
                </a:solidFill>
              </a:rPr>
              <a:t>De, </a:t>
            </a:r>
            <a:r>
              <a:rPr lang="en-US" sz="1600" dirty="0" err="1">
                <a:solidFill>
                  <a:schemeClr val="tx2"/>
                </a:solidFill>
              </a:rPr>
              <a:t>Koditschek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i="1" dirty="0">
                <a:solidFill>
                  <a:schemeClr val="tx2"/>
                </a:solidFill>
              </a:rPr>
              <a:t>IJRR 2018</a:t>
            </a:r>
          </a:p>
          <a:p>
            <a:pPr marL="0" indent="0">
              <a:lnSpc>
                <a:spcPts val="1600"/>
              </a:lnSpc>
              <a:spcBef>
                <a:spcPts val="0"/>
              </a:spcBef>
              <a:buFont typeface="Arial"/>
              <a:buNone/>
            </a:pPr>
            <a:r>
              <a:rPr lang="en-US" sz="1600" i="1" dirty="0">
                <a:solidFill>
                  <a:schemeClr val="tx2"/>
                </a:solidFill>
              </a:rPr>
              <a:t>Vertical hopper compositions for </a:t>
            </a:r>
            <a:r>
              <a:rPr lang="en-US" sz="1600" i="1" dirty="0" err="1">
                <a:solidFill>
                  <a:schemeClr val="tx2"/>
                </a:solidFill>
              </a:rPr>
              <a:t>preflexive</a:t>
            </a:r>
            <a:r>
              <a:rPr lang="en-US" sz="1600" i="1" dirty="0">
                <a:solidFill>
                  <a:schemeClr val="tx2"/>
                </a:solidFill>
              </a:rPr>
              <a:t> and feedback-stabilized quadrupedal bounding, pacing, </a:t>
            </a:r>
            <a:r>
              <a:rPr lang="en-US" sz="1600" i="1" dirty="0" err="1">
                <a:solidFill>
                  <a:schemeClr val="tx2"/>
                </a:solidFill>
              </a:rPr>
              <a:t>pronking</a:t>
            </a:r>
            <a:r>
              <a:rPr lang="en-US" sz="1600" i="1" dirty="0">
                <a:solidFill>
                  <a:schemeClr val="tx2"/>
                </a:solidFill>
              </a:rPr>
              <a:t> and trotting</a:t>
            </a:r>
          </a:p>
        </p:txBody>
      </p:sp>
    </p:spTree>
    <p:extLst>
      <p:ext uri="{BB962C8B-B14F-4D97-AF65-F5344CB8AC3E}">
        <p14:creationId xmlns:p14="http://schemas.microsoft.com/office/powerpoint/2010/main" val="28083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/>
      <p:bldP spid="5" grpId="0" animBg="1"/>
      <p:bldP spid="6" grpId="0" animBg="1"/>
      <p:bldP spid="14" grpId="0" animBg="1"/>
      <p:bldP spid="46" grpId="0" animBg="1"/>
      <p:bldP spid="48" grpId="0" animBg="1"/>
      <p:bldP spid="49" grpId="0" animBg="1"/>
      <p:bldP spid="50" grpId="0" animBg="1"/>
      <p:bldP spid="52" grpId="0" build="p"/>
      <p:bldP spid="54" grpId="0" build="p"/>
      <p:bldP spid="39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F4C495-A473-46AE-BD60-9A54B6B02BED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525516"/>
          </a:xfrm>
          <a:prstGeom prst="rect">
            <a:avLst/>
          </a:prstGeom>
        </p:spPr>
        <p:txBody>
          <a:bodyPr anchor="b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400" dirty="0">
                <a:solidFill>
                  <a:schemeClr val="tx2"/>
                </a:solidFill>
              </a:rPr>
              <a:t>End of slide show.  Swipe forward to exit.</a:t>
            </a:r>
            <a:endParaRPr lang="en-US" sz="2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3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C18700-8480-432A-8964-F42E30DE34A2}"/>
              </a:ext>
            </a:extLst>
          </p:cNvPr>
          <p:cNvSpPr txBox="1">
            <a:spLocks/>
          </p:cNvSpPr>
          <p:nvPr/>
        </p:nvSpPr>
        <p:spPr>
          <a:xfrm>
            <a:off x="856592" y="5335563"/>
            <a:ext cx="8279381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predict when feedforward inputs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F09969-D70C-4441-91D0-25171B3F0F4A}"/>
              </a:ext>
            </a:extLst>
          </p:cNvPr>
          <p:cNvSpPr txBox="1">
            <a:spLocks/>
          </p:cNvSpPr>
          <p:nvPr/>
        </p:nvSpPr>
        <p:spPr>
          <a:xfrm>
            <a:off x="856593" y="4118494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2: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analysis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</p:spTree>
    <p:extLst>
      <p:ext uri="{BB962C8B-B14F-4D97-AF65-F5344CB8AC3E}">
        <p14:creationId xmlns:p14="http://schemas.microsoft.com/office/powerpoint/2010/main" val="158424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C18700-8480-432A-8964-F42E30DE34A2}"/>
              </a:ext>
            </a:extLst>
          </p:cNvPr>
          <p:cNvSpPr txBox="1">
            <a:spLocks/>
          </p:cNvSpPr>
          <p:nvPr/>
        </p:nvSpPr>
        <p:spPr>
          <a:xfrm>
            <a:off x="798787" y="5335563"/>
            <a:ext cx="8279381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	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predict when feedforward</a:t>
            </a:r>
          </a:p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i="1" dirty="0">
                <a:solidFill>
                  <a:srgbClr val="FFFFFF"/>
                </a:solidFill>
              </a:rPr>
              <a:t>		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inputs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F09969-D70C-4441-91D0-25171B3F0F4A}"/>
              </a:ext>
            </a:extLst>
          </p:cNvPr>
          <p:cNvSpPr txBox="1">
            <a:spLocks/>
          </p:cNvSpPr>
          <p:nvPr/>
        </p:nvSpPr>
        <p:spPr>
          <a:xfrm>
            <a:off x="856593" y="4118494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2: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analysis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EBA30-D5FB-454E-B75D-623BF9F22612}"/>
              </a:ext>
            </a:extLst>
          </p:cNvPr>
          <p:cNvSpPr/>
          <p:nvPr/>
        </p:nvSpPr>
        <p:spPr>
          <a:xfrm>
            <a:off x="229467" y="5378500"/>
            <a:ext cx="1425390" cy="507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+mj-lt"/>
              </a:rPr>
              <a:t>¯\_(</a:t>
            </a:r>
            <a:r>
              <a:rPr lang="ja-JP" altLang="en-US" sz="2400" dirty="0">
                <a:solidFill>
                  <a:schemeClr val="tx2"/>
                </a:solidFill>
                <a:latin typeface="+mj-lt"/>
              </a:rPr>
              <a:t>ツ</a:t>
            </a:r>
            <a:r>
              <a:rPr lang="en-US" altLang="ja-JP" sz="2400" dirty="0">
                <a:solidFill>
                  <a:schemeClr val="tx2"/>
                </a:solidFill>
                <a:latin typeface="+mj-lt"/>
              </a:rPr>
              <a:t>)_/¯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310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7" y="1864824"/>
            <a:ext cx="685800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7" y="3247919"/>
            <a:ext cx="685800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7" y="3933718"/>
            <a:ext cx="685800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08246" y="3256643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Aaron Johnson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08246" y="3939053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Dan </a:t>
            </a:r>
            <a:r>
              <a:rPr lang="en-US" sz="2800" dirty="0" err="1"/>
              <a:t>Koditschek</a:t>
            </a:r>
            <a:endParaRPr lang="en-US" sz="2800" dirty="0"/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08246" y="1864931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Shankar </a:t>
            </a:r>
            <a:r>
              <a:rPr lang="en-US" sz="2800" dirty="0" err="1"/>
              <a:t>Sastry</a:t>
            </a:r>
            <a:endParaRPr lang="en-US" sz="28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39" y="1871762"/>
            <a:ext cx="685800" cy="685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14" y="3244529"/>
            <a:ext cx="685800" cy="6858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391" y="3930510"/>
            <a:ext cx="699796" cy="685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7" y="4624310"/>
            <a:ext cx="685800" cy="685800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08246" y="4632597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/>
              <a:t>Shai</a:t>
            </a:r>
            <a:r>
              <a:rPr lang="en-US" sz="2800" dirty="0"/>
              <a:t> </a:t>
            </a:r>
            <a:r>
              <a:rPr lang="en-US" sz="2800" dirty="0" err="1"/>
              <a:t>Revzen</a:t>
            </a:r>
            <a:endParaRPr lang="en-US" sz="280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860" y="4631845"/>
            <a:ext cx="685800" cy="6600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56" y="3902664"/>
            <a:ext cx="685801" cy="685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28" y="4606671"/>
            <a:ext cx="689429" cy="6894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28" y="3218570"/>
            <a:ext cx="689429" cy="689429"/>
          </a:xfrm>
          <a:prstGeom prst="rect">
            <a:avLst/>
          </a:prstGeom>
        </p:spPr>
      </p:pic>
      <p:sp>
        <p:nvSpPr>
          <p:cNvPr id="3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0387" y="3918729"/>
            <a:ext cx="2840793" cy="673686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J-M </a:t>
            </a:r>
            <a:r>
              <a:rPr lang="en-US" sz="2800" dirty="0" err="1"/>
              <a:t>Mongeau</a:t>
            </a:r>
            <a:endParaRPr lang="en-US" sz="2800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0387" y="4601139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Bob Full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0387" y="3233035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Talia Moore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" y="3193301"/>
            <a:ext cx="685800" cy="685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3" y="3891375"/>
            <a:ext cx="685800" cy="6858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3" y="4577356"/>
            <a:ext cx="685800" cy="685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55" y="1851614"/>
            <a:ext cx="689429" cy="689429"/>
          </a:xfrm>
          <a:prstGeom prst="rect">
            <a:avLst/>
          </a:prstGeom>
        </p:spPr>
      </p:pic>
      <p:sp>
        <p:nvSpPr>
          <p:cNvPr id="4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32214" y="1866079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Bora </a:t>
            </a:r>
            <a:r>
              <a:rPr lang="en-US" sz="2800" dirty="0" err="1"/>
              <a:t>Banjanin</a:t>
            </a:r>
            <a:endParaRPr lang="en-US" sz="2800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3" y="1826345"/>
            <a:ext cx="685800" cy="685800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4162714" y="47887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45298" y="177928"/>
            <a:ext cx="4241795" cy="7157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8" y="5714050"/>
            <a:ext cx="1511405" cy="965967"/>
          </a:xfrm>
          <a:prstGeom prst="rect">
            <a:avLst/>
          </a:prstGeom>
        </p:spPr>
      </p:pic>
      <p:sp>
        <p:nvSpPr>
          <p:cNvPr id="49" name="Text Placeholder 1"/>
          <p:cNvSpPr txBox="1">
            <a:spLocks/>
          </p:cNvSpPr>
          <p:nvPr/>
        </p:nvSpPr>
        <p:spPr>
          <a:xfrm>
            <a:off x="1582080" y="5747063"/>
            <a:ext cx="7528597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sensorimotor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legged</a:t>
            </a:r>
            <a:r>
              <a:rPr lang="pl-PL" sz="28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28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locomotion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41" y="2536270"/>
            <a:ext cx="689429" cy="689429"/>
          </a:xfrm>
          <a:prstGeom prst="rect">
            <a:avLst/>
          </a:prstGeom>
        </p:spPr>
      </p:pic>
      <p:sp>
        <p:nvSpPr>
          <p:cNvPr id="4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28500" y="2550735"/>
            <a:ext cx="2840793" cy="659461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/>
              <a:t>Andrew Pace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9" y="2511001"/>
            <a:ext cx="685800" cy="685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37" y="2556575"/>
            <a:ext cx="685800" cy="685800"/>
          </a:xfrm>
          <a:prstGeom prst="rect">
            <a:avLst/>
          </a:prstGeom>
        </p:spPr>
      </p:pic>
      <p:sp>
        <p:nvSpPr>
          <p:cNvPr id="5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08246" y="2559168"/>
            <a:ext cx="2840793" cy="677780"/>
          </a:xfrm>
        </p:spPr>
        <p:txBody>
          <a:bodyPr/>
          <a:lstStyle/>
          <a:p>
            <a:pPr marL="57150" indent="0">
              <a:buNone/>
            </a:pPr>
            <a:r>
              <a:rPr lang="en-US" sz="2800" dirty="0" err="1"/>
              <a:t>Avik</a:t>
            </a:r>
            <a:r>
              <a:rPr lang="en-US" sz="2800" dirty="0"/>
              <a:t> De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6" y="2550625"/>
            <a:ext cx="699796" cy="685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DCCDAA-0B8B-42DA-8132-6EE18A20AD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6937" y="1186655"/>
            <a:ext cx="685800" cy="685800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6DE3D2FD-84BD-41FE-9B7F-C3EC820F8707}"/>
              </a:ext>
            </a:extLst>
          </p:cNvPr>
          <p:cNvSpPr txBox="1">
            <a:spLocks/>
          </p:cNvSpPr>
          <p:nvPr/>
        </p:nvSpPr>
        <p:spPr>
          <a:xfrm>
            <a:off x="6208246" y="1186762"/>
            <a:ext cx="2840793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Sam Coogan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386477C-20F7-4924-9714-BC56669E79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86639" y="1193593"/>
            <a:ext cx="685800" cy="685800"/>
          </a:xfrm>
          <a:prstGeom prst="rect">
            <a:avLst/>
          </a:prstGeom>
          <a:noFill/>
          <a:ln w="76200">
            <a:noFill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364EC83-2CF8-40D9-8658-8B1F8703D7B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46655" y="1173445"/>
            <a:ext cx="689429" cy="689429"/>
          </a:xfrm>
          <a:prstGeom prst="rect">
            <a:avLst/>
          </a:prstGeom>
          <a:ln w="76200">
            <a:noFill/>
          </a:ln>
        </p:spPr>
      </p:pic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A491812C-D123-44C5-9F82-09C79CF79835}"/>
              </a:ext>
            </a:extLst>
          </p:cNvPr>
          <p:cNvSpPr txBox="1">
            <a:spLocks/>
          </p:cNvSpPr>
          <p:nvPr/>
        </p:nvSpPr>
        <p:spPr>
          <a:xfrm>
            <a:off x="1932214" y="1187910"/>
            <a:ext cx="2840793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LucidaGrande" charset="0"/>
              <a:buNone/>
            </a:pPr>
            <a:r>
              <a:rPr lang="en-US" sz="2800" dirty="0"/>
              <a:t>Tom Libby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562427-49FA-4E20-A9B8-E1C9BC390E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3" y="114817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90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9C18700-8480-432A-8964-F42E30DE34A2}"/>
              </a:ext>
            </a:extLst>
          </p:cNvPr>
          <p:cNvSpPr txBox="1">
            <a:spLocks/>
          </p:cNvSpPr>
          <p:nvPr/>
        </p:nvSpPr>
        <p:spPr>
          <a:xfrm>
            <a:off x="798787" y="5335563"/>
            <a:ext cx="8279381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		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predict when feedforward</a:t>
            </a:r>
          </a:p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i="1" dirty="0">
                <a:solidFill>
                  <a:srgbClr val="FFFFFF"/>
                </a:solidFill>
              </a:rPr>
              <a:t>		</a:t>
            </a: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inputs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DF09969-D70C-4441-91D0-25171B3F0F4A}"/>
              </a:ext>
            </a:extLst>
          </p:cNvPr>
          <p:cNvSpPr txBox="1">
            <a:spLocks/>
          </p:cNvSpPr>
          <p:nvPr/>
        </p:nvSpPr>
        <p:spPr>
          <a:xfrm>
            <a:off x="856593" y="4118494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2: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analysis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2EBA30-D5FB-454E-B75D-623BF9F22612}"/>
              </a:ext>
            </a:extLst>
          </p:cNvPr>
          <p:cNvSpPr/>
          <p:nvPr/>
        </p:nvSpPr>
        <p:spPr>
          <a:xfrm>
            <a:off x="229467" y="5378500"/>
            <a:ext cx="1425390" cy="507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tx2"/>
                </a:solidFill>
                <a:latin typeface="+mj-lt"/>
              </a:rPr>
              <a:t>¯\_(</a:t>
            </a:r>
            <a:r>
              <a:rPr lang="ja-JP" altLang="en-US" sz="2400" dirty="0">
                <a:solidFill>
                  <a:schemeClr val="tx2"/>
                </a:solidFill>
                <a:latin typeface="+mj-lt"/>
              </a:rPr>
              <a:t>ツ</a:t>
            </a:r>
            <a:r>
              <a:rPr lang="en-US" altLang="ja-JP" sz="2400" dirty="0">
                <a:solidFill>
                  <a:schemeClr val="tx2"/>
                </a:solidFill>
                <a:latin typeface="+mj-lt"/>
              </a:rPr>
              <a:t>)_/¯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2890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E825012-9199-450A-8A93-E74F1301F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9" y="1513489"/>
            <a:ext cx="2790495" cy="2790495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029919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collaborators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6FAD0-00E5-4F4A-8E05-2F75B1412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54" y="1495194"/>
            <a:ext cx="2790496" cy="27904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56AE3B-A87B-4C82-A09B-2F3D4A2AF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2" y="1513490"/>
            <a:ext cx="2790496" cy="2790496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BF54DF5-E935-41FC-BA82-18B0674F3419}"/>
              </a:ext>
            </a:extLst>
          </p:cNvPr>
          <p:cNvSpPr txBox="1">
            <a:spLocks/>
          </p:cNvSpPr>
          <p:nvPr/>
        </p:nvSpPr>
        <p:spPr>
          <a:xfrm>
            <a:off x="4582757" y="4408996"/>
            <a:ext cx="4477405" cy="2333295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Tom Libby</a:t>
            </a:r>
          </a:p>
          <a:p>
            <a:pPr marR="0" lvl="0" algn="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/>
              <a:t>Postdoc, UW Seattle</a:t>
            </a:r>
          </a:p>
          <a:p>
            <a:pPr marR="0" lvl="0" algn="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/>
              <a:t>(i.e. needs a job)</a:t>
            </a:r>
            <a:endParaRPr lang="en-US" sz="4000" dirty="0"/>
          </a:p>
          <a:p>
            <a:pPr marR="0" lvl="0" algn="r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/>
              <a:t>DW talk:  12p Wed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E26D0A4-6E74-4486-A8F1-90D13406B36F}"/>
              </a:ext>
            </a:extLst>
          </p:cNvPr>
          <p:cNvSpPr txBox="1">
            <a:spLocks/>
          </p:cNvSpPr>
          <p:nvPr/>
        </p:nvSpPr>
        <p:spPr>
          <a:xfrm>
            <a:off x="105352" y="4408996"/>
            <a:ext cx="4477405" cy="2333295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Sam Coogan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*</a:t>
            </a:r>
          </a:p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/>
              <a:t>Asst Prof, </a:t>
            </a:r>
            <a:r>
              <a:rPr lang="en-US" sz="4000" dirty="0" err="1"/>
              <a:t>GATech</a:t>
            </a:r>
            <a:endParaRPr lang="en-US" sz="4000" dirty="0"/>
          </a:p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/>
              <a:t>*NOT </a:t>
            </a:r>
            <a:r>
              <a:rPr lang="en-US" sz="4000" dirty="0"/>
              <a:t>Sam Burden</a:t>
            </a:r>
          </a:p>
          <a:p>
            <a:pPr marR="0" lvl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/>
              <a:t>(but I see why you got us confused …)</a:t>
            </a:r>
          </a:p>
        </p:txBody>
      </p:sp>
    </p:spTree>
    <p:extLst>
      <p:ext uri="{BB962C8B-B14F-4D97-AF65-F5344CB8AC3E}">
        <p14:creationId xmlns:p14="http://schemas.microsoft.com/office/powerpoint/2010/main" val="180287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</p:spTree>
    <p:extLst>
      <p:ext uri="{BB962C8B-B14F-4D97-AF65-F5344CB8AC3E}">
        <p14:creationId xmlns:p14="http://schemas.microsoft.com/office/powerpoint/2010/main" val="187892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EB00EA-E365-46AE-9759-A173B20A4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60" y="0"/>
            <a:ext cx="4337440" cy="3304873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601257B9-731E-45C2-847C-82E492A5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988837"/>
            <a:ext cx="42724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feedforward input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(Buehler clock)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D6A76876-18D5-48F2-AD22-5ABCFA9A8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559" y="3304873"/>
            <a:ext cx="43374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time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F0183F89-BD47-4AC2-AEA2-7465728FF0C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861737" y="1360046"/>
            <a:ext cx="33048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 angle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53B7D9-4501-455F-9922-A2931C0717DE}"/>
              </a:ext>
            </a:extLst>
          </p:cNvPr>
          <p:cNvSpPr/>
          <p:nvPr/>
        </p:nvSpPr>
        <p:spPr>
          <a:xfrm>
            <a:off x="5827986" y="1408386"/>
            <a:ext cx="2175642" cy="1807780"/>
          </a:xfrm>
          <a:prstGeom prst="rect">
            <a:avLst/>
          </a:prstGeom>
          <a:solidFill>
            <a:srgbClr val="33006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stance (slow)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5C381-22CC-41DC-939D-F548FE945A7C}"/>
              </a:ext>
            </a:extLst>
          </p:cNvPr>
          <p:cNvSpPr/>
          <p:nvPr/>
        </p:nvSpPr>
        <p:spPr>
          <a:xfrm rot="16200000">
            <a:off x="6947337" y="1450428"/>
            <a:ext cx="2822030" cy="709449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</a:rPr>
              <a:t>swing (fast)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E62DB7-EFD0-4012-ADAD-255A8B92E9CB}"/>
              </a:ext>
            </a:extLst>
          </p:cNvPr>
          <p:cNvSpPr/>
          <p:nvPr/>
        </p:nvSpPr>
        <p:spPr>
          <a:xfrm rot="16200000">
            <a:off x="4874173" y="2262349"/>
            <a:ext cx="1198179" cy="709449"/>
          </a:xfrm>
          <a:prstGeom prst="rect">
            <a:avLst/>
          </a:prstGeom>
          <a:solidFill>
            <a:schemeClr val="tx1">
              <a:alpha val="50196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C1837C4-EFD3-40AD-B34F-DBFDA5EA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9052" y="4120919"/>
            <a:ext cx="427245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stable behavior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(running </a:t>
            </a:r>
            <a:r>
              <a:rPr lang="en-US" sz="40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RHex</a:t>
            </a:r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4AFB413-9792-477F-A387-15462CF570F0}"/>
              </a:ext>
            </a:extLst>
          </p:cNvPr>
          <p:cNvSpPr>
            <a:spLocks/>
          </p:cNvSpPr>
          <p:nvPr/>
        </p:nvSpPr>
        <p:spPr bwMode="auto">
          <a:xfrm>
            <a:off x="42040" y="6323517"/>
            <a:ext cx="4463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 algn="just"/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Saranli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Buehler, </a:t>
            </a: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Koditschek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IJRR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2001</a:t>
            </a:r>
          </a:p>
          <a:p>
            <a:pPr marL="42863"/>
            <a:r>
              <a:rPr lang="en-US" sz="1600" i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RHex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: a simple and highly mobile hexapod robot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60D1CD11-7F6E-4B49-BAA7-6724F7064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" y="-6"/>
            <a:ext cx="4272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vignette 1:  </a:t>
            </a:r>
            <a:r>
              <a:rPr lang="en-US" sz="3600" b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RHex</a:t>
            </a:r>
            <a:endParaRPr lang="en-US" sz="36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rhex-turbo">
            <a:hlinkClick r:id="" action="ppaction://media"/>
            <a:extLst>
              <a:ext uri="{FF2B5EF4-FFF2-40B4-BE49-F238E27FC236}">
                <a16:creationId xmlns:a16="http://schemas.microsoft.com/office/drawing/2014/main" id="{A9ACF1F4-05E5-47D7-B625-17A864C93C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68" y="3021589"/>
            <a:ext cx="4671847" cy="3114565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64E7E79-A506-4B6E-BE91-2B18F533F3F8}"/>
              </a:ext>
            </a:extLst>
          </p:cNvPr>
          <p:cNvSpPr txBox="1">
            <a:spLocks/>
          </p:cNvSpPr>
          <p:nvPr/>
        </p:nvSpPr>
        <p:spPr>
          <a:xfrm>
            <a:off x="-105103" y="2332680"/>
            <a:ext cx="9375228" cy="160576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Observation: </a:t>
            </a:r>
            <a:r>
              <a:rPr lang="en-US" dirty="0"/>
              <a:t> stable running gait emerges from tracking feedforward leg angle reference</a:t>
            </a:r>
          </a:p>
        </p:txBody>
      </p:sp>
    </p:spTree>
    <p:extLst>
      <p:ext uri="{BB962C8B-B14F-4D97-AF65-F5344CB8AC3E}">
        <p14:creationId xmlns:p14="http://schemas.microsoft.com/office/powerpoint/2010/main" val="15782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601257B9-731E-45C2-847C-82E492A52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050"/>
            <a:ext cx="91439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feedforward input (neural oscillator)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C1837C4-EFD3-40AD-B34F-DBFDA5EAB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2941"/>
            <a:ext cx="91115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stable behavior (perturbation rejection)</a:t>
            </a:r>
          </a:p>
        </p:txBody>
      </p:sp>
      <p:pic>
        <p:nvPicPr>
          <p:cNvPr id="11" name="an49_tr23_cam2_15fps_cin0-1">
            <a:hlinkClick r:id="" action="ppaction://media"/>
            <a:extLst>
              <a:ext uri="{FF2B5EF4-FFF2-40B4-BE49-F238E27FC236}">
                <a16:creationId xmlns:a16="http://schemas.microsoft.com/office/drawing/2014/main" id="{47AFB681-6BFA-469B-AF54-165B18279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8906" y="1180557"/>
            <a:ext cx="5088444" cy="4452384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B2426413-2C69-4C9B-80E8-3401A8C58D41}"/>
              </a:ext>
            </a:extLst>
          </p:cNvPr>
          <p:cNvSpPr>
            <a:spLocks/>
          </p:cNvSpPr>
          <p:nvPr/>
        </p:nvSpPr>
        <p:spPr bwMode="auto">
          <a:xfrm>
            <a:off x="0" y="6323517"/>
            <a:ext cx="446312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pPr marL="42863"/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Jindrich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JEB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2002 </a:t>
            </a:r>
          </a:p>
          <a:p>
            <a:pPr marL="42863"/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Dynamic stabilization of rapid </a:t>
            </a:r>
            <a:r>
              <a:rPr lang="en-US" sz="1600" i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hexapedal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locomotion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AD69B055-CBF4-4A58-A86D-2C74C6D4D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" y="-6"/>
            <a:ext cx="91439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vignette 2:  cockroach (impulsive perturbation)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703C905-7202-4765-B863-B570B7C54E3A}"/>
              </a:ext>
            </a:extLst>
          </p:cNvPr>
          <p:cNvSpPr txBox="1">
            <a:spLocks/>
          </p:cNvSpPr>
          <p:nvPr/>
        </p:nvSpPr>
        <p:spPr>
          <a:xfrm>
            <a:off x="-59661" y="2332680"/>
            <a:ext cx="9284344" cy="160576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Observation: </a:t>
            </a:r>
            <a:r>
              <a:rPr lang="en-US" dirty="0"/>
              <a:t> stabilization begins faster than neural feedback could alter recovery</a:t>
            </a:r>
          </a:p>
        </p:txBody>
      </p:sp>
    </p:spTree>
    <p:extLst>
      <p:ext uri="{BB962C8B-B14F-4D97-AF65-F5344CB8AC3E}">
        <p14:creationId xmlns:p14="http://schemas.microsoft.com/office/powerpoint/2010/main" val="197748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9"/>
          <p:cNvSpPr>
            <a:spLocks/>
          </p:cNvSpPr>
          <p:nvPr/>
        </p:nvSpPr>
        <p:spPr bwMode="auto">
          <a:xfrm>
            <a:off x="7563097" y="6486445"/>
            <a:ext cx="1486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slowed 20x</a:t>
            </a:r>
          </a:p>
        </p:txBody>
      </p:sp>
      <p:pic>
        <p:nvPicPr>
          <p:cNvPr id="2" name="latpert_600x660">
            <a:hlinkClick r:id="" action="ppaction://media"/>
            <a:extLst>
              <a:ext uri="{FF2B5EF4-FFF2-40B4-BE49-F238E27FC236}">
                <a16:creationId xmlns:a16="http://schemas.microsoft.com/office/drawing/2014/main" id="{52DA0687-F512-483C-A93B-1D8D6DEF28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010" y="-2223"/>
            <a:ext cx="6234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9"/>
          <p:cNvSpPr>
            <a:spLocks/>
          </p:cNvSpPr>
          <p:nvPr/>
        </p:nvSpPr>
        <p:spPr bwMode="auto">
          <a:xfrm>
            <a:off x="8069545" y="4866022"/>
            <a:ext cx="998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5154" bIns="0" anchor="ctr">
            <a:spAutoFit/>
          </a:bodyPr>
          <a:lstStyle/>
          <a:p>
            <a:pPr marL="42863" algn="r"/>
            <a:r>
              <a:rPr lang="en-US" sz="2000" dirty="0">
                <a:solidFill>
                  <a:schemeClr val="bg1"/>
                </a:solidFill>
                <a:latin typeface="Calibri"/>
                <a:cs typeface="Calibri"/>
              </a:rPr>
              <a:t>real-time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" y="5628022"/>
            <a:ext cx="9067029" cy="44940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9" y="3970038"/>
            <a:ext cx="9109907" cy="16975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8" y="2309101"/>
            <a:ext cx="9109907" cy="169757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9" y="609600"/>
            <a:ext cx="9120221" cy="1699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14400" y="1126133"/>
            <a:ext cx="4038601" cy="500079"/>
            <a:chOff x="914400" y="1126133"/>
            <a:chExt cx="4038600" cy="50007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914400" y="1126133"/>
              <a:ext cx="4038600" cy="0"/>
            </a:xfrm>
            <a:prstGeom prst="line">
              <a:avLst/>
            </a:prstGeom>
            <a:ln w="76200" cmpd="sng"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15"/>
            <p:cNvSpPr>
              <a:spLocks/>
            </p:cNvSpPr>
            <p:nvPr/>
          </p:nvSpPr>
          <p:spPr bwMode="auto">
            <a:xfrm>
              <a:off x="1253593" y="1256880"/>
              <a:ext cx="2414762" cy="369332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lIns="0" tIns="0" rIns="39686" bIns="0">
              <a:spAutoFit/>
            </a:bodyPr>
            <a:lstStyle/>
            <a:p>
              <a:pPr marL="41275" algn="ctr"/>
              <a:r>
                <a:rPr lang="en-US" sz="2400" b="1" dirty="0">
                  <a:solidFill>
                    <a:srgbClr val="000000"/>
                  </a:solidFill>
                  <a:latin typeface="Calibri"/>
                  <a:cs typeface="Calibri"/>
                </a:rPr>
                <a:t>feedforward input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53000" y="1027809"/>
            <a:ext cx="4038601" cy="866413"/>
            <a:chOff x="4953000" y="1027809"/>
            <a:chExt cx="4038600" cy="866413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953000" y="1132222"/>
              <a:ext cx="4038600" cy="762000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>
              <a:spLocks/>
            </p:cNvSpPr>
            <p:nvPr/>
          </p:nvSpPr>
          <p:spPr bwMode="auto">
            <a:xfrm rot="650521">
              <a:off x="5351114" y="1027809"/>
              <a:ext cx="3514367" cy="36933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39686" bIns="0">
              <a:spAutoFit/>
            </a:bodyPr>
            <a:lstStyle/>
            <a:p>
              <a:pPr marL="41275" algn="ctr"/>
              <a:r>
                <a:rPr lang="en-US" sz="2400" b="1" dirty="0">
                  <a:solidFill>
                    <a:srgbClr val="000000"/>
                  </a:solidFill>
                  <a:latin typeface="Calibri"/>
                  <a:cs typeface="Calibri"/>
                </a:rPr>
                <a:t>feedback occurs at a delay</a:t>
              </a:r>
            </a:p>
          </p:txBody>
        </p:sp>
      </p:grpSp>
      <p:sp>
        <p:nvSpPr>
          <p:cNvPr id="44" name="Rectangle 10"/>
          <p:cNvSpPr>
            <a:spLocks/>
          </p:cNvSpPr>
          <p:nvPr/>
        </p:nvSpPr>
        <p:spPr bwMode="auto">
          <a:xfrm>
            <a:off x="2804160" y="6096949"/>
            <a:ext cx="62636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5154" bIns="0" anchor="ctr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Revzen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Burden, Moore, </a:t>
            </a: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Mongeau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, Full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Bio Cyber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2013</a:t>
            </a:r>
          </a:p>
          <a:p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Instantaneous kinematic phase reflects </a:t>
            </a:r>
            <a:r>
              <a:rPr lang="en-US" sz="1600" i="1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neuromechanical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response to lateral perturbations of running cockroaches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42" y="6174941"/>
            <a:ext cx="685801" cy="6858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43" y="6177698"/>
            <a:ext cx="689429" cy="68942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3" y="6177698"/>
            <a:ext cx="689429" cy="689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8" y="6188748"/>
            <a:ext cx="685801" cy="68580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231E0D5-4E74-41D3-89D7-2D9A15E06D37}"/>
              </a:ext>
            </a:extLst>
          </p:cNvPr>
          <p:cNvSpPr txBox="1">
            <a:spLocks/>
          </p:cNvSpPr>
          <p:nvPr/>
        </p:nvSpPr>
        <p:spPr>
          <a:xfrm>
            <a:off x="-102198" y="2332680"/>
            <a:ext cx="9372322" cy="1605768"/>
          </a:xfrm>
          <a:prstGeom prst="rect">
            <a:avLst/>
          </a:prstGeo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Observation: </a:t>
            </a:r>
            <a:r>
              <a:rPr lang="en-US" dirty="0"/>
              <a:t> feedforward input persists for </a:t>
            </a:r>
          </a:p>
          <a:p>
            <a:r>
              <a:rPr lang="en-US" dirty="0"/>
              <a:t>&gt; 1 stride after perturbation onset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03676016-7764-447F-8467-974AEE94D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" y="-6"/>
            <a:ext cx="91439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vignette 3:  cockroach (extended perturbation)</a:t>
            </a:r>
          </a:p>
        </p:txBody>
      </p:sp>
    </p:spTree>
    <p:extLst>
      <p:ext uri="{BB962C8B-B14F-4D97-AF65-F5344CB8AC3E}">
        <p14:creationId xmlns:p14="http://schemas.microsoft.com/office/powerpoint/2010/main" val="13864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</p:spTree>
    <p:extLst>
      <p:ext uri="{BB962C8B-B14F-4D97-AF65-F5344CB8AC3E}">
        <p14:creationId xmlns:p14="http://schemas.microsoft.com/office/powerpoint/2010/main" val="348926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946425-0E75-4FC0-AF2D-78E16F44383B}"/>
              </a:ext>
            </a:extLst>
          </p:cNvPr>
          <p:cNvSpPr txBox="1">
            <a:spLocks/>
          </p:cNvSpPr>
          <p:nvPr/>
        </p:nvSpPr>
        <p:spPr>
          <a:xfrm>
            <a:off x="856593" y="3000704"/>
            <a:ext cx="8287407" cy="1103586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8572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feedforward inputs can yield stable behaviors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0032AF5-323F-40E2-85AD-D80CE13AF2DA}"/>
              </a:ext>
            </a:extLst>
          </p:cNvPr>
          <p:cNvSpPr txBox="1">
            <a:spLocks/>
          </p:cNvSpPr>
          <p:nvPr/>
        </p:nvSpPr>
        <p:spPr>
          <a:xfrm>
            <a:off x="856592" y="1769431"/>
            <a:ext cx="8287407" cy="1231273"/>
          </a:xfrm>
          <a:prstGeom prst="rect">
            <a:avLst/>
          </a:prstGeom>
          <a:noFill/>
          <a:ln w="76200">
            <a:noFill/>
          </a:ln>
        </p:spPr>
        <p:txBody>
          <a:bodyPr anchor="t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part 1: 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vignettes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A87756-B011-4FF8-BAAD-A2E307950059}"/>
              </a:ext>
            </a:extLst>
          </p:cNvPr>
          <p:cNvSpPr txBox="1">
            <a:spLocks/>
          </p:cNvSpPr>
          <p:nvPr/>
        </p:nvSpPr>
        <p:spPr>
          <a:xfrm>
            <a:off x="-457200" y="115709"/>
            <a:ext cx="10058400" cy="1350484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  <a:cs typeface="Calibri" charset="0"/>
              </a:rPr>
              <a:t>Why (or, more specifically, when) do feedforward inputs yield stable behaviors?</a:t>
            </a:r>
          </a:p>
        </p:txBody>
      </p:sp>
    </p:spTree>
    <p:extLst>
      <p:ext uri="{BB962C8B-B14F-4D97-AF65-F5344CB8AC3E}">
        <p14:creationId xmlns:p14="http://schemas.microsoft.com/office/powerpoint/2010/main" val="8433466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21169</TotalTime>
  <Words>610</Words>
  <Application>Microsoft Office PowerPoint</Application>
  <PresentationFormat>On-screen Show (4:3)</PresentationFormat>
  <Paragraphs>108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ＭＳ Ｐゴシック</vt:lpstr>
      <vt:lpstr>Arial</vt:lpstr>
      <vt:lpstr>Calibri</vt:lpstr>
      <vt:lpstr>Encode Sans Normal Black</vt:lpstr>
      <vt:lpstr>Georgia</vt:lpstr>
      <vt:lpstr>Helvetica Neue</vt:lpstr>
      <vt:lpstr>Lucida Grande</vt:lpstr>
      <vt:lpstr>LucidaGrande</vt:lpstr>
      <vt:lpstr>Open Sans Light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361</cp:revision>
  <dcterms:created xsi:type="dcterms:W3CDTF">2014-10-14T00:51:43Z</dcterms:created>
  <dcterms:modified xsi:type="dcterms:W3CDTF">2018-05-22T01:40:40Z</dcterms:modified>
</cp:coreProperties>
</file>