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8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72"/>
  </p:notesMasterIdLst>
  <p:sldIdLst>
    <p:sldId id="349" r:id="rId3"/>
    <p:sldId id="481" r:id="rId4"/>
    <p:sldId id="482" r:id="rId5"/>
    <p:sldId id="445" r:id="rId6"/>
    <p:sldId id="467" r:id="rId7"/>
    <p:sldId id="483" r:id="rId8"/>
    <p:sldId id="449" r:id="rId9"/>
    <p:sldId id="450" r:id="rId10"/>
    <p:sldId id="279" r:id="rId11"/>
    <p:sldId id="344" r:id="rId12"/>
    <p:sldId id="280" r:id="rId13"/>
    <p:sldId id="356" r:id="rId14"/>
    <p:sldId id="357" r:id="rId15"/>
    <p:sldId id="358" r:id="rId16"/>
    <p:sldId id="359" r:id="rId17"/>
    <p:sldId id="360" r:id="rId18"/>
    <p:sldId id="377" r:id="rId19"/>
    <p:sldId id="378" r:id="rId20"/>
    <p:sldId id="363" r:id="rId21"/>
    <p:sldId id="403" r:id="rId22"/>
    <p:sldId id="365" r:id="rId23"/>
    <p:sldId id="470" r:id="rId24"/>
    <p:sldId id="469" r:id="rId25"/>
    <p:sldId id="471" r:id="rId26"/>
    <p:sldId id="468" r:id="rId27"/>
    <p:sldId id="473" r:id="rId28"/>
    <p:sldId id="475" r:id="rId29"/>
    <p:sldId id="476" r:id="rId30"/>
    <p:sldId id="477" r:id="rId31"/>
    <p:sldId id="478" r:id="rId32"/>
    <p:sldId id="474" r:id="rId33"/>
    <p:sldId id="484" r:id="rId34"/>
    <p:sldId id="452" r:id="rId35"/>
    <p:sldId id="453" r:id="rId36"/>
    <p:sldId id="458" r:id="rId37"/>
    <p:sldId id="460" r:id="rId38"/>
    <p:sldId id="271" r:id="rId39"/>
    <p:sldId id="503" r:id="rId40"/>
    <p:sldId id="461" r:id="rId41"/>
    <p:sldId id="504" r:id="rId42"/>
    <p:sldId id="490" r:id="rId43"/>
    <p:sldId id="505" r:id="rId44"/>
    <p:sldId id="502" r:id="rId45"/>
    <p:sldId id="489" r:id="rId46"/>
    <p:sldId id="506" r:id="rId47"/>
    <p:sldId id="268" r:id="rId48"/>
    <p:sldId id="272" r:id="rId49"/>
    <p:sldId id="275" r:id="rId50"/>
    <p:sldId id="276" r:id="rId51"/>
    <p:sldId id="455" r:id="rId52"/>
    <p:sldId id="480" r:id="rId53"/>
    <p:sldId id="296" r:id="rId54"/>
    <p:sldId id="485" r:id="rId55"/>
    <p:sldId id="486" r:id="rId56"/>
    <p:sldId id="369" r:id="rId57"/>
    <p:sldId id="371" r:id="rId58"/>
    <p:sldId id="372" r:id="rId59"/>
    <p:sldId id="373" r:id="rId60"/>
    <p:sldId id="370" r:id="rId61"/>
    <p:sldId id="402" r:id="rId62"/>
    <p:sldId id="314" r:id="rId63"/>
    <p:sldId id="315" r:id="rId64"/>
    <p:sldId id="413" r:id="rId65"/>
    <p:sldId id="386" r:id="rId66"/>
    <p:sldId id="389" r:id="rId67"/>
    <p:sldId id="392" r:id="rId68"/>
    <p:sldId id="407" r:id="rId69"/>
    <p:sldId id="479" r:id="rId70"/>
    <p:sldId id="48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0000"/>
    <a:srgbClr val="FFFFFF"/>
    <a:srgbClr val="190037"/>
    <a:srgbClr val="260053"/>
    <a:srgbClr val="FF6666"/>
    <a:srgbClr val="FFC000"/>
    <a:srgbClr val="003F00"/>
    <a:srgbClr val="0054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66"/>
    <p:restoredTop sz="97026"/>
  </p:normalViewPr>
  <p:slideViewPr>
    <p:cSldViewPr snapToGrid="0" snapToObjects="1" showGuides="1">
      <p:cViewPr varScale="1">
        <p:scale>
          <a:sx n="125" d="100"/>
          <a:sy n="125" d="100"/>
        </p:scale>
        <p:origin x="1008" y="12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80" d="100"/>
        <a:sy n="180" d="100"/>
      </p:scale>
      <p:origin x="0" y="-133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</a:t>
            </a:r>
            <a:r>
              <a:rPr lang="en-US" baseline="0" dirty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77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595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891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19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349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70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18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2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3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23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52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2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5" r:id="rId9"/>
    <p:sldLayoutId id="2147483677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7" Type="http://schemas.openxmlformats.org/officeDocument/2006/relationships/image" Target="../media/image38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28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4.png"/><Relationship Id="rId7" Type="http://schemas.openxmlformats.org/officeDocument/2006/relationships/image" Target="../media/image77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44.emf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11" Type="http://schemas.openxmlformats.org/officeDocument/2006/relationships/image" Target="../media/image83.png"/><Relationship Id="rId5" Type="http://schemas.openxmlformats.org/officeDocument/2006/relationships/image" Target="../media/image76.jpg"/><Relationship Id="rId10" Type="http://schemas.openxmlformats.org/officeDocument/2006/relationships/image" Target="../media/image82.svg"/><Relationship Id="rId4" Type="http://schemas.openxmlformats.org/officeDocument/2006/relationships/image" Target="../media/image45.emf"/><Relationship Id="rId9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.png"/><Relationship Id="rId4" Type="http://schemas.openxmlformats.org/officeDocument/2006/relationships/image" Target="../media/image91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jp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92.png"/><Relationship Id="rId9" Type="http://schemas.openxmlformats.org/officeDocument/2006/relationships/image" Target="../media/image91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90.jpg"/><Relationship Id="rId7" Type="http://schemas.openxmlformats.org/officeDocument/2006/relationships/image" Target="../media/image31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5.png"/><Relationship Id="rId10" Type="http://schemas.openxmlformats.org/officeDocument/2006/relationships/image" Target="../media/image34.png"/><Relationship Id="rId4" Type="http://schemas.openxmlformats.org/officeDocument/2006/relationships/image" Target="../media/image91.jpg"/><Relationship Id="rId9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90.jpg"/><Relationship Id="rId7" Type="http://schemas.openxmlformats.org/officeDocument/2006/relationships/image" Target="../media/image31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96.png"/><Relationship Id="rId10" Type="http://schemas.openxmlformats.org/officeDocument/2006/relationships/image" Target="../media/image370.png"/><Relationship Id="rId4" Type="http://schemas.openxmlformats.org/officeDocument/2006/relationships/image" Target="../media/image91.jpg"/><Relationship Id="rId9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490.png"/><Relationship Id="rId3" Type="http://schemas.openxmlformats.org/officeDocument/2006/relationships/image" Target="../media/image43.png"/><Relationship Id="rId7" Type="http://schemas.openxmlformats.org/officeDocument/2006/relationships/image" Target="../media/image470.png"/><Relationship Id="rId12" Type="http://schemas.openxmlformats.org/officeDocument/2006/relationships/image" Target="../media/image99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98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91.jpg"/><Relationship Id="rId4" Type="http://schemas.openxmlformats.org/officeDocument/2006/relationships/image" Target="../media/image44.png"/><Relationship Id="rId9" Type="http://schemas.openxmlformats.org/officeDocument/2006/relationships/image" Target="../media/image100.png"/><Relationship Id="rId14" Type="http://schemas.openxmlformats.org/officeDocument/2006/relationships/image" Target="../media/image5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13" Type="http://schemas.openxmlformats.org/officeDocument/2006/relationships/image" Target="../media/image15.sv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06.jp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108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62.png"/><Relationship Id="rId18" Type="http://schemas.openxmlformats.org/officeDocument/2006/relationships/image" Target="../media/image119.png"/><Relationship Id="rId26" Type="http://schemas.openxmlformats.org/officeDocument/2006/relationships/image" Target="../media/image76.jpg"/><Relationship Id="rId3" Type="http://schemas.openxmlformats.org/officeDocument/2006/relationships/image" Target="../media/image111.png"/><Relationship Id="rId21" Type="http://schemas.openxmlformats.org/officeDocument/2006/relationships/image" Target="../media/image49.png"/><Relationship Id="rId7" Type="http://schemas.openxmlformats.org/officeDocument/2006/relationships/image" Target="../media/image113.png"/><Relationship Id="rId12" Type="http://schemas.openxmlformats.org/officeDocument/2006/relationships/image" Target="../media/image47.png"/><Relationship Id="rId17" Type="http://schemas.openxmlformats.org/officeDocument/2006/relationships/image" Target="../media/image48.png"/><Relationship Id="rId25" Type="http://schemas.openxmlformats.org/officeDocument/2006/relationships/image" Target="../media/image122.png"/><Relationship Id="rId2" Type="http://schemas.openxmlformats.org/officeDocument/2006/relationships/image" Target="../media/image90.jpg"/><Relationship Id="rId16" Type="http://schemas.openxmlformats.org/officeDocument/2006/relationships/image" Target="../media/image118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16.png"/><Relationship Id="rId24" Type="http://schemas.openxmlformats.org/officeDocument/2006/relationships/image" Target="../media/image121.png"/><Relationship Id="rId5" Type="http://schemas.openxmlformats.org/officeDocument/2006/relationships/image" Target="../media/image112.png"/><Relationship Id="rId15" Type="http://schemas.openxmlformats.org/officeDocument/2006/relationships/image" Target="../media/image61.png"/><Relationship Id="rId23" Type="http://schemas.openxmlformats.org/officeDocument/2006/relationships/image" Target="../media/image91.jpg"/><Relationship Id="rId28" Type="http://schemas.openxmlformats.org/officeDocument/2006/relationships/image" Target="../media/image124.png"/><Relationship Id="rId10" Type="http://schemas.openxmlformats.org/officeDocument/2006/relationships/image" Target="../media/image77.jpg"/><Relationship Id="rId19" Type="http://schemas.openxmlformats.org/officeDocument/2006/relationships/image" Target="../media/image58.png"/><Relationship Id="rId4" Type="http://schemas.openxmlformats.org/officeDocument/2006/relationships/image" Target="../media/image27.png"/><Relationship Id="rId9" Type="http://schemas.openxmlformats.org/officeDocument/2006/relationships/image" Target="../media/image115.png"/><Relationship Id="rId14" Type="http://schemas.openxmlformats.org/officeDocument/2006/relationships/image" Target="../media/image117.png"/><Relationship Id="rId22" Type="http://schemas.openxmlformats.org/officeDocument/2006/relationships/image" Target="../media/image11.png"/><Relationship Id="rId27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emf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8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2.emf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3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33.jp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77.jpg"/><Relationship Id="rId7" Type="http://schemas.openxmlformats.org/officeDocument/2006/relationships/image" Target="../media/image143.sv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png"/><Relationship Id="rId11" Type="http://schemas.openxmlformats.org/officeDocument/2006/relationships/image" Target="../media/image147.svg"/><Relationship Id="rId5" Type="http://schemas.openxmlformats.org/officeDocument/2006/relationships/image" Target="../media/image141.sv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p4"/><Relationship Id="rId7" Type="http://schemas.openxmlformats.org/officeDocument/2006/relationships/image" Target="../media/image24.emf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-276040" y="149904"/>
            <a:ext cx="9688054" cy="233290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2"/>
                </a:solidFill>
              </a:rPr>
              <a:t>Toward </a:t>
            </a:r>
            <a:r>
              <a:rPr lang="en-US" sz="4400" b="1" dirty="0" err="1">
                <a:solidFill>
                  <a:schemeClr val="bg2"/>
                </a:solidFill>
              </a:rPr>
              <a:t>telelocomotion</a:t>
            </a:r>
            <a:r>
              <a:rPr lang="en-US" sz="4400" b="1" dirty="0">
                <a:solidFill>
                  <a:schemeClr val="bg2"/>
                </a:solidFill>
              </a:rPr>
              <a:t>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2"/>
                </a:solidFill>
              </a:rPr>
              <a:t>human sensorimotor control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2"/>
                </a:solidFill>
              </a:rPr>
              <a:t>of contact-rich robot dynamics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4808256" y="6099686"/>
            <a:ext cx="433574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BioRobotics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Lab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http://brl.ee.washington.edu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3170774" y="2482808"/>
            <a:ext cx="5973226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&amp; Computer Engineering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" y="2670819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"/>
          <p:cNvSpPr txBox="1">
            <a:spLocks/>
          </p:cNvSpPr>
          <p:nvPr/>
        </p:nvSpPr>
        <p:spPr>
          <a:xfrm>
            <a:off x="1" y="6099686"/>
            <a:ext cx="508826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32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AMP Lab</a:t>
            </a:r>
          </a:p>
          <a:p>
            <a:pPr lvl="0" algn="ctr">
              <a:spcBef>
                <a:spcPts val="0"/>
              </a:spcBef>
            </a:pPr>
            <a:r>
              <a:rPr lang="en-US" sz="24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http://depts.washington.edu/amplify</a:t>
            </a:r>
          </a:p>
        </p:txBody>
      </p:sp>
    </p:spTree>
    <p:extLst>
      <p:ext uri="{BB962C8B-B14F-4D97-AF65-F5344CB8AC3E}">
        <p14:creationId xmlns:p14="http://schemas.microsoft.com/office/powerpoint/2010/main" val="187206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812825" y="385576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4383313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4383622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6625" y="3982211"/>
            <a:ext cx="4718804" cy="1979077"/>
            <a:chOff x="86625" y="3982211"/>
            <a:chExt cx="4718804" cy="19790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77679"/>
            <a:stretch/>
          </p:blipFill>
          <p:spPr>
            <a:xfrm>
              <a:off x="86625" y="3982211"/>
              <a:ext cx="4718804" cy="396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48893" b="24043"/>
            <a:stretch/>
          </p:blipFill>
          <p:spPr>
            <a:xfrm>
              <a:off x="86625" y="4942795"/>
              <a:ext cx="4718804" cy="4812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75465"/>
            <a:stretch/>
          </p:blipFill>
          <p:spPr>
            <a:xfrm>
              <a:off x="86625" y="5525000"/>
              <a:ext cx="4718804" cy="43628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t="22651" b="52746"/>
            <a:stretch/>
          </p:blipFill>
          <p:spPr>
            <a:xfrm>
              <a:off x="86625" y="4440096"/>
              <a:ext cx="4718804" cy="437513"/>
            </a:xfrm>
            <a:prstGeom prst="rect">
              <a:avLst/>
            </a:prstGeom>
          </p:spPr>
        </p:pic>
      </p:grpSp>
      <p:sp>
        <p:nvSpPr>
          <p:cNvPr id="19" name="Text Placeholder 2"/>
          <p:cNvSpPr txBox="1">
            <a:spLocks/>
          </p:cNvSpPr>
          <p:nvPr/>
        </p:nvSpPr>
        <p:spPr>
          <a:xfrm>
            <a:off x="4794679" y="4857332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542399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1926"/>
            <a:ext cx="9144000" cy="3300159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0" y="3302086"/>
            <a:ext cx="4563292" cy="340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>
                <a:solidFill>
                  <a:schemeClr val="tx2"/>
                </a:solidFill>
              </a:rPr>
              <a:t>Muybridge 1887 (reprinted by Dover in 1957)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1249542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simple models are piecewise-defined (</a:t>
            </a:r>
            <a:r>
              <a:rPr lang="en-US" sz="3600" b="1" i="1" dirty="0">
                <a:solidFill>
                  <a:schemeClr val="tx2"/>
                </a:solidFill>
              </a:rPr>
              <a:t>hybrid</a:t>
            </a:r>
            <a:r>
              <a:rPr lang="en-US" sz="3600" b="1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93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6" grpId="0" build="p"/>
      <p:bldP spid="17" grpId="0" build="p"/>
      <p:bldP spid="19" grpId="0" build="p"/>
      <p:bldP spid="20" grpId="0" build="p"/>
      <p:bldP spid="3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p_180x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436" y="3131288"/>
            <a:ext cx="1667703" cy="37267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86957" y="2782577"/>
            <a:ext cx="5069494" cy="4075422"/>
            <a:chOff x="2686957" y="1562100"/>
            <a:chExt cx="6587670" cy="5295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7" name="Curved Right Arrow 16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8" name="Curved Right Arrow 17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066D45-AA31-405A-A372-8B1C866591ED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09FEE4-957E-4B75-8F07-62C03FFCC079}"/>
                </a:ext>
              </a:extLst>
            </p:cNvPr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16020B-2263-4F69-A3AD-C439D224C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300076"/>
              <a:ext cx="8312727" cy="2482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6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95410A-7134-4968-B13E-D98FE0D5F421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12" name="Rectangle 11"/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300076"/>
              <a:ext cx="8312727" cy="2482889"/>
            </a:xfrm>
            <a:prstGeom prst="rect">
              <a:avLst/>
            </a:prstGeom>
          </p:spPr>
        </p:pic>
      </p:grpSp>
      <p:sp>
        <p:nvSpPr>
          <p:cNvPr id="22" name="Curved Right Arrow 21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07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Right Arrow 14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Aizerman</a:t>
            </a:r>
            <a:r>
              <a:rPr lang="en-US" sz="3600" b="1" dirty="0">
                <a:solidFill>
                  <a:schemeClr val="tx2"/>
                </a:solidFill>
              </a:rPr>
              <a:t> &amp; </a:t>
            </a:r>
            <a:r>
              <a:rPr lang="en-US" sz="3600" b="1" dirty="0" err="1">
                <a:solidFill>
                  <a:schemeClr val="tx2"/>
                </a:solidFill>
              </a:rPr>
              <a:t>Gantmacher</a:t>
            </a:r>
            <a:r>
              <a:rPr lang="en-US" sz="3600" b="1" dirty="0">
                <a:solidFill>
                  <a:schemeClr val="tx2"/>
                </a:solidFill>
              </a:rPr>
              <a:t>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contact sequence doesn’t change,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final state varies 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-1" y="5184140"/>
            <a:ext cx="6453963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&amp; </a:t>
            </a:r>
            <a:r>
              <a:rPr lang="en-US" sz="1600" dirty="0" err="1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1958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Quarterly Journal of Mechanics and Applied Mathematics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0" y="598715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Grizzle, Abba, </a:t>
            </a:r>
            <a:r>
              <a:rPr lang="en-US" sz="1600" dirty="0" err="1">
                <a:solidFill>
                  <a:schemeClr val="tx2"/>
                </a:solidFill>
              </a:rPr>
              <a:t>Plestan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TAC</a:t>
            </a:r>
            <a:r>
              <a:rPr lang="en-US" sz="1600" dirty="0">
                <a:solidFill>
                  <a:schemeClr val="tx2"/>
                </a:solidFill>
              </a:rPr>
              <a:t> 2002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Di Bernardo, Budd, </a:t>
            </a:r>
            <a:r>
              <a:rPr lang="en-US" sz="1600" dirty="0" err="1">
                <a:solidFill>
                  <a:schemeClr val="tx2"/>
                </a:solidFill>
              </a:rPr>
              <a:t>Kowalczyk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Champneys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Springer</a:t>
            </a:r>
            <a:r>
              <a:rPr lang="en-US" sz="1600" dirty="0">
                <a:solidFill>
                  <a:schemeClr val="tx2"/>
                </a:solidFill>
              </a:rPr>
              <a:t> 2008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Burden, </a:t>
            </a:r>
            <a:r>
              <a:rPr lang="en-US" sz="1600" dirty="0" err="1">
                <a:solidFill>
                  <a:schemeClr val="tx2"/>
                </a:solidFill>
              </a:rPr>
              <a:t>Revzen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Sastry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TAC</a:t>
            </a:r>
            <a:r>
              <a:rPr lang="en-US" sz="1600" dirty="0">
                <a:solidFill>
                  <a:schemeClr val="tx2"/>
                </a:solidFill>
              </a:rPr>
              <a:t> 2015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1292699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6517977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Hyun, </a:t>
            </a:r>
            <a:r>
              <a:rPr lang="en-US" sz="1400" dirty="0" err="1">
                <a:solidFill>
                  <a:schemeClr val="tx2"/>
                </a:solidFill>
              </a:rPr>
              <a:t>Seok</a:t>
            </a:r>
            <a:r>
              <a:rPr lang="en-US" sz="1400" dirty="0">
                <a:solidFill>
                  <a:schemeClr val="tx2"/>
                </a:solidFill>
              </a:rPr>
              <a:t>, Lee, Kim </a:t>
            </a:r>
            <a:r>
              <a:rPr lang="en-US" sz="1400" i="1" dirty="0">
                <a:solidFill>
                  <a:schemeClr val="tx2"/>
                </a:solidFill>
              </a:rPr>
              <a:t>IJRR</a:t>
            </a:r>
            <a:r>
              <a:rPr lang="en-US" sz="1400" dirty="0">
                <a:solidFill>
                  <a:schemeClr val="tx2"/>
                </a:solidFill>
              </a:rPr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952676"/>
            <a:ext cx="8728364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Galloway, Haynes, </a:t>
            </a:r>
            <a:r>
              <a:rPr lang="en-US" sz="1400" dirty="0" err="1">
                <a:solidFill>
                  <a:schemeClr val="tx2"/>
                </a:solidFill>
              </a:rPr>
              <a:t>Ilhan</a:t>
            </a:r>
            <a:r>
              <a:rPr lang="en-US" sz="1400" dirty="0">
                <a:solidFill>
                  <a:schemeClr val="tx2"/>
                </a:solidFill>
              </a:rPr>
              <a:t>, Johnson, Knopf, Lynch, </a:t>
            </a:r>
            <a:r>
              <a:rPr lang="en-US" sz="1400" dirty="0" err="1">
                <a:solidFill>
                  <a:schemeClr val="tx2"/>
                </a:solidFill>
              </a:rPr>
              <a:t>Plotnick</a:t>
            </a:r>
            <a:r>
              <a:rPr lang="en-US" sz="1400" dirty="0">
                <a:solidFill>
                  <a:schemeClr val="tx2"/>
                </a:solidFill>
              </a:rPr>
              <a:t>, White, </a:t>
            </a:r>
            <a:r>
              <a:rPr lang="en-US" sz="1400" dirty="0" err="1">
                <a:solidFill>
                  <a:schemeClr val="tx2"/>
                </a:solidFill>
              </a:rPr>
              <a:t>Koditschek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 err="1">
                <a:solidFill>
                  <a:schemeClr val="tx2"/>
                </a:solidFill>
              </a:rPr>
              <a:t>UPenn</a:t>
            </a:r>
            <a:r>
              <a:rPr lang="en-US" sz="1400" dirty="0">
                <a:solidFill>
                  <a:schemeClr val="tx2"/>
                </a:solidFill>
              </a:rPr>
              <a:t> 2010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0" y="166036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tx2"/>
                </a:solidFill>
              </a:rPr>
              <a:t>what if contact sequence can vary?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8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1" name="Curved Right Arrow 10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78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(Remy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near simultaneous impacts, final state generally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varies </a:t>
            </a:r>
            <a:r>
              <a:rPr lang="en-US" sz="3600" b="1" dirty="0">
                <a:solidFill>
                  <a:schemeClr val="tx2"/>
                </a:solidFill>
              </a:rPr>
              <a:t>discontinuously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0" y="593869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Remy, Buffington, </a:t>
            </a:r>
            <a:r>
              <a:rPr lang="en-US" sz="1600" dirty="0" err="1">
                <a:solidFill>
                  <a:schemeClr val="tx2"/>
                </a:solidFill>
              </a:rPr>
              <a:t>Siegwart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2010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Stability Analysis of Passive Dynamic Walking of Quadrupeds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6104964" y="5019384"/>
            <a:ext cx="3039035" cy="1838616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-1" y="5074785"/>
            <a:ext cx="6562165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Hürmüzlü</a:t>
            </a:r>
            <a:r>
              <a:rPr lang="en-US" sz="1600" dirty="0">
                <a:solidFill>
                  <a:schemeClr val="tx2"/>
                </a:solidFill>
              </a:rPr>
              <a:t> and </a:t>
            </a:r>
            <a:r>
              <a:rPr lang="en-US" sz="1600" dirty="0" err="1">
                <a:solidFill>
                  <a:schemeClr val="tx2"/>
                </a:solidFill>
              </a:rPr>
              <a:t>Marghitu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1994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Rigid Body Collisions of Planar Kinematic Chains With Multiple Contact Points</a:t>
            </a:r>
          </a:p>
        </p:txBody>
      </p:sp>
    </p:spTree>
    <p:extLst>
      <p:ext uri="{BB962C8B-B14F-4D97-AF65-F5344CB8AC3E}">
        <p14:creationId xmlns:p14="http://schemas.microsoft.com/office/powerpoint/2010/main" val="18366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Autofit/>
          </a:bodyPr>
          <a:lstStyle/>
          <a:p>
            <a:r>
              <a:rPr lang="en-US" sz="3600" dirty="0"/>
              <a:t>inconsistencies arise when limbs are coupled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834204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hand with rigid fingers exhibits 5 different     post-grasp outcomes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204"/>
            <a:ext cx="4436766" cy="3327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234" y="4221746"/>
            <a:ext cx="9144000" cy="273195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4221746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quadruped with rigid legs exhibits 3 distinct (near-)trot gaits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1" y="5510229"/>
            <a:ext cx="3817087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Remy, Buffington, </a:t>
            </a:r>
            <a:r>
              <a:rPr lang="en-US" sz="1600" dirty="0" err="1"/>
              <a:t>Siegwart</a:t>
            </a:r>
            <a:r>
              <a:rPr lang="en-US" sz="1600" dirty="0"/>
              <a:t> </a:t>
            </a:r>
            <a:r>
              <a:rPr lang="en-US" sz="1600" i="1" dirty="0"/>
              <a:t>IJRR</a:t>
            </a:r>
            <a:r>
              <a:rPr lang="en-US" sz="1600" dirty="0"/>
              <a:t> 2010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2" y="2155644"/>
            <a:ext cx="3987208" cy="2779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Hürmüzlü</a:t>
            </a:r>
            <a:r>
              <a:rPr lang="en-US" sz="1600" dirty="0"/>
              <a:t> and </a:t>
            </a:r>
            <a:r>
              <a:rPr lang="en-US" sz="1600" dirty="0" err="1"/>
              <a:t>Marghitu</a:t>
            </a:r>
            <a:r>
              <a:rPr lang="en-US" sz="1600" dirty="0"/>
              <a:t> </a:t>
            </a:r>
            <a:r>
              <a:rPr lang="en-US" sz="1600" i="1" dirty="0"/>
              <a:t>IJRR</a:t>
            </a:r>
            <a:r>
              <a:rPr lang="en-US" sz="1600" dirty="0"/>
              <a:t> 1994, </a:t>
            </a:r>
            <a:r>
              <a:rPr lang="en-US" sz="1600" i="1" dirty="0"/>
              <a:t>JAM</a:t>
            </a:r>
            <a:r>
              <a:rPr lang="en-US" sz="1600" dirty="0"/>
              <a:t> 1995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570217"/>
            <a:ext cx="10058400" cy="171756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rigidly coupled limbs </a:t>
            </a:r>
          </a:p>
          <a:p>
            <a:r>
              <a:rPr lang="en-US" b="1" dirty="0">
                <a:sym typeface="Wingdings"/>
              </a:rPr>
              <a:t> post-impact inconsistencies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4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  <p:bldP spid="10" grpId="0" build="p"/>
      <p:bldP spid="12" grpId="0" build="p"/>
      <p:bldP spid="1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0248"/>
            <a:ext cx="9144000" cy="952676"/>
          </a:xfrm>
        </p:spPr>
        <p:txBody>
          <a:bodyPr>
            <a:noAutofit/>
          </a:bodyPr>
          <a:lstStyle/>
          <a:p>
            <a:r>
              <a:rPr lang="en-US" dirty="0"/>
              <a:t>coupled vs decoupled limbs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489839"/>
            <a:ext cx="8312726" cy="23681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5637" y="4489839"/>
            <a:ext cx="8311896" cy="2367924"/>
            <a:chOff x="415637" y="4489839"/>
            <a:chExt cx="8311896" cy="2367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4489839"/>
              <a:ext cx="8311896" cy="236792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468880" y="5498659"/>
              <a:ext cx="5013960" cy="504096"/>
              <a:chOff x="2468880" y="5498659"/>
              <a:chExt cx="5013960" cy="5040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2468880" y="5498659"/>
                <a:ext cx="624840" cy="5029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6858000" y="5499835"/>
                <a:ext cx="624840" cy="50292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415637" y="3367416"/>
            <a:ext cx="4185361" cy="3490584"/>
            <a:chOff x="415637" y="3367416"/>
            <a:chExt cx="4185361" cy="34905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2"/>
            <a:stretch/>
          </p:blipFill>
          <p:spPr>
            <a:xfrm>
              <a:off x="415637" y="3620226"/>
              <a:ext cx="4034443" cy="3237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4" r="68608" b="31369"/>
            <a:stretch/>
          </p:blipFill>
          <p:spPr>
            <a:xfrm>
              <a:off x="2316405" y="3367416"/>
              <a:ext cx="1779217" cy="5793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32074" r="28587" b="31369"/>
            <a:stretch/>
          </p:blipFill>
          <p:spPr>
            <a:xfrm>
              <a:off x="2762122" y="3940254"/>
              <a:ext cx="1838876" cy="57937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316438" y="2228279"/>
            <a:ext cx="4030414" cy="579373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00945" y="2732926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coupled 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857826" y="2732689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decoupled 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11039" y="3620226"/>
            <a:ext cx="4216493" cy="3237774"/>
            <a:chOff x="4511039" y="3620226"/>
            <a:chExt cx="4216493" cy="32377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1" t="72898"/>
            <a:stretch/>
          </p:blipFill>
          <p:spPr>
            <a:xfrm>
              <a:off x="6858000" y="3657102"/>
              <a:ext cx="1115921" cy="429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2"/>
            <a:stretch/>
          </p:blipFill>
          <p:spPr>
            <a:xfrm>
              <a:off x="4511039" y="3620226"/>
              <a:ext cx="4216493" cy="323777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758966" y="1798890"/>
            <a:ext cx="4053840" cy="991048"/>
            <a:chOff x="4779001" y="1553966"/>
            <a:chExt cx="4053840" cy="99104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9" r="28475" b="-3723"/>
            <a:stretch/>
          </p:blipFill>
          <p:spPr>
            <a:xfrm>
              <a:off x="4779001" y="1553966"/>
              <a:ext cx="4053840" cy="48060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29" t="67666" r="581" b="-5167"/>
            <a:stretch/>
          </p:blipFill>
          <p:spPr>
            <a:xfrm>
              <a:off x="6636768" y="1950654"/>
              <a:ext cx="1524000" cy="594360"/>
            </a:xfrm>
            <a:prstGeom prst="rect">
              <a:avLst/>
            </a:prstGeom>
          </p:spPr>
        </p:pic>
      </p:grp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1381460"/>
            <a:ext cx="10058400" cy="1290433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inertially decoupled limbs </a:t>
            </a:r>
          </a:p>
          <a:p>
            <a:r>
              <a:rPr lang="en-US" b="1" dirty="0">
                <a:sym typeface="Wingdings"/>
              </a:rPr>
              <a:t></a:t>
            </a:r>
            <a:r>
              <a:rPr lang="en-US" b="1" dirty="0"/>
              <a:t> post-impact consistency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3221779" y="3275056"/>
            <a:ext cx="5922221" cy="358294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583538" y="4062963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coupled </a:t>
            </a:r>
          </a:p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sz="4400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56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49" y="1750730"/>
            <a:ext cx="2675938" cy="267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9461" y="1612116"/>
            <a:ext cx="1738192" cy="292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1A6E50-0BF1-4544-8F7D-E0D0457F35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b="882"/>
          <a:stretch/>
        </p:blipFill>
        <p:spPr>
          <a:xfrm>
            <a:off x="302002" y="1866824"/>
            <a:ext cx="3506338" cy="24675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1DC7213-8D7C-4AC3-8B1F-3D1BBD3002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4096490"/>
            <a:ext cx="9144000" cy="2072640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Hannaford, Rosen, Friedman, King, Roan, Cheng, </a:t>
            </a:r>
            <a:r>
              <a:rPr lang="en-US" sz="1600" dirty="0" err="1"/>
              <a:t>Glozman</a:t>
            </a:r>
            <a:r>
              <a:rPr lang="en-US" sz="1600" dirty="0"/>
              <a:t>, Ma, </a:t>
            </a:r>
            <a:r>
              <a:rPr lang="en-US" sz="1600" dirty="0" err="1"/>
              <a:t>Kosari</a:t>
            </a:r>
            <a:r>
              <a:rPr lang="en-US" sz="1600" dirty="0"/>
              <a:t>, White </a:t>
            </a:r>
            <a:r>
              <a:rPr lang="en-US" sz="1600" i="1" dirty="0"/>
              <a:t>IEEE Tran Biomed </a:t>
            </a:r>
            <a:r>
              <a:rPr lang="en-US" sz="1600" i="1" dirty="0" err="1"/>
              <a:t>Eng</a:t>
            </a:r>
            <a:r>
              <a:rPr lang="en-US" sz="1600" dirty="0"/>
              <a:t> 2013 </a:t>
            </a:r>
            <a:r>
              <a:rPr lang="en-US" sz="1600" i="1" dirty="0"/>
              <a:t>Raven-II: An Open Platform for Surgical Robotics Research</a:t>
            </a:r>
          </a:p>
          <a:p>
            <a:pPr marL="0" indent="0">
              <a:spcBef>
                <a:spcPts val="0"/>
              </a:spcBef>
              <a:buNone/>
            </a:pPr>
            <a:endParaRPr lang="en-US" sz="4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Wodlinger</a:t>
            </a:r>
            <a:r>
              <a:rPr lang="en-US" sz="1600" dirty="0"/>
              <a:t>, Downey, Tyler-</a:t>
            </a:r>
            <a:r>
              <a:rPr lang="en-US" sz="1600" dirty="0" err="1"/>
              <a:t>Kabara</a:t>
            </a:r>
            <a:r>
              <a:rPr lang="en-US" sz="1600" dirty="0"/>
              <a:t>, Schwartz, </a:t>
            </a:r>
            <a:r>
              <a:rPr lang="en-US" sz="1600" dirty="0" err="1"/>
              <a:t>Boninger</a:t>
            </a:r>
            <a:r>
              <a:rPr lang="en-US" sz="1600" dirty="0"/>
              <a:t>, </a:t>
            </a:r>
            <a:r>
              <a:rPr lang="en-US" sz="1600" dirty="0" err="1"/>
              <a:t>Collinger</a:t>
            </a:r>
            <a:r>
              <a:rPr lang="en-US" sz="1600" dirty="0"/>
              <a:t>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Ten-Dimensional Anthropomorphic Arm Control in a Human Brain-Machine Interface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Collins, Wiggin, Sawicki </a:t>
            </a:r>
            <a:r>
              <a:rPr lang="en-US" sz="1600" i="1" dirty="0"/>
              <a:t>Nature </a:t>
            </a:r>
            <a:r>
              <a:rPr lang="en-US" sz="1600" dirty="0"/>
              <a:t>2015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Reducing the Energy Cost of Human Walking Using an Unpowered Exoskeleton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CA75E66-75C1-4FDC-B664-F90A85CC0C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2808"/>
            <a:ext cx="9144000" cy="1499308"/>
          </a:xfrm>
        </p:spPr>
        <p:txBody>
          <a:bodyPr>
            <a:noAutofit/>
          </a:bodyPr>
          <a:lstStyle/>
          <a:p>
            <a:r>
              <a:rPr lang="en-US" sz="4000" dirty="0"/>
              <a:t>human interaction with the physical world </a:t>
            </a:r>
          </a:p>
          <a:p>
            <a:r>
              <a:rPr lang="en-US" sz="4000" dirty="0"/>
              <a:t>is increasingly mediated by machines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2A713C-4595-41A0-B7F7-979AC2B47D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61213" y="2145626"/>
            <a:ext cx="10058400" cy="180885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400" b="1" dirty="0"/>
              <a:t>legal</a:t>
            </a:r>
            <a:r>
              <a:rPr lang="en-US" sz="4400" dirty="0"/>
              <a:t>, </a:t>
            </a:r>
            <a:r>
              <a:rPr lang="en-US" sz="4400" b="1" dirty="0"/>
              <a:t>ethical</a:t>
            </a:r>
            <a:r>
              <a:rPr lang="en-US" sz="4400" dirty="0"/>
              <a:t>, and </a:t>
            </a:r>
            <a:r>
              <a:rPr lang="en-US" sz="4400" b="1" dirty="0"/>
              <a:t>political </a:t>
            </a:r>
            <a:r>
              <a:rPr lang="en-US" sz="4400" dirty="0"/>
              <a:t>concerns</a:t>
            </a:r>
          </a:p>
          <a:p>
            <a:r>
              <a:rPr lang="en-US" sz="4400" dirty="0"/>
              <a:t>ensure humans will remain in-the-loop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5D32E91-8B45-44C9-B27E-A95973F4AF62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7102636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/>
              <a:t>Nothwang, Robinson, Burden, McCourt, Curtis </a:t>
            </a:r>
            <a:r>
              <a:rPr lang="en-US" sz="1600" i="1"/>
              <a:t>IEEE Resilience Week</a:t>
            </a:r>
            <a:r>
              <a:rPr lang="en-US" sz="1600"/>
              <a:t> 2016</a:t>
            </a:r>
          </a:p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 i="1"/>
              <a:t>The Human Should be Part of the Control Loop?</a:t>
            </a:r>
            <a:endParaRPr lang="en-US" sz="1600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19688E-EEAC-4992-AEFE-95A09EE832E9}"/>
              </a:ext>
            </a:extLst>
          </p:cNvPr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8E7644-F144-4C57-8694-10FD101AB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EF1D02-E2E2-4B91-AB19-66B0FC44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927D56-D8B8-4861-894E-8160BDD82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8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4" r="-218"/>
          <a:stretch/>
        </p:blipFill>
        <p:spPr>
          <a:xfrm>
            <a:off x="3202538" y="3275056"/>
            <a:ext cx="6000837" cy="358294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83538" y="4062963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decoupled</a:t>
            </a:r>
          </a:p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sz="4400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67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146257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(Pace &amp; Burden):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limbs are inertially decoupled, final state varies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i="1" dirty="0">
                <a:solidFill>
                  <a:schemeClr val="tx2"/>
                </a:solidFill>
              </a:rPr>
              <a:t>piecewise-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w.r.t.</a:t>
            </a:r>
            <a:r>
              <a:rPr lang="en-US" sz="3600" dirty="0">
                <a:solidFill>
                  <a:schemeClr val="tx2"/>
                </a:solidFill>
              </a:rPr>
              <a:t> initial state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2025502" y="6174941"/>
            <a:ext cx="7118497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>
                <a:solidFill>
                  <a:schemeClr val="tx2"/>
                </a:solidFill>
              </a:rPr>
              <a:t>Burden, Sastry, Koditschek, Revzen </a:t>
            </a:r>
            <a:r>
              <a:rPr lang="en-US" sz="1600" i="1">
                <a:solidFill>
                  <a:schemeClr val="tx2"/>
                </a:solidFill>
              </a:rPr>
              <a:t>SIADS</a:t>
            </a:r>
            <a:r>
              <a:rPr lang="en-US" sz="1600">
                <a:solidFill>
                  <a:schemeClr val="tx2"/>
                </a:solidFill>
              </a:rPr>
              <a:t> 2016 (arXiv:1407.1775)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>
                <a:solidFill>
                  <a:schemeClr val="tx2"/>
                </a:solidFill>
              </a:rPr>
              <a:t>Event-Selected Vector Field Discontinuities Yield Piecewise-Differentiable Flows</a:t>
            </a:r>
            <a:endParaRPr lang="en-US" sz="1600" i="1" dirty="0">
              <a:solidFill>
                <a:schemeClr val="tx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38" y="6183733"/>
            <a:ext cx="2023165" cy="694944"/>
            <a:chOff x="2338" y="6183733"/>
            <a:chExt cx="2023165" cy="6949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83733"/>
              <a:ext cx="685801" cy="685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85318"/>
              <a:ext cx="689429" cy="6894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83733"/>
              <a:ext cx="689429" cy="694944"/>
            </a:xfrm>
            <a:prstGeom prst="rect">
              <a:avLst/>
            </a:prstGeom>
          </p:spPr>
        </p:pic>
      </p:grpSp>
      <p:sp>
        <p:nvSpPr>
          <p:cNvPr id="11" name="Text Placeholder 2"/>
          <p:cNvSpPr txBox="1">
            <a:spLocks/>
          </p:cNvSpPr>
          <p:nvPr/>
        </p:nvSpPr>
        <p:spPr>
          <a:xfrm>
            <a:off x="659424" y="5493471"/>
            <a:ext cx="8458199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Pace &amp; Burden </a:t>
            </a:r>
            <a:r>
              <a:rPr lang="en-US" sz="1600" i="1" dirty="0">
                <a:solidFill>
                  <a:schemeClr val="tx2"/>
                </a:solidFill>
              </a:rPr>
              <a:t>HSCC</a:t>
            </a:r>
            <a:r>
              <a:rPr lang="en-US" sz="1600" dirty="0">
                <a:solidFill>
                  <a:schemeClr val="tx2"/>
                </a:solidFill>
              </a:rPr>
              <a:t> 2017 (arXiv:1610.05645)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Piecewise-differentiable trajectory outcomes in mechanical systems subject to unilateral constraints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Pace &amp; Burden </a:t>
            </a:r>
            <a:r>
              <a:rPr lang="en-US" sz="1600" i="1" dirty="0">
                <a:solidFill>
                  <a:schemeClr val="tx2"/>
                </a:solidFill>
              </a:rPr>
              <a:t>ICRA</a:t>
            </a:r>
            <a:r>
              <a:rPr lang="en-US" sz="1600" dirty="0">
                <a:solidFill>
                  <a:schemeClr val="tx2"/>
                </a:solidFill>
              </a:rPr>
              <a:t> 2017 (arXiv:1609.04056)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Decoupled limbs yield differentiable trajectory outcomes through intermittent contact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8" y="5310028"/>
            <a:ext cx="685801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25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7" y="300076"/>
            <a:ext cx="8283545" cy="2482887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D914833-9F14-462D-AECE-1F2735C0A3EA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</p:spTree>
    <p:extLst>
      <p:ext uri="{BB962C8B-B14F-4D97-AF65-F5344CB8AC3E}">
        <p14:creationId xmlns:p14="http://schemas.microsoft.com/office/powerpoint/2010/main" val="3057732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7" y="300076"/>
            <a:ext cx="8283545" cy="2482887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EB592F9-22B3-48DE-9768-3A12EC28B4AE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9201B5F-157D-46BE-8BDC-E8D13CC0B386}"/>
              </a:ext>
            </a:extLst>
          </p:cNvPr>
          <p:cNvSpPr txBox="1">
            <a:spLocks/>
          </p:cNvSpPr>
          <p:nvPr/>
        </p:nvSpPr>
        <p:spPr>
          <a:xfrm>
            <a:off x="501145" y="3888307"/>
            <a:ext cx="2805581" cy="296969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… do they </a:t>
            </a:r>
          </a:p>
          <a:p>
            <a:r>
              <a:rPr lang="en-US" dirty="0">
                <a:solidFill>
                  <a:srgbClr val="C00000"/>
                </a:solidFill>
              </a:rPr>
              <a:t>expand</a:t>
            </a:r>
            <a:r>
              <a:rPr lang="en-US" b="0" dirty="0"/>
              <a:t> </a:t>
            </a:r>
          </a:p>
          <a:p>
            <a:r>
              <a:rPr lang="en-US" b="0" dirty="0"/>
              <a:t>or </a:t>
            </a:r>
          </a:p>
          <a:p>
            <a:r>
              <a:rPr lang="en-US" dirty="0">
                <a:solidFill>
                  <a:srgbClr val="0432FF"/>
                </a:solidFill>
              </a:rPr>
              <a:t>contract</a:t>
            </a:r>
            <a:r>
              <a:rPr lang="en-US" b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6215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EC0517-597D-4384-9A7B-562AEB90F039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9F734B9-7993-43CA-8EC7-CCE809E39140}"/>
              </a:ext>
            </a:extLst>
          </p:cNvPr>
          <p:cNvSpPr txBox="1">
            <a:spLocks/>
          </p:cNvSpPr>
          <p:nvPr/>
        </p:nvSpPr>
        <p:spPr>
          <a:xfrm>
            <a:off x="501145" y="3888307"/>
            <a:ext cx="2805581" cy="296969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… do they </a:t>
            </a:r>
          </a:p>
          <a:p>
            <a:r>
              <a:rPr lang="en-US" dirty="0">
                <a:solidFill>
                  <a:srgbClr val="C00000"/>
                </a:solidFill>
              </a:rPr>
              <a:t>expand</a:t>
            </a:r>
            <a:r>
              <a:rPr lang="en-US" b="0" dirty="0"/>
              <a:t> </a:t>
            </a:r>
          </a:p>
          <a:p>
            <a:r>
              <a:rPr lang="en-US" b="0" dirty="0"/>
              <a:t>or </a:t>
            </a:r>
          </a:p>
          <a:p>
            <a:r>
              <a:rPr lang="en-US" dirty="0">
                <a:solidFill>
                  <a:srgbClr val="0432FF"/>
                </a:solidFill>
              </a:rPr>
              <a:t>contract</a:t>
            </a:r>
            <a:r>
              <a:rPr lang="en-US" b="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9E45E7-6ABB-4359-BE61-6F68789CA886}"/>
                  </a:ext>
                </a:extLst>
              </p:cNvPr>
              <p:cNvSpPr txBox="1"/>
              <p:nvPr/>
            </p:nvSpPr>
            <p:spPr>
              <a:xfrm>
                <a:off x="3306726" y="4625359"/>
                <a:ext cx="470321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9E45E7-6ABB-4359-BE61-6F68789CA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726" y="4625359"/>
                <a:ext cx="4703211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10A26-7E40-491A-B10C-5C9A1AE3CE0D}"/>
                  </a:ext>
                </a:extLst>
              </p:cNvPr>
              <p:cNvSpPr txBox="1"/>
              <p:nvPr/>
            </p:nvSpPr>
            <p:spPr>
              <a:xfrm>
                <a:off x="3342184" y="6070255"/>
                <a:ext cx="463229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10A26-7E40-491A-B10C-5C9A1AE3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184" y="6070255"/>
                <a:ext cx="4632294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463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C2FD8AF9-0C13-44C0-8F03-2A2E9997B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43840" y="878017"/>
            <a:ext cx="3162300" cy="2964180"/>
          </a:xfrm>
        </p:spPr>
        <p:txBody>
          <a:bodyPr>
            <a:normAutofit/>
          </a:bodyPr>
          <a:lstStyle/>
          <a:p>
            <a:r>
              <a:rPr lang="en-US" sz="16600" b="0" i="1" dirty="0">
                <a:latin typeface="Georgia" panose="02040502050405020303" pitchFamily="18" charset="0"/>
                <a:cs typeface="Times New Roman" panose="02020603050405020304" pitchFamily="18" charset="0"/>
              </a:rPr>
              <a:t>d</a:t>
            </a:r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8E17D2E-17D0-4BFE-898A-4A4330FD0F58}"/>
              </a:ext>
            </a:extLst>
          </p:cNvPr>
          <p:cNvSpPr>
            <a:spLocks/>
          </p:cNvSpPr>
          <p:nvPr/>
        </p:nvSpPr>
        <p:spPr bwMode="auto">
          <a:xfrm>
            <a:off x="2854955" y="1982603"/>
            <a:ext cx="349200" cy="934997"/>
          </a:xfrm>
          <a:custGeom>
            <a:avLst/>
            <a:gdLst>
              <a:gd name="T0" fmla="*/ 132 w 261"/>
              <a:gd name="T1" fmla="*/ 1232 h 1232"/>
              <a:gd name="T2" fmla="*/ 132 w 261"/>
              <a:gd name="T3" fmla="*/ 1232 h 1232"/>
              <a:gd name="T4" fmla="*/ 132 w 261"/>
              <a:gd name="T5" fmla="*/ 996 h 1232"/>
              <a:gd name="T6" fmla="*/ 0 w 261"/>
              <a:gd name="T7" fmla="*/ 983 h 1232"/>
              <a:gd name="T8" fmla="*/ 18 w 261"/>
              <a:gd name="T9" fmla="*/ 971 h 1232"/>
              <a:gd name="T10" fmla="*/ 53 w 261"/>
              <a:gd name="T11" fmla="*/ 946 h 1232"/>
              <a:gd name="T12" fmla="*/ 71 w 261"/>
              <a:gd name="T13" fmla="*/ 933 h 1232"/>
              <a:gd name="T14" fmla="*/ 89 w 261"/>
              <a:gd name="T15" fmla="*/ 921 h 1232"/>
              <a:gd name="T16" fmla="*/ 125 w 261"/>
              <a:gd name="T17" fmla="*/ 896 h 1232"/>
              <a:gd name="T18" fmla="*/ 143 w 261"/>
              <a:gd name="T19" fmla="*/ 884 h 1232"/>
              <a:gd name="T20" fmla="*/ 178 w 261"/>
              <a:gd name="T21" fmla="*/ 859 h 1232"/>
              <a:gd name="T22" fmla="*/ 196 w 261"/>
              <a:gd name="T23" fmla="*/ 846 h 1232"/>
              <a:gd name="T24" fmla="*/ 232 w 261"/>
              <a:gd name="T25" fmla="*/ 821 h 1232"/>
              <a:gd name="T26" fmla="*/ 250 w 261"/>
              <a:gd name="T27" fmla="*/ 809 h 1232"/>
              <a:gd name="T28" fmla="*/ 4 w 261"/>
              <a:gd name="T29" fmla="*/ 796 h 1232"/>
              <a:gd name="T30" fmla="*/ 21 w 261"/>
              <a:gd name="T31" fmla="*/ 784 h 1232"/>
              <a:gd name="T32" fmla="*/ 57 w 261"/>
              <a:gd name="T33" fmla="*/ 759 h 1232"/>
              <a:gd name="T34" fmla="*/ 75 w 261"/>
              <a:gd name="T35" fmla="*/ 747 h 1232"/>
              <a:gd name="T36" fmla="*/ 129 w 261"/>
              <a:gd name="T37" fmla="*/ 709 h 1232"/>
              <a:gd name="T38" fmla="*/ 146 w 261"/>
              <a:gd name="T39" fmla="*/ 697 h 1232"/>
              <a:gd name="T40" fmla="*/ 182 w 261"/>
              <a:gd name="T41" fmla="*/ 672 h 1232"/>
              <a:gd name="T42" fmla="*/ 200 w 261"/>
              <a:gd name="T43" fmla="*/ 660 h 1232"/>
              <a:gd name="T44" fmla="*/ 254 w 261"/>
              <a:gd name="T45" fmla="*/ 622 h 1232"/>
              <a:gd name="T46" fmla="*/ 7 w 261"/>
              <a:gd name="T47" fmla="*/ 610 h 1232"/>
              <a:gd name="T48" fmla="*/ 25 w 261"/>
              <a:gd name="T49" fmla="*/ 597 h 1232"/>
              <a:gd name="T50" fmla="*/ 43 w 261"/>
              <a:gd name="T51" fmla="*/ 585 h 1232"/>
              <a:gd name="T52" fmla="*/ 61 w 261"/>
              <a:gd name="T53" fmla="*/ 573 h 1232"/>
              <a:gd name="T54" fmla="*/ 79 w 261"/>
              <a:gd name="T55" fmla="*/ 560 h 1232"/>
              <a:gd name="T56" fmla="*/ 132 w 261"/>
              <a:gd name="T57" fmla="*/ 523 h 1232"/>
              <a:gd name="T58" fmla="*/ 150 w 261"/>
              <a:gd name="T59" fmla="*/ 510 h 1232"/>
              <a:gd name="T60" fmla="*/ 204 w 261"/>
              <a:gd name="T61" fmla="*/ 473 h 1232"/>
              <a:gd name="T62" fmla="*/ 222 w 261"/>
              <a:gd name="T63" fmla="*/ 461 h 1232"/>
              <a:gd name="T64" fmla="*/ 257 w 261"/>
              <a:gd name="T65" fmla="*/ 436 h 1232"/>
              <a:gd name="T66" fmla="*/ 11 w 261"/>
              <a:gd name="T67" fmla="*/ 423 h 1232"/>
              <a:gd name="T68" fmla="*/ 29 w 261"/>
              <a:gd name="T69" fmla="*/ 411 h 1232"/>
              <a:gd name="T70" fmla="*/ 65 w 261"/>
              <a:gd name="T71" fmla="*/ 386 h 1232"/>
              <a:gd name="T72" fmla="*/ 83 w 261"/>
              <a:gd name="T73" fmla="*/ 373 h 1232"/>
              <a:gd name="T74" fmla="*/ 100 w 261"/>
              <a:gd name="T75" fmla="*/ 361 h 1232"/>
              <a:gd name="T76" fmla="*/ 136 w 261"/>
              <a:gd name="T77" fmla="*/ 336 h 1232"/>
              <a:gd name="T78" fmla="*/ 154 w 261"/>
              <a:gd name="T79" fmla="*/ 324 h 1232"/>
              <a:gd name="T80" fmla="*/ 208 w 261"/>
              <a:gd name="T81" fmla="*/ 286 h 1232"/>
              <a:gd name="T82" fmla="*/ 225 w 261"/>
              <a:gd name="T83" fmla="*/ 274 h 1232"/>
              <a:gd name="T84" fmla="*/ 261 w 261"/>
              <a:gd name="T85" fmla="*/ 249 h 1232"/>
              <a:gd name="T86" fmla="*/ 132 w 261"/>
              <a:gd name="T87" fmla="*/ 237 h 1232"/>
              <a:gd name="T88" fmla="*/ 132 w 261"/>
              <a:gd name="T89" fmla="*/ 0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1" h="1232">
                <a:moveTo>
                  <a:pt x="132" y="1232"/>
                </a:moveTo>
                <a:lnTo>
                  <a:pt x="132" y="1232"/>
                </a:lnTo>
                <a:lnTo>
                  <a:pt x="132" y="996"/>
                </a:lnTo>
                <a:lnTo>
                  <a:pt x="0" y="983"/>
                </a:lnTo>
                <a:lnTo>
                  <a:pt x="18" y="971"/>
                </a:lnTo>
                <a:lnTo>
                  <a:pt x="53" y="946"/>
                </a:lnTo>
                <a:lnTo>
                  <a:pt x="71" y="933"/>
                </a:lnTo>
                <a:lnTo>
                  <a:pt x="89" y="921"/>
                </a:lnTo>
                <a:lnTo>
                  <a:pt x="125" y="896"/>
                </a:lnTo>
                <a:lnTo>
                  <a:pt x="143" y="884"/>
                </a:lnTo>
                <a:lnTo>
                  <a:pt x="178" y="859"/>
                </a:lnTo>
                <a:lnTo>
                  <a:pt x="196" y="846"/>
                </a:lnTo>
                <a:lnTo>
                  <a:pt x="232" y="821"/>
                </a:lnTo>
                <a:lnTo>
                  <a:pt x="250" y="809"/>
                </a:lnTo>
                <a:lnTo>
                  <a:pt x="4" y="796"/>
                </a:lnTo>
                <a:lnTo>
                  <a:pt x="21" y="784"/>
                </a:lnTo>
                <a:lnTo>
                  <a:pt x="57" y="759"/>
                </a:lnTo>
                <a:lnTo>
                  <a:pt x="75" y="747"/>
                </a:lnTo>
                <a:lnTo>
                  <a:pt x="129" y="709"/>
                </a:lnTo>
                <a:lnTo>
                  <a:pt x="146" y="697"/>
                </a:lnTo>
                <a:lnTo>
                  <a:pt x="182" y="672"/>
                </a:lnTo>
                <a:lnTo>
                  <a:pt x="200" y="660"/>
                </a:lnTo>
                <a:lnTo>
                  <a:pt x="254" y="622"/>
                </a:lnTo>
                <a:lnTo>
                  <a:pt x="7" y="610"/>
                </a:lnTo>
                <a:lnTo>
                  <a:pt x="25" y="597"/>
                </a:lnTo>
                <a:lnTo>
                  <a:pt x="43" y="585"/>
                </a:lnTo>
                <a:lnTo>
                  <a:pt x="61" y="573"/>
                </a:lnTo>
                <a:lnTo>
                  <a:pt x="79" y="560"/>
                </a:lnTo>
                <a:lnTo>
                  <a:pt x="132" y="523"/>
                </a:lnTo>
                <a:lnTo>
                  <a:pt x="150" y="510"/>
                </a:lnTo>
                <a:lnTo>
                  <a:pt x="204" y="473"/>
                </a:lnTo>
                <a:lnTo>
                  <a:pt x="222" y="461"/>
                </a:lnTo>
                <a:lnTo>
                  <a:pt x="257" y="436"/>
                </a:lnTo>
                <a:lnTo>
                  <a:pt x="11" y="423"/>
                </a:lnTo>
                <a:lnTo>
                  <a:pt x="29" y="411"/>
                </a:lnTo>
                <a:lnTo>
                  <a:pt x="65" y="386"/>
                </a:lnTo>
                <a:lnTo>
                  <a:pt x="83" y="373"/>
                </a:lnTo>
                <a:lnTo>
                  <a:pt x="100" y="361"/>
                </a:lnTo>
                <a:lnTo>
                  <a:pt x="136" y="336"/>
                </a:lnTo>
                <a:lnTo>
                  <a:pt x="154" y="324"/>
                </a:lnTo>
                <a:lnTo>
                  <a:pt x="208" y="286"/>
                </a:lnTo>
                <a:lnTo>
                  <a:pt x="225" y="274"/>
                </a:lnTo>
                <a:lnTo>
                  <a:pt x="261" y="249"/>
                </a:lnTo>
                <a:lnTo>
                  <a:pt x="132" y="237"/>
                </a:lnTo>
                <a:lnTo>
                  <a:pt x="132" y="0"/>
                </a:lnTo>
              </a:path>
            </a:pathLst>
          </a:custGeom>
          <a:noFill/>
          <a:ln w="57150" cap="sq">
            <a:solidFill>
              <a:schemeClr val="accent3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B508F8F-AD3A-4EE9-B9BA-6AC92C6EA4CB}"/>
              </a:ext>
            </a:extLst>
          </p:cNvPr>
          <p:cNvSpPr>
            <a:spLocks/>
          </p:cNvSpPr>
          <p:nvPr/>
        </p:nvSpPr>
        <p:spPr bwMode="auto">
          <a:xfrm>
            <a:off x="2763063" y="2917600"/>
            <a:ext cx="532986" cy="265846"/>
          </a:xfrm>
          <a:custGeom>
            <a:avLst/>
            <a:gdLst>
              <a:gd name="T0" fmla="*/ 0 w 704"/>
              <a:gd name="T1" fmla="*/ 0 h 352"/>
              <a:gd name="T2" fmla="*/ 0 w 704"/>
              <a:gd name="T3" fmla="*/ 0 h 352"/>
              <a:gd name="T4" fmla="*/ 704 w 704"/>
              <a:gd name="T5" fmla="*/ 0 h 352"/>
              <a:gd name="T6" fmla="*/ 704 w 704"/>
              <a:gd name="T7" fmla="*/ 352 h 352"/>
              <a:gd name="T8" fmla="*/ 0 w 704"/>
              <a:gd name="T9" fmla="*/ 352 h 352"/>
              <a:gd name="T10" fmla="*/ 0 w 704"/>
              <a:gd name="T11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4" h="352">
                <a:moveTo>
                  <a:pt x="0" y="0"/>
                </a:moveTo>
                <a:lnTo>
                  <a:pt x="0" y="0"/>
                </a:lnTo>
                <a:lnTo>
                  <a:pt x="704" y="0"/>
                </a:lnTo>
                <a:lnTo>
                  <a:pt x="704" y="352"/>
                </a:lnTo>
                <a:lnTo>
                  <a:pt x="0" y="35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38100" cap="sq">
            <a:solidFill>
              <a:schemeClr val="tx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118E4FFF-A8D0-4FAF-BE82-447DF8D89071}"/>
              </a:ext>
            </a:extLst>
          </p:cNvPr>
          <p:cNvSpPr>
            <a:spLocks/>
          </p:cNvSpPr>
          <p:nvPr/>
        </p:nvSpPr>
        <p:spPr bwMode="auto">
          <a:xfrm>
            <a:off x="2497218" y="1449616"/>
            <a:ext cx="1064677" cy="532988"/>
          </a:xfrm>
          <a:custGeom>
            <a:avLst/>
            <a:gdLst>
              <a:gd name="T0" fmla="*/ 0 w 1408"/>
              <a:gd name="T1" fmla="*/ 0 h 704"/>
              <a:gd name="T2" fmla="*/ 0 w 1408"/>
              <a:gd name="T3" fmla="*/ 0 h 704"/>
              <a:gd name="T4" fmla="*/ 1408 w 1408"/>
              <a:gd name="T5" fmla="*/ 0 h 704"/>
              <a:gd name="T6" fmla="*/ 1408 w 1408"/>
              <a:gd name="T7" fmla="*/ 704 h 704"/>
              <a:gd name="T8" fmla="*/ 0 w 1408"/>
              <a:gd name="T9" fmla="*/ 704 h 704"/>
              <a:gd name="T10" fmla="*/ 0 w 1408"/>
              <a:gd name="T1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8" h="704">
                <a:moveTo>
                  <a:pt x="0" y="0"/>
                </a:moveTo>
                <a:lnTo>
                  <a:pt x="0" y="0"/>
                </a:lnTo>
                <a:lnTo>
                  <a:pt x="1408" y="0"/>
                </a:lnTo>
                <a:lnTo>
                  <a:pt x="1408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 cap="sq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3CA88152-0345-4A71-8EF0-565683010870}"/>
              </a:ext>
            </a:extLst>
          </p:cNvPr>
          <p:cNvSpPr>
            <a:spLocks/>
          </p:cNvSpPr>
          <p:nvPr/>
        </p:nvSpPr>
        <p:spPr bwMode="auto">
          <a:xfrm>
            <a:off x="2497216" y="3203092"/>
            <a:ext cx="1064679" cy="153023"/>
          </a:xfrm>
          <a:custGeom>
            <a:avLst/>
            <a:gdLst>
              <a:gd name="T0" fmla="*/ 0 w 2036"/>
              <a:gd name="T1" fmla="*/ 0 h 201"/>
              <a:gd name="T2" fmla="*/ 0 w 2036"/>
              <a:gd name="T3" fmla="*/ 0 h 201"/>
              <a:gd name="T4" fmla="*/ 2036 w 2036"/>
              <a:gd name="T5" fmla="*/ 0 h 201"/>
              <a:gd name="T6" fmla="*/ 2036 w 2036"/>
              <a:gd name="T7" fmla="*/ 201 h 201"/>
              <a:gd name="T8" fmla="*/ 0 w 2036"/>
              <a:gd name="T9" fmla="*/ 201 h 201"/>
              <a:gd name="T10" fmla="*/ 0 w 2036"/>
              <a:gd name="T11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36" h="201">
                <a:moveTo>
                  <a:pt x="0" y="0"/>
                </a:moveTo>
                <a:lnTo>
                  <a:pt x="0" y="0"/>
                </a:lnTo>
                <a:lnTo>
                  <a:pt x="2036" y="0"/>
                </a:lnTo>
                <a:lnTo>
                  <a:pt x="2036" y="201"/>
                </a:lnTo>
                <a:lnTo>
                  <a:pt x="0" y="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00BF087A-5898-43B4-9B97-18ADC8C9D301}"/>
              </a:ext>
            </a:extLst>
          </p:cNvPr>
          <p:cNvSpPr>
            <a:spLocks/>
          </p:cNvSpPr>
          <p:nvPr/>
        </p:nvSpPr>
        <p:spPr bwMode="auto">
          <a:xfrm>
            <a:off x="2854955" y="2961110"/>
            <a:ext cx="349200" cy="924597"/>
          </a:xfrm>
          <a:custGeom>
            <a:avLst/>
            <a:gdLst>
              <a:gd name="T0" fmla="*/ 66 w 132"/>
              <a:gd name="T1" fmla="*/ 438 h 438"/>
              <a:gd name="T2" fmla="*/ 66 w 132"/>
              <a:gd name="T3" fmla="*/ 438 h 438"/>
              <a:gd name="T4" fmla="*/ 0 w 132"/>
              <a:gd name="T5" fmla="*/ 240 h 438"/>
              <a:gd name="T6" fmla="*/ 65 w 132"/>
              <a:gd name="T7" fmla="*/ 240 h 438"/>
              <a:gd name="T8" fmla="*/ 65 w 132"/>
              <a:gd name="T9" fmla="*/ 0 h 438"/>
              <a:gd name="T10" fmla="*/ 66 w 132"/>
              <a:gd name="T11" fmla="*/ 0 h 438"/>
              <a:gd name="T12" fmla="*/ 66 w 132"/>
              <a:gd name="T13" fmla="*/ 240 h 438"/>
              <a:gd name="T14" fmla="*/ 132 w 132"/>
              <a:gd name="T15" fmla="*/ 240 h 438"/>
              <a:gd name="T16" fmla="*/ 66 w 132"/>
              <a:gd name="T17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438">
                <a:moveTo>
                  <a:pt x="66" y="438"/>
                </a:moveTo>
                <a:lnTo>
                  <a:pt x="66" y="438"/>
                </a:lnTo>
                <a:lnTo>
                  <a:pt x="0" y="240"/>
                </a:lnTo>
                <a:lnTo>
                  <a:pt x="65" y="240"/>
                </a:lnTo>
                <a:lnTo>
                  <a:pt x="65" y="0"/>
                </a:lnTo>
                <a:lnTo>
                  <a:pt x="66" y="0"/>
                </a:lnTo>
                <a:lnTo>
                  <a:pt x="66" y="240"/>
                </a:lnTo>
                <a:lnTo>
                  <a:pt x="132" y="240"/>
                </a:lnTo>
                <a:lnTo>
                  <a:pt x="66" y="438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 w="57150" cap="sq">
            <a:solidFill>
              <a:schemeClr val="tx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7DE0784A-CC65-4B8C-B2D1-4F502D7C5F22}"/>
              </a:ext>
            </a:extLst>
          </p:cNvPr>
          <p:cNvSpPr>
            <a:spLocks/>
          </p:cNvSpPr>
          <p:nvPr/>
        </p:nvSpPr>
        <p:spPr bwMode="auto">
          <a:xfrm>
            <a:off x="4621147" y="1982603"/>
            <a:ext cx="349200" cy="934997"/>
          </a:xfrm>
          <a:custGeom>
            <a:avLst/>
            <a:gdLst>
              <a:gd name="T0" fmla="*/ 132 w 261"/>
              <a:gd name="T1" fmla="*/ 1232 h 1232"/>
              <a:gd name="T2" fmla="*/ 132 w 261"/>
              <a:gd name="T3" fmla="*/ 1232 h 1232"/>
              <a:gd name="T4" fmla="*/ 132 w 261"/>
              <a:gd name="T5" fmla="*/ 996 h 1232"/>
              <a:gd name="T6" fmla="*/ 0 w 261"/>
              <a:gd name="T7" fmla="*/ 983 h 1232"/>
              <a:gd name="T8" fmla="*/ 18 w 261"/>
              <a:gd name="T9" fmla="*/ 971 h 1232"/>
              <a:gd name="T10" fmla="*/ 53 w 261"/>
              <a:gd name="T11" fmla="*/ 946 h 1232"/>
              <a:gd name="T12" fmla="*/ 71 w 261"/>
              <a:gd name="T13" fmla="*/ 933 h 1232"/>
              <a:gd name="T14" fmla="*/ 89 w 261"/>
              <a:gd name="T15" fmla="*/ 921 h 1232"/>
              <a:gd name="T16" fmla="*/ 125 w 261"/>
              <a:gd name="T17" fmla="*/ 896 h 1232"/>
              <a:gd name="T18" fmla="*/ 143 w 261"/>
              <a:gd name="T19" fmla="*/ 884 h 1232"/>
              <a:gd name="T20" fmla="*/ 178 w 261"/>
              <a:gd name="T21" fmla="*/ 859 h 1232"/>
              <a:gd name="T22" fmla="*/ 196 w 261"/>
              <a:gd name="T23" fmla="*/ 846 h 1232"/>
              <a:gd name="T24" fmla="*/ 232 w 261"/>
              <a:gd name="T25" fmla="*/ 821 h 1232"/>
              <a:gd name="T26" fmla="*/ 250 w 261"/>
              <a:gd name="T27" fmla="*/ 809 h 1232"/>
              <a:gd name="T28" fmla="*/ 4 w 261"/>
              <a:gd name="T29" fmla="*/ 796 h 1232"/>
              <a:gd name="T30" fmla="*/ 21 w 261"/>
              <a:gd name="T31" fmla="*/ 784 h 1232"/>
              <a:gd name="T32" fmla="*/ 57 w 261"/>
              <a:gd name="T33" fmla="*/ 759 h 1232"/>
              <a:gd name="T34" fmla="*/ 75 w 261"/>
              <a:gd name="T35" fmla="*/ 747 h 1232"/>
              <a:gd name="T36" fmla="*/ 129 w 261"/>
              <a:gd name="T37" fmla="*/ 709 h 1232"/>
              <a:gd name="T38" fmla="*/ 146 w 261"/>
              <a:gd name="T39" fmla="*/ 697 h 1232"/>
              <a:gd name="T40" fmla="*/ 182 w 261"/>
              <a:gd name="T41" fmla="*/ 672 h 1232"/>
              <a:gd name="T42" fmla="*/ 200 w 261"/>
              <a:gd name="T43" fmla="*/ 660 h 1232"/>
              <a:gd name="T44" fmla="*/ 254 w 261"/>
              <a:gd name="T45" fmla="*/ 622 h 1232"/>
              <a:gd name="T46" fmla="*/ 7 w 261"/>
              <a:gd name="T47" fmla="*/ 610 h 1232"/>
              <a:gd name="T48" fmla="*/ 25 w 261"/>
              <a:gd name="T49" fmla="*/ 597 h 1232"/>
              <a:gd name="T50" fmla="*/ 43 w 261"/>
              <a:gd name="T51" fmla="*/ 585 h 1232"/>
              <a:gd name="T52" fmla="*/ 61 w 261"/>
              <a:gd name="T53" fmla="*/ 573 h 1232"/>
              <a:gd name="T54" fmla="*/ 79 w 261"/>
              <a:gd name="T55" fmla="*/ 560 h 1232"/>
              <a:gd name="T56" fmla="*/ 132 w 261"/>
              <a:gd name="T57" fmla="*/ 523 h 1232"/>
              <a:gd name="T58" fmla="*/ 150 w 261"/>
              <a:gd name="T59" fmla="*/ 510 h 1232"/>
              <a:gd name="T60" fmla="*/ 204 w 261"/>
              <a:gd name="T61" fmla="*/ 473 h 1232"/>
              <a:gd name="T62" fmla="*/ 222 w 261"/>
              <a:gd name="T63" fmla="*/ 461 h 1232"/>
              <a:gd name="T64" fmla="*/ 257 w 261"/>
              <a:gd name="T65" fmla="*/ 436 h 1232"/>
              <a:gd name="T66" fmla="*/ 11 w 261"/>
              <a:gd name="T67" fmla="*/ 423 h 1232"/>
              <a:gd name="T68" fmla="*/ 29 w 261"/>
              <a:gd name="T69" fmla="*/ 411 h 1232"/>
              <a:gd name="T70" fmla="*/ 65 w 261"/>
              <a:gd name="T71" fmla="*/ 386 h 1232"/>
              <a:gd name="T72" fmla="*/ 83 w 261"/>
              <a:gd name="T73" fmla="*/ 373 h 1232"/>
              <a:gd name="T74" fmla="*/ 100 w 261"/>
              <a:gd name="T75" fmla="*/ 361 h 1232"/>
              <a:gd name="T76" fmla="*/ 136 w 261"/>
              <a:gd name="T77" fmla="*/ 336 h 1232"/>
              <a:gd name="T78" fmla="*/ 154 w 261"/>
              <a:gd name="T79" fmla="*/ 324 h 1232"/>
              <a:gd name="T80" fmla="*/ 208 w 261"/>
              <a:gd name="T81" fmla="*/ 286 h 1232"/>
              <a:gd name="T82" fmla="*/ 225 w 261"/>
              <a:gd name="T83" fmla="*/ 274 h 1232"/>
              <a:gd name="T84" fmla="*/ 261 w 261"/>
              <a:gd name="T85" fmla="*/ 249 h 1232"/>
              <a:gd name="T86" fmla="*/ 132 w 261"/>
              <a:gd name="T87" fmla="*/ 237 h 1232"/>
              <a:gd name="T88" fmla="*/ 132 w 261"/>
              <a:gd name="T89" fmla="*/ 0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1" h="1232">
                <a:moveTo>
                  <a:pt x="132" y="1232"/>
                </a:moveTo>
                <a:lnTo>
                  <a:pt x="132" y="1232"/>
                </a:lnTo>
                <a:lnTo>
                  <a:pt x="132" y="996"/>
                </a:lnTo>
                <a:lnTo>
                  <a:pt x="0" y="983"/>
                </a:lnTo>
                <a:lnTo>
                  <a:pt x="18" y="971"/>
                </a:lnTo>
                <a:lnTo>
                  <a:pt x="53" y="946"/>
                </a:lnTo>
                <a:lnTo>
                  <a:pt x="71" y="933"/>
                </a:lnTo>
                <a:lnTo>
                  <a:pt x="89" y="921"/>
                </a:lnTo>
                <a:lnTo>
                  <a:pt x="125" y="896"/>
                </a:lnTo>
                <a:lnTo>
                  <a:pt x="143" y="884"/>
                </a:lnTo>
                <a:lnTo>
                  <a:pt x="178" y="859"/>
                </a:lnTo>
                <a:lnTo>
                  <a:pt x="196" y="846"/>
                </a:lnTo>
                <a:lnTo>
                  <a:pt x="232" y="821"/>
                </a:lnTo>
                <a:lnTo>
                  <a:pt x="250" y="809"/>
                </a:lnTo>
                <a:lnTo>
                  <a:pt x="4" y="796"/>
                </a:lnTo>
                <a:lnTo>
                  <a:pt x="21" y="784"/>
                </a:lnTo>
                <a:lnTo>
                  <a:pt x="57" y="759"/>
                </a:lnTo>
                <a:lnTo>
                  <a:pt x="75" y="747"/>
                </a:lnTo>
                <a:lnTo>
                  <a:pt x="129" y="709"/>
                </a:lnTo>
                <a:lnTo>
                  <a:pt x="146" y="697"/>
                </a:lnTo>
                <a:lnTo>
                  <a:pt x="182" y="672"/>
                </a:lnTo>
                <a:lnTo>
                  <a:pt x="200" y="660"/>
                </a:lnTo>
                <a:lnTo>
                  <a:pt x="254" y="622"/>
                </a:lnTo>
                <a:lnTo>
                  <a:pt x="7" y="610"/>
                </a:lnTo>
                <a:lnTo>
                  <a:pt x="25" y="597"/>
                </a:lnTo>
                <a:lnTo>
                  <a:pt x="43" y="585"/>
                </a:lnTo>
                <a:lnTo>
                  <a:pt x="61" y="573"/>
                </a:lnTo>
                <a:lnTo>
                  <a:pt x="79" y="560"/>
                </a:lnTo>
                <a:lnTo>
                  <a:pt x="132" y="523"/>
                </a:lnTo>
                <a:lnTo>
                  <a:pt x="150" y="510"/>
                </a:lnTo>
                <a:lnTo>
                  <a:pt x="204" y="473"/>
                </a:lnTo>
                <a:lnTo>
                  <a:pt x="222" y="461"/>
                </a:lnTo>
                <a:lnTo>
                  <a:pt x="257" y="436"/>
                </a:lnTo>
                <a:lnTo>
                  <a:pt x="11" y="423"/>
                </a:lnTo>
                <a:lnTo>
                  <a:pt x="29" y="411"/>
                </a:lnTo>
                <a:lnTo>
                  <a:pt x="65" y="386"/>
                </a:lnTo>
                <a:lnTo>
                  <a:pt x="83" y="373"/>
                </a:lnTo>
                <a:lnTo>
                  <a:pt x="100" y="361"/>
                </a:lnTo>
                <a:lnTo>
                  <a:pt x="136" y="336"/>
                </a:lnTo>
                <a:lnTo>
                  <a:pt x="154" y="324"/>
                </a:lnTo>
                <a:lnTo>
                  <a:pt x="208" y="286"/>
                </a:lnTo>
                <a:lnTo>
                  <a:pt x="225" y="274"/>
                </a:lnTo>
                <a:lnTo>
                  <a:pt x="261" y="249"/>
                </a:lnTo>
                <a:lnTo>
                  <a:pt x="132" y="237"/>
                </a:lnTo>
                <a:lnTo>
                  <a:pt x="132" y="0"/>
                </a:lnTo>
              </a:path>
            </a:pathLst>
          </a:custGeom>
          <a:noFill/>
          <a:ln w="57150" cap="sq">
            <a:solidFill>
              <a:schemeClr val="accent3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AEC3333D-034B-4D48-9124-4691522DA825}"/>
              </a:ext>
            </a:extLst>
          </p:cNvPr>
          <p:cNvSpPr>
            <a:spLocks/>
          </p:cNvSpPr>
          <p:nvPr/>
        </p:nvSpPr>
        <p:spPr bwMode="auto">
          <a:xfrm>
            <a:off x="4529255" y="2917600"/>
            <a:ext cx="532986" cy="265846"/>
          </a:xfrm>
          <a:custGeom>
            <a:avLst/>
            <a:gdLst>
              <a:gd name="T0" fmla="*/ 0 w 704"/>
              <a:gd name="T1" fmla="*/ 0 h 352"/>
              <a:gd name="T2" fmla="*/ 0 w 704"/>
              <a:gd name="T3" fmla="*/ 0 h 352"/>
              <a:gd name="T4" fmla="*/ 704 w 704"/>
              <a:gd name="T5" fmla="*/ 0 h 352"/>
              <a:gd name="T6" fmla="*/ 704 w 704"/>
              <a:gd name="T7" fmla="*/ 352 h 352"/>
              <a:gd name="T8" fmla="*/ 0 w 704"/>
              <a:gd name="T9" fmla="*/ 352 h 352"/>
              <a:gd name="T10" fmla="*/ 0 w 704"/>
              <a:gd name="T11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4" h="352">
                <a:moveTo>
                  <a:pt x="0" y="0"/>
                </a:moveTo>
                <a:lnTo>
                  <a:pt x="0" y="0"/>
                </a:lnTo>
                <a:lnTo>
                  <a:pt x="704" y="0"/>
                </a:lnTo>
                <a:lnTo>
                  <a:pt x="704" y="352"/>
                </a:lnTo>
                <a:lnTo>
                  <a:pt x="0" y="3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ap="sq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0897D89F-489A-449E-B15D-548BA33FFA10}"/>
              </a:ext>
            </a:extLst>
          </p:cNvPr>
          <p:cNvSpPr>
            <a:spLocks/>
          </p:cNvSpPr>
          <p:nvPr/>
        </p:nvSpPr>
        <p:spPr bwMode="auto">
          <a:xfrm>
            <a:off x="4263410" y="1449616"/>
            <a:ext cx="1064677" cy="532988"/>
          </a:xfrm>
          <a:custGeom>
            <a:avLst/>
            <a:gdLst>
              <a:gd name="T0" fmla="*/ 0 w 1408"/>
              <a:gd name="T1" fmla="*/ 0 h 704"/>
              <a:gd name="T2" fmla="*/ 0 w 1408"/>
              <a:gd name="T3" fmla="*/ 0 h 704"/>
              <a:gd name="T4" fmla="*/ 1408 w 1408"/>
              <a:gd name="T5" fmla="*/ 0 h 704"/>
              <a:gd name="T6" fmla="*/ 1408 w 1408"/>
              <a:gd name="T7" fmla="*/ 704 h 704"/>
              <a:gd name="T8" fmla="*/ 0 w 1408"/>
              <a:gd name="T9" fmla="*/ 704 h 704"/>
              <a:gd name="T10" fmla="*/ 0 w 1408"/>
              <a:gd name="T1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8" h="704">
                <a:moveTo>
                  <a:pt x="0" y="0"/>
                </a:moveTo>
                <a:lnTo>
                  <a:pt x="0" y="0"/>
                </a:lnTo>
                <a:lnTo>
                  <a:pt x="1408" y="0"/>
                </a:lnTo>
                <a:lnTo>
                  <a:pt x="1408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 cap="sq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DAC9F78C-A725-4132-9E3E-406F78DCCB85}"/>
              </a:ext>
            </a:extLst>
          </p:cNvPr>
          <p:cNvSpPr>
            <a:spLocks/>
          </p:cNvSpPr>
          <p:nvPr/>
        </p:nvSpPr>
        <p:spPr bwMode="auto">
          <a:xfrm>
            <a:off x="4263408" y="3203092"/>
            <a:ext cx="1064679" cy="153023"/>
          </a:xfrm>
          <a:custGeom>
            <a:avLst/>
            <a:gdLst>
              <a:gd name="T0" fmla="*/ 0 w 2036"/>
              <a:gd name="T1" fmla="*/ 0 h 201"/>
              <a:gd name="T2" fmla="*/ 0 w 2036"/>
              <a:gd name="T3" fmla="*/ 0 h 201"/>
              <a:gd name="T4" fmla="*/ 2036 w 2036"/>
              <a:gd name="T5" fmla="*/ 0 h 201"/>
              <a:gd name="T6" fmla="*/ 2036 w 2036"/>
              <a:gd name="T7" fmla="*/ 201 h 201"/>
              <a:gd name="T8" fmla="*/ 0 w 2036"/>
              <a:gd name="T9" fmla="*/ 201 h 201"/>
              <a:gd name="T10" fmla="*/ 0 w 2036"/>
              <a:gd name="T11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36" h="201">
                <a:moveTo>
                  <a:pt x="0" y="0"/>
                </a:moveTo>
                <a:lnTo>
                  <a:pt x="0" y="0"/>
                </a:lnTo>
                <a:lnTo>
                  <a:pt x="2036" y="0"/>
                </a:lnTo>
                <a:lnTo>
                  <a:pt x="2036" y="201"/>
                </a:lnTo>
                <a:lnTo>
                  <a:pt x="0" y="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46D2A5F2-392E-4BE7-963A-3794E4A21EEA}"/>
              </a:ext>
            </a:extLst>
          </p:cNvPr>
          <p:cNvSpPr txBox="1">
            <a:spLocks/>
          </p:cNvSpPr>
          <p:nvPr/>
        </p:nvSpPr>
        <p:spPr>
          <a:xfrm>
            <a:off x="2363878" y="1251397"/>
            <a:ext cx="3162300" cy="29641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C3831D6C-C42B-4EA0-A0BB-5A38C9B3B968}"/>
              </a:ext>
            </a:extLst>
          </p:cNvPr>
          <p:cNvSpPr txBox="1">
            <a:spLocks/>
          </p:cNvSpPr>
          <p:nvPr/>
        </p:nvSpPr>
        <p:spPr>
          <a:xfrm>
            <a:off x="5416718" y="878017"/>
            <a:ext cx="3910161" cy="29641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)=0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481CFB4-5D8F-4D24-AA59-F8A313DF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245" y="2440038"/>
            <a:ext cx="1398618" cy="434052"/>
          </a:xfrm>
          <a:prstGeom prst="rect">
            <a:avLst/>
          </a:prstGeom>
          <a:solidFill>
            <a:schemeClr val="tx1">
              <a:lumMod val="50000"/>
              <a:alpha val="74902"/>
            </a:schemeClr>
          </a:solidFill>
          <a:ln w="38100">
            <a:solidFill>
              <a:schemeClr val="tx1">
                <a:lumMod val="50000"/>
                <a:alpha val="74902"/>
              </a:schemeClr>
            </a:solidFill>
          </a:ln>
          <a:effectLst/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9C62DCC-40E8-4B95-A908-6484481D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85" y="2358865"/>
            <a:ext cx="1398618" cy="530514"/>
          </a:xfrm>
          <a:prstGeom prst="rect">
            <a:avLst/>
          </a:prstGeom>
          <a:solidFill>
            <a:schemeClr val="bg2">
              <a:lumMod val="50000"/>
              <a:alpha val="74902"/>
            </a:schemeClr>
          </a:solidFill>
          <a:ln w="38100">
            <a:solidFill>
              <a:srgbClr val="190037">
                <a:alpha val="74902"/>
              </a:srgbClr>
            </a:solidFill>
          </a:ln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81CF6F-B5C3-48CA-B8E1-8DBE5485AE8B}"/>
              </a:ext>
            </a:extLst>
          </p:cNvPr>
          <p:cNvGrpSpPr/>
          <p:nvPr/>
        </p:nvGrpSpPr>
        <p:grpSpPr>
          <a:xfrm>
            <a:off x="2338" y="6174941"/>
            <a:ext cx="9141661" cy="702746"/>
            <a:chOff x="2338" y="6174941"/>
            <a:chExt cx="9141661" cy="702746"/>
          </a:xfrm>
        </p:grpSpPr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815D4B8B-AA22-4847-8A08-367F1BCA2156}"/>
                </a:ext>
              </a:extLst>
            </p:cNvPr>
            <p:cNvSpPr txBox="1">
              <a:spLocks/>
            </p:cNvSpPr>
            <p:nvPr/>
          </p:nvSpPr>
          <p:spPr>
            <a:xfrm>
              <a:off x="2711304" y="6174941"/>
              <a:ext cx="6432695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Gonzalez, Vasudevan, </a:t>
              </a:r>
              <a:r>
                <a:rPr lang="en-US" sz="1600" dirty="0" err="1">
                  <a:solidFill>
                    <a:schemeClr val="tx2"/>
                  </a:solidFill>
                </a:rPr>
                <a:t>Bajcsy</a:t>
              </a:r>
              <a:r>
                <a:rPr lang="en-US" sz="1600" dirty="0">
                  <a:solidFill>
                    <a:schemeClr val="tx2"/>
                  </a:solidFill>
                </a:rPr>
                <a:t>, Sastry </a:t>
              </a:r>
              <a:r>
                <a:rPr lang="en-US" sz="1600" i="1" dirty="0">
                  <a:solidFill>
                    <a:schemeClr val="tx2"/>
                  </a:solidFill>
                </a:rPr>
                <a:t>IEEE TAC </a:t>
              </a:r>
              <a:r>
                <a:rPr lang="en-US" sz="1600" dirty="0">
                  <a:solidFill>
                    <a:schemeClr val="tx2"/>
                  </a:solidFill>
                </a:rPr>
                <a:t>2015 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 err="1">
                  <a:solidFill>
                    <a:schemeClr val="tx2"/>
                  </a:solidFill>
                </a:rPr>
                <a:t>Metrization</a:t>
              </a:r>
              <a:r>
                <a:rPr lang="en-US" sz="1600" i="1" dirty="0">
                  <a:solidFill>
                    <a:schemeClr val="tx2"/>
                  </a:solidFill>
                </a:rPr>
                <a:t> and simulation of controlled hybrid systems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98FFF5-0D0E-4132-B582-E62AAFA4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9702" y="6183733"/>
              <a:ext cx="685801" cy="68580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46A40F7-4FE9-4FFA-9616-5E643697D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8" y="6185318"/>
              <a:ext cx="689429" cy="68942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80F5915-92AB-4CF0-95A0-2A93B0E4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273" y="6184723"/>
              <a:ext cx="689429" cy="6929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439F78-0EB1-477F-92A8-3DECF461F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5503" y="6187439"/>
              <a:ext cx="685801" cy="685801"/>
            </a:xfrm>
            <a:prstGeom prst="rect">
              <a:avLst/>
            </a:prstGeom>
          </p:spPr>
        </p:pic>
      </p:grp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CDEB94ED-8CAB-43DA-906B-D738670C980C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aside:  </a:t>
            </a:r>
            <a:r>
              <a:rPr lang="en-US" dirty="0"/>
              <a:t>how to measure distance?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6F5EECC-BDBA-4D74-B135-20CA275DDB26}"/>
              </a:ext>
            </a:extLst>
          </p:cNvPr>
          <p:cNvSpPr txBox="1">
            <a:spLocks/>
          </p:cNvSpPr>
          <p:nvPr/>
        </p:nvSpPr>
        <p:spPr>
          <a:xfrm>
            <a:off x="-461213" y="4094417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(Burden, Gonzalez, Vasudevan, </a:t>
            </a:r>
            <a:r>
              <a:rPr lang="en-US" sz="3600" b="1" i="1" dirty="0">
                <a:solidFill>
                  <a:schemeClr val="tx2"/>
                </a:solidFill>
              </a:rPr>
              <a:t>et al</a:t>
            </a:r>
            <a:r>
              <a:rPr lang="en-US" sz="3600" b="1" dirty="0">
                <a:solidFill>
                  <a:schemeClr val="tx2"/>
                </a:solidFill>
              </a:rPr>
              <a:t>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d</a:t>
            </a: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>(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-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, 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+</a:t>
            </a: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>)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 = 0</a:t>
            </a:r>
            <a:r>
              <a:rPr lang="en-US" sz="3600" dirty="0">
                <a:solidFill>
                  <a:schemeClr val="tx2"/>
                </a:solidFill>
              </a:rPr>
              <a:t> determines a distance metric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compatible with topological quotient 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-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 ~ 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+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46" grpId="0"/>
      <p:bldP spid="47" grpId="0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DB89BC5-7141-4B60-8248-420770FD9B3A}"/>
              </a:ext>
            </a:extLst>
          </p:cNvPr>
          <p:cNvSpPr txBox="1">
            <a:spLocks/>
          </p:cNvSpPr>
          <p:nvPr/>
        </p:nvSpPr>
        <p:spPr>
          <a:xfrm>
            <a:off x="-461213" y="1222811"/>
            <a:ext cx="10058400" cy="457929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Lohmiller</a:t>
            </a:r>
            <a:r>
              <a:rPr lang="en-US" sz="3600" b="1" dirty="0">
                <a:solidFill>
                  <a:schemeClr val="tx2"/>
                </a:solidFill>
              </a:rPr>
              <a:t> &amp; </a:t>
            </a:r>
            <a:r>
              <a:rPr lang="en-US" sz="3600" b="1" dirty="0" err="1">
                <a:solidFill>
                  <a:schemeClr val="tx2"/>
                </a:solidFill>
              </a:rPr>
              <a:t>Slotine</a:t>
            </a:r>
            <a:r>
              <a:rPr lang="en-US" sz="3600" b="1" dirty="0">
                <a:solidFill>
                  <a:schemeClr val="tx2"/>
                </a:solidFill>
              </a:rPr>
              <a:t>):  </a:t>
            </a:r>
            <a:r>
              <a:rPr lang="en-US" sz="3600" dirty="0">
                <a:solidFill>
                  <a:schemeClr val="tx2"/>
                </a:solidFill>
              </a:rPr>
              <a:t>if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or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dynamics are </a:t>
            </a:r>
            <a:r>
              <a:rPr lang="en-US" sz="3600" b="1" i="1" dirty="0">
                <a:solidFill>
                  <a:schemeClr val="tx2"/>
                </a:solidFill>
              </a:rPr>
              <a:t>infinitesimally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   or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then the dynamics are </a:t>
            </a:r>
            <a:r>
              <a:rPr lang="en-US" sz="3600" b="1" i="1" dirty="0">
                <a:solidFill>
                  <a:schemeClr val="tx2"/>
                </a:solidFill>
              </a:rPr>
              <a:t>globally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i.e. </a:t>
            </a:r>
            <a:r>
              <a:rPr lang="en-US" sz="3600" b="1" dirty="0">
                <a:solidFill>
                  <a:schemeClr val="tx2"/>
                </a:solidFill>
              </a:rPr>
              <a:t>distances decrease at an exponential rate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7484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1DEB3F6-15FC-48D3-AF93-8CE3EF4B97A7}"/>
              </a:ext>
            </a:extLst>
          </p:cNvPr>
          <p:cNvSpPr txBox="1">
            <a:spLocks/>
          </p:cNvSpPr>
          <p:nvPr/>
        </p:nvSpPr>
        <p:spPr>
          <a:xfrm>
            <a:off x="0" y="104983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contraction in </a:t>
            </a:r>
            <a:r>
              <a:rPr lang="en-US" dirty="0"/>
              <a:t>classical </a:t>
            </a:r>
            <a:r>
              <a:rPr lang="en-US" b="0" dirty="0"/>
              <a:t>dynamics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A320179-40B1-4711-AF9B-49012C2952FA}"/>
              </a:ext>
            </a:extLst>
          </p:cNvPr>
          <p:cNvSpPr txBox="1">
            <a:spLocks/>
          </p:cNvSpPr>
          <p:nvPr/>
        </p:nvSpPr>
        <p:spPr>
          <a:xfrm>
            <a:off x="2338" y="6132411"/>
            <a:ext cx="9141662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dirty="0" err="1">
                <a:solidFill>
                  <a:schemeClr val="tx2"/>
                </a:solidFill>
              </a:rPr>
              <a:t>Lohmiller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Slotine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 err="1">
                <a:solidFill>
                  <a:schemeClr val="tx2"/>
                </a:solidFill>
              </a:rPr>
              <a:t>Automatica</a:t>
            </a:r>
            <a:r>
              <a:rPr lang="en-US" sz="1600" dirty="0">
                <a:solidFill>
                  <a:schemeClr val="tx2"/>
                </a:solidFill>
              </a:rPr>
              <a:t> 1998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On contraction analysis for nonlinear systems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888877-0915-47F3-AA10-EAE6459ED007}"/>
              </a:ext>
            </a:extLst>
          </p:cNvPr>
          <p:cNvGrpSpPr/>
          <p:nvPr/>
        </p:nvGrpSpPr>
        <p:grpSpPr>
          <a:xfrm>
            <a:off x="347680" y="1838927"/>
            <a:ext cx="8448640" cy="958862"/>
            <a:chOff x="347680" y="1838927"/>
            <a:chExt cx="8448640" cy="9588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D6BA4-B766-4BC8-A6C2-ADB5162EDCA4}"/>
                </a:ext>
              </a:extLst>
            </p:cNvPr>
            <p:cNvGrpSpPr/>
            <p:nvPr/>
          </p:nvGrpSpPr>
          <p:grpSpPr>
            <a:xfrm>
              <a:off x="347680" y="1843537"/>
              <a:ext cx="4453627" cy="954252"/>
              <a:chOff x="347680" y="1843537"/>
              <a:chExt cx="4453627" cy="954252"/>
            </a:xfrm>
          </p:grpSpPr>
          <p:sp>
            <p:nvSpPr>
              <p:cNvPr id="26" name="Text Placeholder 1">
                <a:extLst>
                  <a:ext uri="{FF2B5EF4-FFF2-40B4-BE49-F238E27FC236}">
                    <a16:creationId xmlns:a16="http://schemas.microsoft.com/office/drawing/2014/main" id="{089D1340-311B-4BB1-A379-6DA987B9BA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680" y="184353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continuous-time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6D6F83E-F958-426C-8A8F-C16ABC15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9730" y="2469700"/>
                <a:ext cx="1549526" cy="32808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FFD87-5850-4812-A1BD-52F239821EAC}"/>
                </a:ext>
              </a:extLst>
            </p:cNvPr>
            <p:cNvGrpSpPr/>
            <p:nvPr/>
          </p:nvGrpSpPr>
          <p:grpSpPr>
            <a:xfrm>
              <a:off x="4342693" y="1838927"/>
              <a:ext cx="4453627" cy="958862"/>
              <a:chOff x="4342693" y="1838927"/>
              <a:chExt cx="4453627" cy="958862"/>
            </a:xfrm>
          </p:grpSpPr>
          <p:sp>
            <p:nvSpPr>
              <p:cNvPr id="27" name="Text Placeholder 1">
                <a:extLst>
                  <a:ext uri="{FF2B5EF4-FFF2-40B4-BE49-F238E27FC236}">
                    <a16:creationId xmlns:a16="http://schemas.microsoft.com/office/drawing/2014/main" id="{3AC09B80-53EC-42C5-84EF-6486EF13A8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2693" y="183892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discrete-time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047C9F6-291F-4B7D-A901-6F8DFDB30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0110" y="2434123"/>
                <a:ext cx="1778791" cy="36366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7DDE4-637F-4DF5-B8DF-145C16FC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01" y="3568770"/>
            <a:ext cx="3557584" cy="395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4F3F1-0074-405B-807F-1D08D5DF4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654" y="3635966"/>
            <a:ext cx="2205701" cy="328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553E06-B4FF-469A-A2D9-4DA31C7A78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77"/>
          <a:stretch/>
        </p:blipFill>
        <p:spPr>
          <a:xfrm>
            <a:off x="3118853" y="4735036"/>
            <a:ext cx="3364907" cy="3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2713E85-373B-4C57-B048-177EF569EEFB}"/>
              </a:ext>
            </a:extLst>
          </p:cNvPr>
          <p:cNvSpPr txBox="1">
            <a:spLocks/>
          </p:cNvSpPr>
          <p:nvPr/>
        </p:nvSpPr>
        <p:spPr>
          <a:xfrm>
            <a:off x="-461213" y="2224686"/>
            <a:ext cx="10058400" cy="129684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8521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48893" b="24043"/>
          <a:stretch/>
        </p:blipFill>
        <p:spPr>
          <a:xfrm>
            <a:off x="86625" y="2356970"/>
            <a:ext cx="4718804" cy="48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75465"/>
          <a:stretch/>
        </p:blipFill>
        <p:spPr>
          <a:xfrm>
            <a:off x="86625" y="2939175"/>
            <a:ext cx="4718804" cy="436288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4794679" y="2271507"/>
            <a:ext cx="434932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continuous-time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2838170"/>
            <a:ext cx="433857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discrete-time (impact)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4017579"/>
            <a:ext cx="10058400" cy="1692879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>
                <a:solidFill>
                  <a:schemeClr val="tx2"/>
                </a:solidFill>
              </a:rPr>
              <a:t>continuous-time </a:t>
            </a:r>
            <a:r>
              <a:rPr lang="en-US" sz="4800" b="1" i="1" dirty="0">
                <a:solidFill>
                  <a:schemeClr val="tx2"/>
                </a:solidFill>
              </a:rPr>
              <a:t>and</a:t>
            </a:r>
            <a:r>
              <a:rPr lang="en-US" sz="4800" dirty="0">
                <a:solidFill>
                  <a:schemeClr val="tx2"/>
                </a:solidFill>
              </a:rPr>
              <a:t> discrete-time interact in contact-rich dynamics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359627F-51A3-475A-A137-B60D24D61CA7}"/>
              </a:ext>
            </a:extLst>
          </p:cNvPr>
          <p:cNvSpPr txBox="1">
            <a:spLocks/>
          </p:cNvSpPr>
          <p:nvPr/>
        </p:nvSpPr>
        <p:spPr>
          <a:xfrm>
            <a:off x="0" y="104983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contact-rich </a:t>
            </a:r>
            <a:r>
              <a:rPr lang="en-US" b="0" dirty="0"/>
              <a:t>dynamics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D1A347-A1E0-4646-B3C2-3E687AE48AA0}"/>
              </a:ext>
            </a:extLst>
          </p:cNvPr>
          <p:cNvSpPr txBox="1">
            <a:spLocks/>
          </p:cNvSpPr>
          <p:nvPr/>
        </p:nvSpPr>
        <p:spPr>
          <a:xfrm>
            <a:off x="2812825" y="1017747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limbs in contact with ground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9BA2A88-590D-43D4-AF35-16B56AC2C9D3}"/>
              </a:ext>
            </a:extLst>
          </p:cNvPr>
          <p:cNvSpPr txBox="1">
            <a:spLocks/>
          </p:cNvSpPr>
          <p:nvPr/>
        </p:nvSpPr>
        <p:spPr>
          <a:xfrm>
            <a:off x="3416967" y="1545608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ground penetration constraints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69A633-D2B7-4094-9FF9-C94D847C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0000">
                <a:tint val="45000"/>
                <a:satMod val="400000"/>
              </a:srgbClr>
            </a:duotone>
          </a:blip>
          <a:srcRect b="77679"/>
          <a:stretch/>
        </p:blipFill>
        <p:spPr>
          <a:xfrm>
            <a:off x="86625" y="1173744"/>
            <a:ext cx="4718804" cy="396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DA1AA8-011A-44F6-A729-3F511797F8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000000">
                <a:tint val="45000"/>
                <a:satMod val="400000"/>
              </a:srgbClr>
            </a:duotone>
          </a:blip>
          <a:srcRect t="22651" b="52746"/>
          <a:stretch/>
        </p:blipFill>
        <p:spPr>
          <a:xfrm>
            <a:off x="86625" y="1631629"/>
            <a:ext cx="4718804" cy="4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4A9463-FDCF-43C9-9880-CDE4228FBBB7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C88D8B4-99C5-48FA-93E1-2B72339AC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5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4796D0-F4B5-437B-9224-A9619DDAD24A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5437D6C-5E3C-4CBC-B9F2-93D7904E6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6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76B52A7-C4E1-46BD-B0AE-21C84186229E}"/>
              </a:ext>
            </a:extLst>
          </p:cNvPr>
          <p:cNvSpPr txBox="1">
            <a:spLocks/>
          </p:cNvSpPr>
          <p:nvPr/>
        </p:nvSpPr>
        <p:spPr>
          <a:xfrm>
            <a:off x="0" y="305768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can’t look at discrete-time alone … </a:t>
            </a:r>
          </a:p>
        </p:txBody>
      </p:sp>
    </p:spTree>
    <p:extLst>
      <p:ext uri="{BB962C8B-B14F-4D97-AF65-F5344CB8AC3E}">
        <p14:creationId xmlns:p14="http://schemas.microsoft.com/office/powerpoint/2010/main" val="234613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5845203" y="1258229"/>
            <a:ext cx="3207967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human</a:t>
            </a:r>
            <a:r>
              <a:rPr lang="en-US" sz="4000" b="0" dirty="0"/>
              <a:t>/</a:t>
            </a:r>
            <a:r>
              <a:rPr lang="en-US" sz="4000" b="0" dirty="0">
                <a:solidFill>
                  <a:srgbClr val="FFC000"/>
                </a:solidFill>
              </a:rPr>
              <a:t>machine</a:t>
            </a:r>
            <a:r>
              <a:rPr lang="en-US" sz="4000" b="0" dirty="0"/>
              <a:t> system:</a:t>
            </a:r>
          </a:p>
          <a:p>
            <a:pPr>
              <a:spcBef>
                <a:spcPts val="0"/>
              </a:spcBef>
            </a:pPr>
            <a:r>
              <a:rPr lang="en-US" dirty="0"/>
              <a:t>robot teleoperation</a:t>
            </a:r>
            <a:endParaRPr lang="en-US" sz="4000" i="1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/>
              <a:t>Chiawakum</a:t>
            </a:r>
            <a:r>
              <a:rPr lang="en-US" sz="1400" dirty="0"/>
              <a:t> Creek Fire near Lake Wenatchee, WA © Michael Stanford 2015 http://</a:t>
            </a:r>
            <a:r>
              <a:rPr lang="en-US" sz="1400" dirty="0" err="1"/>
              <a:t>yourshot.nationalgeographic.com</a:t>
            </a:r>
            <a:r>
              <a:rPr lang="en-US" sz="1400" dirty="0"/>
              <a:t>/photos/4181903/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7FA2722-C1CA-4498-B079-970E1AA4A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1D6F30-AAFB-4BA8-BC1E-588F14712ADC}"/>
              </a:ext>
            </a:extLst>
          </p:cNvPr>
          <p:cNvGrpSpPr/>
          <p:nvPr/>
        </p:nvGrpSpPr>
        <p:grpSpPr>
          <a:xfrm>
            <a:off x="1479176" y="2469642"/>
            <a:ext cx="5585012" cy="1734730"/>
            <a:chOff x="1479176" y="2469642"/>
            <a:chExt cx="5585012" cy="1734730"/>
          </a:xfrm>
        </p:grpSpPr>
        <p:sp>
          <p:nvSpPr>
            <p:cNvPr id="21" name="Curved Right Arrow 11">
              <a:extLst>
                <a:ext uri="{FF2B5EF4-FFF2-40B4-BE49-F238E27FC236}">
                  <a16:creationId xmlns:a16="http://schemas.microsoft.com/office/drawing/2014/main" id="{9C019F51-FA8F-4441-B4C9-2D589EFE5B8F}"/>
                </a:ext>
              </a:extLst>
            </p:cNvPr>
            <p:cNvSpPr/>
            <p:nvPr/>
          </p:nvSpPr>
          <p:spPr>
            <a:xfrm>
              <a:off x="1479176" y="2701116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Right Arrow 12">
              <a:extLst>
                <a:ext uri="{FF2B5EF4-FFF2-40B4-BE49-F238E27FC236}">
                  <a16:creationId xmlns:a16="http://schemas.microsoft.com/office/drawing/2014/main" id="{78172472-119D-48E6-90B4-FB62D1887BAE}"/>
                </a:ext>
              </a:extLst>
            </p:cNvPr>
            <p:cNvSpPr/>
            <p:nvPr/>
          </p:nvSpPr>
          <p:spPr>
            <a:xfrm rot="10800000">
              <a:off x="4866651" y="2741383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Right Arrow 7">
              <a:extLst>
                <a:ext uri="{FF2B5EF4-FFF2-40B4-BE49-F238E27FC236}">
                  <a16:creationId xmlns:a16="http://schemas.microsoft.com/office/drawing/2014/main" id="{63DF0C18-D477-41F3-83EA-3E0D190D5A28}"/>
                </a:ext>
              </a:extLst>
            </p:cNvPr>
            <p:cNvSpPr/>
            <p:nvPr/>
          </p:nvSpPr>
          <p:spPr>
            <a:xfrm>
              <a:off x="3599925" y="3248195"/>
              <a:ext cx="3152129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motor outputs</a:t>
              </a:r>
            </a:p>
          </p:txBody>
        </p:sp>
        <p:sp>
          <p:nvSpPr>
            <p:cNvPr id="24" name="Right Arrow 14">
              <a:extLst>
                <a:ext uri="{FF2B5EF4-FFF2-40B4-BE49-F238E27FC236}">
                  <a16:creationId xmlns:a16="http://schemas.microsoft.com/office/drawing/2014/main" id="{A4FE3D51-26A7-4257-BAFA-49515A3D1433}"/>
                </a:ext>
              </a:extLst>
            </p:cNvPr>
            <p:cNvSpPr/>
            <p:nvPr/>
          </p:nvSpPr>
          <p:spPr>
            <a:xfrm flipH="1">
              <a:off x="1791310" y="2469642"/>
              <a:ext cx="3022967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sensory inputs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4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F4FF59-8D0A-4833-84D5-146C5A9E8AB0}"/>
              </a:ext>
            </a:extLst>
          </p:cNvPr>
          <p:cNvSpPr txBox="1">
            <a:spLocks/>
          </p:cNvSpPr>
          <p:nvPr/>
        </p:nvSpPr>
        <p:spPr>
          <a:xfrm>
            <a:off x="-1" y="5701410"/>
            <a:ext cx="9144000" cy="1103427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&amp; </a:t>
            </a:r>
            <a:r>
              <a:rPr lang="en-US" sz="1600" dirty="0" err="1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Quarterly Journal of Mechanics and Applied Mathematics </a:t>
            </a:r>
            <a:r>
              <a:rPr lang="en-US" sz="1600" dirty="0">
                <a:solidFill>
                  <a:schemeClr val="tx2"/>
                </a:solidFill>
              </a:rPr>
              <a:t>1958 </a:t>
            </a:r>
            <a:endParaRPr lang="en-US" sz="1600" i="1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ADA74-AD0C-455F-BEF2-1AFA0F3C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49" y="4787648"/>
            <a:ext cx="7640903" cy="758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0FB04E-0241-4CBE-AAC8-242C15783CE0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2CD387-C56D-4A03-B87C-7400FE0C7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6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13128D6-49BC-431B-A227-EB11743AB913}"/>
              </a:ext>
            </a:extLst>
          </p:cNvPr>
          <p:cNvSpPr txBox="1">
            <a:spLocks/>
          </p:cNvSpPr>
          <p:nvPr/>
        </p:nvSpPr>
        <p:spPr>
          <a:xfrm>
            <a:off x="0" y="305768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can’t look at discrete-time alone … 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143E8FE2-ADEF-455E-A534-9ABE3D42C2A2}"/>
              </a:ext>
            </a:extLst>
          </p:cNvPr>
          <p:cNvSpPr txBox="1">
            <a:spLocks/>
          </p:cNvSpPr>
          <p:nvPr/>
        </p:nvSpPr>
        <p:spPr>
          <a:xfrm>
            <a:off x="0" y="3834972"/>
            <a:ext cx="9144000" cy="952676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need interaction w/ continuous-time:</a:t>
            </a:r>
          </a:p>
        </p:txBody>
      </p:sp>
    </p:spTree>
    <p:extLst>
      <p:ext uri="{BB962C8B-B14F-4D97-AF65-F5344CB8AC3E}">
        <p14:creationId xmlns:p14="http://schemas.microsoft.com/office/powerpoint/2010/main" val="136984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DB89BC5-7141-4B60-8248-420770FD9B3A}"/>
              </a:ext>
            </a:extLst>
          </p:cNvPr>
          <p:cNvSpPr txBox="1">
            <a:spLocks/>
          </p:cNvSpPr>
          <p:nvPr/>
        </p:nvSpPr>
        <p:spPr>
          <a:xfrm>
            <a:off x="-461213" y="1222811"/>
            <a:ext cx="10058400" cy="457929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(Burden, Libby, Coogan):  </a:t>
            </a:r>
            <a:r>
              <a:rPr lang="en-US" sz="3600" dirty="0">
                <a:solidFill>
                  <a:schemeClr val="tx2"/>
                </a:solidFill>
              </a:rPr>
              <a:t>if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and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dynamics are </a:t>
            </a:r>
            <a:r>
              <a:rPr lang="en-US" sz="3600" b="1" i="1" dirty="0">
                <a:solidFill>
                  <a:schemeClr val="tx2"/>
                </a:solidFill>
              </a:rPr>
              <a:t>infinitesimally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      and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then combined dynamics </a:t>
            </a:r>
            <a:r>
              <a:rPr lang="en-US" sz="3600" b="1" i="1" dirty="0">
                <a:solidFill>
                  <a:schemeClr val="tx2"/>
                </a:solidFill>
              </a:rPr>
              <a:t>globally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i.e. </a:t>
            </a:r>
            <a:r>
              <a:rPr lang="en-US" sz="3600" b="1" dirty="0">
                <a:solidFill>
                  <a:schemeClr val="tx2"/>
                </a:solidFill>
              </a:rPr>
              <a:t>distances decrease at an exponential rate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7484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1DEB3F6-15FC-48D3-AF93-8CE3EF4B97A7}"/>
              </a:ext>
            </a:extLst>
          </p:cNvPr>
          <p:cNvSpPr txBox="1">
            <a:spLocks/>
          </p:cNvSpPr>
          <p:nvPr/>
        </p:nvSpPr>
        <p:spPr>
          <a:xfrm>
            <a:off x="0" y="187654"/>
            <a:ext cx="9144000" cy="78733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contraction in </a:t>
            </a:r>
            <a:r>
              <a:rPr lang="en-US" dirty="0"/>
              <a:t>contact-rich </a:t>
            </a:r>
            <a:r>
              <a:rPr lang="en-US" b="0" dirty="0"/>
              <a:t>dynamics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888877-0915-47F3-AA10-EAE6459ED007}"/>
              </a:ext>
            </a:extLst>
          </p:cNvPr>
          <p:cNvGrpSpPr/>
          <p:nvPr/>
        </p:nvGrpSpPr>
        <p:grpSpPr>
          <a:xfrm>
            <a:off x="347680" y="1838927"/>
            <a:ext cx="8448640" cy="958862"/>
            <a:chOff x="347680" y="1838927"/>
            <a:chExt cx="8448640" cy="9588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D6BA4-B766-4BC8-A6C2-ADB5162EDCA4}"/>
                </a:ext>
              </a:extLst>
            </p:cNvPr>
            <p:cNvGrpSpPr/>
            <p:nvPr/>
          </p:nvGrpSpPr>
          <p:grpSpPr>
            <a:xfrm>
              <a:off x="347680" y="1843537"/>
              <a:ext cx="4453627" cy="954252"/>
              <a:chOff x="347680" y="1843537"/>
              <a:chExt cx="4453627" cy="954252"/>
            </a:xfrm>
          </p:grpSpPr>
          <p:sp>
            <p:nvSpPr>
              <p:cNvPr id="26" name="Text Placeholder 1">
                <a:extLst>
                  <a:ext uri="{FF2B5EF4-FFF2-40B4-BE49-F238E27FC236}">
                    <a16:creationId xmlns:a16="http://schemas.microsoft.com/office/drawing/2014/main" id="{089D1340-311B-4BB1-A379-6DA987B9BA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680" y="184353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continuous-time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6D6F83E-F958-426C-8A8F-C16ABC15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9730" y="2469700"/>
                <a:ext cx="1549526" cy="32808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FFD87-5850-4812-A1BD-52F239821EAC}"/>
                </a:ext>
              </a:extLst>
            </p:cNvPr>
            <p:cNvGrpSpPr/>
            <p:nvPr/>
          </p:nvGrpSpPr>
          <p:grpSpPr>
            <a:xfrm>
              <a:off x="4342693" y="1838927"/>
              <a:ext cx="4453627" cy="958862"/>
              <a:chOff x="4342693" y="1838927"/>
              <a:chExt cx="4453627" cy="958862"/>
            </a:xfrm>
          </p:grpSpPr>
          <p:sp>
            <p:nvSpPr>
              <p:cNvPr id="27" name="Text Placeholder 1">
                <a:extLst>
                  <a:ext uri="{FF2B5EF4-FFF2-40B4-BE49-F238E27FC236}">
                    <a16:creationId xmlns:a16="http://schemas.microsoft.com/office/drawing/2014/main" id="{3AC09B80-53EC-42C5-84EF-6486EF13A8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2693" y="183892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discrete-time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047C9F6-291F-4B7D-A901-6F8DFDB30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0110" y="2434123"/>
                <a:ext cx="1778791" cy="36366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7DDE4-637F-4DF5-B8DF-145C16FC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01" y="3568770"/>
            <a:ext cx="3557584" cy="395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0C2099-2B9E-4C02-A9CF-5361ECD71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029" y="4735036"/>
            <a:ext cx="3359941" cy="3952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FD498-1F77-4BA3-8527-232E215445F9}"/>
              </a:ext>
            </a:extLst>
          </p:cNvPr>
          <p:cNvGrpSpPr/>
          <p:nvPr/>
        </p:nvGrpSpPr>
        <p:grpSpPr>
          <a:xfrm>
            <a:off x="0" y="6174941"/>
            <a:ext cx="9144000" cy="693550"/>
            <a:chOff x="0" y="6174941"/>
            <a:chExt cx="9144000" cy="693550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160474F-5BC1-4AB5-A882-CFE34FD9AE80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</a:t>
              </a:r>
              <a:r>
                <a:rPr lang="en-US" sz="1600" dirty="0" err="1">
                  <a:solidFill>
                    <a:schemeClr val="tx2"/>
                  </a:solidFill>
                </a:rPr>
                <a:t>arXiv</a:t>
              </a:r>
              <a:r>
                <a:rPr lang="en-US" sz="1600" dirty="0">
                  <a:solidFill>
                    <a:schemeClr val="tx2"/>
                  </a:solidFill>
                </a:rPr>
                <a:t>: 1804.04122v2)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infinitesimal contraction analysis for hybrid systems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7C3D36-E63B-49B5-8DD9-ADD140BF0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182692"/>
              <a:ext cx="685799" cy="6857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FEAB0-6487-425B-8644-B089CFA6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935" y="6177698"/>
              <a:ext cx="689429" cy="68942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1B55B2-715D-451D-A90E-88BB0E072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5921" y="3635966"/>
            <a:ext cx="1747167" cy="3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94A3B080-711B-491B-9857-D8222F2F839D}"/>
              </a:ext>
            </a:extLst>
          </p:cNvPr>
          <p:cNvGrpSpPr/>
          <p:nvPr/>
        </p:nvGrpSpPr>
        <p:grpSpPr>
          <a:xfrm>
            <a:off x="4925448" y="3620226"/>
            <a:ext cx="4216493" cy="3237774"/>
            <a:chOff x="4511039" y="3620226"/>
            <a:chExt cx="4216493" cy="323777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0DE63DB-9C5D-4DD3-9C00-DA0251AA0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2"/>
            <a:stretch/>
          </p:blipFill>
          <p:spPr>
            <a:xfrm>
              <a:off x="4785359" y="4489839"/>
              <a:ext cx="3942173" cy="236792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6B1BCC2-0B68-49D8-98CC-CD9A0B91D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286" r="60889" b="73489"/>
            <a:stretch/>
          </p:blipFill>
          <p:spPr>
            <a:xfrm>
              <a:off x="6858000" y="5499835"/>
              <a:ext cx="624840" cy="502920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AA93E2C-2676-4B57-BDDD-244B1A0E040D}"/>
                </a:ext>
              </a:extLst>
            </p:cNvPr>
            <p:cNvGrpSpPr/>
            <p:nvPr/>
          </p:nvGrpSpPr>
          <p:grpSpPr>
            <a:xfrm>
              <a:off x="4511039" y="3620226"/>
              <a:ext cx="4216493" cy="3237774"/>
              <a:chOff x="4511039" y="3620226"/>
              <a:chExt cx="4216493" cy="3237774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0D432EAA-7BBA-4A31-BC65-EA4EC471F2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311" t="72898"/>
              <a:stretch/>
            </p:blipFill>
            <p:spPr>
              <a:xfrm>
                <a:off x="6858000" y="3657102"/>
                <a:ext cx="1115921" cy="429532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8C6D9A3-ACE2-4402-A5FA-C9E15EE3E4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72"/>
              <a:stretch/>
            </p:blipFill>
            <p:spPr>
              <a:xfrm>
                <a:off x="4511039" y="3620226"/>
                <a:ext cx="4216493" cy="323777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FD498-1F77-4BA3-8527-232E215445F9}"/>
              </a:ext>
            </a:extLst>
          </p:cNvPr>
          <p:cNvGrpSpPr/>
          <p:nvPr/>
        </p:nvGrpSpPr>
        <p:grpSpPr>
          <a:xfrm>
            <a:off x="0" y="6174941"/>
            <a:ext cx="9144000" cy="693421"/>
            <a:chOff x="0" y="6174941"/>
            <a:chExt cx="9144000" cy="693421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160474F-5BC1-4AB5-A882-CFE34FD9AE80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</a:t>
              </a:r>
              <a:r>
                <a:rPr lang="en-US" sz="1600" dirty="0" err="1">
                  <a:solidFill>
                    <a:schemeClr val="tx2"/>
                  </a:solidFill>
                </a:rPr>
                <a:t>arXiv</a:t>
              </a:r>
              <a:r>
                <a:rPr lang="en-US" sz="1600" dirty="0">
                  <a:solidFill>
                    <a:schemeClr val="tx2"/>
                  </a:solidFill>
                </a:rPr>
                <a:t>: 1804.04122v2)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infinitesimal contraction analysis for hybrid systems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7C3D36-E63B-49B5-8DD9-ADD140BF0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182563"/>
              <a:ext cx="685799" cy="6857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FEAB0-6487-425B-8644-B089CFA6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935" y="6177698"/>
              <a:ext cx="689429" cy="689429"/>
            </a:xfrm>
            <a:prstGeom prst="rect">
              <a:avLst/>
            </a:prstGeom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176F419-6D70-437B-9AFC-10D743520345}"/>
              </a:ext>
            </a:extLst>
          </p:cNvPr>
          <p:cNvSpPr txBox="1">
            <a:spLocks/>
          </p:cNvSpPr>
          <p:nvPr/>
        </p:nvSpPr>
        <p:spPr bwMode="auto">
          <a:xfrm>
            <a:off x="2899602" y="4414310"/>
            <a:ext cx="2633783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spcBef>
                <a:spcPts val="0"/>
              </a:spcBef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decoupled </a:t>
            </a:r>
          </a:p>
          <a:p>
            <a:pPr marL="69850" indent="0" algn="ctr" defTabSz="914400">
              <a:spcBef>
                <a:spcPts val="0"/>
              </a:spcBef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7FF950-332E-484E-8EBD-38EFEAC19F57}"/>
              </a:ext>
            </a:extLst>
          </p:cNvPr>
          <p:cNvGrpSpPr/>
          <p:nvPr/>
        </p:nvGrpSpPr>
        <p:grpSpPr>
          <a:xfrm>
            <a:off x="1" y="4425291"/>
            <a:ext cx="5196485" cy="566428"/>
            <a:chOff x="1" y="4425291"/>
            <a:chExt cx="5196485" cy="56642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459DB2-72F6-49DD-B3C5-5946FD0245DA}"/>
                </a:ext>
              </a:extLst>
            </p:cNvPr>
            <p:cNvSpPr/>
            <p:nvPr/>
          </p:nvSpPr>
          <p:spPr>
            <a:xfrm>
              <a:off x="3315055" y="4425291"/>
              <a:ext cx="1881431" cy="540890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5670644-F28C-4B23-9665-DDDDB377EDF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" y="4428866"/>
              <a:ext cx="3240060" cy="562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69850" indent="0" algn="r" defTabSz="914400"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b="1" kern="0" dirty="0">
                  <a:solidFill>
                    <a:srgbClr val="FFC000"/>
                  </a:solidFill>
                  <a:latin typeface="Calibri" charset="0"/>
                  <a:ea typeface="ＭＳ Ｐゴシック" charset="-128"/>
                </a:rPr>
                <a:t>decoupled how?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92839B4-67BB-4E3B-8EF5-F839F86914DF}"/>
              </a:ext>
            </a:extLst>
          </p:cNvPr>
          <p:cNvGrpSpPr/>
          <p:nvPr/>
        </p:nvGrpSpPr>
        <p:grpSpPr>
          <a:xfrm>
            <a:off x="2655113" y="68349"/>
            <a:ext cx="1947348" cy="4058502"/>
            <a:chOff x="2655113" y="68349"/>
            <a:chExt cx="1947348" cy="405850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021F6CD-5B0F-483A-9198-826713EED330}"/>
                </a:ext>
              </a:extLst>
            </p:cNvPr>
            <p:cNvGrpSpPr/>
            <p:nvPr/>
          </p:nvGrpSpPr>
          <p:grpSpPr>
            <a:xfrm>
              <a:off x="3106730" y="842766"/>
              <a:ext cx="1069628" cy="3284085"/>
              <a:chOff x="480058" y="383526"/>
              <a:chExt cx="1219203" cy="3743325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23CFBEA0-703B-4475-ACB9-B263809AF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6200000">
                <a:off x="-782002" y="1645589"/>
                <a:ext cx="3743325" cy="1219200"/>
              </a:xfrm>
              <a:prstGeom prst="rect">
                <a:avLst/>
              </a:prstGeom>
            </p:spPr>
          </p:pic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7AC51630-478A-49C5-84FB-0769E653D84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0059" y="449580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5043C40F-598F-4DD3-8AEB-27804AD8D70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0058" y="3522754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8FD545C-241E-4B72-81C5-9EFC6F70084F}"/>
                </a:ext>
              </a:extLst>
            </p:cNvPr>
            <p:cNvSpPr/>
            <p:nvPr/>
          </p:nvSpPr>
          <p:spPr>
            <a:xfrm>
              <a:off x="3003896" y="1513053"/>
              <a:ext cx="1244674" cy="168732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AE327924-E9E9-44FF-AB05-29AA7AE6E2E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55113" y="68349"/>
              <a:ext cx="1947348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elastic:  </a:t>
              </a:r>
              <a:r>
                <a:rPr lang="en-US" altLang="en-US" b="1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expansive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C38D79-2952-45BC-8BFD-DADA1759A81D}"/>
              </a:ext>
            </a:extLst>
          </p:cNvPr>
          <p:cNvGrpSpPr/>
          <p:nvPr/>
        </p:nvGrpSpPr>
        <p:grpSpPr>
          <a:xfrm>
            <a:off x="4801057" y="71179"/>
            <a:ext cx="2356291" cy="4050809"/>
            <a:chOff x="4801057" y="71179"/>
            <a:chExt cx="2356291" cy="40508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5D5A69B-7288-4457-A407-302DD6340E2B}"/>
                </a:ext>
              </a:extLst>
            </p:cNvPr>
            <p:cNvGrpSpPr/>
            <p:nvPr/>
          </p:nvGrpSpPr>
          <p:grpSpPr>
            <a:xfrm>
              <a:off x="5444389" y="837903"/>
              <a:ext cx="1069629" cy="3284085"/>
              <a:chOff x="3208810" y="377983"/>
              <a:chExt cx="1219204" cy="3743325"/>
            </a:xfrm>
          </p:grpSpPr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C5F61307-539D-4CBB-A4C0-CEA0E3F98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6200000">
                <a:off x="1946751" y="1640046"/>
                <a:ext cx="3743325" cy="1219200"/>
              </a:xfrm>
              <a:prstGeom prst="rect">
                <a:avLst/>
              </a:prstGeom>
            </p:spPr>
          </p:pic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5C7929FA-8DE0-4B88-8BB6-20830004BC7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08811" y="449580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F66CD470-B867-4748-BEA0-8A8C8D82720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08810" y="3522754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DA91112-93A5-4F05-923E-D25244E2DFD0}"/>
                </a:ext>
              </a:extLst>
            </p:cNvPr>
            <p:cNvSpPr/>
            <p:nvPr/>
          </p:nvSpPr>
          <p:spPr>
            <a:xfrm>
              <a:off x="5361732" y="1513053"/>
              <a:ext cx="1244675" cy="1687329"/>
            </a:xfrm>
            <a:prstGeom prst="roundRect">
              <a:avLst/>
            </a:prstGeom>
            <a:noFill/>
            <a:ln w="381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D2F8BD1F-F6EB-4415-A955-A380AD886F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01057" y="71179"/>
              <a:ext cx="2356291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b="1" i="1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visco</a:t>
              </a:r>
              <a:r>
                <a:rPr lang="en-US" altLang="en-US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elastic:  </a:t>
              </a:r>
              <a:r>
                <a:rPr lang="en-US" altLang="en-US" b="1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contractive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222AF49-CD64-4B2E-8B15-2660F3682EE7}"/>
              </a:ext>
            </a:extLst>
          </p:cNvPr>
          <p:cNvGrpSpPr/>
          <p:nvPr/>
        </p:nvGrpSpPr>
        <p:grpSpPr>
          <a:xfrm>
            <a:off x="-11581" y="68349"/>
            <a:ext cx="2591920" cy="4058505"/>
            <a:chOff x="-11581" y="68349"/>
            <a:chExt cx="2591920" cy="4058505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D24A9156-7F27-4276-9B4B-EDA47FAD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6200000">
              <a:off x="-363977" y="1949996"/>
              <a:ext cx="3284089" cy="1069627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820DB63-8C0E-444A-9672-8034C7F5A567}"/>
                </a:ext>
              </a:extLst>
            </p:cNvPr>
            <p:cNvGrpSpPr/>
            <p:nvPr/>
          </p:nvGrpSpPr>
          <p:grpSpPr>
            <a:xfrm>
              <a:off x="743255" y="900716"/>
              <a:ext cx="1069627" cy="3189951"/>
              <a:chOff x="458325" y="449580"/>
              <a:chExt cx="1219202" cy="3636027"/>
            </a:xfrm>
          </p:grpSpPr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7763B4B1-B31F-4758-8A0B-B3DDD67CC53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8325" y="449580"/>
                <a:ext cx="120505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CA3F5411-AA55-46CC-A607-9B7BE723F8C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2476" y="3522754"/>
                <a:ext cx="120505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B260520-6993-4CF2-BA52-E7D062F4B443}"/>
                </a:ext>
              </a:extLst>
            </p:cNvPr>
            <p:cNvSpPr/>
            <p:nvPr/>
          </p:nvSpPr>
          <p:spPr>
            <a:xfrm>
              <a:off x="1063700" y="1566703"/>
              <a:ext cx="436251" cy="186229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D0C2151A-B10F-48A9-883B-611C5A4C80E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11581" y="68349"/>
              <a:ext cx="2591920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rigid:  </a:t>
              </a:r>
              <a:r>
                <a:rPr lang="en-US" altLang="en-US" b="1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discontinuous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562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461895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1799311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rgbClr val="000000"/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65CAD4-16C9-433A-A1DA-0DA79F8DD305}"/>
              </a:ext>
            </a:extLst>
          </p:cNvPr>
          <p:cNvGrpSpPr/>
          <p:nvPr/>
        </p:nvGrpSpPr>
        <p:grpSpPr>
          <a:xfrm>
            <a:off x="4990589" y="1481449"/>
            <a:ext cx="3403635" cy="3137501"/>
            <a:chOff x="4912547" y="1438525"/>
            <a:chExt cx="4118398" cy="379637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F7AFF01-B816-4C6C-B512-512F305B4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12547" y="2535281"/>
              <a:ext cx="3343567" cy="2699620"/>
            </a:xfrm>
            <a:prstGeom prst="rect">
              <a:avLst/>
            </a:prstGeom>
          </p:spPr>
        </p:pic>
        <p:sp>
          <p:nvSpPr>
            <p:cNvPr id="15" name="Cloud Callout 54">
              <a:extLst>
                <a:ext uri="{FF2B5EF4-FFF2-40B4-BE49-F238E27FC236}">
                  <a16:creationId xmlns:a16="http://schemas.microsoft.com/office/drawing/2014/main" id="{114339D3-2CEA-43EC-88D5-1667ABE407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64326" y="1761686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7C7D94-E4E0-4A6A-8268-3EF5E5FE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058874" y="1810332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187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4563D0-1305-48B9-87D3-C158268FFC34}"/>
              </a:ext>
            </a:extLst>
          </p:cNvPr>
          <p:cNvGrpSpPr/>
          <p:nvPr/>
        </p:nvGrpSpPr>
        <p:grpSpPr>
          <a:xfrm>
            <a:off x="113055" y="1803679"/>
            <a:ext cx="4692318" cy="3366908"/>
            <a:chOff x="113055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1130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21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B5C8E5-22C6-4399-A48C-7AC7FB44E15A}"/>
              </a:ext>
            </a:extLst>
          </p:cNvPr>
          <p:cNvGrpSpPr/>
          <p:nvPr/>
        </p:nvGrpSpPr>
        <p:grpSpPr>
          <a:xfrm>
            <a:off x="4988498" y="1486812"/>
            <a:ext cx="3403635" cy="3137501"/>
            <a:chOff x="4631116" y="1540537"/>
            <a:chExt cx="4118398" cy="379637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9CD68C1-1A1D-4DD2-89DF-A3A2DE2C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sp>
          <p:nvSpPr>
            <p:cNvPr id="19" name="Cloud Callout 54">
              <a:extLst>
                <a:ext uri="{FF2B5EF4-FFF2-40B4-BE49-F238E27FC236}">
                  <a16:creationId xmlns:a16="http://schemas.microsoft.com/office/drawing/2014/main" id="{DC1454F6-CCAF-428E-B036-7856AAC0D2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182895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EF422DE-3B4D-4885-8B13-4654BF4DA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777443" y="1912344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396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B4F4AB-BD05-457F-A9DA-64511123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" r="2137"/>
          <a:stretch/>
        </p:blipFill>
        <p:spPr>
          <a:xfrm>
            <a:off x="4043207" y="7810"/>
            <a:ext cx="5119576" cy="68617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6B5B9E4-0DCE-4C88-A37C-E3EAD76C1BA9}"/>
              </a:ext>
            </a:extLst>
          </p:cNvPr>
          <p:cNvGrpSpPr/>
          <p:nvPr/>
        </p:nvGrpSpPr>
        <p:grpSpPr>
          <a:xfrm>
            <a:off x="2000415" y="1667652"/>
            <a:ext cx="7186774" cy="3281543"/>
            <a:chOff x="1867332" y="1656127"/>
            <a:chExt cx="7186774" cy="32815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6A987E-924F-453F-BCD9-B06BB26E6929}"/>
                </a:ext>
              </a:extLst>
            </p:cNvPr>
            <p:cNvGrpSpPr/>
            <p:nvPr/>
          </p:nvGrpSpPr>
          <p:grpSpPr>
            <a:xfrm>
              <a:off x="6702295" y="1656127"/>
              <a:ext cx="2351811" cy="646495"/>
              <a:chOff x="6702295" y="1656127"/>
              <a:chExt cx="2351811" cy="64649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4BF6DC-F9FD-4014-BE9A-4A24DA889906}"/>
                  </a:ext>
                </a:extLst>
              </p:cNvPr>
              <p:cNvSpPr/>
              <p:nvPr/>
            </p:nvSpPr>
            <p:spPr>
              <a:xfrm>
                <a:off x="6702295" y="1656127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y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 Placeholder 1">
                <a:extLst>
                  <a:ext uri="{FF2B5EF4-FFF2-40B4-BE49-F238E27FC236}">
                    <a16:creationId xmlns:a16="http://schemas.microsoft.com/office/drawing/2014/main" id="{4A768CFE-440E-4C5C-A263-BD1A6F1D10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6251" y="1711086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output</a:t>
                </a:r>
                <a:endParaRPr lang="en-US" sz="3200" b="0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0D297F-0A45-4CA5-8437-9AFCAB139DAA}"/>
                </a:ext>
              </a:extLst>
            </p:cNvPr>
            <p:cNvGrpSpPr/>
            <p:nvPr/>
          </p:nvGrpSpPr>
          <p:grpSpPr>
            <a:xfrm>
              <a:off x="1867332" y="4308430"/>
              <a:ext cx="2273480" cy="629240"/>
              <a:chOff x="1684452" y="4476070"/>
              <a:chExt cx="2273480" cy="62924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CE0114F-9789-45E8-8BDB-D2A8AE4E1050}"/>
                  </a:ext>
                </a:extLst>
              </p:cNvPr>
              <p:cNvSpPr/>
              <p:nvPr/>
            </p:nvSpPr>
            <p:spPr>
              <a:xfrm>
                <a:off x="3523976" y="4476070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u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Placeholder 1">
                <a:extLst>
                  <a:ext uri="{FF2B5EF4-FFF2-40B4-BE49-F238E27FC236}">
                    <a16:creationId xmlns:a16="http://schemas.microsoft.com/office/drawing/2014/main" id="{A9928DA7-ADCC-4AB8-B74A-04716603EC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4452" y="4513774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input</a:t>
                </a:r>
                <a:endParaRPr lang="en-US" sz="3200" b="0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67BC6C-AE4B-4098-9112-D54537BE4FAD}"/>
              </a:ext>
            </a:extLst>
          </p:cNvPr>
          <p:cNvGrpSpPr/>
          <p:nvPr/>
        </p:nvGrpSpPr>
        <p:grpSpPr>
          <a:xfrm>
            <a:off x="1428815" y="1145108"/>
            <a:ext cx="7762061" cy="3222439"/>
            <a:chOff x="1295732" y="1133583"/>
            <a:chExt cx="7762061" cy="32224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95A623-30DF-41AA-B100-1E3DEA86D219}"/>
                </a:ext>
              </a:extLst>
            </p:cNvPr>
            <p:cNvGrpSpPr/>
            <p:nvPr/>
          </p:nvGrpSpPr>
          <p:grpSpPr>
            <a:xfrm>
              <a:off x="6704811" y="1133583"/>
              <a:ext cx="2352982" cy="603716"/>
              <a:chOff x="6704811" y="1121403"/>
              <a:chExt cx="2352982" cy="603716"/>
            </a:xfrm>
          </p:grpSpPr>
          <p:sp>
            <p:nvSpPr>
              <p:cNvPr id="67" name="Text Placeholder 1">
                <a:extLst>
                  <a:ext uri="{FF2B5EF4-FFF2-40B4-BE49-F238E27FC236}">
                    <a16:creationId xmlns:a16="http://schemas.microsoft.com/office/drawing/2014/main" id="{855DA5B5-55CE-425F-A043-9572FE0165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9938" y="1133583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reference</a:t>
                </a:r>
                <a:endParaRPr lang="en-US" sz="3200" b="0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B9F4C91-90F8-4601-B917-CF9D2D6B48CD}"/>
                  </a:ext>
                </a:extLst>
              </p:cNvPr>
              <p:cNvSpPr/>
              <p:nvPr/>
            </p:nvSpPr>
            <p:spPr>
              <a:xfrm>
                <a:off x="6704811" y="1121403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r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8E188A-FA97-4E55-82D5-E7040D348571}"/>
                </a:ext>
              </a:extLst>
            </p:cNvPr>
            <p:cNvGrpSpPr/>
            <p:nvPr/>
          </p:nvGrpSpPr>
          <p:grpSpPr>
            <a:xfrm>
              <a:off x="1295732" y="3726782"/>
              <a:ext cx="2845080" cy="629240"/>
              <a:chOff x="1112851" y="3956734"/>
              <a:chExt cx="2845080" cy="62924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3522B96-A2C6-43BE-A98C-BA427DA7B6B3}"/>
                  </a:ext>
                </a:extLst>
              </p:cNvPr>
              <p:cNvSpPr/>
              <p:nvPr/>
            </p:nvSpPr>
            <p:spPr>
              <a:xfrm>
                <a:off x="3523975" y="3956734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d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 Placeholder 1">
                <a:extLst>
                  <a:ext uri="{FF2B5EF4-FFF2-40B4-BE49-F238E27FC236}">
                    <a16:creationId xmlns:a16="http://schemas.microsoft.com/office/drawing/2014/main" id="{C63FF8CF-7135-4016-9AC1-B87F8E308B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2851" y="3994438"/>
                <a:ext cx="2489456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disturbance</a:t>
                </a:r>
                <a:endParaRPr lang="en-US" sz="3200" b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E01C483-1703-4E90-A5EF-44EAED918B5B}"/>
              </a:ext>
            </a:extLst>
          </p:cNvPr>
          <p:cNvSpPr txBox="1">
            <a:spLocks/>
          </p:cNvSpPr>
          <p:nvPr/>
        </p:nvSpPr>
        <p:spPr>
          <a:xfrm>
            <a:off x="0" y="5726157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Dynamics in Man-Machine Systems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4BAD88-3322-4DC5-BDAE-8BE30120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2903801" y="606701"/>
            <a:ext cx="1631786" cy="21564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65F8C89-6D32-4C32-AAF7-4EBECADF1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42" y="1308185"/>
            <a:ext cx="1700761" cy="137320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3C876FF-291F-4418-A03D-0AFF940C2DAF}"/>
              </a:ext>
            </a:extLst>
          </p:cNvPr>
          <p:cNvGrpSpPr/>
          <p:nvPr/>
        </p:nvGrpSpPr>
        <p:grpSpPr>
          <a:xfrm>
            <a:off x="911323" y="606701"/>
            <a:ext cx="2808371" cy="2441304"/>
            <a:chOff x="911323" y="606701"/>
            <a:chExt cx="2808371" cy="244130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EE71AA-AF18-4B29-B645-70896F7C4DB1}"/>
                </a:ext>
              </a:extLst>
            </p:cNvPr>
            <p:cNvSpPr/>
            <p:nvPr/>
          </p:nvSpPr>
          <p:spPr>
            <a:xfrm>
              <a:off x="972424" y="676805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y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Elbow Connector 35">
              <a:extLst>
                <a:ext uri="{FF2B5EF4-FFF2-40B4-BE49-F238E27FC236}">
                  <a16:creationId xmlns:a16="http://schemas.microsoft.com/office/drawing/2014/main" id="{9105A98B-7948-4D20-BC65-A3F5B8CB39C2}"/>
                </a:ext>
              </a:extLst>
            </p:cNvPr>
            <p:cNvCxnSpPr>
              <a:cxnSpLocks/>
              <a:stCxn id="22" idx="0"/>
              <a:endCxn id="23" idx="0"/>
            </p:cNvCxnSpPr>
            <p:nvPr/>
          </p:nvCxnSpPr>
          <p:spPr>
            <a:xfrm rot="16200000" flipH="1" flipV="1">
              <a:off x="1964767" y="-446743"/>
              <a:ext cx="701484" cy="2808371"/>
            </a:xfrm>
            <a:prstGeom prst="bentConnector3">
              <a:avLst>
                <a:gd name="adj1" fmla="val -32588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5FF5F6-42E6-4230-AFD5-8D909714908F}"/>
                </a:ext>
              </a:extLst>
            </p:cNvPr>
            <p:cNvSpPr/>
            <p:nvPr/>
          </p:nvSpPr>
          <p:spPr>
            <a:xfrm>
              <a:off x="972424" y="2463230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u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779AF9C6-2152-4EE2-A055-9A8E5E918847}"/>
                </a:ext>
              </a:extLst>
            </p:cNvPr>
            <p:cNvCxnSpPr>
              <a:cxnSpLocks/>
              <a:stCxn id="23" idx="2"/>
              <a:endCxn id="22" idx="2"/>
            </p:cNvCxnSpPr>
            <p:nvPr/>
          </p:nvCxnSpPr>
          <p:spPr>
            <a:xfrm rot="16200000" flipH="1">
              <a:off x="2274621" y="1318092"/>
              <a:ext cx="81775" cy="2808371"/>
            </a:xfrm>
            <a:prstGeom prst="bentConnector3">
              <a:avLst>
                <a:gd name="adj1" fmla="val 379548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71FCC9-61F0-4C7A-8BDC-D2CD99CFEEC5}"/>
              </a:ext>
            </a:extLst>
          </p:cNvPr>
          <p:cNvGrpSpPr/>
          <p:nvPr/>
        </p:nvGrpSpPr>
        <p:grpSpPr>
          <a:xfrm>
            <a:off x="272592" y="204351"/>
            <a:ext cx="4595741" cy="1007364"/>
            <a:chOff x="272592" y="660288"/>
            <a:chExt cx="4595741" cy="10073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176ABA7-7073-470E-9EB8-A965EBF28A9C}"/>
                </a:ext>
              </a:extLst>
            </p:cNvPr>
            <p:cNvSpPr/>
            <p:nvPr/>
          </p:nvSpPr>
          <p:spPr>
            <a:xfrm>
              <a:off x="272592" y="660288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r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Elbow Connector 35">
              <a:extLst>
                <a:ext uri="{FF2B5EF4-FFF2-40B4-BE49-F238E27FC236}">
                  <a16:creationId xmlns:a16="http://schemas.microsoft.com/office/drawing/2014/main" id="{CF19F97D-9785-49BC-A20B-D797B3D50EC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-101511" y="1268854"/>
              <a:ext cx="775817" cy="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600CC4-C3A6-4AB2-8BAC-BC4B596A3256}"/>
                </a:ext>
              </a:extLst>
            </p:cNvPr>
            <p:cNvSpPr/>
            <p:nvPr/>
          </p:nvSpPr>
          <p:spPr>
            <a:xfrm>
              <a:off x="4434377" y="671177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d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" name="Elbow Connector 35">
              <a:extLst>
                <a:ext uri="{FF2B5EF4-FFF2-40B4-BE49-F238E27FC236}">
                  <a16:creationId xmlns:a16="http://schemas.microsoft.com/office/drawing/2014/main" id="{C36F64D5-C36E-4177-8266-DEE76481F64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60274" y="1279743"/>
              <a:ext cx="775817" cy="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31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7999535-770B-478B-B969-B688706D5C43}"/>
              </a:ext>
            </a:extLst>
          </p:cNvPr>
          <p:cNvSpPr txBox="1">
            <a:spLocks/>
          </p:cNvSpPr>
          <p:nvPr/>
        </p:nvSpPr>
        <p:spPr>
          <a:xfrm>
            <a:off x="0" y="5726157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Dynamics in Man-Machine Systems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426A6EE-C4B1-4312-B693-73E722FBC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sp>
        <p:nvSpPr>
          <p:cNvPr id="49" name="Rounded Rectangle 40">
            <a:extLst>
              <a:ext uri="{FF2B5EF4-FFF2-40B4-BE49-F238E27FC236}">
                <a16:creationId xmlns:a16="http://schemas.microsoft.com/office/drawing/2014/main" id="{13AE6517-5BE1-449C-989D-EDC7FA24A7E6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4185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4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723821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theoretical and empirical evidence for pairing of </a:t>
            </a: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system + inverse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Bhushan,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Bio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Sanner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Kosha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Bio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9412C9-4968-4833-9AEA-857BA4582510}"/>
              </a:ext>
            </a:extLst>
          </p:cNvPr>
          <p:cNvGrpSpPr/>
          <p:nvPr/>
        </p:nvGrpSpPr>
        <p:grpSpPr>
          <a:xfrm>
            <a:off x="436323" y="2853723"/>
            <a:ext cx="3833404" cy="2157284"/>
            <a:chOff x="436323" y="2853723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3428489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2853723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3027454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3027452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3204057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4104436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system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inverse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artificial intelligence: 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model principle, reinforcement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4D5B10-FD48-4437-949E-1F41F68B2033}"/>
              </a:ext>
            </a:extLst>
          </p:cNvPr>
          <p:cNvGrpSpPr/>
          <p:nvPr/>
        </p:nvGrpSpPr>
        <p:grpSpPr>
          <a:xfrm>
            <a:off x="4659137" y="1596678"/>
            <a:ext cx="4886896" cy="946948"/>
            <a:chOff x="4659137" y="1596678"/>
            <a:chExt cx="4886896" cy="94694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DABEC5C-C74A-434A-9811-F80AC0CB95D9}"/>
                </a:ext>
              </a:extLst>
            </p:cNvPr>
            <p:cNvCxnSpPr>
              <a:cxnSpLocks/>
            </p:cNvCxnSpPr>
            <p:nvPr/>
          </p:nvCxnSpPr>
          <p:spPr>
            <a:xfrm>
              <a:off x="5496941" y="2537717"/>
              <a:ext cx="1643350" cy="590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</p:spPr>
              <p:txBody>
                <a:bodyPr anchor="ctr">
                  <a:normAutofit fontScale="92500"/>
                </a:bodyPr>
                <a:lstStyle>
                  <a:lvl1pPr marL="0" indent="0" algn="ctr" defTabSz="457200" rtl="0" eaLnBrk="1" latinLnBrk="0" hangingPunct="1">
                    <a:lnSpc>
                      <a:spcPct val="90000"/>
                    </a:lnSpc>
                    <a:spcBef>
                      <a:spcPct val="20000"/>
                    </a:spcBef>
                    <a:buFont typeface="Arial"/>
                    <a:buNone/>
                    <a:defRPr sz="4800" b="1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4572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8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4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4pPr>
                  <a:lvl5pPr marL="18288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feedforward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40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4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≈</m:t>
                          </m:r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 </a:t>
                  </a:r>
                  <a:endParaRPr lang="en-US" sz="4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  <a:blipFill>
                  <a:blip r:embed="rId6"/>
                  <a:stretch>
                    <a:fillRect l="-3865" t="-11966" b="-264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36AD58ED-FBFC-4B4E-B554-0E6B3A42F3F2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92145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D954F02-26EE-444F-9365-13E1B6CA31FE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endParaRPr lang="en-US" sz="2800" i="1" dirty="0">
              <a:solidFill>
                <a:srgbClr val="FFC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2597946" y="2028116"/>
            <a:ext cx="3278933" cy="2527263"/>
          </a:xfrm>
          <a:prstGeom prst="round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38CE3144-3A9A-4080-AF4C-E7D2DAD0F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216" y="2018699"/>
            <a:ext cx="2807932" cy="715759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C00000"/>
                </a:solidFill>
                <a:ea typeface="ＭＳ Ｐゴシック" charset="-128"/>
              </a:rPr>
              <a:t>feedforward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6031379-664F-4AE7-9344-98E98D61A817}"/>
              </a:ext>
            </a:extLst>
          </p:cNvPr>
          <p:cNvSpPr txBox="1">
            <a:spLocks/>
          </p:cNvSpPr>
          <p:nvPr/>
        </p:nvSpPr>
        <p:spPr>
          <a:xfrm>
            <a:off x="3702863" y="3959189"/>
            <a:ext cx="2807932" cy="7157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>
                <a:solidFill>
                  <a:srgbClr val="0070C0"/>
                </a:solidFill>
                <a:ea typeface="ＭＳ Ｐゴシック" charset="-128"/>
              </a:rPr>
              <a:t>feedback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Jex</a:t>
            </a:r>
            <a:r>
              <a:rPr lang="en-US" sz="1600" dirty="0"/>
              <a:t> </a:t>
            </a:r>
            <a:r>
              <a:rPr lang="en-US" sz="1600" i="1" dirty="0"/>
              <a:t>IEEE Transactions on Human Factors in Electronics</a:t>
            </a:r>
            <a:r>
              <a:rPr lang="en-US" sz="1600" dirty="0"/>
              <a:t> 1967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A Review of Quasi-Linear Pilot Models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3431261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73744"/>
            <a:ext cx="9144000" cy="51435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C841669-64F1-4C44-ABF1-76E1C4E70D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 fontScale="92500"/>
          </a:bodyPr>
          <a:lstStyle/>
          <a:p>
            <a:r>
              <a:rPr lang="en-US" sz="4000" dirty="0"/>
              <a:t>robots struggle with contact-rich dynamics</a:t>
            </a:r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Roth, Hall, Daniel, </a:t>
            </a:r>
            <a:r>
              <a:rPr lang="en-US" sz="1600" dirty="0" err="1"/>
              <a:t>Sponberg</a:t>
            </a:r>
            <a:r>
              <a:rPr lang="en-US" sz="1600" dirty="0"/>
              <a:t> </a:t>
            </a:r>
            <a:r>
              <a:rPr lang="en-US" sz="1600" i="1" dirty="0"/>
              <a:t>PNAS</a:t>
            </a:r>
            <a:r>
              <a:rPr lang="en-US" sz="1600" dirty="0"/>
              <a:t> 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Integration of parallel mechanosensory and visual pathways resolved through sensory conflict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</a:t>
            </a:r>
            <a:r>
              <a:rPr lang="en-US" sz="1600" dirty="0"/>
              <a:t>2018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1F9A1E-202C-409F-A087-84E687DEF3F3}"/>
              </a:ext>
            </a:extLst>
          </p:cNvPr>
          <p:cNvGrpSpPr/>
          <p:nvPr/>
        </p:nvGrpSpPr>
        <p:grpSpPr>
          <a:xfrm>
            <a:off x="16611" y="1246825"/>
            <a:ext cx="4751976" cy="1459640"/>
            <a:chOff x="168056" y="4437310"/>
            <a:chExt cx="4354482" cy="1337544"/>
          </a:xfrm>
        </p:grpSpPr>
        <p:sp>
          <p:nvSpPr>
            <p:cNvPr id="55" name="Rounded Rectangle 9">
              <a:extLst>
                <a:ext uri="{FF2B5EF4-FFF2-40B4-BE49-F238E27FC236}">
                  <a16:creationId xmlns:a16="http://schemas.microsoft.com/office/drawing/2014/main" id="{9F2DA945-BCD8-46BD-80CB-0BF886CA5BA0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56" name="Rounded Rectangle 15">
              <a:extLst>
                <a:ext uri="{FF2B5EF4-FFF2-40B4-BE49-F238E27FC236}">
                  <a16:creationId xmlns:a16="http://schemas.microsoft.com/office/drawing/2014/main" id="{F99AE085-A5DA-4FA3-924E-06138F61B98F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BF0C1E0-24A0-457C-BB2A-D5A052E39A64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58" name="Elbow Connector 17">
              <a:extLst>
                <a:ext uri="{FF2B5EF4-FFF2-40B4-BE49-F238E27FC236}">
                  <a16:creationId xmlns:a16="http://schemas.microsoft.com/office/drawing/2014/main" id="{AE0F9B41-1DCE-46DC-9BCE-7E6993B06C5A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18">
              <a:extLst>
                <a:ext uri="{FF2B5EF4-FFF2-40B4-BE49-F238E27FC236}">
                  <a16:creationId xmlns:a16="http://schemas.microsoft.com/office/drawing/2014/main" id="{682A376C-6A1E-46AA-AD00-A546C5A8FACA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A568801-4B0E-4F2C-BB63-F7B2B0287283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61" name="Rounded Rectangle 20">
              <a:extLst>
                <a:ext uri="{FF2B5EF4-FFF2-40B4-BE49-F238E27FC236}">
                  <a16:creationId xmlns:a16="http://schemas.microsoft.com/office/drawing/2014/main" id="{BE689F6B-6F04-46C0-914B-6448C3B28A64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3F91365-0460-497E-83F3-8AD18F3B463C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1A9C892-BF36-4A96-BCD6-DD3644956F4E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23">
              <a:extLst>
                <a:ext uri="{FF2B5EF4-FFF2-40B4-BE49-F238E27FC236}">
                  <a16:creationId xmlns:a16="http://schemas.microsoft.com/office/drawing/2014/main" id="{4457C264-D9FB-4913-AE5F-37B6C144817F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65" name="Rounded Rectangle 25">
              <a:extLst>
                <a:ext uri="{FF2B5EF4-FFF2-40B4-BE49-F238E27FC236}">
                  <a16:creationId xmlns:a16="http://schemas.microsoft.com/office/drawing/2014/main" id="{8C36E05A-3A4E-427D-8037-24F21A81F561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2A6C46D-0DE4-4607-8C7A-03E9BEB10853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27">
              <a:extLst>
                <a:ext uri="{FF2B5EF4-FFF2-40B4-BE49-F238E27FC236}">
                  <a16:creationId xmlns:a16="http://schemas.microsoft.com/office/drawing/2014/main" id="{AB8CBE52-1E95-4A0A-935B-94E391A46173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2EF190D-E078-481F-A61C-CC0BB6803F77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52C1E03-9AF3-4CA7-9B8F-1E8163FE6C7D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31">
              <a:extLst>
                <a:ext uri="{FF2B5EF4-FFF2-40B4-BE49-F238E27FC236}">
                  <a16:creationId xmlns:a16="http://schemas.microsoft.com/office/drawing/2014/main" id="{F72F8CE4-FCA2-4316-8865-3DFF63B6A747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8377F48-B0ED-4C7B-B1BE-8781F2C28CB8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2" name="Rounded Rectangle 33">
              <a:extLst>
                <a:ext uri="{FF2B5EF4-FFF2-40B4-BE49-F238E27FC236}">
                  <a16:creationId xmlns:a16="http://schemas.microsoft.com/office/drawing/2014/main" id="{C55D8D63-E285-4450-8110-77055440E909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3" name="Rounded Rectangle 34">
              <a:extLst>
                <a:ext uri="{FF2B5EF4-FFF2-40B4-BE49-F238E27FC236}">
                  <a16:creationId xmlns:a16="http://schemas.microsoft.com/office/drawing/2014/main" id="{29EDAEF6-A044-4C62-BC4E-03BDDCE139FB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74" name="Elbow Connector 35">
              <a:extLst>
                <a:ext uri="{FF2B5EF4-FFF2-40B4-BE49-F238E27FC236}">
                  <a16:creationId xmlns:a16="http://schemas.microsoft.com/office/drawing/2014/main" id="{0336CB29-AA95-4AA6-B3BC-7C9B14547D4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ounded Rectangle 36">
              <a:extLst>
                <a:ext uri="{FF2B5EF4-FFF2-40B4-BE49-F238E27FC236}">
                  <a16:creationId xmlns:a16="http://schemas.microsoft.com/office/drawing/2014/main" id="{EED62743-B839-469C-ABB5-4EBD12B29543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76" name="Elbow Connector 37">
              <a:extLst>
                <a:ext uri="{FF2B5EF4-FFF2-40B4-BE49-F238E27FC236}">
                  <a16:creationId xmlns:a16="http://schemas.microsoft.com/office/drawing/2014/main" id="{7676D27F-E38A-4B3D-82CB-3EC3D0DA4AC8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0ADC7C6-DEFD-495E-BEFF-9E980A4E318D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40">
              <a:extLst>
                <a:ext uri="{FF2B5EF4-FFF2-40B4-BE49-F238E27FC236}">
                  <a16:creationId xmlns:a16="http://schemas.microsoft.com/office/drawing/2014/main" id="{5587B1A2-78DF-4281-8F81-D1E08C37F60B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C0776924-161B-4C59-A16F-E19544E31CE0}"/>
              </a:ext>
            </a:extLst>
          </p:cNvPr>
          <p:cNvSpPr txBox="1">
            <a:spLocks/>
          </p:cNvSpPr>
          <p:nvPr/>
        </p:nvSpPr>
        <p:spPr bwMode="auto">
          <a:xfrm>
            <a:off x="4481750" y="917407"/>
            <a:ext cx="4665906" cy="25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test hypothesis: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transcribe block diagram to algebraic equations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solve equations for </a:t>
            </a:r>
            <a:r>
              <a:rPr lang="en-US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  <a:r>
              <a:rPr 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, </a:t>
            </a:r>
            <a:r>
              <a:rPr lang="en-US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  <a:endParaRPr lang="en-US" altLang="en-US" kern="0" dirty="0">
              <a:solidFill>
                <a:schemeClr val="tx2"/>
              </a:solidFill>
              <a:latin typeface="Calibri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/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28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en-US" sz="280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/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en-US" sz="28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en-US" sz="2800" i="1" ker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(1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E0611577-8BCA-4B56-870A-F2B72E1DE595}"/>
              </a:ext>
            </a:extLst>
          </p:cNvPr>
          <p:cNvSpPr txBox="1">
            <a:spLocks/>
          </p:cNvSpPr>
          <p:nvPr/>
        </p:nvSpPr>
        <p:spPr bwMode="auto">
          <a:xfrm>
            <a:off x="6548003" y="3287598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(1.)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BE822B9D-B087-4652-AEAE-16D22678DBDB}"/>
              </a:ext>
            </a:extLst>
          </p:cNvPr>
          <p:cNvSpPr txBox="1">
            <a:spLocks/>
          </p:cNvSpPr>
          <p:nvPr/>
        </p:nvSpPr>
        <p:spPr bwMode="auto">
          <a:xfrm>
            <a:off x="2147956" y="4400413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(2.)</a:t>
            </a:r>
          </a:p>
        </p:txBody>
      </p:sp>
    </p:spTree>
    <p:extLst>
      <p:ext uri="{BB962C8B-B14F-4D97-AF65-F5344CB8AC3E}">
        <p14:creationId xmlns:p14="http://schemas.microsoft.com/office/powerpoint/2010/main" val="28289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BE7456-AD88-4C2F-B978-F70881FAF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88"/>
            <a:ext cx="9144000" cy="952676"/>
          </a:xfrm>
        </p:spPr>
        <p:txBody>
          <a:bodyPr/>
          <a:lstStyle/>
          <a:p>
            <a:r>
              <a:rPr lang="en-US" b="0" dirty="0"/>
              <a:t>experiment:  </a:t>
            </a:r>
            <a:r>
              <a:rPr lang="en-US" dirty="0"/>
              <a:t>manual interface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A8A7A3-DACD-4AA1-B155-CD8C41F46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2772" y="888463"/>
            <a:ext cx="4831274" cy="2170704"/>
          </a:xfrm>
        </p:spPr>
        <p:txBody>
          <a:bodyPr/>
          <a:lstStyle/>
          <a:p>
            <a:pPr lvl="1"/>
            <a:r>
              <a:rPr lang="en-US" dirty="0"/>
              <a:t>subjects use 1-dimensional joystick device to control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cursor motion </a:t>
            </a:r>
            <a:r>
              <a:rPr lang="en-US" dirty="0"/>
              <a:t>to track </a:t>
            </a:r>
            <a:r>
              <a:rPr lang="en-US" b="1" dirty="0">
                <a:solidFill>
                  <a:srgbClr val="FFC000"/>
                </a:solidFill>
              </a:rPr>
              <a:t>specified reference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50E64F-D37F-47CA-B64F-340428063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70" b="72989"/>
          <a:stretch/>
        </p:blipFill>
        <p:spPr>
          <a:xfrm>
            <a:off x="1195902" y="884214"/>
            <a:ext cx="2775339" cy="18441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85ADE2-9542-4721-B4A7-AC24E93FB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6400"/>
            <a:ext cx="685800" cy="6858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F472132-5396-405B-BEAE-EDA7B2ABB7DA}"/>
              </a:ext>
            </a:extLst>
          </p:cNvPr>
          <p:cNvSpPr txBox="1">
            <a:spLocks/>
          </p:cNvSpPr>
          <p:nvPr/>
        </p:nvSpPr>
        <p:spPr>
          <a:xfrm>
            <a:off x="2041364" y="5489141"/>
            <a:ext cx="5836024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/>
              <a:t>Roth, Howell, Beckwith, Burden </a:t>
            </a:r>
            <a:r>
              <a:rPr lang="en-US" sz="1600" i="1" dirty="0"/>
              <a:t>SPIE </a:t>
            </a:r>
            <a:r>
              <a:rPr lang="en-US" sz="1600" dirty="0"/>
              <a:t>2017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Toward experimental validation of a model for human sensorimotor learning and control in teleoperation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C2E64-FCFF-4E99-BB5F-680E11477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80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70910-D250-42A2-A23D-50C86C7D4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4864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4" name="DisturbancePlusRefTracking">
            <a:hlinkClick r:id="" action="ppaction://media"/>
            <a:extLst>
              <a:ext uri="{FF2B5EF4-FFF2-40B4-BE49-F238E27FC236}">
                <a16:creationId xmlns:a16="http://schemas.microsoft.com/office/drawing/2014/main" id="{FDD55DB3-2F35-490D-8768-DCEC97826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2929605"/>
            <a:ext cx="9144000" cy="2314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9C09E3-0F91-4FC8-8717-5B649E831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93A309F-CA8C-446B-B7CF-BA17A567F19F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5836024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/>
              <a:t>Yamagami, Howell, Roth, Burden </a:t>
            </a:r>
            <a:r>
              <a:rPr lang="en-US" sz="1600" i="1"/>
              <a:t>CPHS 2018</a:t>
            </a:r>
            <a:endParaRPr lang="en-US" sz="160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/>
              <a:t>Contributions of feedforward and feedback control in a manual trajectory-tracking task</a:t>
            </a:r>
            <a:endParaRPr lang="en-US" sz="1600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BB521-07DC-4557-8393-363D1614A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BE1508-E023-4BF4-BEBD-6B5A12BC1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58149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438D422-9F2E-4316-8658-A500B6233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first-order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944887"/>
            <a:ext cx="9055559" cy="3322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endParaRPr lang="en-US" sz="1100" i="1" dirty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(first-order)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blipFill>
                <a:blip r:embed="rId6"/>
                <a:stretch>
                  <a:fillRect b="-1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383185A-D8CA-4D2F-BF86-5FBBBABDB03F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D710DEF-7438-44E0-B8C7-4F18D3CB3000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FFB3B3"/>
            </a:solidFill>
            <a:ln w="28575">
              <a:solidFill>
                <a:srgbClr val="FFA8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740E14B-F9C1-491A-AD4F-AF0BA32CAADD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EE3AD62-512A-4C79-8BDC-1E671E32729C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4B86DC-553A-4F3E-9112-261FA6C29461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EDF562E-1F26-4947-B0EF-337927BF3452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BB7A768-A8C6-44DB-9F11-EFD655B7D6CC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FA55953-9995-4E6E-8DE4-51478CB7B8F8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B3B3FF"/>
            </a:solidFill>
            <a:ln w="28575">
              <a:solidFill>
                <a:srgbClr val="A7A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85F4BAD-ED63-4FCD-9F3E-5C00AAEA66FD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B9493077-B8BC-4E0A-A8E6-51018E4F490C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BC9A2E9F-924F-4C8C-8B15-71E9A7EE40C3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2C2CA107-6619-4669-AFC8-39F09F1C9F08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/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6EC4A2EB-46E0-45D8-B2A6-92BBA866D1D9}"/>
              </a:ext>
            </a:extLst>
          </p:cNvPr>
          <p:cNvGrpSpPr/>
          <p:nvPr/>
        </p:nvGrpSpPr>
        <p:grpSpPr>
          <a:xfrm>
            <a:off x="16611" y="4371539"/>
            <a:ext cx="4751976" cy="1459640"/>
            <a:chOff x="168056" y="4437310"/>
            <a:chExt cx="4354482" cy="1337544"/>
          </a:xfrm>
        </p:grpSpPr>
        <p:sp>
          <p:nvSpPr>
            <p:cNvPr id="220" name="Rounded Rectangle 9">
              <a:extLst>
                <a:ext uri="{FF2B5EF4-FFF2-40B4-BE49-F238E27FC236}">
                  <a16:creationId xmlns:a16="http://schemas.microsoft.com/office/drawing/2014/main" id="{1E4165D9-2D93-441F-ABAA-716A7B28FB8B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221" name="Rounded Rectangle 15">
              <a:extLst>
                <a:ext uri="{FF2B5EF4-FFF2-40B4-BE49-F238E27FC236}">
                  <a16:creationId xmlns:a16="http://schemas.microsoft.com/office/drawing/2014/main" id="{0A7988A2-32C7-4125-9BEF-DB1811680F5F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6B1B660C-B416-4264-916E-35391BD7A295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223" name="Elbow Connector 17">
              <a:extLst>
                <a:ext uri="{FF2B5EF4-FFF2-40B4-BE49-F238E27FC236}">
                  <a16:creationId xmlns:a16="http://schemas.microsoft.com/office/drawing/2014/main" id="{7A26F571-CCE3-41A1-BAA7-2DCEA44379D2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Elbow Connector 18">
              <a:extLst>
                <a:ext uri="{FF2B5EF4-FFF2-40B4-BE49-F238E27FC236}">
                  <a16:creationId xmlns:a16="http://schemas.microsoft.com/office/drawing/2014/main" id="{BC20DF7E-3A97-4122-AE4B-5BDC0699FB94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0856EBF6-0708-48CC-809E-FB269E4D79D6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226" name="Rounded Rectangle 20">
              <a:extLst>
                <a:ext uri="{FF2B5EF4-FFF2-40B4-BE49-F238E27FC236}">
                  <a16:creationId xmlns:a16="http://schemas.microsoft.com/office/drawing/2014/main" id="{56411602-CE06-422D-A017-009D2840D53F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485F5AF4-A844-41E6-8A30-471DC9AFCA1F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5BE165B3-7E7B-4313-A02C-1614FE5CD0D6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Rounded Rectangle 23">
              <a:extLst>
                <a:ext uri="{FF2B5EF4-FFF2-40B4-BE49-F238E27FC236}">
                  <a16:creationId xmlns:a16="http://schemas.microsoft.com/office/drawing/2014/main" id="{3DBA6CD6-6581-445E-BD3C-0E5B05605F14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230" name="Rounded Rectangle 25">
              <a:extLst>
                <a:ext uri="{FF2B5EF4-FFF2-40B4-BE49-F238E27FC236}">
                  <a16:creationId xmlns:a16="http://schemas.microsoft.com/office/drawing/2014/main" id="{8FA8A9CD-619B-4335-AEA0-25C37FC73DD7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25928253-A815-4521-B4AA-B8A62AED47C6}"/>
                </a:ext>
              </a:extLst>
            </p:cNvPr>
            <p:cNvCxnSpPr>
              <a:cxnSpLocks/>
              <a:stCxn id="232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Rounded Rectangle 27">
              <a:extLst>
                <a:ext uri="{FF2B5EF4-FFF2-40B4-BE49-F238E27FC236}">
                  <a16:creationId xmlns:a16="http://schemas.microsoft.com/office/drawing/2014/main" id="{93D3E782-4FF1-4BCF-BB4A-AE217CED7DDB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BD12F95A-81B2-40A3-AACA-2537126733E8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89CE3618-5FA5-40D5-A229-580FF394FABA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Rounded Rectangle 31">
              <a:extLst>
                <a:ext uri="{FF2B5EF4-FFF2-40B4-BE49-F238E27FC236}">
                  <a16:creationId xmlns:a16="http://schemas.microsoft.com/office/drawing/2014/main" id="{B5D79F93-C93D-43A6-B143-BD53DB9F2D21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D764BE7F-F1E6-4FCD-A063-A4AA0FA9C2DC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7" name="Rounded Rectangle 33">
              <a:extLst>
                <a:ext uri="{FF2B5EF4-FFF2-40B4-BE49-F238E27FC236}">
                  <a16:creationId xmlns:a16="http://schemas.microsoft.com/office/drawing/2014/main" id="{196E319B-34FE-4CA0-8565-18523423BE13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8" name="Rounded Rectangle 34">
              <a:extLst>
                <a:ext uri="{FF2B5EF4-FFF2-40B4-BE49-F238E27FC236}">
                  <a16:creationId xmlns:a16="http://schemas.microsoft.com/office/drawing/2014/main" id="{0885865B-6CF9-42F9-9DE7-B26DD9E5CE42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239" name="Elbow Connector 35">
              <a:extLst>
                <a:ext uri="{FF2B5EF4-FFF2-40B4-BE49-F238E27FC236}">
                  <a16:creationId xmlns:a16="http://schemas.microsoft.com/office/drawing/2014/main" id="{0F7DF84E-7A48-4138-99E4-511A59A6C28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Rounded Rectangle 36">
              <a:extLst>
                <a:ext uri="{FF2B5EF4-FFF2-40B4-BE49-F238E27FC236}">
                  <a16:creationId xmlns:a16="http://schemas.microsoft.com/office/drawing/2014/main" id="{D1DB3FAF-2B82-4C61-B593-9D15E431B04D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241" name="Elbow Connector 37">
              <a:extLst>
                <a:ext uri="{FF2B5EF4-FFF2-40B4-BE49-F238E27FC236}">
                  <a16:creationId xmlns:a16="http://schemas.microsoft.com/office/drawing/2014/main" id="{84DE7D3B-44C4-417A-9E30-0E8979652602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AE786DD1-DE9B-40E0-A606-22C2B14D78E1}"/>
                </a:ext>
              </a:extLst>
            </p:cNvPr>
            <p:cNvCxnSpPr>
              <a:cxnSpLocks/>
              <a:stCxn id="226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Rounded Rectangle 40">
              <a:extLst>
                <a:ext uri="{FF2B5EF4-FFF2-40B4-BE49-F238E27FC236}">
                  <a16:creationId xmlns:a16="http://schemas.microsoft.com/office/drawing/2014/main" id="{A4CF7AD0-ABA9-45B9-9327-8C77D657B08B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886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881882"/>
            <a:ext cx="9055559" cy="3319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kern="0" dirty="0">
                  <a:solidFill>
                    <a:schemeClr val="tx2"/>
                  </a:solidFill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1100" i="1" dirty="0">
                  <a:solidFill>
                    <a:schemeClr val="tx2"/>
                  </a:solidFill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sz="3200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(second-order)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blipFill>
                <a:blip r:embed="rId6"/>
                <a:stretch>
                  <a:fillRect l="-2851" r="-2632" b="-107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383185A-D8CA-4D2F-BF86-5FBBBABDB03F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D710DEF-7438-44E0-B8C7-4F18D3CB3000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FFB3B3"/>
            </a:solidFill>
            <a:ln w="28575">
              <a:solidFill>
                <a:srgbClr val="FFA8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740E14B-F9C1-491A-AD4F-AF0BA32CAADD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EE3AD62-512A-4C79-8BDC-1E671E32729C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4B86DC-553A-4F3E-9112-261FA6C29461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EDF562E-1F26-4947-B0EF-337927BF3452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BB7A768-A8C6-44DB-9F11-EFD655B7D6CC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FA55953-9995-4E6E-8DE4-51478CB7B8F8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B3B3FF"/>
            </a:solidFill>
            <a:ln w="28575">
              <a:solidFill>
                <a:srgbClr val="A7A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85F4BAD-ED63-4FCD-9F3E-5C00AAEA66FD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B9493077-B8BC-4E0A-A8E6-51018E4F490C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BC9A2E9F-924F-4C8C-8B15-71E9A7EE40C3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2C2CA107-6619-4669-AFC8-39F09F1C9F08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872FA99F-6378-4C8E-A0A1-5AB4BF17A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second-order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/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7F0EFC42-228B-4E55-9E70-C39684DB114D}"/>
              </a:ext>
            </a:extLst>
          </p:cNvPr>
          <p:cNvGrpSpPr/>
          <p:nvPr/>
        </p:nvGrpSpPr>
        <p:grpSpPr>
          <a:xfrm>
            <a:off x="16611" y="4371539"/>
            <a:ext cx="4751976" cy="1459640"/>
            <a:chOff x="168056" y="4437310"/>
            <a:chExt cx="4354482" cy="1337544"/>
          </a:xfrm>
        </p:grpSpPr>
        <p:sp>
          <p:nvSpPr>
            <p:cNvPr id="80" name="Rounded Rectangle 9">
              <a:extLst>
                <a:ext uri="{FF2B5EF4-FFF2-40B4-BE49-F238E27FC236}">
                  <a16:creationId xmlns:a16="http://schemas.microsoft.com/office/drawing/2014/main" id="{81618625-325B-459C-A8CB-141AC910EC97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81" name="Rounded Rectangle 15">
              <a:extLst>
                <a:ext uri="{FF2B5EF4-FFF2-40B4-BE49-F238E27FC236}">
                  <a16:creationId xmlns:a16="http://schemas.microsoft.com/office/drawing/2014/main" id="{A5D01FDC-3E82-40EC-84A7-A932461EB42E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744892B-24AA-4996-A7D4-03F91C45147A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83" name="Elbow Connector 17">
              <a:extLst>
                <a:ext uri="{FF2B5EF4-FFF2-40B4-BE49-F238E27FC236}">
                  <a16:creationId xmlns:a16="http://schemas.microsoft.com/office/drawing/2014/main" id="{0AB9718F-D200-419B-85C4-CDEFC4D00D2A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18">
              <a:extLst>
                <a:ext uri="{FF2B5EF4-FFF2-40B4-BE49-F238E27FC236}">
                  <a16:creationId xmlns:a16="http://schemas.microsoft.com/office/drawing/2014/main" id="{27B5D632-CE2F-423F-915C-666BCFF455B0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03D4E89-138B-4F36-AC92-7503A2DC1FB2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CBE53E44-1E18-47FA-9F2E-CEA1CED5D542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F57B12C-A55C-4096-BC04-A50226128E7C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36F9E03-AECD-4285-A641-53B39D76106A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ounded Rectangle 23">
              <a:extLst>
                <a:ext uri="{FF2B5EF4-FFF2-40B4-BE49-F238E27FC236}">
                  <a16:creationId xmlns:a16="http://schemas.microsoft.com/office/drawing/2014/main" id="{F9DB275B-2E59-463C-B430-C72AF8A860ED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90" name="Rounded Rectangle 25">
              <a:extLst>
                <a:ext uri="{FF2B5EF4-FFF2-40B4-BE49-F238E27FC236}">
                  <a16:creationId xmlns:a16="http://schemas.microsoft.com/office/drawing/2014/main" id="{3AC55430-0F3D-4390-A54E-2FFCCB17525B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A14D245-5662-466A-9358-86DCCEAB3617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ounded Rectangle 27">
              <a:extLst>
                <a:ext uri="{FF2B5EF4-FFF2-40B4-BE49-F238E27FC236}">
                  <a16:creationId xmlns:a16="http://schemas.microsoft.com/office/drawing/2014/main" id="{35FB2C62-FBB5-42B6-8977-E9CE7567DB7F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3338D036-971F-42D8-9D19-D5866CD39E8E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61669B1-35E5-497E-A694-21D7C7755751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ounded Rectangle 31">
              <a:extLst>
                <a:ext uri="{FF2B5EF4-FFF2-40B4-BE49-F238E27FC236}">
                  <a16:creationId xmlns:a16="http://schemas.microsoft.com/office/drawing/2014/main" id="{20CEFE2D-D8DD-4E36-90B0-2A4D97BCB2E2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D2F555C-5AFB-4100-86AA-1AFE479E7F91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7" name="Rounded Rectangle 33">
              <a:extLst>
                <a:ext uri="{FF2B5EF4-FFF2-40B4-BE49-F238E27FC236}">
                  <a16:creationId xmlns:a16="http://schemas.microsoft.com/office/drawing/2014/main" id="{92E356F0-EADC-440D-B7BE-CEF75E797878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8" name="Rounded Rectangle 34">
              <a:extLst>
                <a:ext uri="{FF2B5EF4-FFF2-40B4-BE49-F238E27FC236}">
                  <a16:creationId xmlns:a16="http://schemas.microsoft.com/office/drawing/2014/main" id="{C2187E8D-DA35-48F2-BBA8-2AE1DF1E1BAB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99" name="Elbow Connector 35">
              <a:extLst>
                <a:ext uri="{FF2B5EF4-FFF2-40B4-BE49-F238E27FC236}">
                  <a16:creationId xmlns:a16="http://schemas.microsoft.com/office/drawing/2014/main" id="{D60BAF6E-5C96-4859-BA5A-ED683229755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ounded Rectangle 36">
              <a:extLst>
                <a:ext uri="{FF2B5EF4-FFF2-40B4-BE49-F238E27FC236}">
                  <a16:creationId xmlns:a16="http://schemas.microsoft.com/office/drawing/2014/main" id="{EC826AF2-9B26-42A4-BDB4-306E715A8014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101" name="Elbow Connector 37">
              <a:extLst>
                <a:ext uri="{FF2B5EF4-FFF2-40B4-BE49-F238E27FC236}">
                  <a16:creationId xmlns:a16="http://schemas.microsoft.com/office/drawing/2014/main" id="{1E0A2BEA-1D7D-46F5-8005-407DAFDD480E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673341B6-DEED-41D5-B31C-B6CB5FC593CF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ounded Rectangle 40">
              <a:extLst>
                <a:ext uri="{FF2B5EF4-FFF2-40B4-BE49-F238E27FC236}">
                  <a16:creationId xmlns:a16="http://schemas.microsoft.com/office/drawing/2014/main" id="{987C7803-5B53-4336-90B3-2AD985AE94D3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7199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638BE-F257-486D-B890-F786003B2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87335"/>
          </a:xfrm>
        </p:spPr>
        <p:txBody>
          <a:bodyPr>
            <a:normAutofit/>
          </a:bodyPr>
          <a:lstStyle/>
          <a:p>
            <a:r>
              <a:rPr lang="en-US" b="0" dirty="0"/>
              <a:t>experiment:  </a:t>
            </a:r>
            <a:r>
              <a:rPr lang="en-US" dirty="0">
                <a:solidFill>
                  <a:srgbClr val="FFC000"/>
                </a:solidFill>
              </a:rPr>
              <a:t>muscle</a:t>
            </a:r>
            <a:r>
              <a:rPr lang="en-US" dirty="0"/>
              <a:t> vs </a:t>
            </a:r>
            <a:r>
              <a:rPr lang="en-US" dirty="0">
                <a:solidFill>
                  <a:srgbClr val="A95FFF"/>
                </a:solidFill>
              </a:rPr>
              <a:t>manual</a:t>
            </a:r>
          </a:p>
        </p:txBody>
      </p:sp>
      <p:pic>
        <p:nvPicPr>
          <p:cNvPr id="14" name="Picture 13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BF57E2A5-4C29-49EB-8087-249BE690D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28"/>
          <a:stretch/>
        </p:blipFill>
        <p:spPr>
          <a:xfrm>
            <a:off x="0" y="741800"/>
            <a:ext cx="443484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9" name="Picture 18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07BCB27C-A4EB-4CF0-92B4-EFD42D10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52572"/>
          <a:stretch/>
        </p:blipFill>
        <p:spPr>
          <a:xfrm>
            <a:off x="4434840" y="741800"/>
            <a:ext cx="470916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625" y="3914775"/>
            <a:ext cx="2571750" cy="207645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D1B8C84-ACDF-402E-9172-89D259EA47C6}"/>
              </a:ext>
            </a:extLst>
          </p:cNvPr>
          <p:cNvSpPr txBox="1">
            <a:spLocks/>
          </p:cNvSpPr>
          <p:nvPr/>
        </p:nvSpPr>
        <p:spPr>
          <a:xfrm>
            <a:off x="2779312" y="4010274"/>
            <a:ext cx="6364688" cy="18854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>
                <a:solidFill>
                  <a:srgbClr val="A95FFF"/>
                </a:solidFill>
              </a:rPr>
              <a:t>manual</a:t>
            </a:r>
            <a:r>
              <a:rPr lang="en-US" sz="3200" dirty="0"/>
              <a:t>:  1-dimensional joystick</a:t>
            </a:r>
          </a:p>
          <a:p>
            <a:pPr lvl="1"/>
            <a:r>
              <a:rPr lang="en-US" sz="3200" b="1" dirty="0">
                <a:solidFill>
                  <a:srgbClr val="FFC000"/>
                </a:solidFill>
              </a:rPr>
              <a:t>muscle</a:t>
            </a:r>
            <a:r>
              <a:rPr lang="en-US" sz="3200" dirty="0"/>
              <a:t>:  EMG on biceps/triceps</a:t>
            </a:r>
          </a:p>
          <a:p>
            <a:pPr lvl="1"/>
            <a:r>
              <a:rPr lang="en-US" sz="3200" b="1" dirty="0"/>
              <a:t>task:</a:t>
            </a:r>
            <a:r>
              <a:rPr lang="en-US" sz="3200" dirty="0"/>
              <a:t>  reference tracking</a:t>
            </a:r>
            <a:endParaRPr lang="en-US" sz="3200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7644715-0614-41EF-B590-0F63DF2905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480353C-0FBE-499D-8D35-62FE73A09D0D}"/>
              </a:ext>
            </a:extLst>
          </p:cNvPr>
          <p:cNvSpPr txBox="1">
            <a:spLocks/>
          </p:cNvSpPr>
          <p:nvPr/>
        </p:nvSpPr>
        <p:spPr>
          <a:xfrm>
            <a:off x="1347077" y="6174941"/>
            <a:ext cx="7102636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/>
              <a:t>Yamagami, Steele, Burden </a:t>
            </a:r>
            <a:r>
              <a:rPr lang="en-US" sz="1600" i="1"/>
              <a:t>CHI </a:t>
            </a:r>
            <a:r>
              <a:rPr lang="en-US" sz="1600"/>
              <a:t>2019 (submitted)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/>
              <a:t>Muscle interface performance for users with and without motor impairments: decoding intent with control theory</a:t>
            </a:r>
            <a:endParaRPr lang="en-US" sz="1600" i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C945DE5-3676-49FB-A294-2F4F69570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226563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D53F373-E613-4988-B51D-72FC8F928CA8}"/>
              </a:ext>
            </a:extLst>
          </p:cNvPr>
          <p:cNvGrpSpPr/>
          <p:nvPr/>
        </p:nvGrpSpPr>
        <p:grpSpPr>
          <a:xfrm>
            <a:off x="1362010" y="660023"/>
            <a:ext cx="7781990" cy="5462780"/>
            <a:chOff x="1362010" y="660023"/>
            <a:chExt cx="7781990" cy="54627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36DC3C-FE09-411F-B3AB-677F7F83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6852" y="660023"/>
              <a:ext cx="7147148" cy="51738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/>
                <p:nvPr/>
              </p:nvSpPr>
              <p:spPr>
                <a:xfrm rot="16200000">
                  <a:off x="3068349" y="3120155"/>
                  <a:ext cx="5422046" cy="5786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inversion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altLang="en-US" sz="2800" kern="0" dirty="0">
                              <a:solidFill>
                                <a:schemeClr val="tx2"/>
                              </a:solidFill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068349" y="3120155"/>
                  <a:ext cx="5422046" cy="578685"/>
                </a:xfrm>
                <a:prstGeom prst="rect">
                  <a:avLst/>
                </a:prstGeom>
                <a:blipFill>
                  <a:blip r:embed="rId3"/>
                  <a:stretch>
                    <a:fillRect l="-5263" r="-2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/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/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/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/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/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tracking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280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altLang="en-US" sz="2800" kern="0" dirty="0">
                              <a:solidFill>
                                <a:schemeClr val="tx2"/>
                              </a:solidFill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0465" r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F4DC7DF-0D39-44D0-87BB-9A2D21EB56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B68D8E-7456-4777-B68E-BD7AA3FFF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7077" y="6174941"/>
            <a:ext cx="7102636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2019 (submitted)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Muscle interface performance for users with and without motor impairments: decoding intent with control theory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A791A0-3F9E-4158-9B38-CF27649106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901" y="4107273"/>
            <a:ext cx="2431724" cy="1963392"/>
          </a:xfrm>
          <a:prstGeom prst="rect">
            <a:avLst/>
          </a:prstGeom>
        </p:spPr>
      </p:pic>
      <p:sp>
        <p:nvSpPr>
          <p:cNvPr id="28" name="Rounded Rectangle 40">
            <a:extLst>
              <a:ext uri="{FF2B5EF4-FFF2-40B4-BE49-F238E27FC236}">
                <a16:creationId xmlns:a16="http://schemas.microsoft.com/office/drawing/2014/main" id="{0ED6FCC4-755E-41BC-8A73-2969D4012E8F}"/>
              </a:ext>
            </a:extLst>
          </p:cNvPr>
          <p:cNvSpPr/>
          <p:nvPr/>
        </p:nvSpPr>
        <p:spPr>
          <a:xfrm>
            <a:off x="2840801" y="594441"/>
            <a:ext cx="4878288" cy="5528362"/>
          </a:xfrm>
          <a:prstGeom prst="roundRect">
            <a:avLst>
              <a:gd name="adj" fmla="val 7295"/>
            </a:avLst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/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i="1" kern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blipFill>
                <a:blip r:embed="rId13"/>
                <a:stretch>
                  <a:fillRect l="-1520" t="-46429" r="-5236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F8BC6CC9-A1F6-4E1E-96B9-678F6C381809}"/>
              </a:ext>
            </a:extLst>
          </p:cNvPr>
          <p:cNvSpPr/>
          <p:nvPr/>
        </p:nvSpPr>
        <p:spPr>
          <a:xfrm>
            <a:off x="7796923" y="594199"/>
            <a:ext cx="1299107" cy="55286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/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b="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blipFill>
                <a:blip r:embed="rId14"/>
                <a:stretch>
                  <a:fillRect l="-1858" t="-46429" r="-5068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DDFE557A-050D-40D4-AF82-F81D566E9C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996852" cy="787335"/>
          </a:xfrm>
        </p:spPr>
        <p:txBody>
          <a:bodyPr>
            <a:normAutofit/>
          </a:bodyPr>
          <a:lstStyle/>
          <a:p>
            <a:r>
              <a:rPr lang="en-US" b="0" dirty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/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11)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90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nonlinear system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46021" y="4940114"/>
            <a:ext cx="4636869" cy="988547"/>
          </a:xfrm>
        </p:spPr>
        <p:txBody>
          <a:bodyPr/>
          <a:lstStyle/>
          <a:p>
            <a:pPr lvl="1"/>
            <a:r>
              <a:rPr lang="en-US" b="1" dirty="0"/>
              <a:t>system model </a:t>
            </a:r>
            <a:r>
              <a:rPr lang="en-US" dirty="0"/>
              <a:t>is simpler in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i="1" dirty="0" err="1">
                <a:latin typeface="Symbol" charset="2"/>
                <a:ea typeface="Symbol" charset="2"/>
                <a:cs typeface="Symbol" charset="2"/>
              </a:rPr>
              <a:t>x,z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/>
              <a:t>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2"/>
          <a:stretch/>
        </p:blipFill>
        <p:spPr>
          <a:xfrm>
            <a:off x="311263" y="1356626"/>
            <a:ext cx="4154009" cy="1062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311264" y="4060573"/>
            <a:ext cx="4154009" cy="206393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411077"/>
            <a:ext cx="9144000" cy="445859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b="1" dirty="0"/>
              <a:t>*strict relative degree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          </a:t>
            </a:r>
            <a:r>
              <a:rPr lang="en-US" sz="2400" dirty="0"/>
              <a:t> – easily satisfied for mechanical systems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6149" y="2918324"/>
            <a:ext cx="6596742" cy="988547"/>
          </a:xfrm>
        </p:spPr>
        <p:txBody>
          <a:bodyPr/>
          <a:lstStyle/>
          <a:p>
            <a:pPr lvl="1"/>
            <a:r>
              <a:rPr lang="en-US" dirty="0"/>
              <a:t>under a technical condition* we change coordinates                   to</a:t>
            </a:r>
          </a:p>
          <a:p>
            <a:pPr lvl="1"/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11263" y="2959122"/>
            <a:ext cx="8236200" cy="3865113"/>
            <a:chOff x="311263" y="2959122"/>
            <a:chExt cx="8236200" cy="3865113"/>
          </a:xfrm>
        </p:grpSpPr>
        <p:grpSp>
          <p:nvGrpSpPr>
            <p:cNvPr id="4" name="Group 3"/>
            <p:cNvGrpSpPr/>
            <p:nvPr/>
          </p:nvGrpSpPr>
          <p:grpSpPr>
            <a:xfrm>
              <a:off x="311263" y="2959122"/>
              <a:ext cx="8236200" cy="1365250"/>
              <a:chOff x="311263" y="2959122"/>
              <a:chExt cx="8236200" cy="13652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99" r="46256" b="54395"/>
              <a:stretch/>
            </p:blipFill>
            <p:spPr>
              <a:xfrm>
                <a:off x="311263" y="2959122"/>
                <a:ext cx="2232522" cy="5667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18" t="1076" b="81601"/>
              <a:stretch/>
            </p:blipFill>
            <p:spPr>
              <a:xfrm>
                <a:off x="4913027" y="3364803"/>
                <a:ext cx="1390586" cy="41801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" t="27466" r="59873" b="50339"/>
              <a:stretch/>
            </p:blipFill>
            <p:spPr>
              <a:xfrm>
                <a:off x="6766559" y="3332596"/>
                <a:ext cx="1319349" cy="53557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8" t="28007" r="1853" b="50224"/>
              <a:stretch/>
            </p:blipFill>
            <p:spPr>
              <a:xfrm>
                <a:off x="6779622" y="3799071"/>
                <a:ext cx="1767841" cy="52530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93" t="81596" r="465" b="-1626"/>
            <a:stretch/>
          </p:blipFill>
          <p:spPr>
            <a:xfrm>
              <a:off x="3113908" y="6494118"/>
              <a:ext cx="767302" cy="330117"/>
            </a:xfrm>
            <a:prstGeom prst="rect">
              <a:avLst/>
            </a:prstGeom>
          </p:spPr>
        </p:pic>
      </p:grp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27417" y="1312979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start with </a:t>
            </a:r>
            <a:r>
              <a:rPr lang="en-US" b="1" dirty="0"/>
              <a:t>system model</a:t>
            </a:r>
            <a:r>
              <a:rPr lang="en-US" dirty="0"/>
              <a:t> in control-affine form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nonlinear inverse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2558635" y="1648388"/>
            <a:ext cx="4154009" cy="206393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1097126"/>
            <a:ext cx="7325000" cy="988547"/>
          </a:xfrm>
        </p:spPr>
        <p:txBody>
          <a:bodyPr/>
          <a:lstStyle/>
          <a:p>
            <a:pPr lvl="1"/>
            <a:r>
              <a:rPr lang="en-US" dirty="0"/>
              <a:t>start with simplified </a:t>
            </a:r>
            <a:r>
              <a:rPr lang="en-US" b="1" dirty="0"/>
              <a:t>system model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3" y="5092329"/>
            <a:ext cx="5530273" cy="1039091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396835"/>
            <a:ext cx="9144000" cy="461165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dirty="0"/>
              <a:t>*augment with feedback to correct for initial condition error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3937360"/>
            <a:ext cx="7851062" cy="988547"/>
          </a:xfrm>
        </p:spPr>
        <p:txBody>
          <a:bodyPr/>
          <a:lstStyle/>
          <a:p>
            <a:pPr lvl="1"/>
            <a:r>
              <a:rPr lang="en-US" dirty="0"/>
              <a:t>to obtain </a:t>
            </a:r>
            <a:r>
              <a:rPr lang="en-US" b="1" dirty="0"/>
              <a:t>inverse model</a:t>
            </a:r>
            <a:r>
              <a:rPr lang="en-US" dirty="0"/>
              <a:t>, apply input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/>
              <a:t> that matches*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/>
              <a:t>—</a:t>
            </a:r>
            <a:r>
              <a:rPr lang="en-US" dirty="0" err="1"/>
              <a:t>th</a:t>
            </a:r>
            <a:r>
              <a:rPr lang="en-US" dirty="0"/>
              <a:t> derivative of desired output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y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22551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sz="4400" dirty="0"/>
              <a:t>control with inverse models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876988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closed-loop dynamics have undesirable property: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0" y="1596501"/>
            <a:ext cx="2414050" cy="146942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3307976" y="1596501"/>
            <a:ext cx="394448" cy="1545127"/>
          </a:xfrm>
          <a:prstGeom prst="rightBrace">
            <a:avLst>
              <a:gd name="adj1" fmla="val 53787"/>
              <a:gd name="adj2" fmla="val 50000"/>
            </a:avLst>
          </a:prstGeom>
          <a:ln w="508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80246" y="1429411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states in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dirty="0"/>
              <a:t> are </a:t>
            </a:r>
            <a:r>
              <a:rPr lang="en-US" b="1" dirty="0"/>
              <a:t>unobservable</a:t>
            </a:r>
          </a:p>
          <a:p>
            <a:pPr lvl="1"/>
            <a:r>
              <a:rPr lang="en-US" b="1" dirty="0"/>
              <a:t>generally impossible </a:t>
            </a:r>
            <a:r>
              <a:rPr lang="en-US" dirty="0"/>
              <a:t>to compute inverting input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/>
              <a:t> using observations of </a:t>
            </a:r>
            <a:r>
              <a:rPr lang="en-US" i="1" dirty="0">
                <a:latin typeface="Georgia" panose="02040502050405020303" pitchFamily="18" charset="0"/>
                <a:ea typeface="Symbol" charset="2"/>
                <a:cs typeface="Times New Roman" panose="02020603050405020304" pitchFamily="18" charset="0"/>
              </a:rPr>
              <a:t>y</a:t>
            </a:r>
            <a:endParaRPr lang="en-US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312439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by restricting system dynamics, can bypass this issue:</a:t>
            </a:r>
            <a:endParaRPr lang="en-US" b="1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SPIE-DSS </a:t>
            </a:r>
            <a:r>
              <a:rPr lang="en-US" sz="1600" dirty="0"/>
              <a:t>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Dynamic inverse models in human-cyber-physical systems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57286"/>
            <a:ext cx="10058400" cy="2078255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Theorem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(Robinson,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Scobee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, Burden,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Sastry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)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 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if system model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is infinitesimally contractive, 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altLang="en-US" b="1" kern="0" dirty="0" err="1">
                <a:ea typeface="ＭＳ Ｐゴシック" charset="-128"/>
                <a:cs typeface="ＭＳ Ｐゴシック" charset="-128"/>
              </a:rPr>
              <a:t>feedforward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 input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from internal model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asymptotically inverts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system’s dynamics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  <p:bldP spid="18" grpId="0" build="p"/>
      <p:bldP spid="21" grpId="0" uiExpand="1" build="p"/>
      <p:bldP spid="14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55600" y="4745112"/>
            <a:ext cx="8763000" cy="143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defTabSz="914400">
              <a:buClr>
                <a:schemeClr val="tx2"/>
              </a:buClr>
            </a:pPr>
            <a:r>
              <a:rPr lang="en-US" altLang="en-US" sz="2800" b="1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Theorem</a:t>
            </a:r>
            <a:r>
              <a:rPr lang="en-US" altLang="en-US" sz="2800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implies: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 contractive models, trajectories 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x</a:t>
            </a:r>
            <a:r>
              <a:rPr lang="en-US" altLang="en-US" sz="2400" i="1" kern="0" baseline="-2500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1</a:t>
            </a:r>
            <a:r>
              <a:rPr lang="en-US" altLang="en-US" sz="2400" i="1" kern="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x</a:t>
            </a:r>
            <a:r>
              <a:rPr lang="en-US" altLang="en-US" sz="2400" i="1" kern="0" baseline="-2500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2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converge to 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err="1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feedforward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input “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asymptotically inverts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”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dynamics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28600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9pPr>
          </a:lstStyle>
          <a:p>
            <a:pPr algn="ctr" defTabSz="914400">
              <a:buClr>
                <a:schemeClr val="tx2"/>
              </a:buClr>
            </a:pPr>
            <a:r>
              <a:rPr lang="en-US" altLang="en-US" sz="40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inversion with contractive model </a:t>
            </a:r>
            <a:r>
              <a:rPr lang="en-US" altLang="en-US" sz="4000" b="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M</a:t>
            </a:r>
            <a:endParaRPr lang="en-US" altLang="en-US" sz="4000" b="0" kern="0" dirty="0">
              <a:solidFill>
                <a:schemeClr val="tx2"/>
              </a:solidFill>
              <a:latin typeface="Times New Roman" charset="0"/>
              <a:ea typeface="ＭＳ Ｐゴシック" charset="-128"/>
            </a:endParaRPr>
          </a:p>
        </p:txBody>
      </p:sp>
      <p:pic>
        <p:nvPicPr>
          <p:cNvPr id="33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8630" y="2581342"/>
            <a:ext cx="12287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atlas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1048" y="3043554"/>
            <a:ext cx="13033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7048" y="1143865"/>
            <a:ext cx="1119188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loud Callout 54"/>
          <p:cNvSpPr>
            <a:spLocks noChangeArrowheads="1"/>
          </p:cNvSpPr>
          <p:nvPr/>
        </p:nvSpPr>
        <p:spPr bwMode="auto">
          <a:xfrm>
            <a:off x="1297450" y="1026315"/>
            <a:ext cx="1676400" cy="914400"/>
          </a:xfrm>
          <a:prstGeom prst="cloudCallout">
            <a:avLst>
              <a:gd name="adj1" fmla="val -53582"/>
              <a:gd name="adj2" fmla="val 70365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TextBox 50"/>
          <p:cNvSpPr txBox="1"/>
          <p:nvPr/>
        </p:nvSpPr>
        <p:spPr>
          <a:xfrm>
            <a:off x="1572187" y="1188567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-1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37604" y="2054341"/>
            <a:ext cx="6461733" cy="2911620"/>
            <a:chOff x="1437604" y="2054341"/>
            <a:chExt cx="6461733" cy="2911620"/>
          </a:xfrm>
        </p:grpSpPr>
        <p:cxnSp>
          <p:nvCxnSpPr>
            <p:cNvPr id="39" name="Curved Connector 34"/>
            <p:cNvCxnSpPr>
              <a:cxnSpLocks noChangeShapeType="1"/>
            </p:cNvCxnSpPr>
            <p:nvPr/>
          </p:nvCxnSpPr>
          <p:spPr bwMode="auto">
            <a:xfrm flipV="1">
              <a:off x="5190565" y="4238111"/>
              <a:ext cx="2460905" cy="599686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urved Connector 35"/>
            <p:cNvCxnSpPr>
              <a:cxnSpLocks noChangeShapeType="1"/>
            </p:cNvCxnSpPr>
            <p:nvPr/>
          </p:nvCxnSpPr>
          <p:spPr bwMode="auto">
            <a:xfrm>
              <a:off x="5998638" y="3291602"/>
              <a:ext cx="1652832" cy="94650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1437604" y="2054341"/>
              <a:ext cx="6461733" cy="2911620"/>
              <a:chOff x="1437604" y="2054341"/>
              <a:chExt cx="6461733" cy="291162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437604" y="2054341"/>
                <a:ext cx="3058196" cy="1059841"/>
                <a:chOff x="1479176" y="2420290"/>
                <a:chExt cx="5585012" cy="1935528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 flipH="1">
                  <a:off x="1791310" y="2420290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Curved Right Arrow 58"/>
                <p:cNvSpPr/>
                <p:nvPr/>
              </p:nvSpPr>
              <p:spPr>
                <a:xfrm rot="10800000">
                  <a:off x="4866651" y="2792430"/>
                  <a:ext cx="2197537" cy="1219202"/>
                </a:xfrm>
                <a:prstGeom prst="curvedRightArrow">
                  <a:avLst>
                    <a:gd name="adj1" fmla="val 22017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Right Arrow 59"/>
                <p:cNvSpPr/>
                <p:nvPr/>
              </p:nvSpPr>
              <p:spPr>
                <a:xfrm>
                  <a:off x="2750535" y="3198843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input </a:t>
                  </a:r>
                  <a:r>
                    <a:rPr lang="en-US" i="1" dirty="0" err="1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u</a:t>
                  </a:r>
                  <a:r>
                    <a:rPr lang="en-US" i="1" baseline="-25000" dirty="0" err="1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d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  <p:sp>
              <p:nvSpPr>
                <p:cNvPr id="61" name="Curved Right Arrow 60"/>
                <p:cNvSpPr/>
                <p:nvPr/>
              </p:nvSpPr>
              <p:spPr>
                <a:xfrm>
                  <a:off x="1479176" y="2752163"/>
                  <a:ext cx="1999130" cy="1219202"/>
                </a:xfrm>
                <a:prstGeom prst="curvedRightArrow">
                  <a:avLst>
                    <a:gd name="adj1" fmla="val 23510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1"/>
                <p:cNvSpPr/>
                <p:nvPr/>
              </p:nvSpPr>
              <p:spPr>
                <a:xfrm flipH="1">
                  <a:off x="1791310" y="2420290"/>
                  <a:ext cx="3022967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output </a:t>
                  </a:r>
                  <a:r>
                    <a:rPr lang="en-US" i="1" dirty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y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8"/>
              <a:srcRect r="67534" b="-2704"/>
              <a:stretch/>
            </p:blipFill>
            <p:spPr>
              <a:xfrm>
                <a:off x="5161968" y="4186337"/>
                <a:ext cx="1039050" cy="52173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8"/>
              <a:srcRect l="35934" t="7892" r="29305" b="2108"/>
              <a:stretch/>
            </p:blipFill>
            <p:spPr>
              <a:xfrm>
                <a:off x="6042354" y="2785110"/>
                <a:ext cx="1112519" cy="45720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8"/>
              <a:srcRect l="71242" t="-14133" r="408" b="-1545"/>
              <a:stretch/>
            </p:blipFill>
            <p:spPr>
              <a:xfrm>
                <a:off x="6991998" y="4378318"/>
                <a:ext cx="907339" cy="587643"/>
              </a:xfrm>
              <a:prstGeom prst="rect">
                <a:avLst/>
              </a:prstGeom>
            </p:spPr>
          </p:pic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/>
          <a:srcRect l="71242" t="-14133" r="16074" b="11186"/>
          <a:stretch/>
        </p:blipFill>
        <p:spPr>
          <a:xfrm>
            <a:off x="8038879" y="5221839"/>
            <a:ext cx="335502" cy="43220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SPIE-DSS </a:t>
            </a:r>
            <a:r>
              <a:rPr lang="en-US" sz="1600" dirty="0"/>
              <a:t>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Dynamic inverse models in human-cyber-physical systems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917313CF-6302-4B7B-8F5B-738A954DAC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79948" y="2227171"/>
            <a:ext cx="2763279" cy="22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coupling humans and machines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5" y="3854706"/>
            <a:ext cx="4151468" cy="276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https://s.yimg.com/ny/api/res/1.2/U_91lJLenp4PDGo3PMiYrQ--~A/YXBwaWQ9aGlnaGxhbmRlcjtzbT0xO3c9MTI4MDtoPTk2MA--/http:/media.zenfs.com/en-US/homerun/ccn_656/ef11676be553e864b7c2954b5b425f81">
            <a:extLst>
              <a:ext uri="{FF2B5EF4-FFF2-40B4-BE49-F238E27FC236}">
                <a16:creationId xmlns:a16="http://schemas.microsoft.com/office/drawing/2014/main" id="{AFDCC7B0-E461-4C57-BD94-3B65DFBD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96" y="2590812"/>
            <a:ext cx="3659386" cy="18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elastdriverlicenseholder.files.wordpress.com/2018/05/waymo-crash.png">
            <a:extLst>
              <a:ext uri="{FF2B5EF4-FFF2-40B4-BE49-F238E27FC236}">
                <a16:creationId xmlns:a16="http://schemas.microsoft.com/office/drawing/2014/main" id="{BB59C2E1-0923-4D50-A00D-3F1B9DE90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2061" r="35979" b="34141"/>
          <a:stretch/>
        </p:blipFill>
        <p:spPr bwMode="auto">
          <a:xfrm>
            <a:off x="5055596" y="4574961"/>
            <a:ext cx="3659385" cy="20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E2ADF32-8964-4B26-939C-CCF837059544}"/>
              </a:ext>
            </a:extLst>
          </p:cNvPr>
          <p:cNvSpPr txBox="1">
            <a:spLocks/>
          </p:cNvSpPr>
          <p:nvPr/>
        </p:nvSpPr>
        <p:spPr>
          <a:xfrm>
            <a:off x="-461213" y="2624527"/>
            <a:ext cx="10058400" cy="141947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naïve coupling </a:t>
            </a:r>
            <a:r>
              <a:rPr lang="en-US">
                <a:solidFill>
                  <a:srgbClr val="FFFFFF"/>
                </a:solidFill>
              </a:rPr>
              <a:t>can lead to performance loss</a:t>
            </a:r>
          </a:p>
          <a:p>
            <a:r>
              <a:rPr lang="en-US">
                <a:solidFill>
                  <a:srgbClr val="FFFFFF"/>
                </a:solidFill>
              </a:rPr>
              <a:t> ranging from mild to catastrophic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9B9EBA62-F1D5-492D-914D-B0D28B5BD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6C924E-8BCE-4E5B-9C37-8E7605A7E732}"/>
              </a:ext>
            </a:extLst>
          </p:cNvPr>
          <p:cNvSpPr txBox="1">
            <a:spLocks/>
          </p:cNvSpPr>
          <p:nvPr/>
        </p:nvSpPr>
        <p:spPr>
          <a:xfrm>
            <a:off x="415637" y="0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today’s talk: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A9872E9-C55C-4843-BC5C-937406769638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</a:rPr>
              <a:t>takeaway: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humans can invert contractive dynamics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F4C63D-8584-4235-B8B8-AC64333529FB}"/>
              </a:ext>
            </a:extLst>
          </p:cNvPr>
          <p:cNvGrpSpPr/>
          <p:nvPr/>
        </p:nvGrpSpPr>
        <p:grpSpPr>
          <a:xfrm>
            <a:off x="113055" y="1803679"/>
            <a:ext cx="4692318" cy="3366908"/>
            <a:chOff x="113055" y="2666128"/>
            <a:chExt cx="4692318" cy="3366908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C17FE35B-1076-4FEF-87C0-4C663C8C7D3A}"/>
                </a:ext>
              </a:extLst>
            </p:cNvPr>
            <p:cNvSpPr txBox="1">
              <a:spLocks/>
            </p:cNvSpPr>
            <p:nvPr/>
          </p:nvSpPr>
          <p:spPr>
            <a:xfrm>
              <a:off x="1130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contractive contact-rich robot dynamics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DCE8028-063B-4EE7-AA98-6AEDDFF85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21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9CF813-09B0-401A-A013-5E89182F8751}"/>
              </a:ext>
            </a:extLst>
          </p:cNvPr>
          <p:cNvGrpSpPr/>
          <p:nvPr/>
        </p:nvGrpSpPr>
        <p:grpSpPr>
          <a:xfrm>
            <a:off x="4988498" y="1486812"/>
            <a:ext cx="3403635" cy="3137501"/>
            <a:chOff x="4631116" y="1540537"/>
            <a:chExt cx="4118398" cy="379637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978E9F2-2027-4B5A-B27A-7E04F2066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sp>
          <p:nvSpPr>
            <p:cNvPr id="14" name="Cloud Callout 54">
              <a:extLst>
                <a:ext uri="{FF2B5EF4-FFF2-40B4-BE49-F238E27FC236}">
                  <a16:creationId xmlns:a16="http://schemas.microsoft.com/office/drawing/2014/main" id="{104F5C88-B0D7-4570-85D6-ECB26C8868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182895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DA28A6-35E8-457A-80AB-2D0B92FF0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777443" y="1912344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502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180488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rgbClr val="000000"/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27AD85-4BD1-43CB-AEE2-551CB5D923ED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</a:rPr>
              <a:t>takeaway: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humans can invert contractive dynamics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5764E65-149A-4DC9-9FB3-B883F3A25066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</a:rPr>
              <a:t>takeaway: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humans can invert contractive dynamics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0E90DB9-65C9-4306-9E32-E280809EA681}"/>
              </a:ext>
            </a:extLst>
          </p:cNvPr>
          <p:cNvSpPr txBox="1">
            <a:spLocks/>
          </p:cNvSpPr>
          <p:nvPr/>
        </p:nvSpPr>
        <p:spPr>
          <a:xfrm>
            <a:off x="415636" y="621122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future work:  </a:t>
            </a:r>
            <a:r>
              <a:rPr lang="en-US" b="1" dirty="0">
                <a:solidFill>
                  <a:srgbClr val="000000"/>
                </a:solidFill>
              </a:rPr>
              <a:t>experimental integration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C2B73B-9E0A-4222-AA71-48C20846FC44}"/>
              </a:ext>
            </a:extLst>
          </p:cNvPr>
          <p:cNvGrpSpPr/>
          <p:nvPr/>
        </p:nvGrpSpPr>
        <p:grpSpPr>
          <a:xfrm>
            <a:off x="4988498" y="1486812"/>
            <a:ext cx="3403635" cy="3137501"/>
            <a:chOff x="4631116" y="1540537"/>
            <a:chExt cx="4118398" cy="379637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6B71109-82A4-4BBC-AE04-63270814B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sp>
          <p:nvSpPr>
            <p:cNvPr id="21" name="Cloud Callout 54">
              <a:extLst>
                <a:ext uri="{FF2B5EF4-FFF2-40B4-BE49-F238E27FC236}">
                  <a16:creationId xmlns:a16="http://schemas.microsoft.com/office/drawing/2014/main" id="{BED42623-7D0C-4214-9007-2729052802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182895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E9EB564-59BB-43CB-B47B-D16EE2A7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777443" y="1912344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47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AAA732DA-5C50-4235-82A2-129E4A52B671}"/>
              </a:ext>
            </a:extLst>
          </p:cNvPr>
          <p:cNvGrpSpPr/>
          <p:nvPr/>
        </p:nvGrpSpPr>
        <p:grpSpPr>
          <a:xfrm>
            <a:off x="2142063" y="2289656"/>
            <a:ext cx="1392392" cy="714698"/>
            <a:chOff x="675344" y="2489892"/>
            <a:chExt cx="1392392" cy="71469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42BB465-FE86-42A2-8B00-E815DBCFC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8307" y="2515161"/>
              <a:ext cx="689429" cy="689429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6D08599-DBB4-44A2-927E-290FE4035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344" y="2489892"/>
              <a:ext cx="685800" cy="68580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4686504-1AB1-47CC-9EF2-607EE084E8F0}"/>
              </a:ext>
            </a:extLst>
          </p:cNvPr>
          <p:cNvGrpSpPr/>
          <p:nvPr/>
        </p:nvGrpSpPr>
        <p:grpSpPr>
          <a:xfrm>
            <a:off x="6325528" y="2300372"/>
            <a:ext cx="1380707" cy="693042"/>
            <a:chOff x="4572000" y="2537953"/>
            <a:chExt cx="1380707" cy="6930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907" y="2537953"/>
              <a:ext cx="685800" cy="68579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545195"/>
              <a:ext cx="685800" cy="685800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157C388-9F42-4D0A-B245-3F50C529BE2F}"/>
              </a:ext>
            </a:extLst>
          </p:cNvPr>
          <p:cNvGrpSpPr/>
          <p:nvPr/>
        </p:nvGrpSpPr>
        <p:grpSpPr>
          <a:xfrm>
            <a:off x="7757453" y="2310374"/>
            <a:ext cx="1369470" cy="691285"/>
            <a:chOff x="2544228" y="2539227"/>
            <a:chExt cx="1369470" cy="6912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7898" y="2539227"/>
              <a:ext cx="685800" cy="69128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228" y="2541335"/>
              <a:ext cx="699796" cy="685800"/>
            </a:xfrm>
            <a:prstGeom prst="rect">
              <a:avLst/>
            </a:prstGeom>
          </p:spPr>
        </p:pic>
      </p:grpSp>
      <p:sp>
        <p:nvSpPr>
          <p:cNvPr id="47" name="Text Placeholder 1"/>
          <p:cNvSpPr txBox="1">
            <a:spLocks/>
          </p:cNvSpPr>
          <p:nvPr/>
        </p:nvSpPr>
        <p:spPr>
          <a:xfrm>
            <a:off x="4162714" y="47887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298" y="197362"/>
            <a:ext cx="4241795" cy="7157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87" y="3826251"/>
            <a:ext cx="1023413" cy="654083"/>
          </a:xfrm>
          <a:prstGeom prst="rect">
            <a:avLst/>
          </a:prstGeom>
        </p:spPr>
      </p:pic>
      <p:sp>
        <p:nvSpPr>
          <p:cNvPr id="49" name="Text Placeholder 1"/>
          <p:cNvSpPr txBox="1">
            <a:spLocks/>
          </p:cNvSpPr>
          <p:nvPr/>
        </p:nvSpPr>
        <p:spPr>
          <a:xfrm>
            <a:off x="402792" y="4480334"/>
            <a:ext cx="4065404" cy="737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ARO YIP </a:t>
            </a:r>
            <a:r>
              <a:rPr lang="pl-PL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#W911NF-16-1-0158:  </a:t>
            </a:r>
            <a:r>
              <a:rPr lang="pl-PL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Predictive models for sensorimotor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control of legged locomotion</a:t>
            </a:r>
            <a:endParaRPr lang="en-US" sz="20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9672D40-9671-4A56-B26E-B4CE381E4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9134" y="3547717"/>
            <a:ext cx="900180" cy="905382"/>
          </a:xfrm>
          <a:prstGeom prst="rect">
            <a:avLst/>
          </a:prstGeom>
        </p:spPr>
      </p:pic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8C214C2C-0020-4D1F-9A34-D3B2BF6B99CB}"/>
              </a:ext>
            </a:extLst>
          </p:cNvPr>
          <p:cNvSpPr txBox="1">
            <a:spLocks/>
          </p:cNvSpPr>
          <p:nvPr/>
        </p:nvSpPr>
        <p:spPr>
          <a:xfrm>
            <a:off x="4911604" y="4480334"/>
            <a:ext cx="3508744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CPS CRII #1565529:  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Provably-safe interventions for human-cyber-physical systems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7C32F8-2A1A-4B87-9F8A-A3FBBCD3D90A}"/>
              </a:ext>
            </a:extLst>
          </p:cNvPr>
          <p:cNvGrpSpPr/>
          <p:nvPr/>
        </p:nvGrpSpPr>
        <p:grpSpPr>
          <a:xfrm>
            <a:off x="3590370" y="2313118"/>
            <a:ext cx="1388762" cy="693042"/>
            <a:chOff x="-106550" y="3617136"/>
            <a:chExt cx="1388762" cy="69304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2433CE0-33EE-40C5-BD61-2FDB99F9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6413" y="3617136"/>
              <a:ext cx="685799" cy="685799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440B282-FDB8-4C3C-B7B8-13C5D9B08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06550" y="3624378"/>
              <a:ext cx="685800" cy="685800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14D6B6C-FEEC-499D-AF99-FCEF90B1A5EE}"/>
              </a:ext>
            </a:extLst>
          </p:cNvPr>
          <p:cNvGrpSpPr/>
          <p:nvPr/>
        </p:nvGrpSpPr>
        <p:grpSpPr>
          <a:xfrm>
            <a:off x="10675" y="2305820"/>
            <a:ext cx="2071844" cy="687196"/>
            <a:chOff x="3141348" y="3844087"/>
            <a:chExt cx="2071844" cy="68719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392" y="3844087"/>
              <a:ext cx="685800" cy="685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FA7C9D6-C4DC-4501-842C-8401C5636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44311" y="3845483"/>
              <a:ext cx="682300" cy="68580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59D8A06-A5FC-46CE-B2EC-EA75CC24B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348" y="3868258"/>
              <a:ext cx="685800" cy="660059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1DEF310-3572-467F-89DC-3717E163A6A8}"/>
              </a:ext>
            </a:extLst>
          </p:cNvPr>
          <p:cNvGrpSpPr/>
          <p:nvPr/>
        </p:nvGrpSpPr>
        <p:grpSpPr>
          <a:xfrm>
            <a:off x="5090319" y="2316731"/>
            <a:ext cx="1175446" cy="689429"/>
            <a:chOff x="6703053" y="1807960"/>
            <a:chExt cx="1175446" cy="68942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467AE7E-2E7C-4943-8B1B-2B513A6F6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189070" y="1807960"/>
              <a:ext cx="689429" cy="689429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A7A73DF-578B-4B8E-9C2B-018AFB384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6703053" y="1912462"/>
              <a:ext cx="486017" cy="486017"/>
            </a:xfrm>
            <a:prstGeom prst="rect">
              <a:avLst/>
            </a:prstGeom>
          </p:spPr>
        </p:pic>
      </p:grpSp>
      <p:sp>
        <p:nvSpPr>
          <p:cNvPr id="80" name="Text Placeholder 1">
            <a:extLst>
              <a:ext uri="{FF2B5EF4-FFF2-40B4-BE49-F238E27FC236}">
                <a16:creationId xmlns:a16="http://schemas.microsoft.com/office/drawing/2014/main" id="{0A2C9AFE-6292-40E2-9E27-0D069F693FCE}"/>
              </a:ext>
            </a:extLst>
          </p:cNvPr>
          <p:cNvSpPr txBox="1">
            <a:spLocks/>
          </p:cNvSpPr>
          <p:nvPr/>
        </p:nvSpPr>
        <p:spPr>
          <a:xfrm>
            <a:off x="4750888" y="5464815"/>
            <a:ext cx="3830176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CPS Medium #1836819:  </a:t>
            </a: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Certifiable reinforcement learning for cyber-physical systems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DCA934C-81A5-4EC7-9E18-246F13BA02A0}"/>
              </a:ext>
            </a:extLst>
          </p:cNvPr>
          <p:cNvGrpSpPr/>
          <p:nvPr/>
        </p:nvGrpSpPr>
        <p:grpSpPr>
          <a:xfrm>
            <a:off x="6093859" y="1515583"/>
            <a:ext cx="2778664" cy="692738"/>
            <a:chOff x="6093859" y="998654"/>
            <a:chExt cx="2778664" cy="6927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723" y="998654"/>
              <a:ext cx="685800" cy="68580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BF6156B-8306-40B4-BF2C-EDD7A39B4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6804388" y="1002375"/>
              <a:ext cx="685800" cy="6858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31EBE35-E8DA-4089-AD00-119C19F39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497194" y="998654"/>
              <a:ext cx="685800" cy="6858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B58A638-E70B-45A1-B26B-46B43407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859" y="1005592"/>
              <a:ext cx="685800" cy="685800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F8F0C8B-2AD9-4918-862D-E3508C1A7E36}"/>
              </a:ext>
            </a:extLst>
          </p:cNvPr>
          <p:cNvGrpSpPr/>
          <p:nvPr/>
        </p:nvGrpSpPr>
        <p:grpSpPr>
          <a:xfrm>
            <a:off x="400397" y="1515283"/>
            <a:ext cx="5519149" cy="700982"/>
            <a:chOff x="45768" y="998354"/>
            <a:chExt cx="5519149" cy="70098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230" y="1008561"/>
              <a:ext cx="689429" cy="68942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515097" y="1003541"/>
              <a:ext cx="689429" cy="689429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7457F96-0470-40D2-BBA4-75DEFFF9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204526" y="1009907"/>
              <a:ext cx="689429" cy="68942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55F2DB3-57B6-42AB-A02F-39B9BDB54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39546" y="1004481"/>
              <a:ext cx="689429" cy="68942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A7576AE-19E7-4C9B-ACA3-8024729BE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68" y="998354"/>
              <a:ext cx="685800" cy="6858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E9FB0B7-16C1-48C2-9568-5FD938393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428975" y="1004480"/>
              <a:ext cx="689429" cy="68942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F178422D-ACF6-4F3F-9EA9-4414689DF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/>
            <a:stretch/>
          </p:blipFill>
          <p:spPr>
            <a:xfrm>
              <a:off x="4893955" y="1003541"/>
              <a:ext cx="670962" cy="689429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BFCF164-34E2-41E4-9867-903BBD54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/>
            <a:stretch/>
          </p:blipFill>
          <p:spPr>
            <a:xfrm>
              <a:off x="2116602" y="1004480"/>
              <a:ext cx="689429" cy="689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E0C73B-556F-44E3-8A90-FBAB5F2314BB}"/>
              </a:ext>
            </a:extLst>
          </p:cNvPr>
          <p:cNvGrpSpPr/>
          <p:nvPr/>
        </p:nvGrpSpPr>
        <p:grpSpPr>
          <a:xfrm>
            <a:off x="4338627" y="1540537"/>
            <a:ext cx="4692318" cy="4492499"/>
            <a:chOff x="4338627" y="1540537"/>
            <a:chExt cx="4692318" cy="4492499"/>
          </a:xfrm>
        </p:grpSpPr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CDCB01F5-DAB7-4413-85B7-620AA7D3357D}"/>
                </a:ext>
              </a:extLst>
            </p:cNvPr>
            <p:cNvSpPr txBox="1">
              <a:spLocks/>
            </p:cNvSpPr>
            <p:nvPr/>
          </p:nvSpPr>
          <p:spPr>
            <a:xfrm>
              <a:off x="4338627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5DB4875-0C18-4D03-AB5F-CEB5D00C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9F0057-A564-469D-A5CC-09A3A658943B}"/>
                </a:ext>
              </a:extLst>
            </p:cNvPr>
            <p:cNvGrpSpPr/>
            <p:nvPr/>
          </p:nvGrpSpPr>
          <p:grpSpPr>
            <a:xfrm>
              <a:off x="6506056" y="1540537"/>
              <a:ext cx="2243458" cy="2889780"/>
              <a:chOff x="2131299" y="1540537"/>
              <a:chExt cx="2243458" cy="2889780"/>
            </a:xfrm>
          </p:grpSpPr>
          <p:sp>
            <p:nvSpPr>
              <p:cNvPr id="16" name="Cloud Callout 54">
                <a:extLst>
                  <a:ext uri="{FF2B5EF4-FFF2-40B4-BE49-F238E27FC236}">
                    <a16:creationId xmlns:a16="http://schemas.microsoft.com/office/drawing/2014/main" id="{7FAE3F4B-1D69-4AA8-8753-988305153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5E3A3CC-F3C2-43AB-AC69-0B26F4CD52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876291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1D2C12-71D6-45D3-9924-79C605CC58A5}"/>
              </a:ext>
            </a:extLst>
          </p:cNvPr>
          <p:cNvGrpSpPr/>
          <p:nvPr/>
        </p:nvGrpSpPr>
        <p:grpSpPr>
          <a:xfrm>
            <a:off x="4633207" y="1539076"/>
            <a:ext cx="4118398" cy="3796376"/>
            <a:chOff x="4912547" y="1438525"/>
            <a:chExt cx="4118398" cy="379637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5ABB956-B788-4283-9153-90B38DE17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12547" y="2535281"/>
              <a:ext cx="3343567" cy="2699620"/>
            </a:xfrm>
            <a:prstGeom prst="rect">
              <a:avLst/>
            </a:prstGeom>
          </p:spPr>
        </p:pic>
        <p:sp>
          <p:nvSpPr>
            <p:cNvPr id="15" name="Cloud Callout 54">
              <a:extLst>
                <a:ext uri="{FF2B5EF4-FFF2-40B4-BE49-F238E27FC236}">
                  <a16:creationId xmlns:a16="http://schemas.microsoft.com/office/drawing/2014/main" id="{747CC9EF-DC18-4969-B17C-10613299FB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64326" y="1761686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B54CEC-0851-4A18-B69D-425FDD6A9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058874" y="1810332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680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812825" y="385576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4383313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4383622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6625" y="3982211"/>
            <a:ext cx="4718804" cy="1979077"/>
            <a:chOff x="86625" y="3982211"/>
            <a:chExt cx="4718804" cy="19790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77679"/>
            <a:stretch/>
          </p:blipFill>
          <p:spPr>
            <a:xfrm>
              <a:off x="86625" y="3982211"/>
              <a:ext cx="4718804" cy="396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48893" b="24043"/>
            <a:stretch/>
          </p:blipFill>
          <p:spPr>
            <a:xfrm>
              <a:off x="86625" y="4942795"/>
              <a:ext cx="4718804" cy="4812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75465"/>
            <a:stretch/>
          </p:blipFill>
          <p:spPr>
            <a:xfrm>
              <a:off x="86625" y="5525000"/>
              <a:ext cx="4718804" cy="43628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t="22651" b="52746"/>
            <a:stretch/>
          </p:blipFill>
          <p:spPr>
            <a:xfrm>
              <a:off x="86625" y="4440096"/>
              <a:ext cx="4718804" cy="437513"/>
            </a:xfrm>
            <a:prstGeom prst="rect">
              <a:avLst/>
            </a:prstGeom>
          </p:spPr>
        </p:pic>
      </p:grpSp>
      <p:sp>
        <p:nvSpPr>
          <p:cNvPr id="19" name="Text Placeholder 2"/>
          <p:cNvSpPr txBox="1">
            <a:spLocks/>
          </p:cNvSpPr>
          <p:nvPr/>
        </p:nvSpPr>
        <p:spPr>
          <a:xfrm>
            <a:off x="4794679" y="4857332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542399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1926"/>
            <a:ext cx="9144000" cy="3300159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0" y="3302086"/>
            <a:ext cx="4563292" cy="340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>
                <a:solidFill>
                  <a:schemeClr val="tx2"/>
                </a:solidFill>
              </a:rPr>
              <a:t>Muybridge 1887 (reprinted by Dover in 1957)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1249542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parsimonious models are piecewise-defined</a:t>
            </a:r>
          </a:p>
        </p:txBody>
      </p:sp>
    </p:spTree>
    <p:extLst>
      <p:ext uri="{BB962C8B-B14F-4D97-AF65-F5344CB8AC3E}">
        <p14:creationId xmlns:p14="http://schemas.microsoft.com/office/powerpoint/2010/main" val="132826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6" grpId="0" build="p"/>
      <p:bldP spid="17" grpId="0" build="p"/>
      <p:bldP spid="19" grpId="0" build="p"/>
      <p:bldP spid="20" grpId="0" build="p"/>
      <p:bldP spid="32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812825" y="95267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1079126"/>
            <a:ext cx="4718804" cy="39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2039710"/>
            <a:ext cx="4718804" cy="48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2621915"/>
            <a:ext cx="4718804" cy="4362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97836" y="1480228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416967" y="1480537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1537011"/>
            <a:ext cx="4718804" cy="43751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794679" y="1954247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805429" y="2520910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159143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state space is a complete Riemannian manifold with respect to the </a:t>
            </a:r>
            <a:r>
              <a:rPr lang="en-US">
                <a:solidFill>
                  <a:schemeClr val="tx2"/>
                </a:solidFill>
              </a:rPr>
              <a:t>(</a:t>
            </a:r>
            <a:r>
              <a:rPr lang="en-US" dirty="0" err="1">
                <a:solidFill>
                  <a:schemeClr val="tx2"/>
                </a:solidFill>
              </a:rPr>
              <a:t>nondegenerate</a:t>
            </a:r>
            <a:r>
              <a:rPr lang="en-US" dirty="0">
                <a:solidFill>
                  <a:schemeClr val="tx2"/>
                </a:solidFill>
              </a:rPr>
              <a:t>) inertia tensor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vector field is globally </a:t>
            </a:r>
            <a:r>
              <a:rPr lang="en-US" dirty="0" err="1">
                <a:solidFill>
                  <a:schemeClr val="tx2"/>
                </a:solidFill>
              </a:rPr>
              <a:t>Lipschitz</a:t>
            </a:r>
            <a:r>
              <a:rPr lang="en-US" dirty="0">
                <a:solidFill>
                  <a:schemeClr val="tx2"/>
                </a:solidFill>
              </a:rPr>
              <a:t> continuous: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never tangent to one another: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all the functions are sufficiently smooth: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308"/>
            <a:ext cx="9144000" cy="3256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703" y="5630081"/>
            <a:ext cx="4838595" cy="493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539" y="6221245"/>
            <a:ext cx="2299550" cy="38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21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812825" y="95267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1079126"/>
            <a:ext cx="4718804" cy="39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2039710"/>
            <a:ext cx="4718804" cy="48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2621915"/>
            <a:ext cx="4718804" cy="4362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97836" y="1480228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416967" y="1480537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1537011"/>
            <a:ext cx="4718804" cy="43751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794679" y="1954247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805429" y="2520910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159143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orthogonal: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2853"/>
            <a:ext cx="9144000" cy="4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537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49" y="1500463"/>
            <a:ext cx="7105703" cy="1437934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0" y="1009860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piecewise-differentiability:</a:t>
            </a:r>
          </a:p>
        </p:txBody>
      </p:sp>
    </p:spTree>
    <p:extLst>
      <p:ext uri="{BB962C8B-B14F-4D97-AF65-F5344CB8AC3E}">
        <p14:creationId xmlns:p14="http://schemas.microsoft.com/office/powerpoint/2010/main" val="1476046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174941"/>
            <a:ext cx="9144000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Ballard </a:t>
            </a:r>
            <a:r>
              <a:rPr lang="en-US" sz="1600" i="1" dirty="0">
                <a:solidFill>
                  <a:schemeClr val="tx2"/>
                </a:solidFill>
              </a:rPr>
              <a:t>Archive for Rational Mechanics and Analysis</a:t>
            </a:r>
            <a:r>
              <a:rPr lang="en-US" sz="1600" dirty="0">
                <a:solidFill>
                  <a:schemeClr val="tx2"/>
                </a:solidFill>
              </a:rPr>
              <a:t> 2000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The Dynamics of Discrete Mechanical Systems with Perfect Unilateral Constraints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812825" y="114584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241034"/>
            <a:ext cx="4718804" cy="396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1201618"/>
            <a:ext cx="4718804" cy="48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1783823"/>
            <a:ext cx="4718804" cy="436288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3197836" y="64213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642445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698919"/>
            <a:ext cx="4718804" cy="437513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4794679" y="111615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1682818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4950626"/>
            <a:ext cx="10058400" cy="130866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(Ballard): 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tx2"/>
                </a:solidFill>
              </a:rPr>
              <a:t>trajectories exist and are unique in forward time</a:t>
            </a: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0" y="2321051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dirty="0">
                <a:solidFill>
                  <a:schemeClr val="tx2"/>
                </a:solidFill>
              </a:rPr>
              <a:t>make the following assumptions: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state space is a complete Riemannian manifold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vector field is globally </a:t>
            </a:r>
            <a:r>
              <a:rPr lang="en-US" dirty="0" err="1">
                <a:solidFill>
                  <a:schemeClr val="tx2"/>
                </a:solidFill>
              </a:rPr>
              <a:t>Lipschitz</a:t>
            </a:r>
            <a:r>
              <a:rPr lang="en-US" dirty="0">
                <a:solidFill>
                  <a:schemeClr val="tx2"/>
                </a:solidFill>
              </a:rPr>
              <a:t> continuous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never tangent to one another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all the functions are sufficiently smooth</a:t>
            </a:r>
          </a:p>
        </p:txBody>
      </p:sp>
    </p:spTree>
    <p:extLst>
      <p:ext uri="{BB962C8B-B14F-4D97-AF65-F5344CB8AC3E}">
        <p14:creationId xmlns:p14="http://schemas.microsoft.com/office/powerpoint/2010/main" val="210489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2" grpId="0" build="p" animBg="1"/>
      <p:bldP spid="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5845203" y="1258229"/>
            <a:ext cx="3207967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human</a:t>
            </a:r>
            <a:r>
              <a:rPr lang="en-US" sz="4000" b="0" dirty="0"/>
              <a:t>/</a:t>
            </a:r>
            <a:r>
              <a:rPr lang="en-US" sz="4000" b="0" dirty="0">
                <a:solidFill>
                  <a:srgbClr val="FFC000"/>
                </a:solidFill>
              </a:rPr>
              <a:t>machine</a:t>
            </a:r>
            <a:r>
              <a:rPr lang="en-US" sz="4000" b="0" dirty="0"/>
              <a:t> system:</a:t>
            </a:r>
          </a:p>
          <a:p>
            <a:pPr>
              <a:spcBef>
                <a:spcPts val="0"/>
              </a:spcBef>
            </a:pPr>
            <a:r>
              <a:rPr lang="en-US" dirty="0"/>
              <a:t>robot teleoperation</a:t>
            </a:r>
            <a:endParaRPr lang="en-US" sz="4000" i="1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/>
              <a:t>Chiawakum</a:t>
            </a:r>
            <a:r>
              <a:rPr lang="en-US" sz="1400" dirty="0"/>
              <a:t> Creek Fire near Lake Wenatchee, WA © Michael Stanford 2015 http://</a:t>
            </a:r>
            <a:r>
              <a:rPr lang="en-US" sz="1400" dirty="0" err="1"/>
              <a:t>yourshot.nationalgeographic.com</a:t>
            </a:r>
            <a:r>
              <a:rPr lang="en-US" sz="1400" dirty="0"/>
              <a:t>/photos/4181903/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7FA2722-C1CA-4498-B079-970E1AA4A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1D6F30-AAFB-4BA8-BC1E-588F14712ADC}"/>
              </a:ext>
            </a:extLst>
          </p:cNvPr>
          <p:cNvGrpSpPr/>
          <p:nvPr/>
        </p:nvGrpSpPr>
        <p:grpSpPr>
          <a:xfrm>
            <a:off x="1479176" y="2469642"/>
            <a:ext cx="5585012" cy="1734730"/>
            <a:chOff x="1479176" y="2469642"/>
            <a:chExt cx="5585012" cy="1734730"/>
          </a:xfrm>
        </p:grpSpPr>
        <p:sp>
          <p:nvSpPr>
            <p:cNvPr id="21" name="Curved Right Arrow 11">
              <a:extLst>
                <a:ext uri="{FF2B5EF4-FFF2-40B4-BE49-F238E27FC236}">
                  <a16:creationId xmlns:a16="http://schemas.microsoft.com/office/drawing/2014/main" id="{9C019F51-FA8F-4441-B4C9-2D589EFE5B8F}"/>
                </a:ext>
              </a:extLst>
            </p:cNvPr>
            <p:cNvSpPr/>
            <p:nvPr/>
          </p:nvSpPr>
          <p:spPr>
            <a:xfrm>
              <a:off x="1479176" y="2701116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Right Arrow 12">
              <a:extLst>
                <a:ext uri="{FF2B5EF4-FFF2-40B4-BE49-F238E27FC236}">
                  <a16:creationId xmlns:a16="http://schemas.microsoft.com/office/drawing/2014/main" id="{78172472-119D-48E6-90B4-FB62D1887BAE}"/>
                </a:ext>
              </a:extLst>
            </p:cNvPr>
            <p:cNvSpPr/>
            <p:nvPr/>
          </p:nvSpPr>
          <p:spPr>
            <a:xfrm rot="10800000">
              <a:off x="4866651" y="2741383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Right Arrow 7">
              <a:extLst>
                <a:ext uri="{FF2B5EF4-FFF2-40B4-BE49-F238E27FC236}">
                  <a16:creationId xmlns:a16="http://schemas.microsoft.com/office/drawing/2014/main" id="{63DF0C18-D477-41F3-83EA-3E0D190D5A28}"/>
                </a:ext>
              </a:extLst>
            </p:cNvPr>
            <p:cNvSpPr/>
            <p:nvPr/>
          </p:nvSpPr>
          <p:spPr>
            <a:xfrm>
              <a:off x="3599925" y="3248195"/>
              <a:ext cx="3152129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motor outputs</a:t>
              </a:r>
            </a:p>
          </p:txBody>
        </p:sp>
        <p:sp>
          <p:nvSpPr>
            <p:cNvPr id="24" name="Right Arrow 14">
              <a:extLst>
                <a:ext uri="{FF2B5EF4-FFF2-40B4-BE49-F238E27FC236}">
                  <a16:creationId xmlns:a16="http://schemas.microsoft.com/office/drawing/2014/main" id="{A4FE3D51-26A7-4257-BAFA-49515A3D1433}"/>
                </a:ext>
              </a:extLst>
            </p:cNvPr>
            <p:cNvSpPr/>
            <p:nvPr/>
          </p:nvSpPr>
          <p:spPr>
            <a:xfrm flipH="1">
              <a:off x="1791310" y="2469642"/>
              <a:ext cx="3022967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sensory inputs</a:t>
              </a:r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2F22972-A848-48DB-AC47-8D3AAD34CE8D}"/>
              </a:ext>
            </a:extLst>
          </p:cNvPr>
          <p:cNvSpPr txBox="1">
            <a:spLocks/>
          </p:cNvSpPr>
          <p:nvPr/>
        </p:nvSpPr>
        <p:spPr>
          <a:xfrm>
            <a:off x="-461213" y="2637293"/>
            <a:ext cx="10058400" cy="1404110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how do we enable humans to learn and control </a:t>
            </a:r>
          </a:p>
          <a:p>
            <a:r>
              <a:rPr lang="en-US" b="1" dirty="0"/>
              <a:t>contact-rich robot dynamics?</a:t>
            </a:r>
          </a:p>
        </p:txBody>
      </p:sp>
    </p:spTree>
    <p:extLst>
      <p:ext uri="{BB962C8B-B14F-4D97-AF65-F5344CB8AC3E}">
        <p14:creationId xmlns:p14="http://schemas.microsoft.com/office/powerpoint/2010/main" val="5558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(Ballard):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limbs are compliant, final state varies  </a:t>
            </a:r>
            <a:r>
              <a:rPr lang="en-US" sz="3600" b="1" dirty="0">
                <a:solidFill>
                  <a:schemeClr val="tx2"/>
                </a:solidFill>
              </a:rPr>
              <a:t>continuously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4" r="-218"/>
          <a:stretch/>
        </p:blipFill>
        <p:spPr>
          <a:xfrm>
            <a:off x="6091517" y="5019384"/>
            <a:ext cx="3079377" cy="1838616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0" y="6174941"/>
            <a:ext cx="5661212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>
                <a:solidFill>
                  <a:schemeClr val="tx2"/>
                </a:solidFill>
              </a:rPr>
              <a:t>Ballard </a:t>
            </a:r>
            <a:r>
              <a:rPr lang="en-US" sz="1600" i="1">
                <a:solidFill>
                  <a:schemeClr val="tx2"/>
                </a:solidFill>
              </a:rPr>
              <a:t>Archive for Rational Mechanics and Analysis</a:t>
            </a:r>
            <a:r>
              <a:rPr lang="en-US" sz="1600">
                <a:solidFill>
                  <a:schemeClr val="tx2"/>
                </a:solidFill>
              </a:rPr>
              <a:t> 2000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>
                <a:solidFill>
                  <a:schemeClr val="tx2"/>
                </a:solidFill>
              </a:rPr>
              <a:t>The Dynamics of Discrete Mechanical Systems with Perfect Unilateral Constraints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AA3CE8F-2846-4BE0-BEAB-311DCA9192DD}"/>
              </a:ext>
            </a:extLst>
          </p:cNvPr>
          <p:cNvGrpSpPr/>
          <p:nvPr/>
        </p:nvGrpSpPr>
        <p:grpSpPr>
          <a:xfrm>
            <a:off x="1" y="118578"/>
            <a:ext cx="9143999" cy="2277525"/>
            <a:chOff x="0" y="1468913"/>
            <a:chExt cx="9143999" cy="22775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7D1D60-BBF6-4C8A-8F49-B45C79CF72C1}"/>
                </a:ext>
              </a:extLst>
            </p:cNvPr>
            <p:cNvSpPr/>
            <p:nvPr/>
          </p:nvSpPr>
          <p:spPr>
            <a:xfrm>
              <a:off x="0" y="1468913"/>
              <a:ext cx="9143999" cy="2277525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F1C924-E3BD-41BB-A6FB-964C3931B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47" y="1646243"/>
              <a:ext cx="9048306" cy="2034432"/>
            </a:xfrm>
            <a:prstGeom prst="rect">
              <a:avLst/>
            </a:prstGeom>
          </p:spPr>
        </p:pic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7269716-662E-4BC2-9829-85C639A1D9A2}"/>
              </a:ext>
            </a:extLst>
          </p:cNvPr>
          <p:cNvSpPr txBox="1">
            <a:spLocks/>
          </p:cNvSpPr>
          <p:nvPr/>
        </p:nvSpPr>
        <p:spPr>
          <a:xfrm>
            <a:off x="406308" y="4806152"/>
            <a:ext cx="8312727" cy="117312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Theorem (Burden, </a:t>
            </a:r>
            <a:r>
              <a:rPr lang="en-US" b="1" dirty="0" err="1"/>
              <a:t>Revzen</a:t>
            </a:r>
            <a:r>
              <a:rPr lang="en-US" b="1" dirty="0"/>
              <a:t>, Sastry):  </a:t>
            </a:r>
            <a:r>
              <a:rPr lang="en-US" dirty="0"/>
              <a:t>reduced dynamics can be smoothed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D3695A2-74F7-4F7A-9749-4661A60DA4B8}"/>
              </a:ext>
            </a:extLst>
          </p:cNvPr>
          <p:cNvSpPr txBox="1">
            <a:spLocks/>
          </p:cNvSpPr>
          <p:nvPr/>
        </p:nvSpPr>
        <p:spPr>
          <a:xfrm>
            <a:off x="419649" y="2734188"/>
            <a:ext cx="8312727" cy="173387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/>
              <a:t>Theorem (Burden, Revzen, Sastry):  </a:t>
            </a:r>
          </a:p>
          <a:p>
            <a:pPr>
              <a:spcBef>
                <a:spcPts val="0"/>
              </a:spcBef>
            </a:pPr>
            <a:r>
              <a:rPr lang="en-US"/>
              <a:t>hybrid systems reduce dimension </a:t>
            </a:r>
          </a:p>
          <a:p>
            <a:pPr>
              <a:spcBef>
                <a:spcPts val="0"/>
              </a:spcBef>
            </a:pPr>
            <a:r>
              <a:rPr lang="en-US"/>
              <a:t>near periodic orbits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5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682908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Interpretation: </a:t>
            </a:r>
            <a:r>
              <a:rPr lang="en-US" dirty="0"/>
              <a:t> ground contact performs morphological computation (reduction)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20268" y="-505739"/>
            <a:ext cx="6091816" cy="4897278"/>
            <a:chOff x="2686957" y="1562100"/>
            <a:chExt cx="6587670" cy="52959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8" name="Curved Right Arrow 17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9" name="Curved Right Arrow 18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974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352" y="4323080"/>
            <a:ext cx="5677705" cy="194185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5107" y="113476"/>
            <a:ext cx="8302139" cy="4186054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6" y="235066"/>
            <a:ext cx="7914599" cy="3945048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3495180" y="1492846"/>
            <a:ext cx="3086942" cy="1427313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reduction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322730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Application:  </a:t>
            </a:r>
            <a:r>
              <a:rPr lang="en-US" i="1" dirty="0"/>
              <a:t>n</a:t>
            </a:r>
            <a:r>
              <a:rPr lang="en-US" dirty="0"/>
              <a:t>-leg </a:t>
            </a:r>
            <a:r>
              <a:rPr lang="en-US" dirty="0" err="1"/>
              <a:t>polyped</a:t>
            </a:r>
            <a:r>
              <a:rPr lang="en-US" dirty="0"/>
              <a:t> reduces to lateral leg-spring (LLS) after 1 stride</a:t>
            </a:r>
          </a:p>
        </p:txBody>
      </p:sp>
    </p:spTree>
    <p:extLst>
      <p:ext uri="{BB962C8B-B14F-4D97-AF65-F5344CB8AC3E}">
        <p14:creationId xmlns:p14="http://schemas.microsoft.com/office/powerpoint/2010/main" val="27786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9" grpId="0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  <a:r>
              <a:rPr lang="en-US" sz="1600" dirty="0">
                <a:solidFill>
                  <a:schemeClr val="tx2"/>
                </a:solidFill>
              </a:rPr>
              <a:t>(arXiv:1607.03795)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-444649"/>
            <a:ext cx="9146868" cy="1788419"/>
            <a:chOff x="8123" y="-460552"/>
            <a:chExt cx="10122876" cy="19792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" y="-460552"/>
              <a:ext cx="887578" cy="197925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20057" y="-460551"/>
              <a:ext cx="3440362" cy="1979250"/>
              <a:chOff x="520057" y="-460551"/>
              <a:chExt cx="3440362" cy="1979250"/>
            </a:xfrm>
          </p:grpSpPr>
          <p:sp>
            <p:nvSpPr>
              <p:cNvPr id="16" name="Curved Right Arrow 15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22" name="Curved Right Arrow 2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589677" y="-460552"/>
              <a:ext cx="3440362" cy="1979250"/>
              <a:chOff x="520057" y="-460551"/>
              <a:chExt cx="3440362" cy="1979250"/>
            </a:xfrm>
          </p:grpSpPr>
          <p:sp>
            <p:nvSpPr>
              <p:cNvPr id="30" name="Curved Right Arrow 29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2" name="Curved Right Arrow 3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690637" y="-460552"/>
              <a:ext cx="3440362" cy="1979250"/>
              <a:chOff x="520057" y="-460551"/>
              <a:chExt cx="3440362" cy="1979250"/>
            </a:xfrm>
          </p:grpSpPr>
          <p:sp>
            <p:nvSpPr>
              <p:cNvPr id="35" name="Curved Right Arrow 34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7" name="Curved Right Arrow 36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</p:grpSp>
      <p:sp>
        <p:nvSpPr>
          <p:cNvPr id="4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612204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Theorem: </a:t>
            </a:r>
            <a:r>
              <a:rPr lang="en-US" dirty="0"/>
              <a:t> effect of many steps average to a proportional controller on total energy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1" b="42142"/>
          <a:stretch/>
        </p:blipFill>
        <p:spPr>
          <a:xfrm>
            <a:off x="1315062" y="1695248"/>
            <a:ext cx="6485224" cy="2536193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1315062" y="1695248"/>
            <a:ext cx="489413" cy="253619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919672" y="2118143"/>
            <a:ext cx="1208787" cy="481614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height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927626" y="3334160"/>
            <a:ext cx="1208787" cy="481614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energy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45" grpId="0" uiExpand="1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  <a:r>
              <a:rPr lang="en-US" sz="1600" dirty="0">
                <a:solidFill>
                  <a:schemeClr val="tx2"/>
                </a:solidFill>
              </a:rPr>
              <a:t>(arXiv:1607.03795)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-444649"/>
            <a:ext cx="9146868" cy="1788419"/>
            <a:chOff x="8123" y="-460552"/>
            <a:chExt cx="10122876" cy="19792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" y="-460552"/>
              <a:ext cx="887578" cy="197925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20057" y="-460551"/>
              <a:ext cx="3440362" cy="1979250"/>
              <a:chOff x="520057" y="-460551"/>
              <a:chExt cx="3440362" cy="1979250"/>
            </a:xfrm>
          </p:grpSpPr>
          <p:sp>
            <p:nvSpPr>
              <p:cNvPr id="16" name="Curved Right Arrow 15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22" name="Curved Right Arrow 2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589677" y="-460552"/>
              <a:ext cx="3440362" cy="1979250"/>
              <a:chOff x="520057" y="-460551"/>
              <a:chExt cx="3440362" cy="1979250"/>
            </a:xfrm>
          </p:grpSpPr>
          <p:sp>
            <p:nvSpPr>
              <p:cNvPr id="30" name="Curved Right Arrow 29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2" name="Curved Right Arrow 3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690637" y="-460552"/>
              <a:ext cx="3440362" cy="1979250"/>
              <a:chOff x="520057" y="-460551"/>
              <a:chExt cx="3440362" cy="1979250"/>
            </a:xfrm>
          </p:grpSpPr>
          <p:sp>
            <p:nvSpPr>
              <p:cNvPr id="35" name="Curved Right Arrow 34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7" name="Curved Right Arrow 36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</p:grpSp>
      <p:sp>
        <p:nvSpPr>
          <p:cNvPr id="4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188641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Interpretation: </a:t>
            </a:r>
            <a:r>
              <a:rPr lang="en-US" dirty="0"/>
              <a:t> viscoelastic limb performs morphological computation (averaging)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3" y="1572367"/>
            <a:ext cx="4909235" cy="2387673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973923" y="2055230"/>
            <a:ext cx="844800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/>
              <a:t>≈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8328" y="1560482"/>
            <a:ext cx="3258794" cy="2419756"/>
          </a:xfrm>
          <a:prstGeom prst="rect">
            <a:avLst/>
          </a:prstGeom>
          <a:solidFill>
            <a:schemeClr val="accent3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89908" y="2694953"/>
            <a:ext cx="466282" cy="46628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489908" y="1941243"/>
            <a:ext cx="2332914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751454" y="2038664"/>
            <a:ext cx="2098623" cy="869429"/>
          </a:xfrm>
          <a:custGeom>
            <a:avLst/>
            <a:gdLst>
              <a:gd name="connsiteX0" fmla="*/ 0 w 2098623"/>
              <a:gd name="connsiteY0" fmla="*/ 869429 h 869429"/>
              <a:gd name="connsiteX1" fmla="*/ 134911 w 2098623"/>
              <a:gd name="connsiteY1" fmla="*/ 449705 h 869429"/>
              <a:gd name="connsiteX2" fmla="*/ 449705 w 2098623"/>
              <a:gd name="connsiteY2" fmla="*/ 149901 h 869429"/>
              <a:gd name="connsiteX3" fmla="*/ 1079292 w 2098623"/>
              <a:gd name="connsiteY3" fmla="*/ 29980 h 869429"/>
              <a:gd name="connsiteX4" fmla="*/ 1558977 w 2098623"/>
              <a:gd name="connsiteY4" fmla="*/ 14990 h 869429"/>
              <a:gd name="connsiteX5" fmla="*/ 2098623 w 2098623"/>
              <a:gd name="connsiteY5" fmla="*/ 0 h 86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23" h="869429">
                <a:moveTo>
                  <a:pt x="0" y="869429"/>
                </a:moveTo>
                <a:cubicBezTo>
                  <a:pt x="29980" y="719527"/>
                  <a:pt x="59960" y="569626"/>
                  <a:pt x="134911" y="449705"/>
                </a:cubicBezTo>
                <a:cubicBezTo>
                  <a:pt x="209862" y="329784"/>
                  <a:pt x="292308" y="219855"/>
                  <a:pt x="449705" y="149901"/>
                </a:cubicBezTo>
                <a:cubicBezTo>
                  <a:pt x="607102" y="79947"/>
                  <a:pt x="894413" y="52465"/>
                  <a:pt x="1079292" y="29980"/>
                </a:cubicBezTo>
                <a:cubicBezTo>
                  <a:pt x="1264171" y="7495"/>
                  <a:pt x="1558977" y="14990"/>
                  <a:pt x="1558977" y="14990"/>
                </a:cubicBezTo>
                <a:lnTo>
                  <a:pt x="2098623" y="0"/>
                </a:lnTo>
              </a:path>
            </a:pathLst>
          </a:custGeom>
          <a:noFill/>
          <a:ln w="57150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984595" y="1985191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8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459319" y="1904255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6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934043" y="1830486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4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397219" y="1810230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2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6359465" y="3706008"/>
            <a:ext cx="2332914" cy="0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65564" y="3190241"/>
            <a:ext cx="232681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steps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6336410" y="1985191"/>
            <a:ext cx="0" cy="1721513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5230349" y="2624950"/>
            <a:ext cx="1679039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height</a:t>
            </a:r>
          </a:p>
        </p:txBody>
      </p:sp>
    </p:spTree>
    <p:extLst>
      <p:ext uri="{BB962C8B-B14F-4D97-AF65-F5344CB8AC3E}">
        <p14:creationId xmlns:p14="http://schemas.microsoft.com/office/powerpoint/2010/main" val="16034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 animBg="1"/>
      <p:bldP spid="42" grpId="0" build="p"/>
      <p:bldP spid="5" grpId="0" animBg="1"/>
      <p:bldP spid="6" grpId="0" animBg="1"/>
      <p:bldP spid="14" grpId="0" animBg="1"/>
      <p:bldP spid="46" grpId="0" animBg="1"/>
      <p:bldP spid="48" grpId="0" animBg="1"/>
      <p:bldP spid="49" grpId="0" animBg="1"/>
      <p:bldP spid="50" grpId="0" animBg="1"/>
      <p:bldP spid="52" grpId="0" build="p"/>
      <p:bldP spid="5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71" y="6224334"/>
            <a:ext cx="6879079" cy="587015"/>
          </a:xfrm>
          <a:prstGeom prst="rect">
            <a:avLst/>
          </a:prstGeom>
        </p:spPr>
      </p:pic>
      <p:pic>
        <p:nvPicPr>
          <p:cNvPr id="9" name="ghostrobotics-minitaur-b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747340"/>
            <a:ext cx="9144000" cy="51435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5890840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2"/>
                </a:solidFill>
              </a:rPr>
              <a:t>Kenneally</a:t>
            </a:r>
            <a:r>
              <a:rPr lang="en-US" sz="1400" dirty="0">
                <a:solidFill>
                  <a:schemeClr val="tx2"/>
                </a:solidFill>
              </a:rPr>
              <a:t>, De, </a:t>
            </a:r>
            <a:r>
              <a:rPr lang="en-US" sz="1400" dirty="0" err="1">
                <a:solidFill>
                  <a:schemeClr val="tx2"/>
                </a:solidFill>
              </a:rPr>
              <a:t>Koditschek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>
                <a:solidFill>
                  <a:schemeClr val="tx2"/>
                </a:solidFill>
              </a:rPr>
              <a:t>IEEE RAL 2016</a:t>
            </a:r>
            <a:r>
              <a:rPr lang="en-US" sz="1400" dirty="0">
                <a:solidFill>
                  <a:schemeClr val="tx2"/>
                </a:solidFill>
              </a:rPr>
              <a:t>; http://</a:t>
            </a:r>
            <a:r>
              <a:rPr lang="en-US" sz="1400" dirty="0" err="1">
                <a:solidFill>
                  <a:schemeClr val="tx2"/>
                </a:solidFill>
              </a:rPr>
              <a:t>ghostrobotics.io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6174943"/>
            <a:ext cx="685799" cy="6857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34" y="6174941"/>
            <a:ext cx="689429" cy="694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sp>
        <p:nvSpPr>
          <p:cNvPr id="20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generalization of averaging to multiple limbs</a:t>
            </a:r>
          </a:p>
        </p:txBody>
      </p:sp>
    </p:spTree>
    <p:extLst>
      <p:ext uri="{BB962C8B-B14F-4D97-AF65-F5344CB8AC3E}">
        <p14:creationId xmlns:p14="http://schemas.microsoft.com/office/powerpoint/2010/main" val="64032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(why) does averaging generalize?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chemeClr val="tx2"/>
                </a:solidFill>
              </a:rPr>
              <a:t>De,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Vertical hopper compositions for </a:t>
            </a:r>
            <a:r>
              <a:rPr lang="en-US" sz="1600" i="1" dirty="0" err="1">
                <a:solidFill>
                  <a:schemeClr val="tx2"/>
                </a:solidFill>
              </a:rPr>
              <a:t>preflexive</a:t>
            </a:r>
            <a:r>
              <a:rPr lang="en-US" sz="1600" i="1" dirty="0">
                <a:solidFill>
                  <a:schemeClr val="tx2"/>
                </a:solidFill>
              </a:rPr>
              <a:t> and feedback-stabilized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quadrupedal bounding, pacing, </a:t>
            </a:r>
            <a:r>
              <a:rPr lang="en-US" sz="1600" i="1" dirty="0" err="1">
                <a:solidFill>
                  <a:schemeClr val="tx2"/>
                </a:solidFill>
              </a:rPr>
              <a:t>pronking</a:t>
            </a:r>
            <a:r>
              <a:rPr lang="en-US" sz="1600" i="1" dirty="0">
                <a:solidFill>
                  <a:schemeClr val="tx2"/>
                </a:solidFill>
              </a:rPr>
              <a:t> and trotting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5468112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 and its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application to the analysis of legged gait stability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8114"/>
            <a:ext cx="685799" cy="6857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5468112"/>
            <a:ext cx="689429" cy="694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740625"/>
            <a:ext cx="6870023" cy="4434210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93587" y="1185518"/>
            <a:ext cx="131342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432FF"/>
                </a:solidFill>
              </a:rPr>
              <a:t>bound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93587" y="3326815"/>
            <a:ext cx="131342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</a:rPr>
              <a:t>trot</a:t>
            </a:r>
          </a:p>
        </p:txBody>
      </p:sp>
    </p:spTree>
    <p:extLst>
      <p:ext uri="{BB962C8B-B14F-4D97-AF65-F5344CB8AC3E}">
        <p14:creationId xmlns:p14="http://schemas.microsoft.com/office/powerpoint/2010/main" val="8362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FD498-1F77-4BA3-8527-232E215445F9}"/>
              </a:ext>
            </a:extLst>
          </p:cNvPr>
          <p:cNvGrpSpPr/>
          <p:nvPr/>
        </p:nvGrpSpPr>
        <p:grpSpPr>
          <a:xfrm>
            <a:off x="0" y="6174941"/>
            <a:ext cx="9144000" cy="692186"/>
            <a:chOff x="0" y="6174941"/>
            <a:chExt cx="9144000" cy="692186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160474F-5BC1-4AB5-A882-CFE34FD9AE80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(arXiv:1804.04122)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contraction analysis for hybrid systems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7C3D36-E63B-49B5-8DD9-ADD140BF0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74943"/>
              <a:ext cx="685799" cy="6857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FEAB0-6487-425B-8644-B089CFA6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935" y="6177698"/>
              <a:ext cx="689429" cy="68942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6A180C-278C-44DB-A7BB-76D22210F772}"/>
              </a:ext>
            </a:extLst>
          </p:cNvPr>
          <p:cNvGrpSpPr/>
          <p:nvPr/>
        </p:nvGrpSpPr>
        <p:grpSpPr>
          <a:xfrm>
            <a:off x="0" y="116683"/>
            <a:ext cx="6972603" cy="1289504"/>
            <a:chOff x="0" y="116683"/>
            <a:chExt cx="6972603" cy="128950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2504276-E722-4FC0-AC88-3287725F3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116683"/>
              <a:ext cx="4936166" cy="1289504"/>
            </a:xfrm>
            <a:prstGeom prst="rect">
              <a:avLst/>
            </a:prstGeom>
          </p:spPr>
        </p:pic>
        <p:sp>
          <p:nvSpPr>
            <p:cNvPr id="34" name="Text Placeholder 2">
              <a:extLst>
                <a:ext uri="{FF2B5EF4-FFF2-40B4-BE49-F238E27FC236}">
                  <a16:creationId xmlns:a16="http://schemas.microsoft.com/office/drawing/2014/main" id="{8FF71915-BB92-4781-8A25-FE4FE57BE34D}"/>
                </a:ext>
              </a:extLst>
            </p:cNvPr>
            <p:cNvSpPr txBox="1">
              <a:spLocks/>
            </p:cNvSpPr>
            <p:nvPr/>
          </p:nvSpPr>
          <p:spPr>
            <a:xfrm>
              <a:off x="2623282" y="499668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/>
              <a:r>
                <a:rPr lang="en-US" sz="3600" b="1" dirty="0">
                  <a:solidFill>
                    <a:schemeClr val="tx2"/>
                  </a:solidFill>
                </a:rPr>
                <a:t>contractive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954DFB-F198-42FF-B5D5-D8B49961A64F}"/>
              </a:ext>
            </a:extLst>
          </p:cNvPr>
          <p:cNvGrpSpPr/>
          <p:nvPr/>
        </p:nvGrpSpPr>
        <p:grpSpPr>
          <a:xfrm>
            <a:off x="0" y="1705808"/>
            <a:ext cx="9005777" cy="1289504"/>
            <a:chOff x="0" y="1749924"/>
            <a:chExt cx="9005777" cy="1289504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063642AE-AFF4-4223-B942-A8FA2A61B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1749924"/>
              <a:ext cx="4936166" cy="1289504"/>
            </a:xfrm>
            <a:prstGeom prst="rect">
              <a:avLst/>
            </a:prstGeom>
          </p:spPr>
        </p:pic>
        <p:sp>
          <p:nvSpPr>
            <p:cNvPr id="35" name="Text Placeholder 2">
              <a:extLst>
                <a:ext uri="{FF2B5EF4-FFF2-40B4-BE49-F238E27FC236}">
                  <a16:creationId xmlns:a16="http://schemas.microsoft.com/office/drawing/2014/main" id="{7D95A42F-35D9-41DC-9E4C-B15900C16B09}"/>
                </a:ext>
              </a:extLst>
            </p:cNvPr>
            <p:cNvSpPr txBox="1">
              <a:spLocks/>
            </p:cNvSpPr>
            <p:nvPr/>
          </p:nvSpPr>
          <p:spPr>
            <a:xfrm>
              <a:off x="2623282" y="2132909"/>
              <a:ext cx="6382495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/>
              <a:r>
                <a:rPr lang="en-US" sz="3600" i="1" dirty="0">
                  <a:solidFill>
                    <a:schemeClr val="tx2"/>
                  </a:solidFill>
                </a:rPr>
                <a:t>expansive</a:t>
              </a:r>
              <a:r>
                <a:rPr lang="en-US" sz="3600" dirty="0">
                  <a:solidFill>
                    <a:schemeClr val="tx2"/>
                  </a:solidFill>
                </a:rPr>
                <a:t> liftoff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40B926-5EED-4509-8138-BBE5EDED1BA6}"/>
              </a:ext>
            </a:extLst>
          </p:cNvPr>
          <p:cNvGrpSpPr/>
          <p:nvPr/>
        </p:nvGrpSpPr>
        <p:grpSpPr>
          <a:xfrm>
            <a:off x="0" y="3294933"/>
            <a:ext cx="9144000" cy="1289504"/>
            <a:chOff x="0" y="3235727"/>
            <a:chExt cx="9144000" cy="1289504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74DFCA6-FA80-459D-8531-DF95B225E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3235727"/>
              <a:ext cx="4936166" cy="1289504"/>
            </a:xfrm>
            <a:prstGeom prst="rect">
              <a:avLst/>
            </a:prstGeom>
          </p:spPr>
        </p:pic>
        <p:sp>
          <p:nvSpPr>
            <p:cNvPr id="36" name="Text Placeholder 2">
              <a:extLst>
                <a:ext uri="{FF2B5EF4-FFF2-40B4-BE49-F238E27FC236}">
                  <a16:creationId xmlns:a16="http://schemas.microsoft.com/office/drawing/2014/main" id="{E97AFC86-2C45-46C7-A5D3-099589602F05}"/>
                </a:ext>
              </a:extLst>
            </p:cNvPr>
            <p:cNvSpPr txBox="1">
              <a:spLocks/>
            </p:cNvSpPr>
            <p:nvPr/>
          </p:nvSpPr>
          <p:spPr>
            <a:xfrm>
              <a:off x="4794679" y="3618712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>
                <a:spcBef>
                  <a:spcPts val="0"/>
                </a:spcBef>
              </a:pPr>
              <a:r>
                <a:rPr lang="en-US" sz="3600" i="1" dirty="0">
                  <a:solidFill>
                    <a:schemeClr val="tx2"/>
                  </a:solidFill>
                </a:rPr>
                <a:t>expansive</a:t>
              </a:r>
              <a:r>
                <a:rPr lang="en-US" sz="3600" dirty="0">
                  <a:solidFill>
                    <a:schemeClr val="tx2"/>
                  </a:solidFill>
                </a:rPr>
                <a:t> impact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A3819D-59FD-44CB-AC8B-6F2B1AF05C28}"/>
              </a:ext>
            </a:extLst>
          </p:cNvPr>
          <p:cNvGrpSpPr/>
          <p:nvPr/>
        </p:nvGrpSpPr>
        <p:grpSpPr>
          <a:xfrm>
            <a:off x="0" y="4884059"/>
            <a:ext cx="9147263" cy="1289504"/>
            <a:chOff x="0" y="4596334"/>
            <a:chExt cx="9147263" cy="1289504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48EAC280-2A99-4274-8215-94C037C48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4596334"/>
              <a:ext cx="4936166" cy="1289504"/>
            </a:xfrm>
            <a:prstGeom prst="rect">
              <a:avLst/>
            </a:prstGeom>
          </p:spPr>
        </p:pic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3BE2932E-4ED4-4F40-B56A-A0CC909B36EA}"/>
                </a:ext>
              </a:extLst>
            </p:cNvPr>
            <p:cNvSpPr txBox="1">
              <a:spLocks/>
            </p:cNvSpPr>
            <p:nvPr/>
          </p:nvSpPr>
          <p:spPr>
            <a:xfrm>
              <a:off x="4797942" y="4963933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>
                <a:spcBef>
                  <a:spcPts val="0"/>
                </a:spcBef>
              </a:pPr>
              <a:r>
                <a:rPr lang="en-US" sz="3600" b="1" dirty="0">
                  <a:solidFill>
                    <a:schemeClr val="tx2"/>
                  </a:solidFill>
                </a:rPr>
                <a:t>contractive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9963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406790-9D02-406A-8C2C-E2ABAEF6A2BD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75DE4348-C54E-4230-A042-2F348F77882E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EE6FB3-F271-4EC6-9FA6-D00DF07E9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5D46D0-8BD2-4196-802C-35C2DE94A2E5}"/>
              </a:ext>
            </a:extLst>
          </p:cNvPr>
          <p:cNvGrpSpPr/>
          <p:nvPr/>
        </p:nvGrpSpPr>
        <p:grpSpPr>
          <a:xfrm>
            <a:off x="4338627" y="1540537"/>
            <a:ext cx="4692318" cy="4492499"/>
            <a:chOff x="4338627" y="1540537"/>
            <a:chExt cx="4692318" cy="4492499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7231E925-0D4D-40C8-A02D-E722269AD06F}"/>
                </a:ext>
              </a:extLst>
            </p:cNvPr>
            <p:cNvSpPr txBox="1">
              <a:spLocks/>
            </p:cNvSpPr>
            <p:nvPr/>
          </p:nvSpPr>
          <p:spPr>
            <a:xfrm>
              <a:off x="4338627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57603A5-4494-4450-851F-76ABBAFDB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E48CF5A-E038-4D10-884E-F2462180A436}"/>
                </a:ext>
              </a:extLst>
            </p:cNvPr>
            <p:cNvGrpSpPr/>
            <p:nvPr/>
          </p:nvGrpSpPr>
          <p:grpSpPr>
            <a:xfrm>
              <a:off x="6506056" y="1540537"/>
              <a:ext cx="2243458" cy="2889780"/>
              <a:chOff x="2131299" y="1540537"/>
              <a:chExt cx="2243458" cy="2889780"/>
            </a:xfrm>
          </p:grpSpPr>
          <p:sp>
            <p:nvSpPr>
              <p:cNvPr id="22" name="Cloud Callout 54">
                <a:extLst>
                  <a:ext uri="{FF2B5EF4-FFF2-40B4-BE49-F238E27FC236}">
                    <a16:creationId xmlns:a16="http://schemas.microsoft.com/office/drawing/2014/main" id="{8BF515C1-67F7-4867-A7A3-4BD5B08FF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 dirty="0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468BEBD-3701-4211-A5F4-C349217D68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4066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E0C73B-556F-44E3-8A90-FBAB5F2314BB}"/>
              </a:ext>
            </a:extLst>
          </p:cNvPr>
          <p:cNvGrpSpPr/>
          <p:nvPr/>
        </p:nvGrpSpPr>
        <p:grpSpPr>
          <a:xfrm>
            <a:off x="4338627" y="1540537"/>
            <a:ext cx="4692318" cy="4492499"/>
            <a:chOff x="4338627" y="1540537"/>
            <a:chExt cx="4692318" cy="4492499"/>
          </a:xfrm>
        </p:grpSpPr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CDCB01F5-DAB7-4413-85B7-620AA7D3357D}"/>
                </a:ext>
              </a:extLst>
            </p:cNvPr>
            <p:cNvSpPr txBox="1">
              <a:spLocks/>
            </p:cNvSpPr>
            <p:nvPr/>
          </p:nvSpPr>
          <p:spPr>
            <a:xfrm>
              <a:off x="4338627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5DB4875-0C18-4D03-AB5F-CEB5D00C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9F0057-A564-469D-A5CC-09A3A658943B}"/>
                </a:ext>
              </a:extLst>
            </p:cNvPr>
            <p:cNvGrpSpPr/>
            <p:nvPr/>
          </p:nvGrpSpPr>
          <p:grpSpPr>
            <a:xfrm>
              <a:off x="6506056" y="1540537"/>
              <a:ext cx="2243458" cy="2889780"/>
              <a:chOff x="2131299" y="1540537"/>
              <a:chExt cx="2243458" cy="2889780"/>
            </a:xfrm>
          </p:grpSpPr>
          <p:sp>
            <p:nvSpPr>
              <p:cNvPr id="16" name="Cloud Callout 54">
                <a:extLst>
                  <a:ext uri="{FF2B5EF4-FFF2-40B4-BE49-F238E27FC236}">
                    <a16:creationId xmlns:a16="http://schemas.microsoft.com/office/drawing/2014/main" id="{7FAE3F4B-1D69-4AA8-8753-988305153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5E3A3CC-F3C2-43AB-AC69-0B26F4CD52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73019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1D2C12-71D6-45D3-9924-79C605CC58A5}"/>
              </a:ext>
            </a:extLst>
          </p:cNvPr>
          <p:cNvGrpSpPr/>
          <p:nvPr/>
        </p:nvGrpSpPr>
        <p:grpSpPr>
          <a:xfrm>
            <a:off x="4633207" y="1539076"/>
            <a:ext cx="4118398" cy="3796376"/>
            <a:chOff x="4912547" y="1438525"/>
            <a:chExt cx="4118398" cy="379637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5ABB956-B788-4283-9153-90B38DE17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12547" y="2535281"/>
              <a:ext cx="3343567" cy="2699620"/>
            </a:xfrm>
            <a:prstGeom prst="rect">
              <a:avLst/>
            </a:prstGeom>
          </p:spPr>
        </p:pic>
        <p:sp>
          <p:nvSpPr>
            <p:cNvPr id="15" name="Cloud Callout 54">
              <a:extLst>
                <a:ext uri="{FF2B5EF4-FFF2-40B4-BE49-F238E27FC236}">
                  <a16:creationId xmlns:a16="http://schemas.microsoft.com/office/drawing/2014/main" id="{747CC9EF-DC18-4969-B17C-10613299FB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64326" y="1761686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B54CEC-0851-4A18-B69D-425FDD6A9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058874" y="1810332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379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069"/>
            <a:ext cx="4835157" cy="2111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bright="8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0531"/>
            <a:ext cx="4432664" cy="2779498"/>
          </a:xfrm>
          <a:prstGeom prst="rect">
            <a:avLst/>
          </a:prstGeom>
          <a:noFill/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09415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locomotion through fluid governed by continuous </a:t>
            </a:r>
            <a:r>
              <a:rPr lang="en-US" b="1" dirty="0"/>
              <a:t>hydro-</a:t>
            </a:r>
            <a:r>
              <a:rPr lang="en-US" dirty="0"/>
              <a:t> and </a:t>
            </a:r>
            <a:r>
              <a:rPr lang="en-US" b="1" dirty="0"/>
              <a:t>aero-</a:t>
            </a:r>
            <a:r>
              <a:rPr lang="en-US" dirty="0"/>
              <a:t>dynamics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4583" y="309415"/>
            <a:ext cx="4589416" cy="988547"/>
          </a:xfrm>
        </p:spPr>
        <p:txBody>
          <a:bodyPr/>
          <a:lstStyle/>
          <a:p>
            <a:pPr lvl="1"/>
            <a:r>
              <a:rPr lang="en-US" dirty="0"/>
              <a:t>locomotion on land governed by intermittent </a:t>
            </a:r>
            <a:r>
              <a:rPr lang="en-US" b="1" dirty="0"/>
              <a:t>terra-</a:t>
            </a:r>
            <a:r>
              <a:rPr lang="en-US" dirty="0"/>
              <a:t>dynamics</a:t>
            </a:r>
          </a:p>
        </p:txBody>
      </p:sp>
      <p:pic>
        <p:nvPicPr>
          <p:cNvPr id="12" name="JohnsonKoditschek2013icra_480x360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0308" y="3847301"/>
            <a:ext cx="3321055" cy="2490792"/>
          </a:xfrm>
          <a:prstGeom prst="rect">
            <a:avLst/>
          </a:prstGeom>
        </p:spPr>
      </p:pic>
      <p:pic>
        <p:nvPicPr>
          <p:cNvPr id="13" name="LibbyMoore2012_640x386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0727" y="2223953"/>
            <a:ext cx="3329433" cy="200286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6359865"/>
            <a:ext cx="4563292" cy="496386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err="1"/>
              <a:t>Tytell</a:t>
            </a:r>
            <a:r>
              <a:rPr lang="en-US" sz="1400" dirty="0"/>
              <a:t>, </a:t>
            </a:r>
            <a:r>
              <a:rPr lang="en-US" sz="1400" dirty="0" err="1"/>
              <a:t>Standen</a:t>
            </a:r>
            <a:r>
              <a:rPr lang="en-US" sz="1400" dirty="0"/>
              <a:t>, Lauder </a:t>
            </a:r>
            <a:r>
              <a:rPr lang="en-US" sz="1400" i="1" dirty="0"/>
              <a:t>JEB</a:t>
            </a:r>
            <a:r>
              <a:rPr lang="en-US" sz="1400" dirty="0"/>
              <a:t> 2008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Cory, Moore, </a:t>
            </a:r>
            <a:r>
              <a:rPr lang="en-US" sz="1400" dirty="0" err="1"/>
              <a:t>Tedrake</a:t>
            </a:r>
            <a:r>
              <a:rPr lang="en-US" sz="1400" dirty="0"/>
              <a:t> </a:t>
            </a:r>
            <a:r>
              <a:rPr lang="en-US" sz="1400" i="1" dirty="0"/>
              <a:t>B&amp;B</a:t>
            </a:r>
            <a:r>
              <a:rPr lang="en-US" sz="1400" dirty="0"/>
              <a:t> 2014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63589" y="6359864"/>
            <a:ext cx="4380410" cy="496387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Libby, Moore, Chang-Siu, Cohen, </a:t>
            </a:r>
            <a:r>
              <a:rPr lang="en-US" sz="1400" dirty="0" err="1"/>
              <a:t>Jusufi</a:t>
            </a:r>
            <a:r>
              <a:rPr lang="en-US" sz="1400" dirty="0"/>
              <a:t>, Full </a:t>
            </a:r>
            <a:r>
              <a:rPr lang="en-US" sz="1400" i="1" dirty="0"/>
              <a:t>Nature</a:t>
            </a:r>
            <a:r>
              <a:rPr lang="en-US" sz="1400" dirty="0"/>
              <a:t> 2012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Johnson, </a:t>
            </a:r>
            <a:r>
              <a:rPr lang="en-US" sz="1400" dirty="0" err="1"/>
              <a:t>Koditschek</a:t>
            </a:r>
            <a:r>
              <a:rPr lang="en-US" sz="1400" dirty="0"/>
              <a:t> </a:t>
            </a:r>
            <a:r>
              <a:rPr lang="en-US" sz="1400" i="1" dirty="0"/>
              <a:t>ICRA </a:t>
            </a:r>
            <a:r>
              <a:rPr lang="en-US" sz="1400" dirty="0"/>
              <a:t>2013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3755" y="1596406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/>
              <a:t>Vogel </a:t>
            </a:r>
            <a:r>
              <a:rPr lang="en-US" sz="1400" i="1"/>
              <a:t>Life in moving fluids</a:t>
            </a:r>
            <a:r>
              <a:rPr lang="en-US" sz="1400"/>
              <a:t> 1996</a:t>
            </a:r>
            <a:endParaRPr lang="en-US" sz="140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7583" y="1657859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dirty="0"/>
              <a:t>Li, Zhang, </a:t>
            </a:r>
            <a:r>
              <a:rPr lang="en-US" sz="1400"/>
              <a:t>Goldman </a:t>
            </a:r>
            <a:r>
              <a:rPr lang="en-US" sz="1400" i="1"/>
              <a:t>Science</a:t>
            </a:r>
            <a:r>
              <a:rPr lang="en-US" sz="1400"/>
              <a:t> 2015</a:t>
            </a:r>
            <a:endParaRPr lang="en-US" sz="140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22570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dirty="0"/>
              <a:t>legged locomotion involves </a:t>
            </a:r>
            <a:r>
              <a:rPr lang="en-US" sz="3200" b="1" i="1" dirty="0"/>
              <a:t>contact-rich</a:t>
            </a:r>
            <a:r>
              <a:rPr lang="en-US" sz="3200" b="1" dirty="0"/>
              <a:t> dynamics</a:t>
            </a:r>
          </a:p>
        </p:txBody>
      </p:sp>
    </p:spTree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uiExpand="1" build="p" animBg="1"/>
    </p:bldLst>
  </p:timing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22728</TotalTime>
  <Words>2829</Words>
  <Application>Microsoft Office PowerPoint</Application>
  <PresentationFormat>On-screen Show (4:3)</PresentationFormat>
  <Paragraphs>564</Paragraphs>
  <Slides>69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4" baseType="lpstr">
      <vt:lpstr>Arial</vt:lpstr>
      <vt:lpstr>Calibri</vt:lpstr>
      <vt:lpstr>Cambria Math</vt:lpstr>
      <vt:lpstr>Encode Sans Normal Black</vt:lpstr>
      <vt:lpstr>Georgia</vt:lpstr>
      <vt:lpstr>Helvetica Neue</vt:lpstr>
      <vt:lpstr>Lucida Grande</vt:lpstr>
      <vt:lpstr>LucidaGrande</vt:lpstr>
      <vt:lpstr>Open Sans Light</vt:lpstr>
      <vt:lpstr>Symbol</vt:lpstr>
      <vt:lpstr>Times New Roman</vt:lpstr>
      <vt:lpstr>Uni Sans Regular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Burden</cp:lastModifiedBy>
  <cp:revision>487</cp:revision>
  <dcterms:created xsi:type="dcterms:W3CDTF">2014-10-14T00:51:43Z</dcterms:created>
  <dcterms:modified xsi:type="dcterms:W3CDTF">2019-10-16T18:52:37Z</dcterms:modified>
</cp:coreProperties>
</file>