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76"/>
  </p:notesMasterIdLst>
  <p:sldIdLst>
    <p:sldId id="349" r:id="rId3"/>
    <p:sldId id="481" r:id="rId4"/>
    <p:sldId id="482" r:id="rId5"/>
    <p:sldId id="445" r:id="rId6"/>
    <p:sldId id="467" r:id="rId7"/>
    <p:sldId id="483" r:id="rId8"/>
    <p:sldId id="510" r:id="rId9"/>
    <p:sldId id="449" r:id="rId10"/>
    <p:sldId id="450" r:id="rId11"/>
    <p:sldId id="279" r:id="rId12"/>
    <p:sldId id="344" r:id="rId13"/>
    <p:sldId id="280" r:id="rId14"/>
    <p:sldId id="356" r:id="rId15"/>
    <p:sldId id="357" r:id="rId16"/>
    <p:sldId id="358" r:id="rId17"/>
    <p:sldId id="359" r:id="rId18"/>
    <p:sldId id="360" r:id="rId19"/>
    <p:sldId id="377" r:id="rId20"/>
    <p:sldId id="378" r:id="rId21"/>
    <p:sldId id="363" r:id="rId22"/>
    <p:sldId id="403" r:id="rId23"/>
    <p:sldId id="365" r:id="rId24"/>
    <p:sldId id="470" r:id="rId25"/>
    <p:sldId id="469" r:id="rId26"/>
    <p:sldId id="471" r:id="rId27"/>
    <p:sldId id="468" r:id="rId28"/>
    <p:sldId id="473" r:id="rId29"/>
    <p:sldId id="475" r:id="rId30"/>
    <p:sldId id="476" r:id="rId31"/>
    <p:sldId id="477" r:id="rId32"/>
    <p:sldId id="478" r:id="rId33"/>
    <p:sldId id="474" r:id="rId34"/>
    <p:sldId id="484" r:id="rId35"/>
    <p:sldId id="452" r:id="rId36"/>
    <p:sldId id="453" r:id="rId37"/>
    <p:sldId id="458" r:id="rId38"/>
    <p:sldId id="460" r:id="rId39"/>
    <p:sldId id="271" r:id="rId40"/>
    <p:sldId id="503" r:id="rId41"/>
    <p:sldId id="461" r:id="rId42"/>
    <p:sldId id="504" r:id="rId43"/>
    <p:sldId id="490" r:id="rId44"/>
    <p:sldId id="505" r:id="rId45"/>
    <p:sldId id="502" r:id="rId46"/>
    <p:sldId id="489" r:id="rId47"/>
    <p:sldId id="506" r:id="rId48"/>
    <p:sldId id="507" r:id="rId49"/>
    <p:sldId id="508" r:id="rId50"/>
    <p:sldId id="509" r:id="rId51"/>
    <p:sldId id="455" r:id="rId52"/>
    <p:sldId id="480" r:id="rId53"/>
    <p:sldId id="296" r:id="rId54"/>
    <p:sldId id="485" r:id="rId55"/>
    <p:sldId id="486" r:id="rId56"/>
    <p:sldId id="369" r:id="rId57"/>
    <p:sldId id="371" r:id="rId58"/>
    <p:sldId id="372" r:id="rId59"/>
    <p:sldId id="373" r:id="rId60"/>
    <p:sldId id="370" r:id="rId61"/>
    <p:sldId id="402" r:id="rId62"/>
    <p:sldId id="314" r:id="rId63"/>
    <p:sldId id="315" r:id="rId64"/>
    <p:sldId id="413" r:id="rId65"/>
    <p:sldId id="386" r:id="rId66"/>
    <p:sldId id="389" r:id="rId67"/>
    <p:sldId id="392" r:id="rId68"/>
    <p:sldId id="407" r:id="rId69"/>
    <p:sldId id="479" r:id="rId70"/>
    <p:sldId id="487" r:id="rId71"/>
    <p:sldId id="268" r:id="rId72"/>
    <p:sldId id="272" r:id="rId73"/>
    <p:sldId id="275" r:id="rId74"/>
    <p:sldId id="276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0000"/>
    <a:srgbClr val="FF6600"/>
    <a:srgbClr val="FFFF00"/>
    <a:srgbClr val="0432FF"/>
    <a:srgbClr val="FF6666"/>
    <a:srgbClr val="FFFFFF"/>
    <a:srgbClr val="190037"/>
    <a:srgbClr val="26005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0" autoAdjust="0"/>
    <p:restoredTop sz="97026"/>
  </p:normalViewPr>
  <p:slideViewPr>
    <p:cSldViewPr snapToGrid="0" snapToObjects="1" showGuides="1">
      <p:cViewPr varScale="1">
        <p:scale>
          <a:sx n="130" d="100"/>
          <a:sy n="130" d="100"/>
        </p:scale>
        <p:origin x="672" y="13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-285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9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1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4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25.em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39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29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image" Target="../media/image7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45.emf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11" Type="http://schemas.openxmlformats.org/officeDocument/2006/relationships/image" Target="../media/image84.png"/><Relationship Id="rId5" Type="http://schemas.openxmlformats.org/officeDocument/2006/relationships/image" Target="../media/image77.jpg"/><Relationship Id="rId10" Type="http://schemas.openxmlformats.org/officeDocument/2006/relationships/image" Target="../media/image83.svg"/><Relationship Id="rId4" Type="http://schemas.openxmlformats.org/officeDocument/2006/relationships/image" Target="../media/image46.emf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9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93.png"/><Relationship Id="rId9" Type="http://schemas.openxmlformats.org/officeDocument/2006/relationships/image" Target="../media/image9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1.jpg"/><Relationship Id="rId7" Type="http://schemas.openxmlformats.org/officeDocument/2006/relationships/image" Target="../media/image3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6.png"/><Relationship Id="rId10" Type="http://schemas.openxmlformats.org/officeDocument/2006/relationships/image" Target="../media/image34.png"/><Relationship Id="rId4" Type="http://schemas.openxmlformats.org/officeDocument/2006/relationships/image" Target="../media/image92.jpg"/><Relationship Id="rId9" Type="http://schemas.openxmlformats.org/officeDocument/2006/relationships/image" Target="../media/image3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1.jpg"/><Relationship Id="rId7" Type="http://schemas.openxmlformats.org/officeDocument/2006/relationships/image" Target="../media/image3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7.png"/><Relationship Id="rId10" Type="http://schemas.openxmlformats.org/officeDocument/2006/relationships/image" Target="../media/image370.png"/><Relationship Id="rId4" Type="http://schemas.openxmlformats.org/officeDocument/2006/relationships/image" Target="../media/image92.jpg"/><Relationship Id="rId9" Type="http://schemas.openxmlformats.org/officeDocument/2006/relationships/image" Target="../media/image3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470.png"/><Relationship Id="rId12" Type="http://schemas.openxmlformats.org/officeDocument/2006/relationships/image" Target="../media/image100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99.png"/><Relationship Id="rId5" Type="http://schemas.openxmlformats.org/officeDocument/2006/relationships/image" Target="../media/image45.png"/><Relationship Id="rId15" Type="http://schemas.openxmlformats.org/officeDocument/2006/relationships/image" Target="../media/image510.png"/><Relationship Id="rId10" Type="http://schemas.openxmlformats.org/officeDocument/2006/relationships/image" Target="../media/image92.jpg"/><Relationship Id="rId4" Type="http://schemas.openxmlformats.org/officeDocument/2006/relationships/image" Target="../media/image44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1.jpg"/><Relationship Id="rId7" Type="http://schemas.openxmlformats.org/officeDocument/2006/relationships/image" Target="../media/image108.sv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92.jpg"/><Relationship Id="rId4" Type="http://schemas.openxmlformats.org/officeDocument/2006/relationships/image" Target="../media/image103.jpg"/><Relationship Id="rId9" Type="http://schemas.openxmlformats.org/officeDocument/2006/relationships/image" Target="../media/image110.sv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image" Target="../media/image112.svg"/><Relationship Id="rId21" Type="http://schemas.openxmlformats.org/officeDocument/2006/relationships/image" Target="../media/image108.svg"/><Relationship Id="rId7" Type="http://schemas.openxmlformats.org/officeDocument/2006/relationships/image" Target="../media/image116.svg"/><Relationship Id="rId12" Type="http://schemas.openxmlformats.org/officeDocument/2006/relationships/image" Target="../media/image1150.png"/><Relationship Id="rId17" Type="http://schemas.openxmlformats.org/officeDocument/2006/relationships/image" Target="../media/image92.jpg"/><Relationship Id="rId2" Type="http://schemas.openxmlformats.org/officeDocument/2006/relationships/image" Target="../media/image111.png"/><Relationship Id="rId16" Type="http://schemas.openxmlformats.org/officeDocument/2006/relationships/image" Target="../media/image103.jp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15" Type="http://schemas.openxmlformats.org/officeDocument/2006/relationships/image" Target="../media/image91.jpg"/><Relationship Id="rId23" Type="http://schemas.openxmlformats.org/officeDocument/2006/relationships/image" Target="../media/image110.svg"/><Relationship Id="rId19" Type="http://schemas.openxmlformats.org/officeDocument/2006/relationships/image" Target="../media/image118.png"/><Relationship Id="rId4" Type="http://schemas.openxmlformats.org/officeDocument/2006/relationships/image" Target="../media/image113.png"/><Relationship Id="rId14" Type="http://schemas.openxmlformats.org/officeDocument/2006/relationships/image" Target="../media/image90.jpg"/><Relationship Id="rId22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1.png"/><Relationship Id="rId26" Type="http://schemas.openxmlformats.org/officeDocument/2006/relationships/image" Target="../media/image109.png"/><Relationship Id="rId3" Type="http://schemas.openxmlformats.org/officeDocument/2006/relationships/image" Target="../media/image91.jpg"/><Relationship Id="rId21" Type="http://schemas.openxmlformats.org/officeDocument/2006/relationships/image" Target="../media/image134.pn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08.svg"/><Relationship Id="rId2" Type="http://schemas.openxmlformats.org/officeDocument/2006/relationships/image" Target="../media/image90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24" Type="http://schemas.openxmlformats.org/officeDocument/2006/relationships/image" Target="../media/image107.png"/><Relationship Id="rId5" Type="http://schemas.openxmlformats.org/officeDocument/2006/relationships/image" Target="../media/image92.jpg"/><Relationship Id="rId15" Type="http://schemas.openxmlformats.org/officeDocument/2006/relationships/image" Target="../media/image128.png"/><Relationship Id="rId23" Type="http://schemas.openxmlformats.org/officeDocument/2006/relationships/image" Target="../media/image11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03.jp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17.png"/><Relationship Id="rId27" Type="http://schemas.openxmlformats.org/officeDocument/2006/relationships/image" Target="../media/image1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63.png"/><Relationship Id="rId18" Type="http://schemas.openxmlformats.org/officeDocument/2006/relationships/image" Target="../media/image143.png"/><Relationship Id="rId26" Type="http://schemas.openxmlformats.org/officeDocument/2006/relationships/image" Target="../media/image77.jpg"/><Relationship Id="rId3" Type="http://schemas.openxmlformats.org/officeDocument/2006/relationships/image" Target="../media/image135.png"/><Relationship Id="rId21" Type="http://schemas.openxmlformats.org/officeDocument/2006/relationships/image" Target="../media/image50.png"/><Relationship Id="rId7" Type="http://schemas.openxmlformats.org/officeDocument/2006/relationships/image" Target="../media/image137.png"/><Relationship Id="rId12" Type="http://schemas.openxmlformats.org/officeDocument/2006/relationships/image" Target="../media/image48.png"/><Relationship Id="rId17" Type="http://schemas.openxmlformats.org/officeDocument/2006/relationships/image" Target="../media/image49.png"/><Relationship Id="rId25" Type="http://schemas.openxmlformats.org/officeDocument/2006/relationships/image" Target="../media/image146.png"/><Relationship Id="rId2" Type="http://schemas.openxmlformats.org/officeDocument/2006/relationships/image" Target="../media/image91.jpg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29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40.png"/><Relationship Id="rId24" Type="http://schemas.openxmlformats.org/officeDocument/2006/relationships/image" Target="../media/image145.png"/><Relationship Id="rId5" Type="http://schemas.openxmlformats.org/officeDocument/2006/relationships/image" Target="../media/image136.png"/><Relationship Id="rId15" Type="http://schemas.openxmlformats.org/officeDocument/2006/relationships/image" Target="../media/image62.png"/><Relationship Id="rId23" Type="http://schemas.openxmlformats.org/officeDocument/2006/relationships/image" Target="../media/image92.jpg"/><Relationship Id="rId28" Type="http://schemas.openxmlformats.org/officeDocument/2006/relationships/image" Target="../media/image148.png"/><Relationship Id="rId10" Type="http://schemas.openxmlformats.org/officeDocument/2006/relationships/image" Target="../media/image78.jpg"/><Relationship Id="rId19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139.png"/><Relationship Id="rId14" Type="http://schemas.openxmlformats.org/officeDocument/2006/relationships/image" Target="../media/image141.png"/><Relationship Id="rId22" Type="http://schemas.openxmlformats.org/officeDocument/2006/relationships/image" Target="../media/image11.png"/><Relationship Id="rId27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emf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2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7.jp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78.jpg"/><Relationship Id="rId7" Type="http://schemas.openxmlformats.org/officeDocument/2006/relationships/image" Target="../media/image167.sv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5" Type="http://schemas.openxmlformats.org/officeDocument/2006/relationships/image" Target="../media/image165.sv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76.jp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78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Toward </a:t>
            </a:r>
            <a:r>
              <a:rPr lang="en-US" sz="4400" b="1" dirty="0" err="1">
                <a:solidFill>
                  <a:schemeClr val="bg2"/>
                </a:solidFill>
              </a:rPr>
              <a:t>telelocomotion</a:t>
            </a:r>
            <a:r>
              <a:rPr lang="en-US" sz="4400" b="1" dirty="0">
                <a:solidFill>
                  <a:schemeClr val="bg2"/>
                </a:solidFill>
              </a:rPr>
              <a:t>: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contact-rich robot dynamics 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and human sensorimotor control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2"/>
                </a:solidFill>
              </a:rPr>
              <a:t>follow along:  </a:t>
            </a:r>
            <a:r>
              <a:rPr lang="en-US" sz="2800" dirty="0">
                <a:solidFill>
                  <a:schemeClr val="bg2"/>
                </a:solidFill>
              </a:rPr>
              <a:t>http://bit.ly/2020-burden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170774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locomotion through fluid governed by continuous </a:t>
            </a:r>
            <a:r>
              <a:rPr lang="en-US" b="1" dirty="0"/>
              <a:t>hydro-</a:t>
            </a:r>
            <a:r>
              <a:rPr lang="en-US" dirty="0"/>
              <a:t> and </a:t>
            </a:r>
            <a:r>
              <a:rPr lang="en-US" b="1" dirty="0"/>
              <a:t>aero-</a:t>
            </a:r>
            <a:r>
              <a:rPr lang="en-US" dirty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/>
              <a:t>locomotion on land governed by intermittent </a:t>
            </a:r>
            <a:r>
              <a:rPr lang="en-US" b="1" dirty="0"/>
              <a:t>terra-</a:t>
            </a:r>
            <a:r>
              <a:rPr lang="en-US" dirty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/>
              <a:t>Tytell</a:t>
            </a:r>
            <a:r>
              <a:rPr lang="en-US" sz="1400" dirty="0"/>
              <a:t>, </a:t>
            </a:r>
            <a:r>
              <a:rPr lang="en-US" sz="1400" dirty="0" err="1"/>
              <a:t>Standen</a:t>
            </a:r>
            <a:r>
              <a:rPr lang="en-US" sz="1400" dirty="0"/>
              <a:t>, Lauder </a:t>
            </a:r>
            <a:r>
              <a:rPr lang="en-US" sz="1400" i="1" dirty="0"/>
              <a:t>JEB</a:t>
            </a:r>
            <a:r>
              <a:rPr lang="en-US" sz="1400" dirty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Cory, Moore, </a:t>
            </a:r>
            <a:r>
              <a:rPr lang="en-US" sz="1400" dirty="0" err="1"/>
              <a:t>Tedrake</a:t>
            </a:r>
            <a:r>
              <a:rPr lang="en-US" sz="1400" dirty="0"/>
              <a:t> </a:t>
            </a:r>
            <a:r>
              <a:rPr lang="en-US" sz="1400" i="1" dirty="0"/>
              <a:t>B&amp;B</a:t>
            </a:r>
            <a:r>
              <a:rPr lang="en-US" sz="1400" dirty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Libby, Moore, Chang-Siu, Cohen, </a:t>
            </a:r>
            <a:r>
              <a:rPr lang="en-US" sz="1400" dirty="0" err="1"/>
              <a:t>Jusufi</a:t>
            </a:r>
            <a:r>
              <a:rPr lang="en-US" sz="1400" dirty="0"/>
              <a:t>, Full </a:t>
            </a:r>
            <a:r>
              <a:rPr lang="en-US" sz="1400" i="1" dirty="0"/>
              <a:t>Nature</a:t>
            </a:r>
            <a:r>
              <a:rPr lang="en-US" sz="1400" dirty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Johnson, </a:t>
            </a:r>
            <a:r>
              <a:rPr lang="en-US" sz="1400" dirty="0" err="1"/>
              <a:t>Koditschek</a:t>
            </a:r>
            <a:r>
              <a:rPr lang="en-US" sz="1400" dirty="0"/>
              <a:t> </a:t>
            </a:r>
            <a:r>
              <a:rPr lang="en-US" sz="1400" i="1" dirty="0"/>
              <a:t>ICRA </a:t>
            </a:r>
            <a:r>
              <a:rPr lang="en-US" sz="1400" dirty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/>
              <a:t>Vogel </a:t>
            </a:r>
            <a:r>
              <a:rPr lang="en-US" sz="1400" i="1"/>
              <a:t>Life in moving fluids</a:t>
            </a:r>
            <a:r>
              <a:rPr lang="en-US" sz="1400"/>
              <a:t> 1996</a:t>
            </a:r>
            <a:endParaRPr lang="en-US" sz="1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/>
              <a:t>Li, Zhang, </a:t>
            </a:r>
            <a:r>
              <a:rPr lang="en-US" sz="1400"/>
              <a:t>Goldman </a:t>
            </a:r>
            <a:r>
              <a:rPr lang="en-US" sz="1400" i="1"/>
              <a:t>Science</a:t>
            </a:r>
            <a:r>
              <a:rPr lang="en-US" sz="1400"/>
              <a:t> 2015</a:t>
            </a:r>
            <a:endParaRPr lang="en-US" sz="140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/>
              <a:t>legged locomotion involves </a:t>
            </a:r>
            <a:r>
              <a:rPr lang="en-US" sz="3200" b="1" i="1" dirty="0"/>
              <a:t>contact-rich</a:t>
            </a:r>
            <a:r>
              <a:rPr lang="en-US" sz="3200" b="1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simple models are piecewise-defined (</a:t>
            </a:r>
            <a:r>
              <a:rPr lang="en-US" sz="3600" b="1" i="1" dirty="0">
                <a:solidFill>
                  <a:schemeClr val="tx2"/>
                </a:solidFill>
              </a:rPr>
              <a:t>hybrid</a:t>
            </a:r>
            <a:r>
              <a:rPr lang="en-US" sz="3600" b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6" y="3131288"/>
            <a:ext cx="1667703" cy="37267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86957" y="2782577"/>
            <a:ext cx="5069494" cy="4075422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066D45-AA31-405A-A372-8B1C866591E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9FEE4-957E-4B75-8F07-62C03FFCC079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16020B-2263-4F69-A3AD-C439D224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95410A-7134-4968-B13E-D98FE0D5F421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2" name="Rectangle 11"/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  <p:sp>
        <p:nvSpPr>
          <p:cNvPr id="22" name="Curved Right Arrow 21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contact sequence doesn’t change,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1" y="5184140"/>
            <a:ext cx="6453963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Grizzle, Abba, </a:t>
            </a:r>
            <a:r>
              <a:rPr lang="en-US" sz="1600" dirty="0" err="1">
                <a:solidFill>
                  <a:schemeClr val="tx2"/>
                </a:solidFill>
              </a:rPr>
              <a:t>Plestan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Di Bernardo, Budd, </a:t>
            </a:r>
            <a:r>
              <a:rPr lang="en-US" sz="1600" dirty="0" err="1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Champneys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Springer</a:t>
            </a:r>
            <a:r>
              <a:rPr lang="en-US" sz="1600" dirty="0">
                <a:solidFill>
                  <a:schemeClr val="tx2"/>
                </a:solidFill>
              </a:rPr>
              <a:t> 2008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Burden, </a:t>
            </a:r>
            <a:r>
              <a:rPr lang="en-US" sz="1600" dirty="0" err="1">
                <a:solidFill>
                  <a:schemeClr val="tx2"/>
                </a:solidFill>
              </a:rPr>
              <a:t>Revzen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Sastry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166036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2"/>
                </a:solidFill>
              </a:rPr>
              <a:t>what if contact sequence can vary?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near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836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inconsistencies arise when limbs are coupled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quadruped with rigid legs exhibits 3 distinct (near-)trot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Remy, Buffington, </a:t>
            </a:r>
            <a:r>
              <a:rPr lang="en-US" sz="1600" dirty="0" err="1"/>
              <a:t>Siegwart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Hürmüzlü</a:t>
            </a:r>
            <a:r>
              <a:rPr lang="en-US" sz="1600" dirty="0"/>
              <a:t> and </a:t>
            </a:r>
            <a:r>
              <a:rPr lang="en-US" sz="1600" dirty="0" err="1"/>
              <a:t>Marghitu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1994, </a:t>
            </a:r>
            <a:r>
              <a:rPr lang="en-US" sz="1600" i="1" dirty="0"/>
              <a:t>JAM</a:t>
            </a:r>
            <a:r>
              <a:rPr lang="en-US" sz="1600" dirty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570217"/>
            <a:ext cx="10058400" cy="171756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rigidly coupled limbs </a:t>
            </a:r>
          </a:p>
          <a:p>
            <a:r>
              <a:rPr lang="en-US" b="1" dirty="0">
                <a:sym typeface="Wingdings"/>
              </a:rPr>
              <a:t> post-impact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coupled vs decoupled limbs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381460"/>
            <a:ext cx="10058400" cy="1290433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inertially decoupled limbs </a:t>
            </a:r>
          </a:p>
          <a:p>
            <a:r>
              <a:rPr lang="en-US" b="1" dirty="0">
                <a:sym typeface="Wingdings"/>
              </a:rPr>
              <a:t></a:t>
            </a:r>
            <a:r>
              <a:rPr lang="en-US" b="1" dirty="0"/>
              <a:t> post-impact 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legal</a:t>
            </a:r>
            <a:r>
              <a:rPr lang="en-US" sz="4400" dirty="0"/>
              <a:t>, </a:t>
            </a:r>
            <a:r>
              <a:rPr lang="en-US" sz="4400" b="1" dirty="0"/>
              <a:t>ethical</a:t>
            </a:r>
            <a:r>
              <a:rPr lang="en-US" sz="4400" dirty="0"/>
              <a:t>, and </a:t>
            </a:r>
            <a:r>
              <a:rPr lang="en-US" sz="4400" b="1" dirty="0"/>
              <a:t>political </a:t>
            </a:r>
            <a:r>
              <a:rPr lang="en-US" sz="4400" dirty="0"/>
              <a:t>concerns</a:t>
            </a:r>
          </a:p>
          <a:p>
            <a:r>
              <a:rPr lang="en-US" sz="4400" dirty="0"/>
              <a:t>ensure humans will remain in-the-loop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3221779" y="3275056"/>
            <a:ext cx="5922221" cy="358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3202538" y="3275056"/>
            <a:ext cx="6000837" cy="358294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14625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inertially decoupled, final state varies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</a:rPr>
              <a:t>piecewise-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w.r.t.</a:t>
            </a:r>
            <a:r>
              <a:rPr lang="en-US" sz="3600" dirty="0">
                <a:solidFill>
                  <a:schemeClr val="tx2"/>
                </a:solidFill>
              </a:rPr>
              <a:t> initial state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83733"/>
            <a:ext cx="2023165" cy="694944"/>
            <a:chOff x="2338" y="6183733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83733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59424" y="5493471"/>
            <a:ext cx="8458199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HSCC</a:t>
            </a:r>
            <a:r>
              <a:rPr lang="en-US" sz="1600" dirty="0">
                <a:solidFill>
                  <a:schemeClr val="tx2"/>
                </a:solidFill>
              </a:rPr>
              <a:t> 2017 (arXiv:1610.05645)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ICRA</a:t>
            </a:r>
            <a:r>
              <a:rPr lang="en-US" sz="1600" dirty="0">
                <a:solidFill>
                  <a:schemeClr val="tx2"/>
                </a:solidFill>
              </a:rPr>
              <a:t> 2017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Decoupled limbs yield differentiable trajectory outcomes through intermittent 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31002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914833-9F14-462D-AECE-1F2735C0A3EA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</p:spTree>
    <p:extLst>
      <p:ext uri="{BB962C8B-B14F-4D97-AF65-F5344CB8AC3E}">
        <p14:creationId xmlns:p14="http://schemas.microsoft.com/office/powerpoint/2010/main" val="305773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EB592F9-22B3-48DE-9768-3A12EC28B4AE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9201B5F-157D-46BE-8BDC-E8D13CC0B386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21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EC0517-597D-4384-9A7B-562AEB90F039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9F734B9-7993-43CA-8EC7-CCE809E39140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/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/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FD8AF9-0C13-44C0-8F03-2A2E9997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43840" y="878017"/>
            <a:ext cx="3162300" cy="2964180"/>
          </a:xfrm>
        </p:spPr>
        <p:txBody>
          <a:bodyPr>
            <a:normAutofit/>
          </a:bodyPr>
          <a:lstStyle/>
          <a:p>
            <a:r>
              <a:rPr lang="en-US" sz="16600" b="0" i="1" dirty="0"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8E17D2E-17D0-4BFE-898A-4A4330FD0F58}"/>
              </a:ext>
            </a:extLst>
          </p:cNvPr>
          <p:cNvSpPr>
            <a:spLocks/>
          </p:cNvSpPr>
          <p:nvPr/>
        </p:nvSpPr>
        <p:spPr bwMode="auto">
          <a:xfrm>
            <a:off x="2854955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B508F8F-AD3A-4EE9-B9BA-6AC92C6EA4CB}"/>
              </a:ext>
            </a:extLst>
          </p:cNvPr>
          <p:cNvSpPr>
            <a:spLocks/>
          </p:cNvSpPr>
          <p:nvPr/>
        </p:nvSpPr>
        <p:spPr bwMode="auto">
          <a:xfrm>
            <a:off x="2763063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3810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18E4FFF-A8D0-4FAF-BE82-447DF8D89071}"/>
              </a:ext>
            </a:extLst>
          </p:cNvPr>
          <p:cNvSpPr>
            <a:spLocks/>
          </p:cNvSpPr>
          <p:nvPr/>
        </p:nvSpPr>
        <p:spPr bwMode="auto">
          <a:xfrm>
            <a:off x="2497218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CA88152-0345-4A71-8EF0-565683010870}"/>
              </a:ext>
            </a:extLst>
          </p:cNvPr>
          <p:cNvSpPr>
            <a:spLocks/>
          </p:cNvSpPr>
          <p:nvPr/>
        </p:nvSpPr>
        <p:spPr bwMode="auto">
          <a:xfrm>
            <a:off x="2497216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00BF087A-5898-43B4-9B97-18ADC8C9D301}"/>
              </a:ext>
            </a:extLst>
          </p:cNvPr>
          <p:cNvSpPr>
            <a:spLocks/>
          </p:cNvSpPr>
          <p:nvPr/>
        </p:nvSpPr>
        <p:spPr bwMode="auto">
          <a:xfrm>
            <a:off x="2854955" y="2961110"/>
            <a:ext cx="349200" cy="924597"/>
          </a:xfrm>
          <a:custGeom>
            <a:avLst/>
            <a:gdLst>
              <a:gd name="T0" fmla="*/ 66 w 132"/>
              <a:gd name="T1" fmla="*/ 438 h 438"/>
              <a:gd name="T2" fmla="*/ 66 w 132"/>
              <a:gd name="T3" fmla="*/ 438 h 438"/>
              <a:gd name="T4" fmla="*/ 0 w 132"/>
              <a:gd name="T5" fmla="*/ 240 h 438"/>
              <a:gd name="T6" fmla="*/ 65 w 132"/>
              <a:gd name="T7" fmla="*/ 240 h 438"/>
              <a:gd name="T8" fmla="*/ 65 w 132"/>
              <a:gd name="T9" fmla="*/ 0 h 438"/>
              <a:gd name="T10" fmla="*/ 66 w 132"/>
              <a:gd name="T11" fmla="*/ 0 h 438"/>
              <a:gd name="T12" fmla="*/ 66 w 132"/>
              <a:gd name="T13" fmla="*/ 240 h 438"/>
              <a:gd name="T14" fmla="*/ 132 w 132"/>
              <a:gd name="T15" fmla="*/ 240 h 438"/>
              <a:gd name="T16" fmla="*/ 66 w 132"/>
              <a:gd name="T1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438">
                <a:moveTo>
                  <a:pt x="66" y="438"/>
                </a:moveTo>
                <a:lnTo>
                  <a:pt x="66" y="438"/>
                </a:lnTo>
                <a:lnTo>
                  <a:pt x="0" y="240"/>
                </a:lnTo>
                <a:lnTo>
                  <a:pt x="65" y="240"/>
                </a:lnTo>
                <a:lnTo>
                  <a:pt x="65" y="0"/>
                </a:lnTo>
                <a:lnTo>
                  <a:pt x="66" y="0"/>
                </a:lnTo>
                <a:lnTo>
                  <a:pt x="66" y="240"/>
                </a:lnTo>
                <a:lnTo>
                  <a:pt x="132" y="240"/>
                </a:lnTo>
                <a:lnTo>
                  <a:pt x="66" y="438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5715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DE0784A-CC65-4B8C-B2D1-4F502D7C5F22}"/>
              </a:ext>
            </a:extLst>
          </p:cNvPr>
          <p:cNvSpPr>
            <a:spLocks/>
          </p:cNvSpPr>
          <p:nvPr/>
        </p:nvSpPr>
        <p:spPr bwMode="auto">
          <a:xfrm>
            <a:off x="4621147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EC3333D-034B-4D48-9124-4691522DA825}"/>
              </a:ext>
            </a:extLst>
          </p:cNvPr>
          <p:cNvSpPr>
            <a:spLocks/>
          </p:cNvSpPr>
          <p:nvPr/>
        </p:nvSpPr>
        <p:spPr bwMode="auto">
          <a:xfrm>
            <a:off x="4529255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0897D89F-489A-449E-B15D-548BA33FFA10}"/>
              </a:ext>
            </a:extLst>
          </p:cNvPr>
          <p:cNvSpPr>
            <a:spLocks/>
          </p:cNvSpPr>
          <p:nvPr/>
        </p:nvSpPr>
        <p:spPr bwMode="auto">
          <a:xfrm>
            <a:off x="4263410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DAC9F78C-A725-4132-9E3E-406F78DCCB85}"/>
              </a:ext>
            </a:extLst>
          </p:cNvPr>
          <p:cNvSpPr>
            <a:spLocks/>
          </p:cNvSpPr>
          <p:nvPr/>
        </p:nvSpPr>
        <p:spPr bwMode="auto">
          <a:xfrm>
            <a:off x="4263408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6D2A5F2-392E-4BE7-963A-3794E4A21EEA}"/>
              </a:ext>
            </a:extLst>
          </p:cNvPr>
          <p:cNvSpPr txBox="1">
            <a:spLocks/>
          </p:cNvSpPr>
          <p:nvPr/>
        </p:nvSpPr>
        <p:spPr>
          <a:xfrm>
            <a:off x="2363878" y="1251397"/>
            <a:ext cx="3162300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C3831D6C-C42B-4EA0-A0BB-5A38C9B3B968}"/>
              </a:ext>
            </a:extLst>
          </p:cNvPr>
          <p:cNvSpPr txBox="1">
            <a:spLocks/>
          </p:cNvSpPr>
          <p:nvPr/>
        </p:nvSpPr>
        <p:spPr>
          <a:xfrm>
            <a:off x="5416718" y="878017"/>
            <a:ext cx="3910161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)=0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1CFB4-5D8F-4D24-AA59-F8A313D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2440038"/>
            <a:ext cx="1398618" cy="434052"/>
          </a:xfrm>
          <a:prstGeom prst="rect">
            <a:avLst/>
          </a:prstGeom>
          <a:solidFill>
            <a:schemeClr val="tx1">
              <a:lumMod val="50000"/>
              <a:alpha val="74902"/>
            </a:schemeClr>
          </a:solidFill>
          <a:ln w="38100">
            <a:solidFill>
              <a:schemeClr val="tx1">
                <a:lumMod val="50000"/>
                <a:alpha val="74902"/>
              </a:schemeClr>
            </a:solidFill>
          </a:ln>
          <a:effec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2DCC-40E8-4B95-A908-6484481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5" y="2358865"/>
            <a:ext cx="1398618" cy="530514"/>
          </a:xfrm>
          <a:prstGeom prst="rect">
            <a:avLst/>
          </a:prstGeom>
          <a:solidFill>
            <a:schemeClr val="bg2">
              <a:lumMod val="50000"/>
              <a:alpha val="74902"/>
            </a:schemeClr>
          </a:solidFill>
          <a:ln w="38100">
            <a:solidFill>
              <a:srgbClr val="190037">
                <a:alpha val="74902"/>
              </a:srgbClr>
            </a:solidFill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81CF6F-B5C3-48CA-B8E1-8DBE5485AE8B}"/>
              </a:ext>
            </a:extLst>
          </p:cNvPr>
          <p:cNvGrpSpPr/>
          <p:nvPr/>
        </p:nvGrpSpPr>
        <p:grpSpPr>
          <a:xfrm>
            <a:off x="2338" y="6174941"/>
            <a:ext cx="9141661" cy="702746"/>
            <a:chOff x="2338" y="6174941"/>
            <a:chExt cx="9141661" cy="70274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15D4B8B-AA22-4847-8A08-367F1BCA2156}"/>
                </a:ext>
              </a:extLst>
            </p:cNvPr>
            <p:cNvSpPr txBox="1">
              <a:spLocks/>
            </p:cNvSpPr>
            <p:nvPr/>
          </p:nvSpPr>
          <p:spPr>
            <a:xfrm>
              <a:off x="2711304" y="6174941"/>
              <a:ext cx="6432695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Gonzalez, Vasudevan, </a:t>
              </a:r>
              <a:r>
                <a:rPr lang="en-US" sz="1600" dirty="0" err="1">
                  <a:solidFill>
                    <a:schemeClr val="tx2"/>
                  </a:solidFill>
                </a:rPr>
                <a:t>Bajcsy</a:t>
              </a:r>
              <a:r>
                <a:rPr lang="en-US" sz="1600" dirty="0">
                  <a:solidFill>
                    <a:schemeClr val="tx2"/>
                  </a:solidFill>
                </a:rPr>
                <a:t>, Sastry </a:t>
              </a:r>
              <a:r>
                <a:rPr lang="en-US" sz="1600" i="1" dirty="0">
                  <a:solidFill>
                    <a:schemeClr val="tx2"/>
                  </a:solidFill>
                </a:rPr>
                <a:t>IEEE TAC </a:t>
              </a:r>
              <a:r>
                <a:rPr lang="en-US" sz="1600" dirty="0">
                  <a:solidFill>
                    <a:schemeClr val="tx2"/>
                  </a:solidFill>
                </a:rPr>
                <a:t>2015 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 err="1">
                  <a:solidFill>
                    <a:schemeClr val="tx2"/>
                  </a:solidFill>
                </a:rPr>
                <a:t>Metrization</a:t>
              </a:r>
              <a:r>
                <a:rPr lang="en-US" sz="1600" i="1" dirty="0">
                  <a:solidFill>
                    <a:schemeClr val="tx2"/>
                  </a:solidFill>
                </a:rPr>
                <a:t> and simulation of controlled hybrid systems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8FFF5-0D0E-4132-B582-E62AAFA4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6A40F7-4FE9-4FFA-9616-5E643697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0F5915-92AB-4CF0-95A0-2A93B0E4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73" y="6184723"/>
              <a:ext cx="689429" cy="6929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39F78-0EB1-477F-92A8-3DECF461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503" y="6187439"/>
              <a:ext cx="685801" cy="685801"/>
            </a:xfrm>
            <a:prstGeom prst="rect">
              <a:avLst/>
            </a:prstGeom>
          </p:spPr>
        </p:pic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DEB94ED-8CAB-43DA-906B-D738670C980C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aside:  </a:t>
            </a:r>
            <a:r>
              <a:rPr lang="en-US" dirty="0"/>
              <a:t>how to measure distance?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F5EECC-BDBA-4D74-B135-20CA275DDB26}"/>
              </a:ext>
            </a:extLst>
          </p:cNvPr>
          <p:cNvSpPr txBox="1">
            <a:spLocks/>
          </p:cNvSpPr>
          <p:nvPr/>
        </p:nvSpPr>
        <p:spPr>
          <a:xfrm>
            <a:off x="-461213" y="409441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Gonzalez, Vasudevan, </a:t>
            </a:r>
            <a:r>
              <a:rPr lang="en-US" sz="3600" b="1" i="1" dirty="0">
                <a:solidFill>
                  <a:schemeClr val="tx2"/>
                </a:solidFill>
              </a:rPr>
              <a:t>et al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,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= 0</a:t>
            </a:r>
            <a:r>
              <a:rPr lang="en-US" sz="3600" dirty="0">
                <a:solidFill>
                  <a:schemeClr val="tx2"/>
                </a:solidFill>
              </a:rPr>
              <a:t> determines a distance 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compatible with topological quotient 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~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6" grpId="0"/>
      <p:bldP spid="4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Lohmiller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Slotine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the dynamics are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classical </a:t>
            </a:r>
            <a:r>
              <a:rPr lang="en-US" b="0" dirty="0"/>
              <a:t>dynamics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A320179-40B1-4711-AF9B-49012C2952FA}"/>
              </a:ext>
            </a:extLst>
          </p:cNvPr>
          <p:cNvSpPr txBox="1">
            <a:spLocks/>
          </p:cNvSpPr>
          <p:nvPr/>
        </p:nvSpPr>
        <p:spPr>
          <a:xfrm>
            <a:off x="2338" y="6132411"/>
            <a:ext cx="914166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err="1">
                <a:solidFill>
                  <a:schemeClr val="tx2"/>
                </a:solidFill>
              </a:rPr>
              <a:t>Lohmiller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Slotine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Automatica</a:t>
            </a:r>
            <a:r>
              <a:rPr lang="en-US" sz="1600" dirty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On contraction analysis for nonlinear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4F3F1-0074-405B-807F-1D08D5DF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54" y="3635966"/>
            <a:ext cx="2205701" cy="32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53E06-B4FF-469A-A2D9-4DA31C7A7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/>
          <a:stretch/>
        </p:blipFill>
        <p:spPr>
          <a:xfrm>
            <a:off x="3118853" y="4735036"/>
            <a:ext cx="3364907" cy="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2713E85-373B-4C57-B048-177EF569EEFB}"/>
              </a:ext>
            </a:extLst>
          </p:cNvPr>
          <p:cNvSpPr txBox="1">
            <a:spLocks/>
          </p:cNvSpPr>
          <p:nvPr/>
        </p:nvSpPr>
        <p:spPr>
          <a:xfrm>
            <a:off x="-461213" y="2224686"/>
            <a:ext cx="10058400" cy="129684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8521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893" b="24043"/>
          <a:stretch/>
        </p:blipFill>
        <p:spPr>
          <a:xfrm>
            <a:off x="86625" y="2356970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5465"/>
          <a:stretch/>
        </p:blipFill>
        <p:spPr>
          <a:xfrm>
            <a:off x="86625" y="2939175"/>
            <a:ext cx="4718804" cy="43628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2271507"/>
            <a:ext cx="434932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continuous-time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2838170"/>
            <a:ext cx="433857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discrete-time (impact)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17579"/>
            <a:ext cx="10058400" cy="1692879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chemeClr val="tx2"/>
                </a:solidFill>
              </a:rPr>
              <a:t>continuous-time </a:t>
            </a:r>
            <a:r>
              <a:rPr lang="en-US" sz="4800" b="1" i="1" dirty="0">
                <a:solidFill>
                  <a:schemeClr val="tx2"/>
                </a:solidFill>
              </a:rPr>
              <a:t>and</a:t>
            </a:r>
            <a:r>
              <a:rPr lang="en-US" sz="4800" dirty="0">
                <a:solidFill>
                  <a:schemeClr val="tx2"/>
                </a:solidFill>
              </a:rPr>
              <a:t> discrete-time interact in contact-rich dynamics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59627F-51A3-475A-A137-B60D24D61C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D1A347-A1E0-4646-B3C2-3E687AE48AA0}"/>
              </a:ext>
            </a:extLst>
          </p:cNvPr>
          <p:cNvSpPr txBox="1">
            <a:spLocks/>
          </p:cNvSpPr>
          <p:nvPr/>
        </p:nvSpPr>
        <p:spPr>
          <a:xfrm>
            <a:off x="2812825" y="1017747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limbs in contact with ground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BA2A88-590D-43D4-AF35-16B56AC2C9D3}"/>
              </a:ext>
            </a:extLst>
          </p:cNvPr>
          <p:cNvSpPr txBox="1">
            <a:spLocks/>
          </p:cNvSpPr>
          <p:nvPr/>
        </p:nvSpPr>
        <p:spPr>
          <a:xfrm>
            <a:off x="3416967" y="1545608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ground penetration constraints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69A633-D2B7-4094-9FF9-C94D847C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0000">
                <a:tint val="45000"/>
                <a:satMod val="400000"/>
              </a:srgbClr>
            </a:duotone>
          </a:blip>
          <a:srcRect b="77679"/>
          <a:stretch/>
        </p:blipFill>
        <p:spPr>
          <a:xfrm>
            <a:off x="86625" y="1173744"/>
            <a:ext cx="4718804" cy="396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DA1AA8-011A-44F6-A729-3F511797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0000">
                <a:tint val="45000"/>
                <a:satMod val="400000"/>
              </a:srgbClr>
            </a:duotone>
          </a:blip>
          <a:srcRect t="22651" b="52746"/>
          <a:stretch/>
        </p:blipFill>
        <p:spPr>
          <a:xfrm>
            <a:off x="86625" y="1631629"/>
            <a:ext cx="4718804" cy="4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4A9463-FDCF-43C9-9880-CDE4228FBBB7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8D8B4-99C5-48FA-93E1-2B72339A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796D0-F4B5-437B-9224-A9619DDAD24A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437D6C-5E3C-4CBC-B9F2-93D7904E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B52A7-C4E1-46BD-B0AE-21C84186229E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</p:spTree>
    <p:extLst>
      <p:ext uri="{BB962C8B-B14F-4D97-AF65-F5344CB8AC3E}">
        <p14:creationId xmlns:p14="http://schemas.microsoft.com/office/powerpoint/2010/main" val="2346132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F4FF59-8D0A-4833-84D5-146C5A9E8AB0}"/>
              </a:ext>
            </a:extLst>
          </p:cNvPr>
          <p:cNvSpPr txBox="1">
            <a:spLocks/>
          </p:cNvSpPr>
          <p:nvPr/>
        </p:nvSpPr>
        <p:spPr>
          <a:xfrm>
            <a:off x="-1" y="5701410"/>
            <a:ext cx="9144000" cy="1103427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 </a:t>
            </a:r>
            <a:r>
              <a:rPr lang="en-US" sz="1600" dirty="0">
                <a:solidFill>
                  <a:schemeClr val="tx2"/>
                </a:solidFill>
              </a:rPr>
              <a:t>1958 </a:t>
            </a:r>
            <a:endParaRPr lang="en-US" sz="16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ADA74-AD0C-455F-BEF2-1AFA0F3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49" y="4787648"/>
            <a:ext cx="7640903" cy="75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FB04E-0241-4CBE-AAC8-242C15783CE0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2CD387-C56D-4A03-B87C-7400FE0C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13128D6-49BC-431B-A227-EB11743AB913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43E8FE2-ADEF-455E-A534-9ABE3D42C2A2}"/>
              </a:ext>
            </a:extLst>
          </p:cNvPr>
          <p:cNvSpPr txBox="1">
            <a:spLocks/>
          </p:cNvSpPr>
          <p:nvPr/>
        </p:nvSpPr>
        <p:spPr>
          <a:xfrm>
            <a:off x="0" y="3834972"/>
            <a:ext cx="9144000" cy="95267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need interaction w/ continuous-time:</a:t>
            </a:r>
          </a:p>
        </p:txBody>
      </p:sp>
    </p:spTree>
    <p:extLst>
      <p:ext uri="{BB962C8B-B14F-4D97-AF65-F5344CB8AC3E}">
        <p14:creationId xmlns:p14="http://schemas.microsoft.com/office/powerpoint/2010/main" val="13698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Libby, Coogan):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combined dynamics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87654"/>
            <a:ext cx="9144000" cy="78733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C2099-2B9E-4C02-A9CF-5361ECD7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9" y="4735036"/>
            <a:ext cx="3359941" cy="3952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550"/>
            <a:chOff x="0" y="6174941"/>
            <a:chExt cx="9144000" cy="693550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82692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B55B2-715D-451D-A90E-88BB0E072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921" y="3635966"/>
            <a:ext cx="1747167" cy="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94A3B080-711B-491B-9857-D8222F2F839D}"/>
              </a:ext>
            </a:extLst>
          </p:cNvPr>
          <p:cNvGrpSpPr/>
          <p:nvPr/>
        </p:nvGrpSpPr>
        <p:grpSpPr>
          <a:xfrm>
            <a:off x="4925448" y="3620226"/>
            <a:ext cx="4216493" cy="3237774"/>
            <a:chOff x="4511039" y="3620226"/>
            <a:chExt cx="4216493" cy="323777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0DE63DB-9C5D-4DD3-9C00-DA0251AA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2"/>
            <a:stretch/>
          </p:blipFill>
          <p:spPr>
            <a:xfrm>
              <a:off x="4785359" y="4489839"/>
              <a:ext cx="3942173" cy="23679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6B1BCC2-0B68-49D8-98CC-CD9A0B91D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86" r="60889" b="73489"/>
            <a:stretch/>
          </p:blipFill>
          <p:spPr>
            <a:xfrm>
              <a:off x="6858000" y="5499835"/>
              <a:ext cx="624840" cy="50292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A93E2C-2676-4B57-BDDD-244B1A0E040D}"/>
                </a:ext>
              </a:extLst>
            </p:cNvPr>
            <p:cNvGrpSpPr/>
            <p:nvPr/>
          </p:nvGrpSpPr>
          <p:grpSpPr>
            <a:xfrm>
              <a:off x="4511039" y="3620226"/>
              <a:ext cx="4216493" cy="3237774"/>
              <a:chOff x="4511039" y="3620226"/>
              <a:chExt cx="4216493" cy="323777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D432EAA-7BBA-4A31-BC65-EA4EC471F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11" t="72898"/>
              <a:stretch/>
            </p:blipFill>
            <p:spPr>
              <a:xfrm>
                <a:off x="6858000" y="3657102"/>
                <a:ext cx="1115921" cy="42953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8C6D9A3-ACE2-4402-A5FA-C9E15EE3E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2"/>
              <a:stretch/>
            </p:blipFill>
            <p:spPr>
              <a:xfrm>
                <a:off x="4511039" y="3620226"/>
                <a:ext cx="4216493" cy="323777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421"/>
            <a:chOff x="0" y="6174941"/>
            <a:chExt cx="9144000" cy="693421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8256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76F419-6D70-437B-9AFC-10D743520345}"/>
              </a:ext>
            </a:extLst>
          </p:cNvPr>
          <p:cNvSpPr txBox="1">
            <a:spLocks/>
          </p:cNvSpPr>
          <p:nvPr/>
        </p:nvSpPr>
        <p:spPr bwMode="auto">
          <a:xfrm>
            <a:off x="2899602" y="4414310"/>
            <a:ext cx="2633783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</a:t>
            </a:r>
          </a:p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7FF950-332E-484E-8EBD-38EFEAC19F57}"/>
              </a:ext>
            </a:extLst>
          </p:cNvPr>
          <p:cNvGrpSpPr/>
          <p:nvPr/>
        </p:nvGrpSpPr>
        <p:grpSpPr>
          <a:xfrm>
            <a:off x="1" y="4425291"/>
            <a:ext cx="5196485" cy="566428"/>
            <a:chOff x="1" y="4425291"/>
            <a:chExt cx="5196485" cy="5664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59DB2-72F6-49DD-B3C5-5946FD0245DA}"/>
                </a:ext>
              </a:extLst>
            </p:cNvPr>
            <p:cNvSpPr/>
            <p:nvPr/>
          </p:nvSpPr>
          <p:spPr>
            <a:xfrm>
              <a:off x="3315055" y="4425291"/>
              <a:ext cx="1881431" cy="54089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5670644-F28C-4B23-9665-DDDDB377ED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" y="4428866"/>
              <a:ext cx="3240060" cy="56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69850" indent="0" algn="r" defTabSz="914400"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kern="0" dirty="0">
                  <a:solidFill>
                    <a:srgbClr val="FFC000"/>
                  </a:solidFill>
                  <a:latin typeface="Calibri" charset="0"/>
                  <a:ea typeface="ＭＳ Ｐゴシック" charset="-128"/>
                </a:rPr>
                <a:t>decoupled how?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92839B4-67BB-4E3B-8EF5-F839F86914DF}"/>
              </a:ext>
            </a:extLst>
          </p:cNvPr>
          <p:cNvGrpSpPr/>
          <p:nvPr/>
        </p:nvGrpSpPr>
        <p:grpSpPr>
          <a:xfrm>
            <a:off x="2655113" y="68349"/>
            <a:ext cx="1947348" cy="4058502"/>
            <a:chOff x="2655113" y="68349"/>
            <a:chExt cx="1947348" cy="40585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21F6CD-5B0F-483A-9198-826713EED330}"/>
                </a:ext>
              </a:extLst>
            </p:cNvPr>
            <p:cNvGrpSpPr/>
            <p:nvPr/>
          </p:nvGrpSpPr>
          <p:grpSpPr>
            <a:xfrm>
              <a:off x="3106730" y="842766"/>
              <a:ext cx="1069628" cy="3284085"/>
              <a:chOff x="480058" y="383526"/>
              <a:chExt cx="1219203" cy="374332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23CFBEA0-703B-4475-ACB9-B263809AF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-782002" y="1645589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AC51630-478A-49C5-84FB-0769E653D84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9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5043C40F-598F-4DD3-8AEB-27804AD8D70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8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8FD545C-241E-4B72-81C5-9EFC6F70084F}"/>
                </a:ext>
              </a:extLst>
            </p:cNvPr>
            <p:cNvSpPr/>
            <p:nvPr/>
          </p:nvSpPr>
          <p:spPr>
            <a:xfrm>
              <a:off x="3003896" y="1513053"/>
              <a:ext cx="1244674" cy="1687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E327924-E9E9-44FF-AB05-29AA7AE6E2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5113" y="68349"/>
              <a:ext cx="1947348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expansive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C38D79-2952-45BC-8BFD-DADA1759A81D}"/>
              </a:ext>
            </a:extLst>
          </p:cNvPr>
          <p:cNvGrpSpPr/>
          <p:nvPr/>
        </p:nvGrpSpPr>
        <p:grpSpPr>
          <a:xfrm>
            <a:off x="4801057" y="71179"/>
            <a:ext cx="2356291" cy="4050809"/>
            <a:chOff x="4801057" y="71179"/>
            <a:chExt cx="2356291" cy="40508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D5A69B-7288-4457-A407-302DD6340E2B}"/>
                </a:ext>
              </a:extLst>
            </p:cNvPr>
            <p:cNvGrpSpPr/>
            <p:nvPr/>
          </p:nvGrpSpPr>
          <p:grpSpPr>
            <a:xfrm>
              <a:off x="5444389" y="837903"/>
              <a:ext cx="1069629" cy="3284085"/>
              <a:chOff x="3208810" y="377983"/>
              <a:chExt cx="1219204" cy="3743325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5F61307-539D-4CBB-A4C0-CEA0E3F98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6751" y="1640046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5C7929FA-8DE0-4B88-8BB6-20830004BC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1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66CD470-B867-4748-BEA0-8A8C8D82720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0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91112-93A5-4F05-923E-D25244E2DFD0}"/>
                </a:ext>
              </a:extLst>
            </p:cNvPr>
            <p:cNvSpPr/>
            <p:nvPr/>
          </p:nvSpPr>
          <p:spPr>
            <a:xfrm>
              <a:off x="5361732" y="1513053"/>
              <a:ext cx="1244675" cy="1687329"/>
            </a:xfrm>
            <a:prstGeom prst="round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D2F8BD1F-F6EB-4415-A955-A380AD886F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1057" y="71179"/>
              <a:ext cx="2356291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i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visco</a:t>
              </a:r>
              <a:r>
                <a:rPr lang="en-US" altLang="en-US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contractive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22AF49-CD64-4B2E-8B15-2660F3682EE7}"/>
              </a:ext>
            </a:extLst>
          </p:cNvPr>
          <p:cNvGrpSpPr/>
          <p:nvPr/>
        </p:nvGrpSpPr>
        <p:grpSpPr>
          <a:xfrm>
            <a:off x="-11581" y="68349"/>
            <a:ext cx="2591920" cy="4058505"/>
            <a:chOff x="-11581" y="68349"/>
            <a:chExt cx="2591920" cy="4058505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4A9156-7F27-4276-9B4B-EDA47FAD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-363977" y="1949996"/>
              <a:ext cx="3284089" cy="1069627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20DB63-8C0E-444A-9672-8034C7F5A567}"/>
                </a:ext>
              </a:extLst>
            </p:cNvPr>
            <p:cNvGrpSpPr/>
            <p:nvPr/>
          </p:nvGrpSpPr>
          <p:grpSpPr>
            <a:xfrm>
              <a:off x="743255" y="900716"/>
              <a:ext cx="1069627" cy="3189951"/>
              <a:chOff x="458325" y="449580"/>
              <a:chExt cx="1219202" cy="3636027"/>
            </a:xfrm>
          </p:grpSpPr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763B4B1-B31F-4758-8A0B-B3DDD67CC53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8325" y="449580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CA3F5411-AA55-46CC-A607-9B7BE723F8C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2476" y="3522754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B260520-6993-4CF2-BA52-E7D062F4B443}"/>
                </a:ext>
              </a:extLst>
            </p:cNvPr>
            <p:cNvSpPr/>
            <p:nvPr/>
          </p:nvSpPr>
          <p:spPr>
            <a:xfrm>
              <a:off x="1063700" y="1566703"/>
              <a:ext cx="436251" cy="1862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D0C2151A-B10F-48A9-883B-611C5A4C80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1581" y="68349"/>
              <a:ext cx="2591920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rigid: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discontinuous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6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1895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799311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65CAD4-16C9-433A-A1DA-0DA79F8DD305}"/>
              </a:ext>
            </a:extLst>
          </p:cNvPr>
          <p:cNvGrpSpPr/>
          <p:nvPr/>
        </p:nvGrpSpPr>
        <p:grpSpPr>
          <a:xfrm>
            <a:off x="4990589" y="1481449"/>
            <a:ext cx="3403635" cy="3137501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F7AFF01-B816-4C6C-B512-512F305B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114339D3-2CEA-43EC-88D5-1667ABE407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7C7D94-E4E0-4A6A-8268-3EF5E5FE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18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563D0-1305-48B9-87D3-C158268FFC34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5C8E5-22C6-4399-A48C-7AC7FB44E15A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9CD68C1-1A1D-4DD2-89DF-A3A2DE2C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9" name="Cloud Callout 54">
              <a:extLst>
                <a:ext uri="{FF2B5EF4-FFF2-40B4-BE49-F238E27FC236}">
                  <a16:creationId xmlns:a16="http://schemas.microsoft.com/office/drawing/2014/main" id="{DC1454F6-CCAF-428E-B036-7856AAC0D2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F422DE-3B4D-4885-8B13-4654BF4DA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396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7999535-770B-478B-B969-B688706D5C43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Bhushan,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Kosha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3744"/>
            <a:ext cx="9144000" cy="51435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C841669-64F1-4C44-ABF1-76E1C4E70D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robots struggle with contact-rich dynamics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4756F2-184C-4F1A-9F49-5D5733C2B73B}"/>
              </a:ext>
            </a:extLst>
          </p:cNvPr>
          <p:cNvSpPr txBox="1">
            <a:spLocks/>
          </p:cNvSpPr>
          <p:nvPr/>
        </p:nvSpPr>
        <p:spPr>
          <a:xfrm>
            <a:off x="0" y="6406701"/>
            <a:ext cx="9144000" cy="373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DARPA Robotics Challenge: A Compilation of Robots Falling Down https://spectrum.ieee.org/automaton/robotics/humanoids/darpa-robotics-challenge-robots-falling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Roth, Hall, Daniel, </a:t>
            </a:r>
            <a:r>
              <a:rPr lang="en-US" sz="1600" dirty="0" err="1"/>
              <a:t>Sponberg</a:t>
            </a:r>
            <a:r>
              <a:rPr lang="en-US" sz="1600" dirty="0"/>
              <a:t> </a:t>
            </a:r>
            <a:r>
              <a:rPr lang="en-US" sz="1600" i="1" dirty="0"/>
              <a:t>PNAS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Integration of parallel mechanosensory and visual pathways resolved through sensory conflict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dirty="0"/>
              <a:t>manual trajectory-tracking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and reject invisible disturbance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108387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312899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EC4A2EB-46E0-45D8-B2A6-92BBA866D1D9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220" name="Rounded Rectangle 9">
              <a:extLst>
                <a:ext uri="{FF2B5EF4-FFF2-40B4-BE49-F238E27FC236}">
                  <a16:creationId xmlns:a16="http://schemas.microsoft.com/office/drawing/2014/main" id="{1E4165D9-2D93-441F-ABAA-716A7B28FB8B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221" name="Rounded Rectangle 15">
              <a:extLst>
                <a:ext uri="{FF2B5EF4-FFF2-40B4-BE49-F238E27FC236}">
                  <a16:creationId xmlns:a16="http://schemas.microsoft.com/office/drawing/2014/main" id="{0A7988A2-32C7-4125-9BEF-DB1811680F5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6B1B660C-B416-4264-916E-35391BD7A2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223" name="Elbow Connector 17">
              <a:extLst>
                <a:ext uri="{FF2B5EF4-FFF2-40B4-BE49-F238E27FC236}">
                  <a16:creationId xmlns:a16="http://schemas.microsoft.com/office/drawing/2014/main" id="{7A26F571-CCE3-41A1-BAA7-2DCEA44379D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18">
              <a:extLst>
                <a:ext uri="{FF2B5EF4-FFF2-40B4-BE49-F238E27FC236}">
                  <a16:creationId xmlns:a16="http://schemas.microsoft.com/office/drawing/2014/main" id="{BC20DF7E-3A97-4122-AE4B-5BDC0699FB94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0856EBF6-0708-48CC-809E-FB269E4D79D6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26" name="Rounded Rectangle 20">
              <a:extLst>
                <a:ext uri="{FF2B5EF4-FFF2-40B4-BE49-F238E27FC236}">
                  <a16:creationId xmlns:a16="http://schemas.microsoft.com/office/drawing/2014/main" id="{56411602-CE06-422D-A017-009D2840D53F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485F5AF4-A844-41E6-8A30-471DC9AFCA1F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5BE165B3-7E7B-4313-A02C-1614FE5CD0D6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ounded Rectangle 23">
              <a:extLst>
                <a:ext uri="{FF2B5EF4-FFF2-40B4-BE49-F238E27FC236}">
                  <a16:creationId xmlns:a16="http://schemas.microsoft.com/office/drawing/2014/main" id="{3DBA6CD6-6581-445E-BD3C-0E5B05605F14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230" name="Rounded Rectangle 25">
              <a:extLst>
                <a:ext uri="{FF2B5EF4-FFF2-40B4-BE49-F238E27FC236}">
                  <a16:creationId xmlns:a16="http://schemas.microsoft.com/office/drawing/2014/main" id="{8FA8A9CD-619B-4335-AEA0-25C37FC73DD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25928253-A815-4521-B4AA-B8A62AED47C6}"/>
                </a:ext>
              </a:extLst>
            </p:cNvPr>
            <p:cNvCxnSpPr>
              <a:cxnSpLocks/>
              <a:stCxn id="23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ounded Rectangle 27">
              <a:extLst>
                <a:ext uri="{FF2B5EF4-FFF2-40B4-BE49-F238E27FC236}">
                  <a16:creationId xmlns:a16="http://schemas.microsoft.com/office/drawing/2014/main" id="{93D3E782-4FF1-4BCF-BB4A-AE217CED7DDB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BD12F95A-81B2-40A3-AACA-2537126733E8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89CE3618-5FA5-40D5-A229-580FF394FA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Rounded Rectangle 31">
              <a:extLst>
                <a:ext uri="{FF2B5EF4-FFF2-40B4-BE49-F238E27FC236}">
                  <a16:creationId xmlns:a16="http://schemas.microsoft.com/office/drawing/2014/main" id="{B5D79F93-C93D-43A6-B143-BD53DB9F2D21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764BE7F-F1E6-4FCD-A063-A4AA0FA9C2DC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7" name="Rounded Rectangle 33">
              <a:extLst>
                <a:ext uri="{FF2B5EF4-FFF2-40B4-BE49-F238E27FC236}">
                  <a16:creationId xmlns:a16="http://schemas.microsoft.com/office/drawing/2014/main" id="{196E319B-34FE-4CA0-8565-18523423BE13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8" name="Rounded Rectangle 34">
              <a:extLst>
                <a:ext uri="{FF2B5EF4-FFF2-40B4-BE49-F238E27FC236}">
                  <a16:creationId xmlns:a16="http://schemas.microsoft.com/office/drawing/2014/main" id="{0885865B-6CF9-42F9-9DE7-B26DD9E5CE42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239" name="Elbow Connector 35">
              <a:extLst>
                <a:ext uri="{FF2B5EF4-FFF2-40B4-BE49-F238E27FC236}">
                  <a16:creationId xmlns:a16="http://schemas.microsoft.com/office/drawing/2014/main" id="{0F7DF84E-7A48-4138-99E4-511A59A6C28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Rounded Rectangle 36">
              <a:extLst>
                <a:ext uri="{FF2B5EF4-FFF2-40B4-BE49-F238E27FC236}">
                  <a16:creationId xmlns:a16="http://schemas.microsoft.com/office/drawing/2014/main" id="{D1DB3FAF-2B82-4C61-B593-9D15E431B04D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241" name="Elbow Connector 37">
              <a:extLst>
                <a:ext uri="{FF2B5EF4-FFF2-40B4-BE49-F238E27FC236}">
                  <a16:creationId xmlns:a16="http://schemas.microsoft.com/office/drawing/2014/main" id="{84DE7D3B-44C4-417A-9E30-0E8979652602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AE786DD1-DE9B-40E0-A606-22C2B14D78E1}"/>
                </a:ext>
              </a:extLst>
            </p:cNvPr>
            <p:cNvCxnSpPr>
              <a:cxnSpLocks/>
              <a:stCxn id="22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40">
              <a:extLst>
                <a:ext uri="{FF2B5EF4-FFF2-40B4-BE49-F238E27FC236}">
                  <a16:creationId xmlns:a16="http://schemas.microsoft.com/office/drawing/2014/main" id="{A4CF7AD0-ABA9-45B9-9327-8C77D657B08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F0EFC42-228B-4E55-9E70-C39684DB114D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80" name="Rounded Rectangle 9">
              <a:extLst>
                <a:ext uri="{FF2B5EF4-FFF2-40B4-BE49-F238E27FC236}">
                  <a16:creationId xmlns:a16="http://schemas.microsoft.com/office/drawing/2014/main" id="{81618625-325B-459C-A8CB-141AC910EC97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81" name="Rounded Rectangle 15">
              <a:extLst>
                <a:ext uri="{FF2B5EF4-FFF2-40B4-BE49-F238E27FC236}">
                  <a16:creationId xmlns:a16="http://schemas.microsoft.com/office/drawing/2014/main" id="{A5D01FDC-3E82-40EC-84A7-A932461EB42E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44892B-24AA-4996-A7D4-03F91C45147A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83" name="Elbow Connector 17">
              <a:extLst>
                <a:ext uri="{FF2B5EF4-FFF2-40B4-BE49-F238E27FC236}">
                  <a16:creationId xmlns:a16="http://schemas.microsoft.com/office/drawing/2014/main" id="{0AB9718F-D200-419B-85C4-CDEFC4D00D2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18">
              <a:extLst>
                <a:ext uri="{FF2B5EF4-FFF2-40B4-BE49-F238E27FC236}">
                  <a16:creationId xmlns:a16="http://schemas.microsoft.com/office/drawing/2014/main" id="{27B5D632-CE2F-423F-915C-666BCFF455B0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3D4E89-138B-4F36-AC92-7503A2DC1FB2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CBE53E44-1E18-47FA-9F2E-CEA1CED5D542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F57B12C-A55C-4096-BC04-A50226128E7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6F9E03-AECD-4285-A641-53B39D76106A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23">
              <a:extLst>
                <a:ext uri="{FF2B5EF4-FFF2-40B4-BE49-F238E27FC236}">
                  <a16:creationId xmlns:a16="http://schemas.microsoft.com/office/drawing/2014/main" id="{F9DB275B-2E59-463C-B430-C72AF8A860ED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90" name="Rounded Rectangle 25">
              <a:extLst>
                <a:ext uri="{FF2B5EF4-FFF2-40B4-BE49-F238E27FC236}">
                  <a16:creationId xmlns:a16="http://schemas.microsoft.com/office/drawing/2014/main" id="{3AC55430-0F3D-4390-A54E-2FFCCB17525B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A14D245-5662-466A-9358-86DCCEAB3617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27">
              <a:extLst>
                <a:ext uri="{FF2B5EF4-FFF2-40B4-BE49-F238E27FC236}">
                  <a16:creationId xmlns:a16="http://schemas.microsoft.com/office/drawing/2014/main" id="{35FB2C62-FBB5-42B6-8977-E9CE7567DB7F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338D036-971F-42D8-9D19-D5866CD39E8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1669B1-35E5-497E-A694-21D7C775575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31">
              <a:extLst>
                <a:ext uri="{FF2B5EF4-FFF2-40B4-BE49-F238E27FC236}">
                  <a16:creationId xmlns:a16="http://schemas.microsoft.com/office/drawing/2014/main" id="{20CEFE2D-D8DD-4E36-90B0-2A4D97BCB2E2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2F555C-5AFB-4100-86AA-1AFE479E7F91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Rounded Rectangle 33">
              <a:extLst>
                <a:ext uri="{FF2B5EF4-FFF2-40B4-BE49-F238E27FC236}">
                  <a16:creationId xmlns:a16="http://schemas.microsoft.com/office/drawing/2014/main" id="{92E356F0-EADC-440D-B7BE-CEF75E797878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Rounded Rectangle 34">
              <a:extLst>
                <a:ext uri="{FF2B5EF4-FFF2-40B4-BE49-F238E27FC236}">
                  <a16:creationId xmlns:a16="http://schemas.microsoft.com/office/drawing/2014/main" id="{C2187E8D-DA35-48F2-BBA8-2AE1DF1E1BA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99" name="Elbow Connector 35">
              <a:extLst>
                <a:ext uri="{FF2B5EF4-FFF2-40B4-BE49-F238E27FC236}">
                  <a16:creationId xmlns:a16="http://schemas.microsoft.com/office/drawing/2014/main" id="{D60BAF6E-5C96-4859-BA5A-ED683229755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ounded Rectangle 36">
              <a:extLst>
                <a:ext uri="{FF2B5EF4-FFF2-40B4-BE49-F238E27FC236}">
                  <a16:creationId xmlns:a16="http://schemas.microsoft.com/office/drawing/2014/main" id="{EC826AF2-9B26-42A4-BDB4-306E715A8014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01" name="Elbow Connector 37">
              <a:extLst>
                <a:ext uri="{FF2B5EF4-FFF2-40B4-BE49-F238E27FC236}">
                  <a16:creationId xmlns:a16="http://schemas.microsoft.com/office/drawing/2014/main" id="{1E0A2BEA-1D7D-46F5-8005-407DAFDD480E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73341B6-DEED-41D5-B31C-B6CB5FC593CF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40">
              <a:extLst>
                <a:ext uri="{FF2B5EF4-FFF2-40B4-BE49-F238E27FC236}">
                  <a16:creationId xmlns:a16="http://schemas.microsoft.com/office/drawing/2014/main" id="{987C7803-5B53-4336-90B3-2AD985AE94D3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629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muscle</a:t>
            </a:r>
            <a:r>
              <a:rPr lang="en-US" sz="6000" dirty="0"/>
              <a:t> vs </a:t>
            </a:r>
            <a:r>
              <a:rPr lang="en-US" sz="6000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102178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102178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" y="4033004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3"/>
            <a:ext cx="6364688" cy="21646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marL="0" lvl="1"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marL="0" lvl="1">
              <a:spcBef>
                <a:spcPts val="0"/>
              </a:spcBef>
            </a:pPr>
            <a:r>
              <a:rPr lang="en-US" sz="3200" b="1" dirty="0"/>
              <a:t>task:  </a:t>
            </a:r>
            <a:r>
              <a:rPr lang="en-US" sz="3200" dirty="0"/>
              <a:t>reference tracking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3200" dirty="0"/>
              <a:t>              + disturbance rejection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74AB5A-57EA-4786-A3F0-50E8431A8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7077" y="6174941"/>
            <a:ext cx="58919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Decoding intent with control theory: comparing muscle versus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47887"/>
                  <a:ext cx="5422046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47887"/>
                  <a:ext cx="5422046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80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B68D8E-7456-4777-B68E-BD7AA3FFF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7077" y="6174941"/>
            <a:ext cx="58919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Decoding intent with control theory: comparing muscle versus manual interface performance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1" i="1" kern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05740" y="4010274"/>
            <a:ext cx="8938260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/>
              <a:t>task:  </a:t>
            </a:r>
            <a:r>
              <a:rPr lang="en-US" sz="3200" dirty="0"/>
              <a:t>reference tracking + disturbance rejection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/>
              <a:t>: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r>
              <a:rPr lang="en-US" sz="3200" dirty="0"/>
              <a:t> before </a:t>
            </a:r>
            <a:r>
              <a:rPr lang="en-US" sz="3200" dirty="0">
                <a:solidFill>
                  <a:srgbClr val="0432FF"/>
                </a:solidFill>
              </a:rPr>
              <a:t>non-dominant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:  </a:t>
            </a:r>
            <a:r>
              <a:rPr lang="en-US" sz="3200" dirty="0">
                <a:solidFill>
                  <a:srgbClr val="0432FF"/>
                </a:solidFill>
              </a:rPr>
              <a:t>non-dominant </a:t>
            </a:r>
            <a:r>
              <a:rPr lang="en-US" sz="3200" dirty="0"/>
              <a:t>before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AC1F38-E2E7-4842-9294-374EF58286E5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D1CD1E-87E7-4918-BE49-05AB7557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" y="915182"/>
            <a:ext cx="3794646" cy="23716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D59041-B0E8-40F9-9F22-1B26E1866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798" y="915181"/>
            <a:ext cx="3794646" cy="2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ECCEE07-FA77-4BB4-8C05-92BCF76C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457" y="947724"/>
            <a:ext cx="7360543" cy="5058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83B0A-1F0E-44E2-9584-F4DE001E4A18}"/>
              </a:ext>
            </a:extLst>
          </p:cNvPr>
          <p:cNvSpPr/>
          <p:nvPr/>
        </p:nvSpPr>
        <p:spPr>
          <a:xfrm>
            <a:off x="4229135" y="1001808"/>
            <a:ext cx="3131408" cy="9365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03A5-3FEE-475C-A00F-36DCBC14005E}"/>
              </a:ext>
            </a:extLst>
          </p:cNvPr>
          <p:cNvSpPr/>
          <p:nvPr/>
        </p:nvSpPr>
        <p:spPr>
          <a:xfrm>
            <a:off x="5796501" y="1029436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50D373-B959-4B4A-A51C-BC7E390A18EB}"/>
              </a:ext>
            </a:extLst>
          </p:cNvPr>
          <p:cNvSpPr/>
          <p:nvPr/>
        </p:nvSpPr>
        <p:spPr>
          <a:xfrm>
            <a:off x="5798207" y="3283703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0A4AF-D26B-470D-9543-1ECBA70507E0}"/>
              </a:ext>
            </a:extLst>
          </p:cNvPr>
          <p:cNvSpPr/>
          <p:nvPr/>
        </p:nvSpPr>
        <p:spPr>
          <a:xfrm>
            <a:off x="2648192" y="1034542"/>
            <a:ext cx="6296705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0B8AB-3165-44D4-B851-BC53BF956575}"/>
              </a:ext>
            </a:extLst>
          </p:cNvPr>
          <p:cNvSpPr/>
          <p:nvPr/>
        </p:nvSpPr>
        <p:spPr>
          <a:xfrm>
            <a:off x="2648192" y="3297083"/>
            <a:ext cx="6348324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581E6-663B-4A9D-A296-B9F1C302A66B}"/>
              </a:ext>
            </a:extLst>
          </p:cNvPr>
          <p:cNvSpPr/>
          <p:nvPr/>
        </p:nvSpPr>
        <p:spPr>
          <a:xfrm>
            <a:off x="4015740" y="3064846"/>
            <a:ext cx="3344803" cy="1162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4D2369-1D2E-45BD-AEFF-8FE0FE53FA5C}"/>
              </a:ext>
            </a:extLst>
          </p:cNvPr>
          <p:cNvGrpSpPr/>
          <p:nvPr/>
        </p:nvGrpSpPr>
        <p:grpSpPr>
          <a:xfrm>
            <a:off x="4284106" y="879637"/>
            <a:ext cx="2231946" cy="3347259"/>
            <a:chOff x="4284106" y="879637"/>
            <a:chExt cx="2231946" cy="3347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949D9-D715-4AB3-A6C0-A7A54EED72B4}"/>
                </a:ext>
              </a:extLst>
            </p:cNvPr>
            <p:cNvGrpSpPr/>
            <p:nvPr/>
          </p:nvGrpSpPr>
          <p:grpSpPr>
            <a:xfrm>
              <a:off x="4284106" y="879637"/>
              <a:ext cx="2231946" cy="3347259"/>
              <a:chOff x="4284106" y="879637"/>
              <a:chExt cx="2231946" cy="3347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C194B4-67A5-4245-9A32-CDBCCE23D675}"/>
                  </a:ext>
                </a:extLst>
              </p:cNvPr>
              <p:cNvGrpSpPr/>
              <p:nvPr/>
            </p:nvGrpSpPr>
            <p:grpSpPr>
              <a:xfrm>
                <a:off x="4715827" y="947724"/>
                <a:ext cx="1800225" cy="3279172"/>
                <a:chOff x="4715827" y="947724"/>
                <a:chExt cx="1800225" cy="3279172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49E1E5A-906D-420A-83DF-464C94F7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947724"/>
                  <a:ext cx="1800225" cy="1162050"/>
                </a:xfrm>
                <a:prstGeom prst="rect">
                  <a:avLst/>
                </a:prstGeom>
              </p:spPr>
            </p:pic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4C655C22-1EAC-486E-9CCD-F30A78384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3064846"/>
                  <a:ext cx="1800225" cy="11620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en-US" sz="1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en-US" sz="180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1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/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8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180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1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F82198C-25E4-4D27-9A63-D20DDFDA57D5}"/>
              </a:ext>
            </a:extLst>
          </p:cNvPr>
          <p:cNvSpPr txBox="1">
            <a:spLocks/>
          </p:cNvSpPr>
          <p:nvPr/>
        </p:nvSpPr>
        <p:spPr>
          <a:xfrm>
            <a:off x="2057400" y="91469"/>
            <a:ext cx="7086600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33B8D0B7-785E-4F73-A2AC-ED4933CBE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05E88237-C37D-4BE5-B67E-FD3CF716BEBB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4277F3C-5864-41BE-B32A-407CF039F767}"/>
              </a:ext>
            </a:extLst>
          </p:cNvPr>
          <p:cNvGrpSpPr/>
          <p:nvPr/>
        </p:nvGrpSpPr>
        <p:grpSpPr>
          <a:xfrm>
            <a:off x="4229135" y="787335"/>
            <a:ext cx="4297646" cy="3495105"/>
            <a:chOff x="4229135" y="787335"/>
            <a:chExt cx="4297646" cy="3495105"/>
          </a:xfrm>
        </p:grpSpPr>
        <p:sp>
          <p:nvSpPr>
            <p:cNvPr id="66" name="Rounded Rectangle 40">
              <a:extLst>
                <a:ext uri="{FF2B5EF4-FFF2-40B4-BE49-F238E27FC236}">
                  <a16:creationId xmlns:a16="http://schemas.microsoft.com/office/drawing/2014/main" id="{00740527-57B3-4EBD-95AA-4DFA1D9FE5EC}"/>
                </a:ext>
              </a:extLst>
            </p:cNvPr>
            <p:cNvSpPr/>
            <p:nvPr/>
          </p:nvSpPr>
          <p:spPr>
            <a:xfrm>
              <a:off x="4229135" y="787335"/>
              <a:ext cx="2346926" cy="3495105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>
                <a:solidFill>
                  <a:srgbClr val="E8D3A2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B0A1E-921A-4E3D-8874-72DE30D441C9}"/>
                </a:ext>
              </a:extLst>
            </p:cNvPr>
            <p:cNvSpPr/>
            <p:nvPr/>
          </p:nvSpPr>
          <p:spPr>
            <a:xfrm>
              <a:off x="6495809" y="972469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hands perform 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the same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734DF0-958F-452A-8481-3CF21EE01E73}"/>
                </a:ext>
              </a:extLst>
            </p:cNvPr>
            <p:cNvSpPr/>
            <p:nvPr/>
          </p:nvSpPr>
          <p:spPr>
            <a:xfrm>
              <a:off x="6495809" y="3129576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tracking transfers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02D1D98D-C27A-4A81-9107-C47987CC6AE8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0576D-E0CD-4449-82CF-B561BBB317C0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B64CC7-B784-4CFA-AC2C-459BE2AA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EB36593-89A6-41CC-99B1-C12C2A62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18BC9336-D895-4DEC-A9AC-E71AECB4C5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BD0558-650F-4E73-AF6C-E4C26A81F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91164B-8B88-4BB8-A3E2-4FE26BE5EAC9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345E5-31E0-4C75-B0A7-5EE2E93DA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059" b="9345"/>
          <a:stretch/>
        </p:blipFill>
        <p:spPr>
          <a:xfrm>
            <a:off x="5634031" y="954128"/>
            <a:ext cx="3253502" cy="21406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3F84D2-E4E5-496D-87AB-3450DBDF1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28" b="9233"/>
          <a:stretch/>
        </p:blipFill>
        <p:spPr>
          <a:xfrm>
            <a:off x="5680482" y="3743028"/>
            <a:ext cx="3207051" cy="2143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576196-C53E-4C22-A2A5-5DB9B53A6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434" b="10001"/>
          <a:stretch/>
        </p:blipFill>
        <p:spPr>
          <a:xfrm>
            <a:off x="2216509" y="952791"/>
            <a:ext cx="3239784" cy="21251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C3BF8F-B4A6-403A-813D-BD27660E47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1857" b="10545"/>
          <a:stretch/>
        </p:blipFill>
        <p:spPr>
          <a:xfrm>
            <a:off x="2231993" y="3741691"/>
            <a:ext cx="3224302" cy="211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/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blipFill>
                <a:blip r:embed="rId14"/>
                <a:stretch>
                  <a:fillRect l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/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blipFill>
                <a:blip r:embed="rId15"/>
                <a:stretch>
                  <a:fillRect l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D1D477B9-BE71-4137-8176-8C68C0F2BAD7}"/>
              </a:ext>
            </a:extLst>
          </p:cNvPr>
          <p:cNvGrpSpPr/>
          <p:nvPr/>
        </p:nvGrpSpPr>
        <p:grpSpPr>
          <a:xfrm>
            <a:off x="1684168" y="782161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ED0E6D-5906-4BA5-9E06-E5C428292987}"/>
              </a:ext>
            </a:extLst>
          </p:cNvPr>
          <p:cNvGrpSpPr/>
          <p:nvPr/>
        </p:nvGrpSpPr>
        <p:grpSpPr>
          <a:xfrm>
            <a:off x="1684168" y="3563089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C9DBF7B8-789A-44F7-A9A6-5446B063BB4A}"/>
              </a:ext>
            </a:extLst>
          </p:cNvPr>
          <p:cNvSpPr/>
          <p:nvPr/>
        </p:nvSpPr>
        <p:spPr>
          <a:xfrm>
            <a:off x="2172189" y="738971"/>
            <a:ext cx="3344691" cy="5227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FA6274-50BF-4376-A553-A51C32D72E36}"/>
              </a:ext>
            </a:extLst>
          </p:cNvPr>
          <p:cNvSpPr/>
          <p:nvPr/>
        </p:nvSpPr>
        <p:spPr>
          <a:xfrm>
            <a:off x="204013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B050"/>
                </a:solidFill>
                <a:latin typeface="Calibri" charset="0"/>
                <a:cs typeface="Calibri" charset="0"/>
              </a:rPr>
              <a:t>feedback adapts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7" name="Rounded Rectangle 40">
            <a:extLst>
              <a:ext uri="{FF2B5EF4-FFF2-40B4-BE49-F238E27FC236}">
                <a16:creationId xmlns:a16="http://schemas.microsoft.com/office/drawing/2014/main" id="{B19D12DA-7B89-4F9F-85C1-32F7D7A5C09B}"/>
              </a:ext>
            </a:extLst>
          </p:cNvPr>
          <p:cNvSpPr/>
          <p:nvPr/>
        </p:nvSpPr>
        <p:spPr>
          <a:xfrm>
            <a:off x="5603159" y="738971"/>
            <a:ext cx="3344691" cy="522748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0D7036-DA81-405D-8D9E-4D61114BE129}"/>
              </a:ext>
            </a:extLst>
          </p:cNvPr>
          <p:cNvSpPr/>
          <p:nvPr/>
        </p:nvSpPr>
        <p:spPr>
          <a:xfrm>
            <a:off x="547110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FF9933"/>
                </a:solidFill>
                <a:latin typeface="Calibri" charset="0"/>
                <a:cs typeface="Calibri" charset="0"/>
              </a:rPr>
              <a:t>… feedforward doesn’t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EE20360-9A5C-4ADC-94F0-173BEE1AF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29F2C5E-708B-4AF7-BD6E-E4038A2D1C35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D1701-975A-42A2-85CB-7C08E6CEF1B2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F1560C5-930B-44F7-888F-FD2AE91E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CDD481A-D811-4694-98BF-FAF16083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DBF976F6-392E-4274-8E36-4CABA86FEE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7B5F488-795C-4EAC-9218-FC1A41E077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coupling humans and machines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Krendel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5" y="3854706"/>
            <a:ext cx="4151468" cy="2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s.yimg.com/ny/api/res/1.2/U_91lJLenp4PDGo3PMiYrQ--~A/YXBwaWQ9aGlnaGxhbmRlcjtzbT0xO3c9MTI4MDtoPTk2MA--/http:/media.zenfs.com/en-US/homerun/ccn_656/ef11676be553e864b7c2954b5b425f81">
            <a:extLst>
              <a:ext uri="{FF2B5EF4-FFF2-40B4-BE49-F238E27FC236}">
                <a16:creationId xmlns:a16="http://schemas.microsoft.com/office/drawing/2014/main" id="{AFDCC7B0-E461-4C57-BD94-3B65DFBD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6" y="2590812"/>
            <a:ext cx="3659386" cy="1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lastdriverlicenseholder.files.wordpress.com/2018/05/waymo-crash.png">
            <a:extLst>
              <a:ext uri="{FF2B5EF4-FFF2-40B4-BE49-F238E27FC236}">
                <a16:creationId xmlns:a16="http://schemas.microsoft.com/office/drawing/2014/main" id="{BB59C2E1-0923-4D50-A00D-3F1B9DE9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61" r="35979" b="34141"/>
          <a:stretch/>
        </p:blipFill>
        <p:spPr bwMode="auto">
          <a:xfrm>
            <a:off x="5055596" y="4574961"/>
            <a:ext cx="3659385" cy="20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2ADF32-8964-4B26-939C-CCF837059544}"/>
              </a:ext>
            </a:extLst>
          </p:cNvPr>
          <p:cNvSpPr txBox="1">
            <a:spLocks/>
          </p:cNvSpPr>
          <p:nvPr/>
        </p:nvSpPr>
        <p:spPr>
          <a:xfrm>
            <a:off x="-461213" y="2624527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naïve coupling </a:t>
            </a:r>
            <a:r>
              <a:rPr lang="en-US">
                <a:solidFill>
                  <a:srgbClr val="FFFFFF"/>
                </a:solidFill>
              </a:rPr>
              <a:t>can lead to performance loss</a:t>
            </a:r>
          </a:p>
          <a:p>
            <a:r>
              <a:rPr lang="en-US">
                <a:solidFill>
                  <a:srgbClr val="FFFFFF"/>
                </a:solidFill>
              </a:rPr>
              <a:t> ranging from mild to catastrophic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9B9EBA62-F1D5-492D-914D-B0D28B5BD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6C924E-8BCE-4E5B-9C37-8E7605A7E732}"/>
              </a:ext>
            </a:extLst>
          </p:cNvPr>
          <p:cNvSpPr txBox="1">
            <a:spLocks/>
          </p:cNvSpPr>
          <p:nvPr/>
        </p:nvSpPr>
        <p:spPr>
          <a:xfrm>
            <a:off x="415637" y="0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today’s talk: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A9872E9-C55C-4843-BC5C-937406769638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 with hands, muscles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4C63D-8584-4235-B8B8-AC64333529FB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C17FE35B-1076-4FEF-87C0-4C663C8C7D3A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CE8028-063B-4EE7-AA98-6AEDDFF8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CF813-09B0-401A-A013-5E89182F8751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978E9F2-2027-4B5A-B27A-7E04F206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4" name="Cloud Callout 54">
              <a:extLst>
                <a:ext uri="{FF2B5EF4-FFF2-40B4-BE49-F238E27FC236}">
                  <a16:creationId xmlns:a16="http://schemas.microsoft.com/office/drawing/2014/main" id="{104F5C88-B0D7-4570-85D6-ECB26C886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DA28A6-35E8-457A-80AB-2D0B92FF0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502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80488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27AD85-4BD1-43CB-AEE2-551CB5D923E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764E65-149A-4DC9-9FB3-B883F3A25066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E90DB9-65C9-4306-9E32-E280809EA681}"/>
              </a:ext>
            </a:extLst>
          </p:cNvPr>
          <p:cNvSpPr txBox="1">
            <a:spLocks/>
          </p:cNvSpPr>
          <p:nvPr/>
        </p:nvSpPr>
        <p:spPr>
          <a:xfrm>
            <a:off x="415636" y="621122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future work:  </a:t>
            </a:r>
            <a:r>
              <a:rPr lang="en-US" b="1" dirty="0">
                <a:solidFill>
                  <a:srgbClr val="000000"/>
                </a:solidFill>
              </a:rPr>
              <a:t>experimental integration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C2B73B-9E0A-4222-AA71-48C20846FC44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B71109-82A4-4BBC-AE04-63270814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21" name="Cloud Callout 54">
              <a:extLst>
                <a:ext uri="{FF2B5EF4-FFF2-40B4-BE49-F238E27FC236}">
                  <a16:creationId xmlns:a16="http://schemas.microsoft.com/office/drawing/2014/main" id="{BED42623-7D0C-4214-9007-272905280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9EB564-59BB-43CB-B47B-D16EE2A7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7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AAA732DA-5C50-4235-82A2-129E4A52B671}"/>
              </a:ext>
            </a:extLst>
          </p:cNvPr>
          <p:cNvGrpSpPr/>
          <p:nvPr/>
        </p:nvGrpSpPr>
        <p:grpSpPr>
          <a:xfrm>
            <a:off x="2142063" y="2289656"/>
            <a:ext cx="1392392" cy="714698"/>
            <a:chOff x="675344" y="2489892"/>
            <a:chExt cx="1392392" cy="71469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42BB465-FE86-42A2-8B00-E815DBCF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307" y="2515161"/>
              <a:ext cx="689429" cy="68942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D08599-DBB4-44A2-927E-290FE403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44" y="2489892"/>
              <a:ext cx="685800" cy="6858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4686504-1AB1-47CC-9EF2-607EE084E8F0}"/>
              </a:ext>
            </a:extLst>
          </p:cNvPr>
          <p:cNvGrpSpPr/>
          <p:nvPr/>
        </p:nvGrpSpPr>
        <p:grpSpPr>
          <a:xfrm>
            <a:off x="6325528" y="2300372"/>
            <a:ext cx="1380707" cy="693042"/>
            <a:chOff x="4572000" y="2537953"/>
            <a:chExt cx="1380707" cy="6930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07" y="2537953"/>
              <a:ext cx="685800" cy="68579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545195"/>
              <a:ext cx="685800" cy="6858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157C388-9F42-4D0A-B245-3F50C529BE2F}"/>
              </a:ext>
            </a:extLst>
          </p:cNvPr>
          <p:cNvGrpSpPr/>
          <p:nvPr/>
        </p:nvGrpSpPr>
        <p:grpSpPr>
          <a:xfrm>
            <a:off x="7757453" y="2310374"/>
            <a:ext cx="1369470" cy="691285"/>
            <a:chOff x="2544228" y="2539227"/>
            <a:chExt cx="1369470" cy="6912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898" y="2539227"/>
              <a:ext cx="685800" cy="6912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228" y="2541335"/>
              <a:ext cx="699796" cy="685800"/>
            </a:xfrm>
            <a:prstGeom prst="rect">
              <a:avLst/>
            </a:prstGeom>
          </p:spPr>
        </p:pic>
      </p:grpSp>
      <p:sp>
        <p:nvSpPr>
          <p:cNvPr id="47" name="Text Placeholder 1"/>
          <p:cNvSpPr txBox="1">
            <a:spLocks/>
          </p:cNvSpPr>
          <p:nvPr/>
        </p:nvSpPr>
        <p:spPr>
          <a:xfrm>
            <a:off x="4162714" y="47887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197362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7" y="3826251"/>
            <a:ext cx="1023413" cy="654083"/>
          </a:xfrm>
          <a:prstGeom prst="rect">
            <a:avLst/>
          </a:prstGeom>
        </p:spPr>
      </p:pic>
      <p:sp>
        <p:nvSpPr>
          <p:cNvPr id="49" name="Text Placeholder 1"/>
          <p:cNvSpPr txBox="1">
            <a:spLocks/>
          </p:cNvSpPr>
          <p:nvPr/>
        </p:nvSpPr>
        <p:spPr>
          <a:xfrm>
            <a:off x="402792" y="4480334"/>
            <a:ext cx="4065404" cy="737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 models for sensorimotor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 of legged locomotion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9134" y="3547717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4911604" y="4480334"/>
            <a:ext cx="3508744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CRII #1565529: 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interventions for human-cyber-physical systems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7C32F8-2A1A-4B87-9F8A-A3FBBCD3D90A}"/>
              </a:ext>
            </a:extLst>
          </p:cNvPr>
          <p:cNvGrpSpPr/>
          <p:nvPr/>
        </p:nvGrpSpPr>
        <p:grpSpPr>
          <a:xfrm>
            <a:off x="3590370" y="2313118"/>
            <a:ext cx="1388762" cy="693042"/>
            <a:chOff x="-106550" y="3617136"/>
            <a:chExt cx="1388762" cy="6930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433CE0-33EE-40C5-BD61-2FDB99F9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413" y="3617136"/>
              <a:ext cx="685799" cy="68579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440B282-FDB8-4C3C-B7B8-13C5D9B0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06550" y="3624378"/>
              <a:ext cx="685800" cy="6858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14D6B6C-FEEC-499D-AF99-FCEF90B1A5EE}"/>
              </a:ext>
            </a:extLst>
          </p:cNvPr>
          <p:cNvGrpSpPr/>
          <p:nvPr/>
        </p:nvGrpSpPr>
        <p:grpSpPr>
          <a:xfrm>
            <a:off x="10675" y="2305820"/>
            <a:ext cx="2071844" cy="687196"/>
            <a:chOff x="3141348" y="3844087"/>
            <a:chExt cx="2071844" cy="68719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392" y="3844087"/>
              <a:ext cx="685800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FA7C9D6-C4DC-4501-842C-8401C5636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44311" y="3845483"/>
              <a:ext cx="682300" cy="6858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59D8A06-A5FC-46CE-B2EC-EA75CC24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348" y="3868258"/>
              <a:ext cx="685800" cy="660059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DEF310-3572-467F-89DC-3717E163A6A8}"/>
              </a:ext>
            </a:extLst>
          </p:cNvPr>
          <p:cNvGrpSpPr/>
          <p:nvPr/>
        </p:nvGrpSpPr>
        <p:grpSpPr>
          <a:xfrm>
            <a:off x="5090319" y="2316731"/>
            <a:ext cx="1175446" cy="689429"/>
            <a:chOff x="6703053" y="1807960"/>
            <a:chExt cx="1175446" cy="68942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467AE7E-2E7C-4943-8B1B-2B513A6F6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89070" y="1807960"/>
              <a:ext cx="689429" cy="689429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A7A73DF-578B-4B8E-9C2B-018AFB38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6703053" y="1912462"/>
              <a:ext cx="486017" cy="486017"/>
            </a:xfrm>
            <a:prstGeom prst="rect">
              <a:avLst/>
            </a:prstGeom>
          </p:spPr>
        </p:pic>
      </p:grp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4750888" y="5464815"/>
            <a:ext cx="3830176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DCA934C-81A5-4EC7-9E18-246F13BA02A0}"/>
              </a:ext>
            </a:extLst>
          </p:cNvPr>
          <p:cNvGrpSpPr/>
          <p:nvPr/>
        </p:nvGrpSpPr>
        <p:grpSpPr>
          <a:xfrm>
            <a:off x="6359776" y="1515583"/>
            <a:ext cx="2778664" cy="692738"/>
            <a:chOff x="6093859" y="998654"/>
            <a:chExt cx="2778664" cy="6927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723" y="998654"/>
              <a:ext cx="685800" cy="68580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BF6156B-8306-40B4-BF2C-EDD7A39B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6804388" y="1002375"/>
              <a:ext cx="685800" cy="6858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31EBE35-E8DA-4089-AD00-119C19F3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97194" y="998654"/>
              <a:ext cx="685800" cy="6858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B58A638-E70B-45A1-B26B-46B43407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859" y="1005592"/>
              <a:ext cx="685800" cy="685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4B3CE-9AA8-44A9-B0EF-0F06E1ECB6DC}"/>
              </a:ext>
            </a:extLst>
          </p:cNvPr>
          <p:cNvGrpSpPr/>
          <p:nvPr/>
        </p:nvGrpSpPr>
        <p:grpSpPr>
          <a:xfrm>
            <a:off x="11685" y="1515283"/>
            <a:ext cx="6185363" cy="700982"/>
            <a:chOff x="11685" y="1515283"/>
            <a:chExt cx="6185363" cy="7009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981" y="1525490"/>
              <a:ext cx="689429" cy="68942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147228" y="1520470"/>
              <a:ext cx="689429" cy="6894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7457F96-0470-40D2-BBA4-75DEFFF9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36657" y="1526836"/>
              <a:ext cx="689429" cy="6894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55F2DB3-57B6-42AB-A02F-39B9BDB5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463" y="1521410"/>
              <a:ext cx="689429" cy="68942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A7576AE-19E7-4C9B-ACA3-8024729BE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5" y="1515283"/>
              <a:ext cx="685800" cy="685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9FB0B7-16C1-48C2-9568-5FD93839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94892" y="1521409"/>
              <a:ext cx="689429" cy="6894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178422D-ACF6-4F3F-9EA9-4414689D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/>
          </p:blipFill>
          <p:spPr>
            <a:xfrm>
              <a:off x="5526086" y="1520470"/>
              <a:ext cx="670962" cy="68942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BFCF164-34E2-41E4-9867-903BBD54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2082519" y="1521409"/>
              <a:ext cx="689429" cy="68942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CB895D-71C6-483E-AC01-DFFCDADA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2766181" y="1524099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7629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680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parsimonious 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3282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 with respect to the </a:t>
            </a:r>
            <a:r>
              <a:rPr lang="en-US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nondegenerate</a:t>
            </a:r>
            <a:r>
              <a:rPr lang="en-US" dirty="0">
                <a:solidFill>
                  <a:schemeClr val="tx2"/>
                </a:solidFill>
              </a:rPr>
              <a:t>) inertia tensor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08"/>
            <a:ext cx="9144000" cy="32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03" y="5630081"/>
            <a:ext cx="4838595" cy="49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39" y="6221245"/>
            <a:ext cx="2299550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orthogonal: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853"/>
            <a:ext cx="9144000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3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9" y="1500463"/>
            <a:ext cx="7105703" cy="143793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0" y="1009860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piecewise-differentiability:</a:t>
            </a:r>
          </a:p>
        </p:txBody>
      </p:sp>
    </p:spTree>
    <p:extLst>
      <p:ext uri="{BB962C8B-B14F-4D97-AF65-F5344CB8AC3E}">
        <p14:creationId xmlns:p14="http://schemas.microsoft.com/office/powerpoint/2010/main" val="1476046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for Rational Mechanics and Analysis</a:t>
            </a:r>
            <a:r>
              <a:rPr lang="en-US" sz="1600" dirty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The Dynamics of Discrete Mechanical Systems with Perfect Unilateral Constraints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2825" y="11458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241034"/>
            <a:ext cx="4718804" cy="396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1201618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1783823"/>
            <a:ext cx="4718804" cy="43628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64213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642445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698919"/>
            <a:ext cx="4718804" cy="437513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111615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1682818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950626"/>
            <a:ext cx="10058400" cy="130866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tx2"/>
                </a:solidFill>
              </a:rPr>
              <a:t>trajectories exist and are unique in forward time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0" y="2321051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make the following assumptions: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</a:t>
            </a:r>
          </a:p>
        </p:txBody>
      </p:sp>
    </p:spTree>
    <p:extLst>
      <p:ext uri="{BB962C8B-B14F-4D97-AF65-F5344CB8AC3E}">
        <p14:creationId xmlns:p14="http://schemas.microsoft.com/office/powerpoint/2010/main" val="21048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build="p" animBg="1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F22972-A848-48DB-AC47-8D3AAD34CE8D}"/>
              </a:ext>
            </a:extLst>
          </p:cNvPr>
          <p:cNvSpPr txBox="1">
            <a:spLocks/>
          </p:cNvSpPr>
          <p:nvPr/>
        </p:nvSpPr>
        <p:spPr>
          <a:xfrm>
            <a:off x="-461213" y="2637293"/>
            <a:ext cx="10058400" cy="140411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how do we enable humans to learn and control </a:t>
            </a:r>
          </a:p>
          <a:p>
            <a:r>
              <a:rPr lang="en-US" b="1" dirty="0"/>
              <a:t>contact-rich robot dynamics?</a:t>
            </a:r>
          </a:p>
        </p:txBody>
      </p:sp>
    </p:spTree>
    <p:extLst>
      <p:ext uri="{BB962C8B-B14F-4D97-AF65-F5344CB8AC3E}">
        <p14:creationId xmlns:p14="http://schemas.microsoft.com/office/powerpoint/2010/main" val="5558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compliant, final state varies  </a:t>
            </a:r>
            <a:r>
              <a:rPr lang="en-US" sz="3600" b="1" dirty="0">
                <a:solidFill>
                  <a:schemeClr val="tx2"/>
                </a:solidFill>
              </a:rPr>
              <a:t>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Ballard </a:t>
            </a:r>
            <a:r>
              <a:rPr lang="en-US" sz="1600" i="1">
                <a:solidFill>
                  <a:schemeClr val="tx2"/>
                </a:solidFill>
              </a:rPr>
              <a:t>Archive for Rational Mechanics and Analysis</a:t>
            </a:r>
            <a:r>
              <a:rPr lang="en-US" sz="160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3CE8F-2846-4BE0-BEAB-311DCA9192DD}"/>
              </a:ext>
            </a:extLst>
          </p:cNvPr>
          <p:cNvGrpSpPr/>
          <p:nvPr/>
        </p:nvGrpSpPr>
        <p:grpSpPr>
          <a:xfrm>
            <a:off x="1" y="118578"/>
            <a:ext cx="9143999" cy="2277525"/>
            <a:chOff x="0" y="1468913"/>
            <a:chExt cx="9143999" cy="22775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7D1D60-BBF6-4C8A-8F49-B45C79CF72C1}"/>
                </a:ext>
              </a:extLst>
            </p:cNvPr>
            <p:cNvSpPr/>
            <p:nvPr/>
          </p:nvSpPr>
          <p:spPr>
            <a:xfrm>
              <a:off x="0" y="1468913"/>
              <a:ext cx="9143999" cy="227752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1C924-E3BD-41BB-A6FB-964C393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7" y="1646243"/>
              <a:ext cx="9048306" cy="2034432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7269716-662E-4BC2-9829-85C639A1D9A2}"/>
              </a:ext>
            </a:extLst>
          </p:cNvPr>
          <p:cNvSpPr txBox="1">
            <a:spLocks/>
          </p:cNvSpPr>
          <p:nvPr/>
        </p:nvSpPr>
        <p:spPr>
          <a:xfrm>
            <a:off x="406308" y="4806152"/>
            <a:ext cx="8312727" cy="117312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Theorem (Burden, </a:t>
            </a:r>
            <a:r>
              <a:rPr lang="en-US" b="1" dirty="0" err="1"/>
              <a:t>Revzen</a:t>
            </a:r>
            <a:r>
              <a:rPr lang="en-US" b="1" dirty="0"/>
              <a:t>, Sastry):  </a:t>
            </a:r>
            <a:r>
              <a:rPr lang="en-US" dirty="0"/>
              <a:t>reduced dynamics can be smoothed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3695A2-74F7-4F7A-9749-4661A60DA4B8}"/>
              </a:ext>
            </a:extLst>
          </p:cNvPr>
          <p:cNvSpPr txBox="1">
            <a:spLocks/>
          </p:cNvSpPr>
          <p:nvPr/>
        </p:nvSpPr>
        <p:spPr>
          <a:xfrm>
            <a:off x="419649" y="2734188"/>
            <a:ext cx="8312727" cy="173387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Theorem (Burden, Revzen, Sastry):  </a:t>
            </a:r>
          </a:p>
          <a:p>
            <a:pPr>
              <a:spcBef>
                <a:spcPts val="0"/>
              </a:spcBef>
            </a:pPr>
            <a:r>
              <a:rPr lang="en-US"/>
              <a:t>hybrid systems reduce dimension </a:t>
            </a:r>
          </a:p>
          <a:p>
            <a:pPr>
              <a:spcBef>
                <a:spcPts val="0"/>
              </a:spcBef>
            </a:pPr>
            <a:r>
              <a:rPr lang="en-US"/>
              <a:t>near periodic orbits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82908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ground contact performs morphological computation (reduction)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0268" y="-505739"/>
            <a:ext cx="6091816" cy="4897278"/>
            <a:chOff x="2686957" y="1562100"/>
            <a:chExt cx="6587670" cy="5295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8" name="Curved Right Arrow 17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9" name="Curved Right Arrow 18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reduction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Application:  </a:t>
            </a:r>
            <a:r>
              <a:rPr lang="en-US" i="1" dirty="0"/>
              <a:t>n</a:t>
            </a:r>
            <a:r>
              <a:rPr lang="en-US" dirty="0"/>
              <a:t>-leg </a:t>
            </a:r>
            <a:r>
              <a:rPr lang="en-US" dirty="0" err="1"/>
              <a:t>polyped</a:t>
            </a:r>
            <a:r>
              <a:rPr lang="en-US" dirty="0"/>
              <a:t> reduces to lateral leg-spring (LLS) after 1 stride</a:t>
            </a:r>
          </a:p>
        </p:txBody>
      </p:sp>
    </p:spTree>
    <p:extLst>
      <p:ext uri="{BB962C8B-B14F-4D97-AF65-F5344CB8AC3E}">
        <p14:creationId xmlns:p14="http://schemas.microsoft.com/office/powerpoint/2010/main" val="2778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122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Theorem: </a:t>
            </a:r>
            <a:r>
              <a:rPr lang="en-US" dirty="0"/>
              <a:t> effect of many steps average to a proportional controller on total energy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1" b="42142"/>
          <a:stretch/>
        </p:blipFill>
        <p:spPr>
          <a:xfrm>
            <a:off x="1315062" y="1695248"/>
            <a:ext cx="6485224" cy="253619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315062" y="1695248"/>
            <a:ext cx="489413" cy="25361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19672" y="2118143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height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27626" y="3334160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energy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45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188641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viscoelastic limb performs morphological computation (averaging)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" y="1572367"/>
            <a:ext cx="4909235" cy="238767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3923" y="2055230"/>
            <a:ext cx="844800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/>
              <a:t>≈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8328" y="1560482"/>
            <a:ext cx="3258794" cy="241975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9908" y="2694953"/>
            <a:ext cx="466282" cy="466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908" y="1941243"/>
            <a:ext cx="233291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751454" y="2038664"/>
            <a:ext cx="2098623" cy="869429"/>
          </a:xfrm>
          <a:custGeom>
            <a:avLst/>
            <a:gdLst>
              <a:gd name="connsiteX0" fmla="*/ 0 w 2098623"/>
              <a:gd name="connsiteY0" fmla="*/ 869429 h 869429"/>
              <a:gd name="connsiteX1" fmla="*/ 134911 w 2098623"/>
              <a:gd name="connsiteY1" fmla="*/ 449705 h 869429"/>
              <a:gd name="connsiteX2" fmla="*/ 449705 w 2098623"/>
              <a:gd name="connsiteY2" fmla="*/ 149901 h 869429"/>
              <a:gd name="connsiteX3" fmla="*/ 1079292 w 2098623"/>
              <a:gd name="connsiteY3" fmla="*/ 29980 h 869429"/>
              <a:gd name="connsiteX4" fmla="*/ 1558977 w 2098623"/>
              <a:gd name="connsiteY4" fmla="*/ 14990 h 869429"/>
              <a:gd name="connsiteX5" fmla="*/ 2098623 w 2098623"/>
              <a:gd name="connsiteY5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3" h="869429">
                <a:moveTo>
                  <a:pt x="0" y="869429"/>
                </a:moveTo>
                <a:cubicBezTo>
                  <a:pt x="29980" y="719527"/>
                  <a:pt x="59960" y="569626"/>
                  <a:pt x="134911" y="449705"/>
                </a:cubicBezTo>
                <a:cubicBezTo>
                  <a:pt x="209862" y="329784"/>
                  <a:pt x="292308" y="219855"/>
                  <a:pt x="449705" y="149901"/>
                </a:cubicBezTo>
                <a:cubicBezTo>
                  <a:pt x="607102" y="79947"/>
                  <a:pt x="894413" y="52465"/>
                  <a:pt x="1079292" y="29980"/>
                </a:cubicBezTo>
                <a:cubicBezTo>
                  <a:pt x="1264171" y="7495"/>
                  <a:pt x="1558977" y="14990"/>
                  <a:pt x="1558977" y="14990"/>
                </a:cubicBezTo>
                <a:lnTo>
                  <a:pt x="2098623" y="0"/>
                </a:ln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84595" y="1985191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459319" y="1904255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6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934043" y="1830486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97219" y="1810230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2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6359465" y="3706008"/>
            <a:ext cx="2332914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5564" y="3190241"/>
            <a:ext cx="232681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steps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336410" y="1985191"/>
            <a:ext cx="0" cy="1721513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5230349" y="2624950"/>
            <a:ext cx="1679039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6034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animBg="1"/>
      <p:bldP spid="42" grpId="0" build="p"/>
      <p:bldP spid="5" grpId="0" animBg="1"/>
      <p:bldP spid="6" grpId="0" animBg="1"/>
      <p:bldP spid="14" grpId="0" animBg="1"/>
      <p:bldP spid="46" grpId="0" animBg="1"/>
      <p:bldP spid="48" grpId="0" animBg="1"/>
      <p:bldP spid="49" grpId="0" animBg="1"/>
      <p:bldP spid="50" grpId="0" animBg="1"/>
      <p:bldP spid="52" grpId="0" build="p"/>
      <p:bldP spid="5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1" y="6224334"/>
            <a:ext cx="6879079" cy="587015"/>
          </a:xfrm>
          <a:prstGeom prst="rect">
            <a:avLst/>
          </a:prstGeom>
        </p:spPr>
      </p:pic>
      <p:pic>
        <p:nvPicPr>
          <p:cNvPr id="9" name="ghostrobotics-minitaur-b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47340"/>
            <a:ext cx="9144000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890840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2"/>
                </a:solidFill>
              </a:rPr>
              <a:t>Kenneally</a:t>
            </a:r>
            <a:r>
              <a:rPr lang="en-US" sz="1400" dirty="0">
                <a:solidFill>
                  <a:schemeClr val="tx2"/>
                </a:solidFill>
              </a:rPr>
              <a:t>, De,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IEEE RAL 2016</a:t>
            </a:r>
            <a:r>
              <a:rPr lang="en-US" sz="1400" dirty="0">
                <a:solidFill>
                  <a:schemeClr val="tx2"/>
                </a:solidFill>
              </a:rPr>
              <a:t>; http://</a:t>
            </a:r>
            <a:r>
              <a:rPr lang="en-US" sz="1400" dirty="0" err="1">
                <a:solidFill>
                  <a:schemeClr val="tx2"/>
                </a:solidFill>
              </a:rPr>
              <a:t>ghostrobotics.io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74943"/>
            <a:ext cx="685799" cy="685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4" y="6174941"/>
            <a:ext cx="689429" cy="69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generalization of averaging to multiple limbs</a:t>
            </a:r>
          </a:p>
        </p:txBody>
      </p:sp>
    </p:spTree>
    <p:extLst>
      <p:ext uri="{BB962C8B-B14F-4D97-AF65-F5344CB8AC3E}">
        <p14:creationId xmlns:p14="http://schemas.microsoft.com/office/powerpoint/2010/main" val="6403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(why) does averaging generalize?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2"/>
                </a:solidFill>
              </a:rPr>
              <a:t>De,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Vertical hopper compositions for </a:t>
            </a:r>
            <a:r>
              <a:rPr lang="en-US" sz="1600" i="1" dirty="0" err="1">
                <a:solidFill>
                  <a:schemeClr val="tx2"/>
                </a:solidFill>
              </a:rPr>
              <a:t>preflexive</a:t>
            </a:r>
            <a:r>
              <a:rPr lang="en-US" sz="1600" i="1" dirty="0">
                <a:solidFill>
                  <a:schemeClr val="tx2"/>
                </a:solidFill>
              </a:rPr>
              <a:t> and feedback-stabilized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quadrupedal bounding, pacing, </a:t>
            </a:r>
            <a:r>
              <a:rPr lang="en-US" sz="1600" i="1" dirty="0" err="1">
                <a:solidFill>
                  <a:schemeClr val="tx2"/>
                </a:solidFill>
              </a:rPr>
              <a:t>pronking</a:t>
            </a:r>
            <a:r>
              <a:rPr lang="en-US" sz="1600" i="1" dirty="0">
                <a:solidFill>
                  <a:schemeClr val="tx2"/>
                </a:solidFill>
              </a:rPr>
              <a:t> and trotting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5468112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 and its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application to the analysis of legged gait stability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114"/>
            <a:ext cx="685799" cy="685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5468112"/>
            <a:ext cx="689429" cy="694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740625"/>
            <a:ext cx="6870023" cy="443421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1185518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</a:rPr>
              <a:t>bound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3326815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trot</a:t>
            </a:r>
          </a:p>
        </p:txBody>
      </p:sp>
    </p:spTree>
    <p:extLst>
      <p:ext uri="{BB962C8B-B14F-4D97-AF65-F5344CB8AC3E}">
        <p14:creationId xmlns:p14="http://schemas.microsoft.com/office/powerpoint/2010/main" val="836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2186"/>
            <a:chOff x="0" y="6174941"/>
            <a:chExt cx="9144000" cy="692186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(arXiv:1804.04122)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7494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A180C-278C-44DB-A7BB-76D22210F772}"/>
              </a:ext>
            </a:extLst>
          </p:cNvPr>
          <p:cNvGrpSpPr/>
          <p:nvPr/>
        </p:nvGrpSpPr>
        <p:grpSpPr>
          <a:xfrm>
            <a:off x="0" y="116683"/>
            <a:ext cx="6972603" cy="1289504"/>
            <a:chOff x="0" y="116683"/>
            <a:chExt cx="6972603" cy="128950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504276-E722-4FC0-AC88-3287725F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116683"/>
              <a:ext cx="4936166" cy="1289504"/>
            </a:xfrm>
            <a:prstGeom prst="rect">
              <a:avLst/>
            </a:prstGeom>
          </p:spPr>
        </p:pic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8FF71915-BB92-4781-8A25-FE4FE57BE34D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499668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54DFB-F198-42FF-B5D5-D8B49961A64F}"/>
              </a:ext>
            </a:extLst>
          </p:cNvPr>
          <p:cNvGrpSpPr/>
          <p:nvPr/>
        </p:nvGrpSpPr>
        <p:grpSpPr>
          <a:xfrm>
            <a:off x="0" y="1705808"/>
            <a:ext cx="9005777" cy="1289504"/>
            <a:chOff x="0" y="1749924"/>
            <a:chExt cx="9005777" cy="128950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63642AE-AFF4-4223-B942-A8FA2A61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749924"/>
              <a:ext cx="4936166" cy="1289504"/>
            </a:xfrm>
            <a:prstGeom prst="rect">
              <a:avLst/>
            </a:prstGeom>
          </p:spPr>
        </p:pic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7D95A42F-35D9-41DC-9E4C-B15900C16B09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2132909"/>
              <a:ext cx="6382495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liftoff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40B926-5EED-4509-8138-BBE5EDED1BA6}"/>
              </a:ext>
            </a:extLst>
          </p:cNvPr>
          <p:cNvGrpSpPr/>
          <p:nvPr/>
        </p:nvGrpSpPr>
        <p:grpSpPr>
          <a:xfrm>
            <a:off x="0" y="3294933"/>
            <a:ext cx="9144000" cy="1289504"/>
            <a:chOff x="0" y="3235727"/>
            <a:chExt cx="9144000" cy="1289504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4DFCA6-FA80-459D-8531-DF95B225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3235727"/>
              <a:ext cx="4936166" cy="1289504"/>
            </a:xfrm>
            <a:prstGeom prst="rect">
              <a:avLst/>
            </a:prstGeom>
          </p:spPr>
        </p:pic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E97AFC86-2C45-46C7-A5D3-099589602F05}"/>
                </a:ext>
              </a:extLst>
            </p:cNvPr>
            <p:cNvSpPr txBox="1">
              <a:spLocks/>
            </p:cNvSpPr>
            <p:nvPr/>
          </p:nvSpPr>
          <p:spPr>
            <a:xfrm>
              <a:off x="4794679" y="3618712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impact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A3819D-59FD-44CB-AC8B-6F2B1AF05C28}"/>
              </a:ext>
            </a:extLst>
          </p:cNvPr>
          <p:cNvGrpSpPr/>
          <p:nvPr/>
        </p:nvGrpSpPr>
        <p:grpSpPr>
          <a:xfrm>
            <a:off x="0" y="4884059"/>
            <a:ext cx="9147263" cy="1289504"/>
            <a:chOff x="0" y="4596334"/>
            <a:chExt cx="9147263" cy="128950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8EAC280-2A99-4274-8215-94C037C4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4596334"/>
              <a:ext cx="4936166" cy="1289504"/>
            </a:xfrm>
            <a:prstGeom prst="rect">
              <a:avLst/>
            </a:prstGeom>
          </p:spPr>
        </p:pic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3BE2932E-4ED4-4F40-B56A-A0CC909B36EA}"/>
                </a:ext>
              </a:extLst>
            </p:cNvPr>
            <p:cNvSpPr txBox="1">
              <a:spLocks/>
            </p:cNvSpPr>
            <p:nvPr/>
          </p:nvSpPr>
          <p:spPr>
            <a:xfrm>
              <a:off x="4797942" y="4963933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96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406790-9D02-406A-8C2C-E2ABAEF6A2BD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75DE4348-C54E-4230-A042-2F348F77882E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EE6FB3-F271-4EC6-9FA6-D00DF07E9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D46D0-8BD2-4196-802C-35C2DE94A2E5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7231E925-0D4D-40C8-A02D-E722269AD06F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57603A5-4494-4450-851F-76ABBAFD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48CF5A-E038-4D10-884E-F2462180A436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22" name="Cloud Callout 54">
                <a:extLst>
                  <a:ext uri="{FF2B5EF4-FFF2-40B4-BE49-F238E27FC236}">
                    <a16:creationId xmlns:a16="http://schemas.microsoft.com/office/drawing/2014/main" id="{8BF515C1-67F7-4867-A7A3-4BD5B08F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468BEBD-3701-4211-A5F4-C349217D6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066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546D0-6846-4295-9BF4-AD7425282E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ECE Colloquium Fall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C63F3-2FCE-4BAA-9425-9D267B96F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1106353"/>
            <a:ext cx="9144000" cy="547269"/>
          </a:xfrm>
        </p:spPr>
        <p:txBody>
          <a:bodyPr/>
          <a:lstStyle/>
          <a:p>
            <a:r>
              <a:rPr lang="en-US" b="1" i="1" dirty="0" err="1"/>
              <a:t>telelocomotion</a:t>
            </a:r>
            <a:r>
              <a:rPr lang="en-US" b="1" i="1" dirty="0"/>
              <a:t>:  </a:t>
            </a:r>
            <a:r>
              <a:rPr lang="en-US" dirty="0"/>
              <a:t>contact-rich robot dynamics </a:t>
            </a:r>
          </a:p>
          <a:p>
            <a:r>
              <a:rPr lang="en-US" dirty="0"/>
              <a:t>and human-in-the-loop control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78869-B831-4503-873C-C5D6B842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580"/>
            <a:ext cx="9144000" cy="369122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0C5DA2F-0B2A-403E-9735-A569DA799F26}"/>
              </a:ext>
            </a:extLst>
          </p:cNvPr>
          <p:cNvSpPr txBox="1">
            <a:spLocks/>
          </p:cNvSpPr>
          <p:nvPr/>
        </p:nvSpPr>
        <p:spPr>
          <a:xfrm>
            <a:off x="1" y="6078806"/>
            <a:ext cx="9144000" cy="7791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http://ece.uw.edu/colloquium</a:t>
            </a:r>
          </a:p>
        </p:txBody>
      </p:sp>
    </p:spTree>
    <p:extLst>
      <p:ext uri="{BB962C8B-B14F-4D97-AF65-F5344CB8AC3E}">
        <p14:creationId xmlns:p14="http://schemas.microsoft.com/office/powerpoint/2010/main" val="35263202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system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b="1" dirty="0"/>
              <a:t>system model </a:t>
            </a:r>
            <a:r>
              <a:rPr lang="en-US" dirty="0"/>
              <a:t>is simpler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         </a:t>
            </a:r>
            <a:r>
              <a:rPr lang="en-US" sz="2400" dirty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start with </a:t>
            </a:r>
            <a:r>
              <a:rPr lang="en-US" b="1" dirty="0"/>
              <a:t>system model</a:t>
            </a:r>
            <a:r>
              <a:rPr lang="en-US" dirty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inverse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/>
              <a:t>start with simplified </a:t>
            </a:r>
            <a:r>
              <a:rPr lang="en-US" b="1" dirty="0"/>
              <a:t>system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*augment with feedback to correct for initial condition error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/>
              <a:t>to obtain </a:t>
            </a:r>
            <a:r>
              <a:rPr lang="en-US" b="1" dirty="0"/>
              <a:t>inverse model</a:t>
            </a:r>
            <a:r>
              <a:rPr lang="en-US" dirty="0"/>
              <a:t>, apply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that matches*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—</a:t>
            </a:r>
            <a:r>
              <a:rPr lang="en-US" dirty="0" err="1"/>
              <a:t>th</a:t>
            </a:r>
            <a:r>
              <a:rPr lang="en-US" dirty="0"/>
              <a:t> derivative of desired output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sz="4400" dirty="0"/>
              <a:t>control with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closed-loop dynamics have undesirable property: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states in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/>
              <a:t> are </a:t>
            </a:r>
            <a:r>
              <a:rPr lang="en-US" b="1" dirty="0"/>
              <a:t>unobservable</a:t>
            </a:r>
          </a:p>
          <a:p>
            <a:pPr lvl="1"/>
            <a:r>
              <a:rPr lang="en-US" b="1" dirty="0"/>
              <a:t>generally impossible </a:t>
            </a:r>
            <a:r>
              <a:rPr lang="en-US" dirty="0"/>
              <a:t>to compute inverting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using observations of </a:t>
            </a:r>
            <a:r>
              <a:rPr lang="en-US" i="1" dirty="0">
                <a:latin typeface="Georgia" panose="02040502050405020303" pitchFamily="18" charset="0"/>
                <a:ea typeface="Symbol" charset="2"/>
                <a:cs typeface="Times New Roman" panose="02020603050405020304" pitchFamily="18" charset="0"/>
              </a:rPr>
              <a:t>y</a:t>
            </a:r>
            <a:endParaRPr lang="en-US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by restricting system dynamics, can bypass this issue:</a:t>
            </a:r>
            <a:endParaRPr lang="en-US" b="1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if system model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is infinitesimally contractive,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contractive models, trajectories 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sz="40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contractive model </a:t>
            </a:r>
            <a:r>
              <a:rPr lang="en-US" altLang="en-US" sz="4000" b="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</a:t>
            </a:r>
            <a:endParaRPr lang="en-US" altLang="en-US" sz="4000" b="0" kern="0" dirty="0">
              <a:solidFill>
                <a:schemeClr val="tx2"/>
              </a:solidFill>
              <a:latin typeface="Times New Roman" charset="0"/>
              <a:ea typeface="ＭＳ Ｐゴシック" charset="-128"/>
            </a:endParaRP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8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8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71242" t="-14133" r="16074" b="11186"/>
          <a:stretch/>
        </p:blipFill>
        <p:spPr>
          <a:xfrm>
            <a:off x="803887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17313CF-6302-4B7B-8F5B-738A954DAC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79948" y="2227171"/>
            <a:ext cx="2763279" cy="22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301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793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23004</TotalTime>
  <Words>3078</Words>
  <Application>Microsoft Office PowerPoint</Application>
  <PresentationFormat>On-screen Show (4:3)</PresentationFormat>
  <Paragraphs>607</Paragraphs>
  <Slides>73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</cp:lastModifiedBy>
  <cp:revision>537</cp:revision>
  <dcterms:created xsi:type="dcterms:W3CDTF">2014-10-14T00:51:43Z</dcterms:created>
  <dcterms:modified xsi:type="dcterms:W3CDTF">2020-10-16T19:59:15Z</dcterms:modified>
</cp:coreProperties>
</file>