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66" r:id="rId3"/>
  </p:sldMasterIdLst>
  <p:notesMasterIdLst>
    <p:notesMasterId r:id="rId41"/>
  </p:notesMasterIdLst>
  <p:sldIdLst>
    <p:sldId id="349" r:id="rId4"/>
    <p:sldId id="481" r:id="rId5"/>
    <p:sldId id="467" r:id="rId6"/>
    <p:sldId id="482" r:id="rId7"/>
    <p:sldId id="509" r:id="rId8"/>
    <p:sldId id="510" r:id="rId9"/>
    <p:sldId id="458" r:id="rId10"/>
    <p:sldId id="460" r:id="rId11"/>
    <p:sldId id="271" r:id="rId12"/>
    <p:sldId id="503" r:id="rId13"/>
    <p:sldId id="461" r:id="rId14"/>
    <p:sldId id="504" r:id="rId15"/>
    <p:sldId id="490" r:id="rId16"/>
    <p:sldId id="505" r:id="rId17"/>
    <p:sldId id="502" r:id="rId18"/>
    <p:sldId id="489" r:id="rId19"/>
    <p:sldId id="506" r:id="rId20"/>
    <p:sldId id="508" r:id="rId21"/>
    <p:sldId id="507" r:id="rId22"/>
    <p:sldId id="517" r:id="rId23"/>
    <p:sldId id="518" r:id="rId24"/>
    <p:sldId id="519" r:id="rId25"/>
    <p:sldId id="515" r:id="rId26"/>
    <p:sldId id="511" r:id="rId27"/>
    <p:sldId id="493" r:id="rId28"/>
    <p:sldId id="521" r:id="rId29"/>
    <p:sldId id="374" r:id="rId30"/>
    <p:sldId id="501" r:id="rId31"/>
    <p:sldId id="496" r:id="rId32"/>
    <p:sldId id="499" r:id="rId33"/>
    <p:sldId id="500" r:id="rId34"/>
    <p:sldId id="516" r:id="rId35"/>
    <p:sldId id="523" r:id="rId36"/>
    <p:sldId id="522" r:id="rId37"/>
    <p:sldId id="494" r:id="rId38"/>
    <p:sldId id="495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E19"/>
    <a:srgbClr val="0432FF"/>
    <a:srgbClr val="FFC000"/>
    <a:srgbClr val="A95FFF"/>
    <a:srgbClr val="000000"/>
    <a:srgbClr val="BF9000"/>
    <a:srgbClr val="BE5213"/>
    <a:srgbClr val="5555FF"/>
    <a:srgbClr val="191965"/>
    <a:srgbClr val="FF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6"/>
    <p:restoredTop sz="97026"/>
  </p:normalViewPr>
  <p:slideViewPr>
    <p:cSldViewPr snapToGrid="0" snapToObjects="1" showGuides="1">
      <p:cViewPr varScale="1">
        <p:scale>
          <a:sx n="126" d="100"/>
          <a:sy n="126" d="100"/>
        </p:scale>
        <p:origin x="138" y="22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-40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</a:t>
            </a:r>
            <a:r>
              <a:rPr lang="en-US" baseline="0" dirty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4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78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totally plausible thing is that they could try making small adjustments based on local information, namely gradient descent.</a:t>
            </a:r>
          </a:p>
          <a:p>
            <a:endParaRPr lang="en-US" dirty="0"/>
          </a:p>
          <a:p>
            <a:r>
              <a:rPr lang="en-US" dirty="0"/>
              <a:t>In this example, the machine and environment are static.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----------------------------------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single agent case, if you had a cost function, how would you go about minimizing it? Well, a good first order method is simply gradient descent.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the agent has a parabola-shaped cost function, single gradient descent will look like this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we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Decision making is also a dynamic process. Especially if you don’t know much about the environment or your cost function, you may need to explore/interact with the environment to ‘learn’ about it.  </a:t>
            </a:r>
          </a:p>
          <a:p>
            <a:endParaRPr lang="en-US" dirty="0"/>
          </a:p>
          <a:p>
            <a:r>
              <a:rPr lang="en-US" dirty="0"/>
              <a:t>If there is a minimum, we expect gradient descent like updates to converge to it. </a:t>
            </a:r>
          </a:p>
          <a:p>
            <a:br>
              <a:rPr lang="en-US" dirty="0"/>
            </a:br>
            <a:r>
              <a:rPr lang="en-US" dirty="0"/>
              <a:t>Suppose the human’s cost function is a \parabola shaped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0A490-7766-E549-A9C6-D9A35B8B0A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4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4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506941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6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20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49431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6" y="2120734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F13A6C-A3B7-CE49-8223-713DA6D44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9092" y="2114521"/>
            <a:ext cx="3999272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</p:spTree>
    <p:extLst>
      <p:ext uri="{BB962C8B-B14F-4D97-AF65-F5344CB8AC3E}">
        <p14:creationId xmlns:p14="http://schemas.microsoft.com/office/powerpoint/2010/main" val="365687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4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8.png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6.jpg"/><Relationship Id="rId7" Type="http://schemas.openxmlformats.org/officeDocument/2006/relationships/image" Target="../media/image3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27.jp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6.jpg"/><Relationship Id="rId7" Type="http://schemas.openxmlformats.org/officeDocument/2006/relationships/image" Target="../media/image3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70.png"/><Relationship Id="rId4" Type="http://schemas.openxmlformats.org/officeDocument/2006/relationships/image" Target="../media/image27.jp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90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12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7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27.jpg"/><Relationship Id="rId4" Type="http://schemas.openxmlformats.org/officeDocument/2006/relationships/image" Target="../media/image44.png"/><Relationship Id="rId9" Type="http://schemas.openxmlformats.org/officeDocument/2006/relationships/image" Target="../media/image39.png"/><Relationship Id="rId14" Type="http://schemas.openxmlformats.org/officeDocument/2006/relationships/image" Target="../media/image50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27.jpg"/><Relationship Id="rId10" Type="http://schemas.openxmlformats.org/officeDocument/2006/relationships/image" Target="../media/image38.sv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6.jpg"/><Relationship Id="rId7" Type="http://schemas.openxmlformats.org/officeDocument/2006/relationships/image" Target="../media/image51.sv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7.jpg"/><Relationship Id="rId4" Type="http://schemas.openxmlformats.org/officeDocument/2006/relationships/image" Target="../media/image49.jp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image" Target="../media/image55.svg"/><Relationship Id="rId21" Type="http://schemas.openxmlformats.org/officeDocument/2006/relationships/image" Target="../media/image51.svg"/><Relationship Id="rId7" Type="http://schemas.openxmlformats.org/officeDocument/2006/relationships/image" Target="../media/image60.svg"/><Relationship Id="rId12" Type="http://schemas.openxmlformats.org/officeDocument/2006/relationships/image" Target="../media/image1150.png"/><Relationship Id="rId17" Type="http://schemas.openxmlformats.org/officeDocument/2006/relationships/image" Target="../media/image27.jpg"/><Relationship Id="rId2" Type="http://schemas.openxmlformats.org/officeDocument/2006/relationships/image" Target="../media/image54.png"/><Relationship Id="rId16" Type="http://schemas.openxmlformats.org/officeDocument/2006/relationships/image" Target="../media/image49.jp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svg"/><Relationship Id="rId15" Type="http://schemas.openxmlformats.org/officeDocument/2006/relationships/image" Target="../media/image26.jpg"/><Relationship Id="rId23" Type="http://schemas.openxmlformats.org/officeDocument/2006/relationships/image" Target="../media/image53.svg"/><Relationship Id="rId19" Type="http://schemas.openxmlformats.org/officeDocument/2006/relationships/image" Target="../media/image118.png"/><Relationship Id="rId4" Type="http://schemas.openxmlformats.org/officeDocument/2006/relationships/image" Target="../media/image56.png"/><Relationship Id="rId14" Type="http://schemas.openxmlformats.org/officeDocument/2006/relationships/image" Target="../media/image25.jpg"/><Relationship Id="rId2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131.png"/><Relationship Id="rId26" Type="http://schemas.openxmlformats.org/officeDocument/2006/relationships/image" Target="../media/image52.png"/><Relationship Id="rId3" Type="http://schemas.openxmlformats.org/officeDocument/2006/relationships/image" Target="../media/image26.jpg"/><Relationship Id="rId21" Type="http://schemas.openxmlformats.org/officeDocument/2006/relationships/image" Target="../media/image134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130.png"/><Relationship Id="rId25" Type="http://schemas.openxmlformats.org/officeDocument/2006/relationships/image" Target="../media/image51.svg"/><Relationship Id="rId2" Type="http://schemas.openxmlformats.org/officeDocument/2006/relationships/image" Target="../media/image25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50.png"/><Relationship Id="rId5" Type="http://schemas.openxmlformats.org/officeDocument/2006/relationships/image" Target="../media/image27.jpg"/><Relationship Id="rId15" Type="http://schemas.openxmlformats.org/officeDocument/2006/relationships/image" Target="../media/image128.png"/><Relationship Id="rId23" Type="http://schemas.openxmlformats.org/officeDocument/2006/relationships/image" Target="../media/image118.png"/><Relationship Id="rId10" Type="http://schemas.openxmlformats.org/officeDocument/2006/relationships/image" Target="../media/image65.png"/><Relationship Id="rId19" Type="http://schemas.openxmlformats.org/officeDocument/2006/relationships/image" Target="../media/image132.png"/><Relationship Id="rId4" Type="http://schemas.openxmlformats.org/officeDocument/2006/relationships/image" Target="../media/image49.jpg"/><Relationship Id="rId9" Type="http://schemas.openxmlformats.org/officeDocument/2006/relationships/image" Target="../media/image64.svg"/><Relationship Id="rId14" Type="http://schemas.openxmlformats.org/officeDocument/2006/relationships/image" Target="../media/image127.png"/><Relationship Id="rId22" Type="http://schemas.openxmlformats.org/officeDocument/2006/relationships/image" Target="../media/image117.png"/><Relationship Id="rId27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0.svg"/><Relationship Id="rId7" Type="http://schemas.openxmlformats.org/officeDocument/2006/relationships/image" Target="../media/image7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0.svg"/><Relationship Id="rId7" Type="http://schemas.openxmlformats.org/officeDocument/2006/relationships/image" Target="../media/image7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77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20.svg"/><Relationship Id="rId10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5.pn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6.png"/><Relationship Id="rId9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3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4.jp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2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94.jpg"/><Relationship Id="rId3" Type="http://schemas.openxmlformats.org/officeDocument/2006/relationships/image" Target="../media/image104.png"/><Relationship Id="rId7" Type="http://schemas.openxmlformats.org/officeDocument/2006/relationships/image" Target="../media/image105.png"/><Relationship Id="rId12" Type="http://schemas.openxmlformats.org/officeDocument/2006/relationships/image" Target="../media/image93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76.png"/><Relationship Id="rId5" Type="http://schemas.openxmlformats.org/officeDocument/2006/relationships/image" Target="../media/image11.png"/><Relationship Id="rId15" Type="http://schemas.openxmlformats.org/officeDocument/2006/relationships/image" Target="../media/image49.jpg"/><Relationship Id="rId10" Type="http://schemas.openxmlformats.org/officeDocument/2006/relationships/image" Target="../media/image75.png"/><Relationship Id="rId4" Type="http://schemas.openxmlformats.org/officeDocument/2006/relationships/image" Target="../media/image26.jpg"/><Relationship Id="rId9" Type="http://schemas.openxmlformats.org/officeDocument/2006/relationships/image" Target="../media/image73.png"/><Relationship Id="rId1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276040" y="53340"/>
            <a:ext cx="9688054" cy="2429468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bg2"/>
                </a:solidFill>
              </a:rPr>
              <a:t>sensorimotor games:  </a:t>
            </a:r>
            <a:r>
              <a:rPr lang="en-US" sz="4800" dirty="0">
                <a:solidFill>
                  <a:schemeClr val="bg2"/>
                </a:solidFill>
              </a:rPr>
              <a:t>human/machine </a:t>
            </a: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en-US" sz="4800" dirty="0">
                <a:solidFill>
                  <a:schemeClr val="bg2"/>
                </a:solidFill>
              </a:rPr>
              <a:t>collaborative learning and control</a:t>
            </a:r>
          </a:p>
          <a:p>
            <a:pPr lvl="0">
              <a:lnSpc>
                <a:spcPts val="45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2"/>
                </a:solidFill>
              </a:rPr>
              <a:t>follow along! </a:t>
            </a:r>
            <a:r>
              <a:rPr lang="en-US" sz="2800" dirty="0">
                <a:solidFill>
                  <a:schemeClr val="bg2"/>
                </a:solidFill>
              </a:rPr>
              <a:t> http://bit.ly/2021-sensorimotor-games</a:t>
            </a:r>
            <a:endParaRPr lang="en-US" sz="4800" dirty="0">
              <a:solidFill>
                <a:schemeClr val="bg2"/>
              </a:solidFill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170774" y="2482808"/>
            <a:ext cx="5973226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&amp; Computer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92145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028116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018699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3959189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Jex</a:t>
            </a:r>
            <a:r>
              <a:rPr lang="en-US" sz="1600" dirty="0"/>
              <a:t> </a:t>
            </a:r>
            <a:r>
              <a:rPr lang="en-US" sz="1600" i="1" dirty="0"/>
              <a:t>IEEE Transactions on Human Factors in Electronics</a:t>
            </a:r>
            <a:r>
              <a:rPr lang="en-US" sz="1600" dirty="0"/>
              <a:t> 1967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A Review of Quasi-Linear Pilot Models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43126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025242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Roth, Hall, Daniel, </a:t>
            </a:r>
            <a:r>
              <a:rPr lang="en-US" sz="1600" dirty="0" err="1"/>
              <a:t>Sponberg</a:t>
            </a:r>
            <a:r>
              <a:rPr lang="en-US" sz="1600" dirty="0"/>
              <a:t> </a:t>
            </a:r>
            <a:r>
              <a:rPr lang="en-US" sz="1600" i="1" dirty="0"/>
              <a:t>PNAS</a:t>
            </a:r>
            <a:r>
              <a:rPr lang="en-US" sz="1600" dirty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Integration of parallel mechanosensory and visual pathways resolved through sensory conflict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Yu, Gillespie, Freudenberg, Cook </a:t>
            </a:r>
            <a:r>
              <a:rPr lang="en-US" sz="1600" i="1" dirty="0"/>
              <a:t>IEEE CDC</a:t>
            </a:r>
            <a:r>
              <a:rPr lang="en-US" sz="1600" dirty="0"/>
              <a:t> 2014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control strategies in pursuit tracking with a disturbance input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E27A2B-57BE-4937-8F2A-7F0E6F1F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84A255F-E781-4F13-A4F1-DE9736C6D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</a:t>
            </a:r>
            <a:r>
              <a:rPr lang="en-US" sz="1600" dirty="0"/>
              <a:t>2018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A67D48F-609A-4852-AFE5-7D7F7AE00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56B4DA7-DEEC-47D8-93BF-92995E280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humans use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1F9A1E-202C-409F-A087-84E687DEF3F3}"/>
              </a:ext>
            </a:extLst>
          </p:cNvPr>
          <p:cNvGrpSpPr/>
          <p:nvPr/>
        </p:nvGrpSpPr>
        <p:grpSpPr>
          <a:xfrm>
            <a:off x="16611" y="1246825"/>
            <a:ext cx="4751976" cy="1459640"/>
            <a:chOff x="168056" y="4437310"/>
            <a:chExt cx="4354482" cy="1337544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9F2DA945-BCD8-46BD-80CB-0BF886CA5BA0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6" name="Rounded Rectangle 15">
              <a:extLst>
                <a:ext uri="{FF2B5EF4-FFF2-40B4-BE49-F238E27FC236}">
                  <a16:creationId xmlns:a16="http://schemas.microsoft.com/office/drawing/2014/main" id="{F99AE085-A5DA-4FA3-924E-06138F61B98F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BF0C1E0-24A0-457C-BB2A-D5A052E39A64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8" name="Elbow Connector 17">
              <a:extLst>
                <a:ext uri="{FF2B5EF4-FFF2-40B4-BE49-F238E27FC236}">
                  <a16:creationId xmlns:a16="http://schemas.microsoft.com/office/drawing/2014/main" id="{AE0F9B41-1DCE-46DC-9BCE-7E6993B06C5A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18">
              <a:extLst>
                <a:ext uri="{FF2B5EF4-FFF2-40B4-BE49-F238E27FC236}">
                  <a16:creationId xmlns:a16="http://schemas.microsoft.com/office/drawing/2014/main" id="{682A376C-6A1E-46AA-AD00-A546C5A8FACA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568801-4B0E-4F2C-BB63-F7B2B0287283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1" name="Rounded Rectangle 20">
              <a:extLst>
                <a:ext uri="{FF2B5EF4-FFF2-40B4-BE49-F238E27FC236}">
                  <a16:creationId xmlns:a16="http://schemas.microsoft.com/office/drawing/2014/main" id="{BE689F6B-6F04-46C0-914B-6448C3B28A64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3F91365-0460-497E-83F3-8AD18F3B463C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A9C892-BF36-4A96-BCD6-DD3644956F4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23">
              <a:extLst>
                <a:ext uri="{FF2B5EF4-FFF2-40B4-BE49-F238E27FC236}">
                  <a16:creationId xmlns:a16="http://schemas.microsoft.com/office/drawing/2014/main" id="{4457C264-D9FB-4913-AE5F-37B6C144817F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8C36E05A-3A4E-427D-8037-24F21A81F561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32A6C46D-0DE4-4607-8C7A-03E9BEB10853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27">
              <a:extLst>
                <a:ext uri="{FF2B5EF4-FFF2-40B4-BE49-F238E27FC236}">
                  <a16:creationId xmlns:a16="http://schemas.microsoft.com/office/drawing/2014/main" id="{AB8CBE52-1E95-4A0A-935B-94E391A46173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2EF190D-E078-481F-A61C-CC0BB6803F77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52C1E03-9AF3-4CA7-9B8F-1E8163FE6C7D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31">
              <a:extLst>
                <a:ext uri="{FF2B5EF4-FFF2-40B4-BE49-F238E27FC236}">
                  <a16:creationId xmlns:a16="http://schemas.microsoft.com/office/drawing/2014/main" id="{F72F8CE4-FCA2-4316-8865-3DFF63B6A747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377F48-B0ED-4C7B-B1BE-8781F2C28CB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2" name="Rounded Rectangle 33">
              <a:extLst>
                <a:ext uri="{FF2B5EF4-FFF2-40B4-BE49-F238E27FC236}">
                  <a16:creationId xmlns:a16="http://schemas.microsoft.com/office/drawing/2014/main" id="{C55D8D63-E285-4450-8110-77055440E909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3" name="Rounded Rectangle 34">
              <a:extLst>
                <a:ext uri="{FF2B5EF4-FFF2-40B4-BE49-F238E27FC236}">
                  <a16:creationId xmlns:a16="http://schemas.microsoft.com/office/drawing/2014/main" id="{29EDAEF6-A044-4C62-BC4E-03BDDCE139FB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4" name="Elbow Connector 35">
              <a:extLst>
                <a:ext uri="{FF2B5EF4-FFF2-40B4-BE49-F238E27FC236}">
                  <a16:creationId xmlns:a16="http://schemas.microsoft.com/office/drawing/2014/main" id="{0336CB29-AA95-4AA6-B3BC-7C9B14547D4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ounded Rectangle 36">
              <a:extLst>
                <a:ext uri="{FF2B5EF4-FFF2-40B4-BE49-F238E27FC236}">
                  <a16:creationId xmlns:a16="http://schemas.microsoft.com/office/drawing/2014/main" id="{EED62743-B839-469C-ABB5-4EBD12B29543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6" name="Elbow Connector 37">
              <a:extLst>
                <a:ext uri="{FF2B5EF4-FFF2-40B4-BE49-F238E27FC236}">
                  <a16:creationId xmlns:a16="http://schemas.microsoft.com/office/drawing/2014/main" id="{7676D27F-E38A-4B3D-82CB-3EC3D0DA4AC8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ADC7C6-DEFD-495E-BEFF-9E980A4E318D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40">
              <a:extLst>
                <a:ext uri="{FF2B5EF4-FFF2-40B4-BE49-F238E27FC236}">
                  <a16:creationId xmlns:a16="http://schemas.microsoft.com/office/drawing/2014/main" id="{5587B1A2-78DF-4281-8F81-D1E08C37F60B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C0776924-161B-4C59-A16F-E19544E31CE0}"/>
              </a:ext>
            </a:extLst>
          </p:cNvPr>
          <p:cNvSpPr txBox="1">
            <a:spLocks/>
          </p:cNvSpPr>
          <p:nvPr/>
        </p:nvSpPr>
        <p:spPr bwMode="auto">
          <a:xfrm>
            <a:off x="4481750" y="917407"/>
            <a:ext cx="4665906" cy="25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test hypothesis: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transcribe block diagram to algebraic equations</a:t>
            </a:r>
          </a:p>
          <a:p>
            <a:pPr marL="798513" lvl="1" indent="-514350" defTabSz="914400">
              <a:buClr>
                <a:schemeClr val="tx2"/>
              </a:buClr>
              <a:buFont typeface="+mj-lt"/>
              <a:buAutoNum type="arabicPeriod"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solve equations for </a:t>
            </a:r>
            <a:r>
              <a:rPr lang="en-US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  <a:r>
              <a:rPr 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, </a:t>
            </a:r>
            <a:r>
              <a:rPr lang="en-US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  <a:endParaRPr lang="en-US" altLang="en-US" kern="0" dirty="0">
              <a:solidFill>
                <a:schemeClr val="tx2"/>
              </a:solidFill>
              <a:latin typeface="Calibri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/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8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en-US" altLang="en-US" sz="28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altLang="en-US" sz="28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en-US" sz="280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rgbClr val="A95FFF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2800" b="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2046935-007D-464A-B188-051578AA28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" y="3049200"/>
                <a:ext cx="8089114" cy="13370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/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en-US" sz="28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en-US" sz="2800" i="1" ker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(1</m:t>
                          </m:r>
                          <m:r>
                            <a:rPr lang="en-US" altLang="en-US" sz="28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en-US" sz="2800" i="1" kern="0">
                                  <a:solidFill>
                                    <a:srgbClr val="A95FFF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altLang="en-US" sz="2800" i="1" ker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0962528-81A8-41F4-B091-FD963DCDA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433" y="4107092"/>
                <a:ext cx="6597553" cy="1028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E0611577-8BCA-4B56-870A-F2B72E1DE595}"/>
              </a:ext>
            </a:extLst>
          </p:cNvPr>
          <p:cNvSpPr txBox="1">
            <a:spLocks/>
          </p:cNvSpPr>
          <p:nvPr/>
        </p:nvSpPr>
        <p:spPr bwMode="auto">
          <a:xfrm>
            <a:off x="6548003" y="3287598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(1.)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BE822B9D-B087-4652-AEAE-16D22678DBDB}"/>
              </a:ext>
            </a:extLst>
          </p:cNvPr>
          <p:cNvSpPr txBox="1">
            <a:spLocks/>
          </p:cNvSpPr>
          <p:nvPr/>
        </p:nvSpPr>
        <p:spPr bwMode="auto">
          <a:xfrm>
            <a:off x="2147956" y="4400413"/>
            <a:ext cx="1089243" cy="59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4163" lvl="1" indent="0" defTabSz="914400">
              <a:buClr>
                <a:schemeClr val="tx2"/>
              </a:buClr>
              <a:buNone/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(2.)</a:t>
            </a:r>
          </a:p>
        </p:txBody>
      </p:sp>
    </p:spTree>
    <p:extLst>
      <p:ext uri="{BB962C8B-B14F-4D97-AF65-F5344CB8AC3E}">
        <p14:creationId xmlns:p14="http://schemas.microsoft.com/office/powerpoint/2010/main" val="28289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BE7456-AD88-4C2F-B978-F70881FAF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8"/>
            <a:ext cx="9144000" cy="952676"/>
          </a:xfrm>
        </p:spPr>
        <p:txBody>
          <a:bodyPr/>
          <a:lstStyle/>
          <a:p>
            <a:r>
              <a:rPr lang="en-US" b="0" dirty="0"/>
              <a:t>experiment:  </a:t>
            </a:r>
            <a:r>
              <a:rPr lang="en-US" dirty="0"/>
              <a:t>manual interface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A8A7A3-DACD-4AA1-B155-CD8C41F46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2772" y="888463"/>
            <a:ext cx="4831274" cy="2170704"/>
          </a:xfrm>
        </p:spPr>
        <p:txBody>
          <a:bodyPr/>
          <a:lstStyle/>
          <a:p>
            <a:pPr lvl="1"/>
            <a:r>
              <a:rPr lang="en-US" dirty="0"/>
              <a:t>subjects use 1-dimensional joystick device to control </a:t>
            </a:r>
            <a:r>
              <a:rPr lang="en-US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cursor motion </a:t>
            </a:r>
            <a:r>
              <a:rPr lang="en-US" dirty="0"/>
              <a:t>to track </a:t>
            </a:r>
            <a:r>
              <a:rPr lang="en-US" b="1" dirty="0">
                <a:solidFill>
                  <a:srgbClr val="FFC000"/>
                </a:solidFill>
              </a:rPr>
              <a:t>specified reference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50E64F-D37F-47CA-B64F-340428063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70" b="72989"/>
          <a:stretch/>
        </p:blipFill>
        <p:spPr>
          <a:xfrm>
            <a:off x="1195902" y="884214"/>
            <a:ext cx="2775339" cy="18441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5ADE2-9542-4721-B4A7-AC24E93FB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6400"/>
            <a:ext cx="685800" cy="6858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472132-5396-405B-BEAE-EDA7B2ABB7DA}"/>
              </a:ext>
            </a:extLst>
          </p:cNvPr>
          <p:cNvSpPr txBox="1">
            <a:spLocks/>
          </p:cNvSpPr>
          <p:nvPr/>
        </p:nvSpPr>
        <p:spPr>
          <a:xfrm>
            <a:off x="2041364" y="5489141"/>
            <a:ext cx="5836024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/>
              <a:t>Roth, Howell, Beckwith, Burden </a:t>
            </a:r>
            <a:r>
              <a:rPr lang="en-US" sz="1600" i="1" dirty="0"/>
              <a:t>SPIE </a:t>
            </a:r>
            <a:r>
              <a:rPr lang="en-US" sz="1600" dirty="0"/>
              <a:t>2017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Toward experimental validation of a model for human sensorimotor learning and control in teleoperation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C2E64-FCFF-4E99-BB5F-680E11477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80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C70910-D250-42A2-A23D-50C86C7D4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4864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4" name="DisturbancePlusRefTracking">
            <a:hlinkClick r:id="" action="ppaction://media"/>
            <a:extLst>
              <a:ext uri="{FF2B5EF4-FFF2-40B4-BE49-F238E27FC236}">
                <a16:creationId xmlns:a16="http://schemas.microsoft.com/office/drawing/2014/main" id="{FDD55DB3-2F35-490D-8768-DCEC97826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2929605"/>
            <a:ext cx="9144000" cy="231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9C09E3-0F91-4FC8-8717-5B649E831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A309F-CA8C-446B-B7CF-BA17A567F19F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5836024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</a:t>
            </a:r>
            <a:r>
              <a:rPr lang="en-US" sz="1600" dirty="0"/>
              <a:t> </a:t>
            </a:r>
            <a:r>
              <a:rPr lang="en-US" sz="1600" i="1" dirty="0"/>
              <a:t>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BB521-07DC-4557-8393-363D1614A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BE1508-E023-4BF4-BEBD-6B5A12BC1F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1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A438D422-9F2E-4316-8658-A500B6233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first-order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944887"/>
            <a:ext cx="9055559" cy="3322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b="0" i="1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endParaRPr lang="en-US" sz="1100" i="1" dirty="0">
                  <a:solidFill>
                    <a:schemeClr val="tx2"/>
                  </a:solidFill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chemeClr val="tx2"/>
                    </a:solidFill>
                    <a:cs typeface="Times New Roman" panose="02020603050405020304" pitchFamily="18" charset="0"/>
                  </a:rPr>
                  <a:t>(first-order)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695" y="4413042"/>
                <a:ext cx="2775883" cy="1638975"/>
              </a:xfrm>
              <a:prstGeom prst="rect">
                <a:avLst/>
              </a:prstGeom>
              <a:blipFill>
                <a:blip r:embed="rId6"/>
                <a:stretch>
                  <a:fillRect b="-1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383185A-D8CA-4D2F-BF86-5FBBBABDB03F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1D710DEF-7438-44E0-B8C7-4F18D3CB3000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740E14B-F9C1-491A-AD4F-AF0BA32CAADD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2EE3AD62-512A-4C79-8BDC-1E671E32729C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5A4B86DC-553A-4F3E-9112-261FA6C29461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EDF562E-1F26-4947-B0EF-337927BF3452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BB7A768-A8C6-44DB-9F11-EFD655B7D6CC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4FA55953-9995-4E6E-8DE4-51478CB7B8F8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A85F4BAD-ED63-4FCD-9F3E-5C00AAEA66FD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B9493077-B8BC-4E0A-A8E6-51018E4F490C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>
                <a:extLst>
                  <a:ext uri="{FF2B5EF4-FFF2-40B4-BE49-F238E27FC236}">
                    <a16:creationId xmlns:a16="http://schemas.microsoft.com/office/drawing/2014/main" id="{BC9A2E9F-924F-4C8C-8B15-71E9A7EE40C3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>
                <a:extLst>
                  <a:ext uri="{FF2B5EF4-FFF2-40B4-BE49-F238E27FC236}">
                    <a16:creationId xmlns:a16="http://schemas.microsoft.com/office/drawing/2014/main" id="{2C2CA107-6619-4669-AFC8-39F09F1C9F08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/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CF06116C-E845-4A77-94F6-CD5C21C53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8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985B817C-D73C-4220-9A2E-9C342FA6C2DB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53" name="Rounded Rectangle 9">
              <a:extLst>
                <a:ext uri="{FF2B5EF4-FFF2-40B4-BE49-F238E27FC236}">
                  <a16:creationId xmlns:a16="http://schemas.microsoft.com/office/drawing/2014/main" id="{74764056-F1DB-4F81-8F7D-197B181D7029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54" name="Rounded Rectangle 15">
              <a:extLst>
                <a:ext uri="{FF2B5EF4-FFF2-40B4-BE49-F238E27FC236}">
                  <a16:creationId xmlns:a16="http://schemas.microsoft.com/office/drawing/2014/main" id="{9F552DCC-6D34-4853-97E2-641859C8E484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2C6F81B-AC79-4BF9-A853-C079325E1FBF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56" name="Elbow Connector 17">
              <a:extLst>
                <a:ext uri="{FF2B5EF4-FFF2-40B4-BE49-F238E27FC236}">
                  <a16:creationId xmlns:a16="http://schemas.microsoft.com/office/drawing/2014/main" id="{86BD823C-4C43-4672-906A-1F71A7035C58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18">
              <a:extLst>
                <a:ext uri="{FF2B5EF4-FFF2-40B4-BE49-F238E27FC236}">
                  <a16:creationId xmlns:a16="http://schemas.microsoft.com/office/drawing/2014/main" id="{68CE09BA-D799-4350-A707-AC2268FB0B6C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6EF5C2-B2B1-483C-9776-2317D9A5474A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59" name="Rounded Rectangle 20">
              <a:extLst>
                <a:ext uri="{FF2B5EF4-FFF2-40B4-BE49-F238E27FC236}">
                  <a16:creationId xmlns:a16="http://schemas.microsoft.com/office/drawing/2014/main" id="{64992F7B-E5C0-436F-98A2-E41198F27AA7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D5849A-DA5E-493F-81A8-DE138B700CC2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E97615B-3C81-4104-BBFB-B1C0159D260C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3">
              <a:extLst>
                <a:ext uri="{FF2B5EF4-FFF2-40B4-BE49-F238E27FC236}">
                  <a16:creationId xmlns:a16="http://schemas.microsoft.com/office/drawing/2014/main" id="{D08AB2D1-D65A-48F1-9893-D0B1D39EE877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63" name="Rounded Rectangle 25">
              <a:extLst>
                <a:ext uri="{FF2B5EF4-FFF2-40B4-BE49-F238E27FC236}">
                  <a16:creationId xmlns:a16="http://schemas.microsoft.com/office/drawing/2014/main" id="{E1FD6FA5-5ECA-440F-AC4E-5F3F136574C4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87F249E-6ED2-4A65-973E-9D6179B515FF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ounded Rectangle 27">
              <a:extLst>
                <a:ext uri="{FF2B5EF4-FFF2-40B4-BE49-F238E27FC236}">
                  <a16:creationId xmlns:a16="http://schemas.microsoft.com/office/drawing/2014/main" id="{6EDC5D76-9663-4E6A-89AB-DA6794770B1E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E3C1DC6-E3DB-4B2E-A693-FCF65C3E130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9393F96-A807-46E6-A519-7FF7653AE5BA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31">
              <a:extLst>
                <a:ext uri="{FF2B5EF4-FFF2-40B4-BE49-F238E27FC236}">
                  <a16:creationId xmlns:a16="http://schemas.microsoft.com/office/drawing/2014/main" id="{B9708D3E-AB89-449E-9C31-3CCBA879D3A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E8C9C88-33D9-4F57-B45A-F930660F6E28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0" name="Rounded Rectangle 33">
              <a:extLst>
                <a:ext uri="{FF2B5EF4-FFF2-40B4-BE49-F238E27FC236}">
                  <a16:creationId xmlns:a16="http://schemas.microsoft.com/office/drawing/2014/main" id="{82BCD659-67BF-4F05-9421-BE86BDE7F234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71" name="Rounded Rectangle 34">
              <a:extLst>
                <a:ext uri="{FF2B5EF4-FFF2-40B4-BE49-F238E27FC236}">
                  <a16:creationId xmlns:a16="http://schemas.microsoft.com/office/drawing/2014/main" id="{A52346F3-710B-4EA1-B493-7E8CD5AB55DC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72" name="Elbow Connector 35">
              <a:extLst>
                <a:ext uri="{FF2B5EF4-FFF2-40B4-BE49-F238E27FC236}">
                  <a16:creationId xmlns:a16="http://schemas.microsoft.com/office/drawing/2014/main" id="{0C49D46E-0C9E-40D0-9F56-5EB79219AF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36">
              <a:extLst>
                <a:ext uri="{FF2B5EF4-FFF2-40B4-BE49-F238E27FC236}">
                  <a16:creationId xmlns:a16="http://schemas.microsoft.com/office/drawing/2014/main" id="{9B514A62-12AB-4B3F-AD7E-C2A71CEDC810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74" name="Elbow Connector 37">
              <a:extLst>
                <a:ext uri="{FF2B5EF4-FFF2-40B4-BE49-F238E27FC236}">
                  <a16:creationId xmlns:a16="http://schemas.microsoft.com/office/drawing/2014/main" id="{7226BBB3-F6B6-4FAA-BD9A-B0734390CEC1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A510C3F-EEEB-4D88-8102-FCE207FC376A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40">
              <a:extLst>
                <a:ext uri="{FF2B5EF4-FFF2-40B4-BE49-F238E27FC236}">
                  <a16:creationId xmlns:a16="http://schemas.microsoft.com/office/drawing/2014/main" id="{9F9A4150-D57D-4C61-BCE0-57F655496E28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886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58563A-30C5-4E8D-B143-A4E42C59D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596946-E96D-4B48-A9C8-DF24399B83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Yamagami</a:t>
            </a:r>
            <a:r>
              <a:rPr lang="en-US" sz="1600" dirty="0"/>
              <a:t>, Howell, Roth, Burden </a:t>
            </a:r>
            <a:r>
              <a:rPr lang="en-US" sz="1600" i="1" dirty="0"/>
              <a:t>IFAC CPHS 2018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Contributions of feedforward and feedback control in a manual trajectory-tracking task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34BBA-F219-4BCB-BA56-8B8D695BC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3866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CEC618-DCF8-4A04-8AAC-06553C2B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ED9EE83-7045-4B4D-B93A-37DC67F26C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43542" y="881882"/>
            <a:ext cx="9055559" cy="3319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/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altLang="en-US" sz="320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32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32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i="1" ker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altLang="en-US" sz="3200" kern="0" dirty="0">
                  <a:solidFill>
                    <a:schemeClr val="tx2"/>
                  </a:solidFill>
                  <a:ea typeface="ＭＳ Ｐゴシック" charset="-128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en-US" sz="32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i.e.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altLang="en-US" sz="3200" i="1" kern="0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3200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1100" i="1" dirty="0">
                  <a:solidFill>
                    <a:schemeClr val="tx2"/>
                  </a:solidFill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3200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(second-order)</a:t>
                </a:r>
              </a:p>
            </p:txBody>
          </p:sp>
        </mc:Choice>
        <mc:Fallback xmlns=""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2EB6A9-7D8A-4648-997E-FC6A62E5A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218" y="4322215"/>
                <a:ext cx="2775883" cy="1756828"/>
              </a:xfrm>
              <a:prstGeom prst="rect">
                <a:avLst/>
              </a:prstGeom>
              <a:blipFill>
                <a:blip r:embed="rId6"/>
                <a:stretch>
                  <a:fillRect l="-2851" r="-263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A6B769B-F36A-474B-BA38-AE4A4BB95C80}"/>
              </a:ext>
            </a:extLst>
          </p:cNvPr>
          <p:cNvGrpSpPr/>
          <p:nvPr/>
        </p:nvGrpSpPr>
        <p:grpSpPr>
          <a:xfrm>
            <a:off x="4882941" y="4401776"/>
            <a:ext cx="851978" cy="584775"/>
            <a:chOff x="4744283" y="3994119"/>
            <a:chExt cx="851978" cy="584775"/>
          </a:xfrm>
        </p:grpSpPr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2CF9E72-8697-40B1-A39B-B709103546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283" y="4312071"/>
              <a:ext cx="485161" cy="2908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/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en-US" sz="32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100" i="1" dirty="0">
                    <a:solidFill>
                      <a:schemeClr val="tx2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5ACA2BFB-59BD-4B43-A763-01A3877938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020" y="3994119"/>
                  <a:ext cx="396241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0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872FA99F-6378-4C8E-A0A1-5AB4BF17A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30"/>
            <a:ext cx="9144000" cy="728664"/>
          </a:xfrm>
        </p:spPr>
        <p:txBody>
          <a:bodyPr>
            <a:normAutofit/>
          </a:bodyPr>
          <a:lstStyle/>
          <a:p>
            <a:r>
              <a:rPr lang="en-US" sz="4000" b="0" dirty="0">
                <a:ea typeface="ＭＳ Ｐゴシック" charset="-128"/>
              </a:rPr>
              <a:t>result:  </a:t>
            </a:r>
            <a:r>
              <a:rPr lang="en-US" sz="4000" dirty="0">
                <a:ea typeface="ＭＳ Ｐゴシック" charset="-128"/>
              </a:rPr>
              <a:t>humans invert </a:t>
            </a:r>
            <a:r>
              <a:rPr lang="en-US" sz="4000" i="1" dirty="0">
                <a:ea typeface="ＭＳ Ｐゴシック" charset="-128"/>
              </a:rPr>
              <a:t>second-order</a:t>
            </a:r>
            <a:r>
              <a:rPr lang="en-US" sz="4000" dirty="0">
                <a:ea typeface="ＭＳ Ｐゴシック" charset="-128"/>
              </a:rPr>
              <a:t> model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/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7)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3B5D3EA-2DB7-4B12-93FE-9C962EC30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445" y="494505"/>
                <a:ext cx="187105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C16FAB8-C604-45B6-BE0C-87791E2CB956}"/>
              </a:ext>
            </a:extLst>
          </p:cNvPr>
          <p:cNvGrpSpPr/>
          <p:nvPr/>
        </p:nvGrpSpPr>
        <p:grpSpPr>
          <a:xfrm>
            <a:off x="4880983" y="4954850"/>
            <a:ext cx="1016872" cy="584775"/>
            <a:chOff x="487680" y="4898743"/>
            <a:chExt cx="1016872" cy="58477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B87BC4-7B1E-4CC9-A506-4CECF6E3DB7B}"/>
                </a:ext>
              </a:extLst>
            </p:cNvPr>
            <p:cNvSpPr/>
            <p:nvPr/>
          </p:nvSpPr>
          <p:spPr>
            <a:xfrm>
              <a:off x="487680" y="5051899"/>
              <a:ext cx="396240" cy="297180"/>
            </a:xfrm>
            <a:prstGeom prst="rect">
              <a:avLst/>
            </a:prstGeom>
            <a:solidFill>
              <a:srgbClr val="651919"/>
            </a:solidFill>
            <a:ln w="28575">
              <a:solidFill>
                <a:srgbClr val="FF55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36E640B-4125-486B-9938-5B44809189D4}"/>
                    </a:ext>
                  </a:extLst>
                </p:cNvPr>
                <p:cNvSpPr/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𝐹</m:t>
                        </m:r>
                      </m:oMath>
                    </m:oMathPara>
                  </a14:m>
                  <a:endParaRPr lang="en-US" sz="1100" i="1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D9BF402-303E-47F3-A1D6-C1BDCB6D75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76" y="4898743"/>
                  <a:ext cx="396241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7DB31A9-3C25-4675-BC5D-465892DF6319}"/>
                </a:ext>
              </a:extLst>
            </p:cNvPr>
            <p:cNvGrpSpPr/>
            <p:nvPr/>
          </p:nvGrpSpPr>
          <p:grpSpPr>
            <a:xfrm>
              <a:off x="1397872" y="4985295"/>
              <a:ext cx="106680" cy="421076"/>
              <a:chOff x="1015190" y="4985295"/>
              <a:chExt cx="106680" cy="42107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B4194DF-97AA-4843-B95F-6610257F704B}"/>
                  </a:ext>
                </a:extLst>
              </p:cNvPr>
              <p:cNvSpPr/>
              <p:nvPr/>
            </p:nvSpPr>
            <p:spPr>
              <a:xfrm>
                <a:off x="1015190" y="4985295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2A3CE6E-B0FD-4EE3-97EB-E762FB742D95}"/>
                  </a:ext>
                </a:extLst>
              </p:cNvPr>
              <p:cNvSpPr/>
              <p:nvPr/>
            </p:nvSpPr>
            <p:spPr>
              <a:xfrm>
                <a:off x="1015190" y="5142493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BA9CBE1-9DBE-45C4-A024-626CC3FE9760}"/>
                  </a:ext>
                </a:extLst>
              </p:cNvPr>
              <p:cNvSpPr/>
              <p:nvPr/>
            </p:nvSpPr>
            <p:spPr>
              <a:xfrm>
                <a:off x="1015190" y="5299691"/>
                <a:ext cx="106680" cy="1066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9B22F91-1FC6-4610-84BF-EFCE4EEC74E9}"/>
              </a:ext>
            </a:extLst>
          </p:cNvPr>
          <p:cNvGrpSpPr/>
          <p:nvPr/>
        </p:nvGrpSpPr>
        <p:grpSpPr>
          <a:xfrm>
            <a:off x="4882941" y="5470965"/>
            <a:ext cx="1018715" cy="584775"/>
            <a:chOff x="2059374" y="4906535"/>
            <a:chExt cx="1018715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4E27294-AEA8-469F-AB42-6655A75A62F4}"/>
                    </a:ext>
                  </a:extLst>
                </p:cNvPr>
                <p:cNvSpPr/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sz="1100" i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5495C53-E441-4C59-8475-FB0286B981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7871" y="4906535"/>
                  <a:ext cx="403051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D212CB1-1D06-4B16-888B-7D929F177E69}"/>
                </a:ext>
              </a:extLst>
            </p:cNvPr>
            <p:cNvSpPr/>
            <p:nvPr/>
          </p:nvSpPr>
          <p:spPr>
            <a:xfrm>
              <a:off x="2059374" y="5067483"/>
              <a:ext cx="396240" cy="297180"/>
            </a:xfrm>
            <a:prstGeom prst="rect">
              <a:avLst/>
            </a:prstGeom>
            <a:solidFill>
              <a:srgbClr val="191965"/>
            </a:solidFill>
            <a:ln w="28575">
              <a:solidFill>
                <a:srgbClr val="555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5739853-3655-4F2D-9A48-09C3887FA0BF}"/>
                </a:ext>
              </a:extLst>
            </p:cNvPr>
            <p:cNvGrpSpPr/>
            <p:nvPr/>
          </p:nvGrpSpPr>
          <p:grpSpPr>
            <a:xfrm>
              <a:off x="2963179" y="5030528"/>
              <a:ext cx="114910" cy="373380"/>
              <a:chOff x="2577976" y="5030528"/>
              <a:chExt cx="114910" cy="373380"/>
            </a:xfrm>
          </p:grpSpPr>
          <p:sp>
            <p:nvSpPr>
              <p:cNvPr id="65" name="Isosceles Triangle 64">
                <a:extLst>
                  <a:ext uri="{FF2B5EF4-FFF2-40B4-BE49-F238E27FC236}">
                    <a16:creationId xmlns:a16="http://schemas.microsoft.com/office/drawing/2014/main" id="{DC4DF276-A38E-472D-AB2D-4E9B0D6AC64E}"/>
                  </a:ext>
                </a:extLst>
              </p:cNvPr>
              <p:cNvSpPr/>
              <p:nvPr/>
            </p:nvSpPr>
            <p:spPr>
              <a:xfrm rot="10800000">
                <a:off x="2577976" y="503052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Isosceles Triangle 65">
                <a:extLst>
                  <a:ext uri="{FF2B5EF4-FFF2-40B4-BE49-F238E27FC236}">
                    <a16:creationId xmlns:a16="http://schemas.microsoft.com/office/drawing/2014/main" id="{9233457F-EA32-486A-896B-74F133DDB9B2}"/>
                  </a:ext>
                </a:extLst>
              </p:cNvPr>
              <p:cNvSpPr/>
              <p:nvPr/>
            </p:nvSpPr>
            <p:spPr>
              <a:xfrm rot="10800000">
                <a:off x="2577976" y="516768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CD103B2E-80D1-448F-B72C-DA4358EE40D2}"/>
                  </a:ext>
                </a:extLst>
              </p:cNvPr>
              <p:cNvSpPr/>
              <p:nvPr/>
            </p:nvSpPr>
            <p:spPr>
              <a:xfrm rot="10800000">
                <a:off x="2577976" y="5304848"/>
                <a:ext cx="114910" cy="99060"/>
              </a:xfrm>
              <a:prstGeom prst="triangl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A828786-8CDA-4AC5-9AFC-8D2841CC2ABA}"/>
              </a:ext>
            </a:extLst>
          </p:cNvPr>
          <p:cNvGrpSpPr/>
          <p:nvPr/>
        </p:nvGrpSpPr>
        <p:grpSpPr>
          <a:xfrm>
            <a:off x="16611" y="4409638"/>
            <a:ext cx="4751976" cy="1459640"/>
            <a:chOff x="168056" y="4437310"/>
            <a:chExt cx="4354482" cy="1337544"/>
          </a:xfrm>
        </p:grpSpPr>
        <p:sp>
          <p:nvSpPr>
            <p:cNvPr id="69" name="Rounded Rectangle 9">
              <a:extLst>
                <a:ext uri="{FF2B5EF4-FFF2-40B4-BE49-F238E27FC236}">
                  <a16:creationId xmlns:a16="http://schemas.microsoft.com/office/drawing/2014/main" id="{56515A26-7CF4-46A6-8823-92257CF9CC04}"/>
                </a:ext>
              </a:extLst>
            </p:cNvPr>
            <p:cNvSpPr/>
            <p:nvPr/>
          </p:nvSpPr>
          <p:spPr>
            <a:xfrm>
              <a:off x="1622414" y="4584871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C00000"/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70" name="Rounded Rectangle 15">
              <a:extLst>
                <a:ext uri="{FF2B5EF4-FFF2-40B4-BE49-F238E27FC236}">
                  <a16:creationId xmlns:a16="http://schemas.microsoft.com/office/drawing/2014/main" id="{A2C1FE40-BB66-4DAB-A9C9-F055FD4820F7}"/>
                </a:ext>
              </a:extLst>
            </p:cNvPr>
            <p:cNvSpPr/>
            <p:nvPr/>
          </p:nvSpPr>
          <p:spPr>
            <a:xfrm>
              <a:off x="1618740" y="5297437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0070C0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2225364-0FEB-4EC2-8C65-3C216773EF95}"/>
                </a:ext>
              </a:extLst>
            </p:cNvPr>
            <p:cNvSpPr/>
            <p:nvPr/>
          </p:nvSpPr>
          <p:spPr>
            <a:xfrm>
              <a:off x="2206347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cxnSp>
          <p:nvCxnSpPr>
            <p:cNvPr id="72" name="Elbow Connector 17">
              <a:extLst>
                <a:ext uri="{FF2B5EF4-FFF2-40B4-BE49-F238E27FC236}">
                  <a16:creationId xmlns:a16="http://schemas.microsoft.com/office/drawing/2014/main" id="{97F1456A-5FD9-4EAC-8AB5-2ECD7DBB8E22}"/>
                </a:ext>
              </a:extLst>
            </p:cNvPr>
            <p:cNvCxnSpPr/>
            <p:nvPr/>
          </p:nvCxnSpPr>
          <p:spPr>
            <a:xfrm>
              <a:off x="1950512" y="4748920"/>
              <a:ext cx="391412" cy="227162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18">
              <a:extLst>
                <a:ext uri="{FF2B5EF4-FFF2-40B4-BE49-F238E27FC236}">
                  <a16:creationId xmlns:a16="http://schemas.microsoft.com/office/drawing/2014/main" id="{EC1E7DDA-23C1-41AD-96CE-3BC86F183AFE}"/>
                </a:ext>
              </a:extLst>
            </p:cNvPr>
            <p:cNvCxnSpPr/>
            <p:nvPr/>
          </p:nvCxnSpPr>
          <p:spPr>
            <a:xfrm flipV="1">
              <a:off x="1946838" y="5247239"/>
              <a:ext cx="395087" cy="214247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3101F40-DEFA-4EC0-BD3A-3BBA41EDEE69}"/>
                </a:ext>
              </a:extLst>
            </p:cNvPr>
            <p:cNvSpPr/>
            <p:nvPr/>
          </p:nvSpPr>
          <p:spPr>
            <a:xfrm>
              <a:off x="3124201" y="4976083"/>
              <a:ext cx="271156" cy="271155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75" name="Rounded Rectangle 20">
              <a:extLst>
                <a:ext uri="{FF2B5EF4-FFF2-40B4-BE49-F238E27FC236}">
                  <a16:creationId xmlns:a16="http://schemas.microsoft.com/office/drawing/2014/main" id="{B0526CA4-15D9-4DD6-930B-A1820DE07505}"/>
                </a:ext>
              </a:extLst>
            </p:cNvPr>
            <p:cNvSpPr/>
            <p:nvPr/>
          </p:nvSpPr>
          <p:spPr>
            <a:xfrm>
              <a:off x="3727979" y="4947612"/>
              <a:ext cx="328098" cy="328098"/>
            </a:xfrm>
            <a:prstGeom prst="roundRect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4A6E98D-C62B-4620-B68A-B7029B80B74A}"/>
                </a:ext>
              </a:extLst>
            </p:cNvPr>
            <p:cNvCxnSpPr>
              <a:cxnSpLocks/>
            </p:cNvCxnSpPr>
            <p:nvPr/>
          </p:nvCxnSpPr>
          <p:spPr>
            <a:xfrm>
              <a:off x="2477502" y="5111661"/>
              <a:ext cx="646699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B296E3E-A3DF-43C9-83F8-3B3C3DE897C4}"/>
                </a:ext>
              </a:extLst>
            </p:cNvPr>
            <p:cNvCxnSpPr>
              <a:cxnSpLocks/>
            </p:cNvCxnSpPr>
            <p:nvPr/>
          </p:nvCxnSpPr>
          <p:spPr>
            <a:xfrm>
              <a:off x="3395357" y="5111661"/>
              <a:ext cx="332622" cy="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23">
              <a:extLst>
                <a:ext uri="{FF2B5EF4-FFF2-40B4-BE49-F238E27FC236}">
                  <a16:creationId xmlns:a16="http://schemas.microsoft.com/office/drawing/2014/main" id="{6597A04E-725F-465F-A780-43E3107FEAD8}"/>
                </a:ext>
              </a:extLst>
            </p:cNvPr>
            <p:cNvSpPr/>
            <p:nvPr/>
          </p:nvSpPr>
          <p:spPr>
            <a:xfrm>
              <a:off x="168056" y="530458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r</a:t>
              </a:r>
            </a:p>
          </p:txBody>
        </p:sp>
        <p:sp>
          <p:nvSpPr>
            <p:cNvPr id="104" name="Rounded Rectangle 25">
              <a:extLst>
                <a:ext uri="{FF2B5EF4-FFF2-40B4-BE49-F238E27FC236}">
                  <a16:creationId xmlns:a16="http://schemas.microsoft.com/office/drawing/2014/main" id="{E4EC422B-C333-49E4-8040-CF2D2EC61D87}"/>
                </a:ext>
              </a:extLst>
            </p:cNvPr>
            <p:cNvSpPr/>
            <p:nvPr/>
          </p:nvSpPr>
          <p:spPr>
            <a:xfrm>
              <a:off x="2714653" y="4854238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u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42F8B95-87D2-4789-83BA-413E8CB030A4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>
              <a:off x="3261504" y="4683815"/>
              <a:ext cx="0" cy="292268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ounded Rectangle 27">
              <a:extLst>
                <a:ext uri="{FF2B5EF4-FFF2-40B4-BE49-F238E27FC236}">
                  <a16:creationId xmlns:a16="http://schemas.microsoft.com/office/drawing/2014/main" id="{B464376F-8334-44FE-9413-8FFE04A16971}"/>
                </a:ext>
              </a:extLst>
            </p:cNvPr>
            <p:cNvSpPr/>
            <p:nvPr/>
          </p:nvSpPr>
          <p:spPr>
            <a:xfrm>
              <a:off x="3138251" y="4437310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d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0949E915-BE27-45F5-8D0A-E1160970A4DE}"/>
                </a:ext>
              </a:extLst>
            </p:cNvPr>
            <p:cNvCxnSpPr/>
            <p:nvPr/>
          </p:nvCxnSpPr>
          <p:spPr>
            <a:xfrm>
              <a:off x="1126683" y="5456163"/>
              <a:ext cx="492058" cy="5322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3F1BE5A-B132-4E67-B4EE-16F91B92B581}"/>
                </a:ext>
              </a:extLst>
            </p:cNvPr>
            <p:cNvCxnSpPr/>
            <p:nvPr/>
          </p:nvCxnSpPr>
          <p:spPr>
            <a:xfrm>
              <a:off x="391869" y="5461486"/>
              <a:ext cx="365947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ounded Rectangle 31">
              <a:extLst>
                <a:ext uri="{FF2B5EF4-FFF2-40B4-BE49-F238E27FC236}">
                  <a16:creationId xmlns:a16="http://schemas.microsoft.com/office/drawing/2014/main" id="{20E748C5-6E32-4388-9B39-2B70D3D50B5D}"/>
                </a:ext>
              </a:extLst>
            </p:cNvPr>
            <p:cNvSpPr/>
            <p:nvPr/>
          </p:nvSpPr>
          <p:spPr>
            <a:xfrm>
              <a:off x="737080" y="5319837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+</a:t>
              </a: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5845D7F-0998-4168-9DDF-5947E71BD3FF}"/>
                </a:ext>
              </a:extLst>
            </p:cNvPr>
            <p:cNvSpPr/>
            <p:nvPr/>
          </p:nvSpPr>
          <p:spPr>
            <a:xfrm>
              <a:off x="765774" y="5275710"/>
              <a:ext cx="360908" cy="360907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1" name="Rounded Rectangle 33">
              <a:extLst>
                <a:ext uri="{FF2B5EF4-FFF2-40B4-BE49-F238E27FC236}">
                  <a16:creationId xmlns:a16="http://schemas.microsoft.com/office/drawing/2014/main" id="{D49BBDB6-03B8-4204-804A-203A8A964F86}"/>
                </a:ext>
              </a:extLst>
            </p:cNvPr>
            <p:cNvSpPr/>
            <p:nvPr/>
          </p:nvSpPr>
          <p:spPr>
            <a:xfrm>
              <a:off x="823655" y="542467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>
                  <a:solidFill>
                    <a:srgbClr val="FFFFFF"/>
                  </a:solidFill>
                  <a:latin typeface="Georgia" charset="0"/>
                  <a:ea typeface="Georgia" charset="0"/>
                  <a:cs typeface="Georgia" charset="0"/>
                </a:rPr>
                <a:t>-</a:t>
              </a:r>
              <a:endParaRPr lang="en-US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12" name="Rounded Rectangle 34">
              <a:extLst>
                <a:ext uri="{FF2B5EF4-FFF2-40B4-BE49-F238E27FC236}">
                  <a16:creationId xmlns:a16="http://schemas.microsoft.com/office/drawing/2014/main" id="{18FD9920-B9A1-44A6-BDE8-822939D01DE7}"/>
                </a:ext>
              </a:extLst>
            </p:cNvPr>
            <p:cNvSpPr/>
            <p:nvPr/>
          </p:nvSpPr>
          <p:spPr>
            <a:xfrm>
              <a:off x="1120942" y="5206502"/>
              <a:ext cx="246505" cy="246505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cxnSp>
          <p:nvCxnSpPr>
            <p:cNvPr id="113" name="Elbow Connector 35">
              <a:extLst>
                <a:ext uri="{FF2B5EF4-FFF2-40B4-BE49-F238E27FC236}">
                  <a16:creationId xmlns:a16="http://schemas.microsoft.com/office/drawing/2014/main" id="{31290BC1-CBAC-4331-942B-98420BF9F4E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7592" y="4365013"/>
              <a:ext cx="570916" cy="1338731"/>
            </a:xfrm>
            <a:prstGeom prst="bentConnector2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36">
              <a:extLst>
                <a:ext uri="{FF2B5EF4-FFF2-40B4-BE49-F238E27FC236}">
                  <a16:creationId xmlns:a16="http://schemas.microsoft.com/office/drawing/2014/main" id="{B80D697C-4116-4AFC-8789-CF20E53ECEF1}"/>
                </a:ext>
              </a:extLst>
            </p:cNvPr>
            <p:cNvSpPr/>
            <p:nvPr/>
          </p:nvSpPr>
          <p:spPr>
            <a:xfrm>
              <a:off x="4282258" y="4786901"/>
              <a:ext cx="240280" cy="498223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15" name="Elbow Connector 37">
              <a:extLst>
                <a:ext uri="{FF2B5EF4-FFF2-40B4-BE49-F238E27FC236}">
                  <a16:creationId xmlns:a16="http://schemas.microsoft.com/office/drawing/2014/main" id="{85EBEF0F-294C-4A4E-84CE-574299605A8B}"/>
                </a:ext>
              </a:extLst>
            </p:cNvPr>
            <p:cNvCxnSpPr/>
            <p:nvPr/>
          </p:nvCxnSpPr>
          <p:spPr>
            <a:xfrm rot="5400000">
              <a:off x="2458078" y="3723744"/>
              <a:ext cx="436264" cy="3458603"/>
            </a:xfrm>
            <a:prstGeom prst="bentConnector3">
              <a:avLst>
                <a:gd name="adj1" fmla="val 158419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BE5BB16-393B-4FCF-890A-D5F82BAC24B1}"/>
                </a:ext>
              </a:extLst>
            </p:cNvPr>
            <p:cNvCxnSpPr>
              <a:cxnSpLocks/>
              <a:stCxn id="75" idx="3"/>
            </p:cNvCxnSpPr>
            <p:nvPr/>
          </p:nvCxnSpPr>
          <p:spPr>
            <a:xfrm>
              <a:off x="4056077" y="5111661"/>
              <a:ext cx="226181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40">
              <a:extLst>
                <a:ext uri="{FF2B5EF4-FFF2-40B4-BE49-F238E27FC236}">
                  <a16:creationId xmlns:a16="http://schemas.microsoft.com/office/drawing/2014/main" id="{308BD1F4-2CA3-4A66-8239-7AC97B211015}"/>
                </a:ext>
              </a:extLst>
            </p:cNvPr>
            <p:cNvSpPr/>
            <p:nvPr/>
          </p:nvSpPr>
          <p:spPr>
            <a:xfrm>
              <a:off x="1385297" y="4441512"/>
              <a:ext cx="1231632" cy="1333342"/>
            </a:xfrm>
            <a:prstGeom prst="roundRect">
              <a:avLst/>
            </a:prstGeom>
            <a:noFill/>
            <a:ln w="38100">
              <a:solidFill>
                <a:schemeClr val="bg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sz="1200">
                <a:solidFill>
                  <a:srgbClr val="E8D3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9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/>
          </a:bodyPr>
          <a:lstStyle/>
          <a:p>
            <a:r>
              <a:rPr lang="en-US" b="0" dirty="0"/>
              <a:t>experiment:  </a:t>
            </a:r>
            <a:r>
              <a:rPr lang="en-US" dirty="0">
                <a:solidFill>
                  <a:srgbClr val="FFC000"/>
                </a:solidFill>
              </a:rPr>
              <a:t>muscle</a:t>
            </a:r>
            <a:r>
              <a:rPr lang="en-US" dirty="0"/>
              <a:t> vs </a:t>
            </a:r>
            <a:r>
              <a:rPr lang="en-US" dirty="0">
                <a:solidFill>
                  <a:srgbClr val="A95FFF"/>
                </a:solidFill>
              </a:rPr>
              <a:t>manual</a:t>
            </a:r>
          </a:p>
        </p:txBody>
      </p:sp>
      <p:pic>
        <p:nvPicPr>
          <p:cNvPr id="14" name="Picture 1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BF57E2A5-4C29-49EB-8087-249BE690D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28"/>
          <a:stretch/>
        </p:blipFill>
        <p:spPr>
          <a:xfrm>
            <a:off x="0" y="741800"/>
            <a:ext cx="443484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9" name="Picture 18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7BCB27C-A4EB-4CF0-92B4-EFD42D10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52572"/>
          <a:stretch/>
        </p:blipFill>
        <p:spPr>
          <a:xfrm>
            <a:off x="4434840" y="741800"/>
            <a:ext cx="4709160" cy="28452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" y="3914775"/>
            <a:ext cx="2571750" cy="207645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779312" y="4010274"/>
            <a:ext cx="6364688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>
                <a:solidFill>
                  <a:srgbClr val="A95FFF"/>
                </a:solidFill>
              </a:rPr>
              <a:t>manual</a:t>
            </a:r>
            <a:r>
              <a:rPr lang="en-US" sz="3200" dirty="0"/>
              <a:t>:  1-dimensional joystick</a:t>
            </a:r>
          </a:p>
          <a:p>
            <a:pPr lvl="1"/>
            <a:r>
              <a:rPr lang="en-US" sz="3200" b="1" dirty="0">
                <a:solidFill>
                  <a:srgbClr val="FFC000"/>
                </a:solidFill>
              </a:rPr>
              <a:t>muscle</a:t>
            </a:r>
            <a:r>
              <a:rPr lang="en-US" sz="3200" dirty="0"/>
              <a:t>:  EMG on biceps/triceps</a:t>
            </a:r>
          </a:p>
          <a:p>
            <a:pPr lvl="1"/>
            <a:r>
              <a:rPr lang="en-US" sz="3200" b="1" dirty="0"/>
              <a:t>task:</a:t>
            </a:r>
            <a:r>
              <a:rPr lang="en-US" sz="3200" dirty="0"/>
              <a:t>  reference tracking</a:t>
            </a:r>
            <a:endParaRPr lang="en-US" sz="32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7644715-0614-41EF-B590-0F63DF2905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945DE5-3676-49FB-A294-2F4F69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22656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D53F373-E613-4988-B51D-72FC8F928CA8}"/>
              </a:ext>
            </a:extLst>
          </p:cNvPr>
          <p:cNvGrpSpPr/>
          <p:nvPr/>
        </p:nvGrpSpPr>
        <p:grpSpPr>
          <a:xfrm>
            <a:off x="1362010" y="660023"/>
            <a:ext cx="7781990" cy="5462780"/>
            <a:chOff x="1362010" y="660023"/>
            <a:chExt cx="7781990" cy="5462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36DC3C-FE09-411F-B3AB-677F7F83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6852" y="660023"/>
              <a:ext cx="7147148" cy="51738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/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inversion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  <m:r>
                                <a:rPr lang="en-US" altLang="en-US" sz="2800" i="1" ker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altLang="en-US" sz="2800" i="1" ker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E0BAA6F-6F44-42C3-96DA-5A47866075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068349" y="3120155"/>
                  <a:ext cx="5422046" cy="578685"/>
                </a:xfrm>
                <a:prstGeom prst="rect">
                  <a:avLst/>
                </a:prstGeom>
                <a:blipFill>
                  <a:blip r:embed="rId3"/>
                  <a:stretch>
                    <a:fillRect l="-5263" r="-2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/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C177052-2BFF-45FD-9B7A-497BE4922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892" y="5751186"/>
                  <a:ext cx="122116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/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ECC0B74-9A33-47E1-AF96-9555992A78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233" y="5751186"/>
                  <a:ext cx="811632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/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̈"/>
                            <m:ctrlPr>
                              <a:rPr lang="en-US" altLang="en-US" i="1" kern="0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C717AD9-53B5-4BFE-B67C-8A6A0E90A3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5753471"/>
                  <a:ext cx="122116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/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i="1" kern="0" dirty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en-US" i="1" kern="0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E1DA200-AB23-49AF-9023-9DB156955E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294" y="5753471"/>
                  <a:ext cx="811632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/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800" kern="0" dirty="0">
                      <a:solidFill>
                        <a:schemeClr val="tx2"/>
                      </a:solidFill>
                      <a:ea typeface="ＭＳ Ｐゴシック" charset="-128"/>
                      <a:cs typeface="Times New Roman" panose="02020603050405020304" pitchFamily="18" charset="0"/>
                    </a:rPr>
                    <a:t>tracking error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28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en-US" sz="280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en-US" sz="2800" b="0" i="1" kern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altLang="en-US" sz="2800" kern="0" dirty="0">
                              <a:solidFill>
                                <a:schemeClr val="tx2"/>
                              </a:solidFill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altLang="en-US" sz="28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altLang="en-US" sz="28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C2D3DF9-DE91-4B64-A52D-708B3CE6D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87402" y="3147887"/>
                  <a:ext cx="54220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0465" r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01" y="4107273"/>
            <a:ext cx="2431724" cy="1963392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ED6FCC4-755E-41BC-8A73-2969D4012E8F}"/>
              </a:ext>
            </a:extLst>
          </p:cNvPr>
          <p:cNvSpPr/>
          <p:nvPr/>
        </p:nvSpPr>
        <p:spPr>
          <a:xfrm>
            <a:off x="2840801" y="594441"/>
            <a:ext cx="4878288" cy="5528362"/>
          </a:xfrm>
          <a:prstGeom prst="roundRect">
            <a:avLst>
              <a:gd name="adj" fmla="val 7295"/>
            </a:avLst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/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i="1" kern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ED4E87-B049-446B-9021-FEF05BA66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045" y="211363"/>
                <a:ext cx="3608016" cy="516295"/>
              </a:xfrm>
              <a:prstGeom prst="rect">
                <a:avLst/>
              </a:prstGeom>
              <a:blipFill>
                <a:blip r:embed="rId13"/>
                <a:stretch>
                  <a:fillRect l="-1520" t="-46429" r="-5236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40">
            <a:extLst>
              <a:ext uri="{FF2B5EF4-FFF2-40B4-BE49-F238E27FC236}">
                <a16:creationId xmlns:a16="http://schemas.microsoft.com/office/drawing/2014/main" id="{F8BC6CC9-A1F6-4E1E-96B9-678F6C381809}"/>
              </a:ext>
            </a:extLst>
          </p:cNvPr>
          <p:cNvSpPr/>
          <p:nvPr/>
        </p:nvSpPr>
        <p:spPr>
          <a:xfrm>
            <a:off x="7796923" y="594199"/>
            <a:ext cx="1299107" cy="55286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/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r">
                  <a:lnSpc>
                    <a:spcPts val="3000"/>
                  </a:lnSpc>
                </a:pPr>
                <a:r>
                  <a:rPr lang="en-US" sz="3600" b="1" dirty="0">
                    <a:solidFill>
                      <a:srgbClr val="FFC000"/>
                    </a:solidFill>
                    <a:latin typeface="Calibri" charset="0"/>
                    <a:cs typeface="Calibri" charset="0"/>
                  </a:rPr>
                  <a:t>muscle</a:t>
                </a:r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600" b="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 </a:t>
                </a:r>
                <a:r>
                  <a:rPr lang="en-US" sz="3600" b="1" dirty="0">
                    <a:solidFill>
                      <a:srgbClr val="A95FFF"/>
                    </a:solidFill>
                    <a:latin typeface="Calibri" charset="0"/>
                    <a:cs typeface="Calibri" charset="0"/>
                  </a:rPr>
                  <a:t>manual</a:t>
                </a:r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7EB28B-952D-4B39-96A8-312B7B018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083" y="211363"/>
                <a:ext cx="3608015" cy="516295"/>
              </a:xfrm>
              <a:prstGeom prst="rect">
                <a:avLst/>
              </a:prstGeom>
              <a:blipFill>
                <a:blip r:embed="rId14"/>
                <a:stretch>
                  <a:fillRect l="-1858" t="-46429" r="-5068" b="-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996852" cy="787335"/>
          </a:xfrm>
        </p:spPr>
        <p:txBody>
          <a:bodyPr>
            <a:normAutofit/>
          </a:bodyPr>
          <a:lstStyle/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/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11)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AC86862-CC60-48D1-80E3-6BF2C723B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" y="607207"/>
                <a:ext cx="1871050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72B9CFE-3A72-4DC8-99A3-AF652FE95F03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26349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622240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674221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4098421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456133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3002105"/>
            <a:ext cx="782313" cy="454028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998091"/>
            <a:ext cx="789657" cy="428214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456133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39922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727111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727111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411271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98860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954F02-26EE-444F-9365-13E1B6CA31FE}"/>
              </a:ext>
            </a:extLst>
          </p:cNvPr>
          <p:cNvSpPr/>
          <p:nvPr/>
        </p:nvSpPr>
        <p:spPr>
          <a:xfrm>
            <a:off x="5051475" y="321260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964385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47169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  <a:endParaRPr lang="en-US" sz="2800" i="1" dirty="0">
              <a:solidFill>
                <a:srgbClr val="FFC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415666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90635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426304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41431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4054995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43527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91666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2234793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43504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953094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727112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5030B9FE-9356-4BED-B47E-6628B7E83522}"/>
              </a:ext>
            </a:extLst>
          </p:cNvPr>
          <p:cNvSpPr/>
          <p:nvPr/>
        </p:nvSpPr>
        <p:spPr>
          <a:xfrm>
            <a:off x="2597946" y="2387689"/>
            <a:ext cx="3278933" cy="2527263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615930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38CE3144-3A9A-4080-AF4C-E7D2DAD0FF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216" y="2378272"/>
            <a:ext cx="2807932" cy="715759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dirty="0">
                <a:solidFill>
                  <a:srgbClr val="C00000"/>
                </a:solidFill>
                <a:ea typeface="ＭＳ Ｐゴシック" charset="-128"/>
              </a:rPr>
              <a:t>feedforward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6031379-664F-4AE7-9344-98E98D61A817}"/>
              </a:ext>
            </a:extLst>
          </p:cNvPr>
          <p:cNvSpPr txBox="1">
            <a:spLocks/>
          </p:cNvSpPr>
          <p:nvPr/>
        </p:nvSpPr>
        <p:spPr>
          <a:xfrm>
            <a:off x="3702863" y="4318762"/>
            <a:ext cx="2807932" cy="7157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2800" dirty="0">
                <a:solidFill>
                  <a:srgbClr val="0070C0"/>
                </a:solidFill>
                <a:ea typeface="ＭＳ Ｐゴシック" charset="-128"/>
              </a:rPr>
              <a:t>feedback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D1EA59-8B42-4128-AC47-6DE66474DB48}"/>
              </a:ext>
            </a:extLst>
          </p:cNvPr>
          <p:cNvSpPr txBox="1">
            <a:spLocks/>
          </p:cNvSpPr>
          <p:nvPr/>
        </p:nvSpPr>
        <p:spPr>
          <a:xfrm>
            <a:off x="0" y="5703999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Hallett </a:t>
            </a:r>
            <a:r>
              <a:rPr lang="en-US" sz="1600" i="1" dirty="0"/>
              <a:t>Brain research reviews</a:t>
            </a:r>
            <a:r>
              <a:rPr lang="en-US" sz="1600" dirty="0"/>
              <a:t> 2001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Plasticity of the human motor cortex and recovery from stroke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Bastian </a:t>
            </a:r>
            <a:r>
              <a:rPr lang="en-US" sz="1600" i="1" dirty="0"/>
              <a:t>Current opinion in neurobiology</a:t>
            </a:r>
            <a:r>
              <a:rPr lang="en-US" sz="1600" dirty="0"/>
              <a:t> 2006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Learning to predict the future:  the cerebellum adapts feedforward movement control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AAFD90D-60F8-491B-B6F1-2CBE21E8D9F9}"/>
              </a:ext>
            </a:extLst>
          </p:cNvPr>
          <p:cNvSpPr txBox="1">
            <a:spLocks/>
          </p:cNvSpPr>
          <p:nvPr/>
        </p:nvSpPr>
        <p:spPr>
          <a:xfrm>
            <a:off x="0" y="836856"/>
            <a:ext cx="9144000" cy="65069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H:  </a:t>
            </a:r>
            <a:r>
              <a:rPr lang="en-US" dirty="0"/>
              <a:t>stroke affects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  <a:r>
              <a:rPr lang="en-US" dirty="0"/>
              <a:t>, not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B7A92D8C-3B7A-4DEE-BB6D-E2B7E899557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95267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0" dirty="0">
                <a:ea typeface="ＭＳ Ｐゴシック" charset="-128"/>
              </a:rPr>
              <a:t>can we predict effect of motor impairment?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899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E0BAA6F-6F44-42C3-96DA-5A47866075A6}"/>
                  </a:ext>
                </a:extLst>
              </p:cNvPr>
              <p:cNvSpPr/>
              <p:nvPr/>
            </p:nvSpPr>
            <p:spPr>
              <a:xfrm rot="16200000">
                <a:off x="3068349" y="2696942"/>
                <a:ext cx="5422046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8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inversion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800" i="1" ker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𝐹</m:t>
                            </m:r>
                            <m:r>
                              <a:rPr lang="en-US" altLang="en-US" sz="2800" i="1" ker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en-US" sz="2800" i="1" ker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2800" i="1" ker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altLang="en-US" sz="2800" i="1" ker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  <m:r>
                          <m:rPr>
                            <m:nor/>
                          </m:rPr>
                          <a:rPr lang="en-US" altLang="en-US" sz="2800" kern="0" dirty="0">
                            <a:solidFill>
                              <a:schemeClr val="tx2"/>
                            </a:solidFill>
                            <a:ea typeface="ＭＳ Ｐゴシック" charset="-128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en-US" sz="28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E0BAA6F-6F44-42C3-96DA-5A4786607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68349" y="2696942"/>
                <a:ext cx="5422046" cy="578685"/>
              </a:xfrm>
              <a:prstGeom prst="rect">
                <a:avLst/>
              </a:prstGeom>
              <a:blipFill>
                <a:blip r:embed="rId2"/>
                <a:stretch>
                  <a:fillRect l="-10526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2D3DF9-DE91-4B64-A52D-708B3CE6DB0F}"/>
                  </a:ext>
                </a:extLst>
              </p:cNvPr>
              <p:cNvSpPr/>
              <p:nvPr/>
            </p:nvSpPr>
            <p:spPr>
              <a:xfrm rot="16200000">
                <a:off x="-803645" y="2724674"/>
                <a:ext cx="54220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2800" kern="0" dirty="0">
                    <a:solidFill>
                      <a:schemeClr val="tx2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tracking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80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en-US" sz="280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8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altLang="en-US" sz="28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en-US" sz="28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altLang="en-US" sz="2800" kern="0" dirty="0">
                            <a:solidFill>
                              <a:schemeClr val="tx2"/>
                            </a:solidFill>
                            <a:ea typeface="ＭＳ Ｐゴシック" charset="-128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en-US" sz="28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en-US" sz="28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2D3DF9-DE91-4B64-A52D-708B3CE6D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03645" y="2724674"/>
                <a:ext cx="5422044" cy="523220"/>
              </a:xfrm>
              <a:prstGeom prst="rect">
                <a:avLst/>
              </a:prstGeom>
              <a:blipFill>
                <a:blip r:embed="rId3"/>
                <a:stretch>
                  <a:fillRect l="-11628" r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F4DC7DF-0D39-44D0-87BB-9A2D21EB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9875" y="6172200"/>
            <a:ext cx="662151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A791A0-3F9E-4158-9B38-CF276491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DDFE557A-050D-40D4-AF82-F81D566E9C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/>
              <a:t>result*:  </a:t>
            </a:r>
            <a:r>
              <a:rPr lang="en-US" dirty="0"/>
              <a:t>stroke affects </a:t>
            </a:r>
            <a:r>
              <a:rPr lang="en-US" dirty="0">
                <a:solidFill>
                  <a:srgbClr val="0070C0"/>
                </a:solidFill>
              </a:rPr>
              <a:t>feedback</a:t>
            </a:r>
            <a:r>
              <a:rPr lang="en-US" dirty="0"/>
              <a:t>, not </a:t>
            </a:r>
            <a:r>
              <a:rPr lang="en-US" dirty="0">
                <a:solidFill>
                  <a:srgbClr val="FF0000"/>
                </a:solidFill>
              </a:rPr>
              <a:t>feedforward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AA9CC-0DCA-458F-93FB-397F78F7F2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954"/>
          <a:stretch/>
        </p:blipFill>
        <p:spPr>
          <a:xfrm>
            <a:off x="2148425" y="698474"/>
            <a:ext cx="3232024" cy="46496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76D05A-A9BE-41B4-A8C8-32EF57D3FF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59" r="-1"/>
          <a:stretch/>
        </p:blipFill>
        <p:spPr>
          <a:xfrm>
            <a:off x="5928718" y="696192"/>
            <a:ext cx="3128699" cy="464967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E1DA200-AB23-49AF-9023-9DB156955EB3}"/>
              </a:ext>
            </a:extLst>
          </p:cNvPr>
          <p:cNvSpPr/>
          <p:nvPr/>
        </p:nvSpPr>
        <p:spPr>
          <a:xfrm>
            <a:off x="2696092" y="5297198"/>
            <a:ext cx="1281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alibri" charset="0"/>
                <a:cs typeface="Calibri" charset="0"/>
              </a:rPr>
              <a:t>no stroke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B36366-8518-40BD-AD65-327BE9D3BCD2}"/>
              </a:ext>
            </a:extLst>
          </p:cNvPr>
          <p:cNvSpPr/>
          <p:nvPr/>
        </p:nvSpPr>
        <p:spPr>
          <a:xfrm>
            <a:off x="4021303" y="5297198"/>
            <a:ext cx="1498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post-stroke</a:t>
            </a:r>
            <a:endParaRPr lang="en-US" sz="2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450CD6-90C4-48CC-8339-3A9262BC5F30}"/>
              </a:ext>
            </a:extLst>
          </p:cNvPr>
          <p:cNvSpPr/>
          <p:nvPr/>
        </p:nvSpPr>
        <p:spPr>
          <a:xfrm>
            <a:off x="6368676" y="5297198"/>
            <a:ext cx="13047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Calibri" charset="0"/>
                <a:cs typeface="Calibri" charset="0"/>
              </a:rPr>
              <a:t>no stroke</a:t>
            </a:r>
            <a:endParaRPr lang="en-US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00C020-1148-4AB9-ABA1-C6A6C586D912}"/>
              </a:ext>
            </a:extLst>
          </p:cNvPr>
          <p:cNvSpPr/>
          <p:nvPr/>
        </p:nvSpPr>
        <p:spPr>
          <a:xfrm>
            <a:off x="7691749" y="5297198"/>
            <a:ext cx="1526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post-stroke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248BD9E-33B1-47DB-9BA5-4FC4652DC82C}"/>
                  </a:ext>
                </a:extLst>
              </p:cNvPr>
              <p:cNvSpPr/>
              <p:nvPr/>
            </p:nvSpPr>
            <p:spPr>
              <a:xfrm>
                <a:off x="73813" y="436865"/>
                <a:ext cx="150980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3)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248BD9E-33B1-47DB-9BA5-4FC4652DC8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3" y="436865"/>
                <a:ext cx="150980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B49E449-934D-40B8-831E-1191212D8831}"/>
              </a:ext>
            </a:extLst>
          </p:cNvPr>
          <p:cNvGrpSpPr/>
          <p:nvPr/>
        </p:nvGrpSpPr>
        <p:grpSpPr>
          <a:xfrm>
            <a:off x="1593075" y="594441"/>
            <a:ext cx="3909571" cy="5580500"/>
            <a:chOff x="1593075" y="594441"/>
            <a:chExt cx="3909571" cy="5580500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63B47F94-CCE9-440F-B675-CE8365D4A990}"/>
                </a:ext>
              </a:extLst>
            </p:cNvPr>
            <p:cNvSpPr/>
            <p:nvPr/>
          </p:nvSpPr>
          <p:spPr>
            <a:xfrm>
              <a:off x="1644307" y="594441"/>
              <a:ext cx="3807109" cy="5580500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A95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>
                <a:solidFill>
                  <a:srgbClr val="E8D3A2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A82E11D-FA32-4D38-A1F2-7DD7E871096C}"/>
                    </a:ext>
                  </a:extLst>
                </p:cNvPr>
                <p:cNvSpPr/>
                <p:nvPr/>
              </p:nvSpPr>
              <p:spPr>
                <a:xfrm>
                  <a:off x="1593075" y="5648835"/>
                  <a:ext cx="3909571" cy="51629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>
                    <a:lnSpc>
                      <a:spcPts val="3000"/>
                    </a:lnSpc>
                  </a:pPr>
                  <a:r>
                    <a:rPr lang="en-US" sz="3200" dirty="0">
                      <a:solidFill>
                        <a:schemeClr val="tx2"/>
                      </a:solidFill>
                      <a:latin typeface="Calibri" charset="0"/>
                      <a:cs typeface="Calibri" charset="0"/>
                    </a:rPr>
                    <a:t>affected by </a:t>
                  </a:r>
                  <a14:m>
                    <m:oMath xmlns:m="http://schemas.openxmlformats.org/officeDocument/2006/math">
                      <m:r>
                        <a:rPr lang="en-US" altLang="en-US" sz="3200" b="0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</m:oMath>
                  </a14:m>
                  <a:r>
                    <a:rPr lang="en-US" sz="3200" dirty="0">
                      <a:solidFill>
                        <a:srgbClr val="FFFFFF"/>
                      </a:solidFill>
                      <a:latin typeface="Calibri" charset="0"/>
                      <a:cs typeface="Calibri" charset="0"/>
                    </a:rPr>
                    <a:t> </a:t>
                  </a:r>
                  <a:r>
                    <a:rPr lang="en-US" sz="3200" dirty="0">
                      <a:solidFill>
                        <a:srgbClr val="A95FFF"/>
                      </a:solidFill>
                      <a:latin typeface="Calibri" charset="0"/>
                      <a:cs typeface="Calibri" charset="0"/>
                    </a:rPr>
                    <a:t>and</a:t>
                  </a:r>
                  <a:r>
                    <a:rPr lang="en-US" sz="3200" dirty="0">
                      <a:solidFill>
                        <a:srgbClr val="FFFFFF"/>
                      </a:solidFill>
                      <a:latin typeface="Calibri" charset="0"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3200" b="0" i="1" kern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</mc:Choice>
          <mc:Fallback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A82E11D-FA32-4D38-A1F2-7DD7E87109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3075" y="5648835"/>
                  <a:ext cx="3909571" cy="516295"/>
                </a:xfrm>
                <a:prstGeom prst="rect">
                  <a:avLst/>
                </a:prstGeom>
                <a:blipFill>
                  <a:blip r:embed="rId8"/>
                  <a:stretch>
                    <a:fillRect t="-33333" b="-34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A59ABFF8-42BD-4B31-A51E-1AD3FF5F32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11664" y="1509851"/>
            <a:ext cx="1364096" cy="11013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C51AC5-F5A4-47AD-84BC-A5A306BD530E}"/>
              </a:ext>
            </a:extLst>
          </p:cNvPr>
          <p:cNvGrpSpPr/>
          <p:nvPr/>
        </p:nvGrpSpPr>
        <p:grpSpPr>
          <a:xfrm>
            <a:off x="5386501" y="594199"/>
            <a:ext cx="3909571" cy="5578001"/>
            <a:chOff x="5386501" y="594199"/>
            <a:chExt cx="3909571" cy="5578001"/>
          </a:xfrm>
        </p:grpSpPr>
        <p:sp>
          <p:nvSpPr>
            <p:cNvPr id="37" name="Rounded Rectangle 40">
              <a:extLst>
                <a:ext uri="{FF2B5EF4-FFF2-40B4-BE49-F238E27FC236}">
                  <a16:creationId xmlns:a16="http://schemas.microsoft.com/office/drawing/2014/main" id="{28E2965B-9AEF-4239-883E-EF187ACA2D8E}"/>
                </a:ext>
              </a:extLst>
            </p:cNvPr>
            <p:cNvSpPr/>
            <p:nvPr/>
          </p:nvSpPr>
          <p:spPr>
            <a:xfrm>
              <a:off x="5519333" y="594199"/>
              <a:ext cx="3586054" cy="5578001"/>
            </a:xfrm>
            <a:prstGeom prst="roundRect">
              <a:avLst>
                <a:gd name="adj" fmla="val 668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>
                <a:solidFill>
                  <a:srgbClr val="E8D3A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2418878-62EC-480A-B2E4-F5BEEAA5349F}"/>
                    </a:ext>
                  </a:extLst>
                </p:cNvPr>
                <p:cNvSpPr/>
                <p:nvPr/>
              </p:nvSpPr>
              <p:spPr>
                <a:xfrm>
                  <a:off x="5386501" y="5648835"/>
                  <a:ext cx="3909571" cy="51629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>
                    <a:lnSpc>
                      <a:spcPts val="3000"/>
                    </a:lnSpc>
                  </a:pPr>
                  <a:r>
                    <a:rPr lang="en-US" sz="3200" dirty="0">
                      <a:solidFill>
                        <a:schemeClr val="tx2"/>
                      </a:solidFill>
                      <a:latin typeface="Calibri" charset="0"/>
                      <a:cs typeface="Calibri" charset="0"/>
                    </a:rPr>
                    <a:t>affected by </a:t>
                  </a:r>
                  <a14:m>
                    <m:oMath xmlns:m="http://schemas.openxmlformats.org/officeDocument/2006/math">
                      <m:r>
                        <a:rPr lang="en-US" altLang="en-US" sz="3200" b="0" i="1" kern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</m:oMath>
                  </a14:m>
                  <a:r>
                    <a:rPr lang="en-US" sz="3200" dirty="0">
                      <a:solidFill>
                        <a:srgbClr val="FFFFFF"/>
                      </a:solidFill>
                      <a:latin typeface="Calibri" charset="0"/>
                      <a:cs typeface="Calibri" charset="0"/>
                    </a:rPr>
                    <a:t> (not</a:t>
                  </a:r>
                  <a:r>
                    <a:rPr lang="en-US" sz="3200" i="1" dirty="0">
                      <a:solidFill>
                        <a:srgbClr val="FFFFFF"/>
                      </a:solidFill>
                      <a:latin typeface="Calibri" charset="0"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3200" b="0" i="1" kern="0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a14:m>
                  <a:r>
                    <a:rPr lang="en-US" sz="3200" dirty="0">
                      <a:solidFill>
                        <a:srgbClr val="FFFFFF"/>
                      </a:solidFill>
                      <a:latin typeface="Calibri" charset="0"/>
                      <a:cs typeface="Calibri" charset="0"/>
                    </a:rPr>
                    <a:t>)</a:t>
                  </a:r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2418878-62EC-480A-B2E4-F5BEEAA534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6501" y="5648835"/>
                  <a:ext cx="3909571" cy="516295"/>
                </a:xfrm>
                <a:prstGeom prst="rect">
                  <a:avLst/>
                </a:prstGeom>
                <a:blipFill>
                  <a:blip r:embed="rId11"/>
                  <a:stretch>
                    <a:fillRect l="-780" t="-33333" r="-624" b="-34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 Placeholder 1">
                <a:extLst>
                  <a:ext uri="{FF2B5EF4-FFF2-40B4-BE49-F238E27FC236}">
                    <a16:creationId xmlns:a16="http://schemas.microsoft.com/office/drawing/2014/main" id="{4D82749F-E0FF-4D9D-B3AE-AB853C80FF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787335"/>
                <a:ext cx="1605694" cy="787335"/>
              </a:xfrm>
              <a:prstGeom prst="rect">
                <a:avLst/>
              </a:prstGeom>
            </p:spPr>
            <p:txBody>
              <a:bodyPr anchor="ctr">
                <a:normAutofit fontScale="40000" lnSpcReduction="20000"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b="0" dirty="0"/>
                  <a:t>*preliminary; need larger </a:t>
                </a:r>
                <a14:m>
                  <m:oMath xmlns:m="http://schemas.openxmlformats.org/officeDocument/2006/math">
                    <m:r>
                      <a:rPr lang="en-US" altLang="en-US" b="0" i="1" kern="0"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endParaRPr lang="en-US" dirty="0">
                  <a:solidFill>
                    <a:srgbClr val="A95FFF"/>
                  </a:solidFill>
                </a:endParaRPr>
              </a:p>
            </p:txBody>
          </p:sp>
        </mc:Choice>
        <mc:Fallback xmlns="">
          <p:sp>
            <p:nvSpPr>
              <p:cNvPr id="42" name="Text Placeholder 1">
                <a:extLst>
                  <a:ext uri="{FF2B5EF4-FFF2-40B4-BE49-F238E27FC236}">
                    <a16:creationId xmlns:a16="http://schemas.microsoft.com/office/drawing/2014/main" id="{4D82749F-E0FF-4D9D-B3AE-AB853C80F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87335"/>
                <a:ext cx="1605694" cy="787335"/>
              </a:xfrm>
              <a:prstGeom prst="rect">
                <a:avLst/>
              </a:prstGeom>
              <a:blipFill>
                <a:blip r:embed="rId12"/>
                <a:stretch>
                  <a:fillRect l="-1521" r="-3422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D9D979C-A967-4F1A-B346-2E883E7C93E7}"/>
              </a:ext>
            </a:extLst>
          </p:cNvPr>
          <p:cNvSpPr txBox="1">
            <a:spLocks/>
          </p:cNvSpPr>
          <p:nvPr/>
        </p:nvSpPr>
        <p:spPr>
          <a:xfrm>
            <a:off x="1347077" y="6174941"/>
            <a:ext cx="7102636" cy="683059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Steele, Burden </a:t>
            </a:r>
            <a:r>
              <a:rPr lang="en-US" sz="1600" i="1" dirty="0"/>
              <a:t>CHI </a:t>
            </a:r>
            <a:r>
              <a:rPr lang="en-US" sz="1600" dirty="0"/>
              <a:t>2020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Decoding intent with control theory:  muscle vs manual interface performance</a:t>
            </a:r>
          </a:p>
        </p:txBody>
      </p:sp>
    </p:spTree>
    <p:extLst>
      <p:ext uri="{BB962C8B-B14F-4D97-AF65-F5344CB8AC3E}">
        <p14:creationId xmlns:p14="http://schemas.microsoft.com/office/powerpoint/2010/main" val="68897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1750730"/>
            <a:ext cx="2675938" cy="267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461" y="1612116"/>
            <a:ext cx="1738192" cy="2924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1A6E50-0BF1-4544-8F7D-E0D0457F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b="882"/>
          <a:stretch/>
        </p:blipFill>
        <p:spPr>
          <a:xfrm>
            <a:off x="302002" y="1866824"/>
            <a:ext cx="3506338" cy="2467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1DC7213-8D7C-4AC3-8B1F-3D1BBD3002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4096490"/>
            <a:ext cx="9144000" cy="2072640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Hannaford, Rosen, Friedman, King, Roan, Cheng, </a:t>
            </a:r>
            <a:r>
              <a:rPr lang="en-US" sz="1600" dirty="0" err="1"/>
              <a:t>Glozman</a:t>
            </a:r>
            <a:r>
              <a:rPr lang="en-US" sz="1600" dirty="0"/>
              <a:t>, Ma, </a:t>
            </a:r>
            <a:r>
              <a:rPr lang="en-US" sz="1600" dirty="0" err="1"/>
              <a:t>Kosari</a:t>
            </a:r>
            <a:r>
              <a:rPr lang="en-US" sz="1600" dirty="0"/>
              <a:t>, White </a:t>
            </a:r>
            <a:r>
              <a:rPr lang="en-US" sz="1600" i="1" dirty="0"/>
              <a:t>IEEE Tran Biomed </a:t>
            </a:r>
            <a:r>
              <a:rPr lang="en-US" sz="1600" i="1" dirty="0" err="1"/>
              <a:t>Eng</a:t>
            </a:r>
            <a:r>
              <a:rPr lang="en-US" sz="1600" dirty="0"/>
              <a:t> 2013 </a:t>
            </a:r>
            <a:r>
              <a:rPr lang="en-US" sz="1600" i="1" dirty="0"/>
              <a:t>Raven-II: An Open Platform for Surgical Robotics Research</a:t>
            </a:r>
          </a:p>
          <a:p>
            <a:pPr marL="0" indent="0">
              <a:spcBef>
                <a:spcPts val="0"/>
              </a:spcBef>
              <a:buNone/>
            </a:pPr>
            <a:endParaRPr lang="en-US" sz="4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Wodlinger</a:t>
            </a:r>
            <a:r>
              <a:rPr lang="en-US" sz="1600" dirty="0"/>
              <a:t>, Downey, Tyler-</a:t>
            </a:r>
            <a:r>
              <a:rPr lang="en-US" sz="1600" dirty="0" err="1"/>
              <a:t>Kabara</a:t>
            </a:r>
            <a:r>
              <a:rPr lang="en-US" sz="1600" dirty="0"/>
              <a:t>, Schwartz, </a:t>
            </a:r>
            <a:r>
              <a:rPr lang="en-US" sz="1600" dirty="0" err="1"/>
              <a:t>Boninger</a:t>
            </a:r>
            <a:r>
              <a:rPr lang="en-US" sz="1600" dirty="0"/>
              <a:t>, </a:t>
            </a:r>
            <a:r>
              <a:rPr lang="en-US" sz="1600" dirty="0" err="1"/>
              <a:t>Collinger</a:t>
            </a:r>
            <a:r>
              <a:rPr lang="en-US" sz="1600" dirty="0"/>
              <a:t>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Ten-Dimensional Anthropomorphic Arm Control in a Human Brain-Machine Interface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Collins, Wiggin, Sawicki </a:t>
            </a:r>
            <a:r>
              <a:rPr lang="en-US" sz="1600" i="1" dirty="0"/>
              <a:t>Nature </a:t>
            </a:r>
            <a:r>
              <a:rPr lang="en-US" sz="1600" dirty="0"/>
              <a:t>2015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Reducing the Energy Cost of Human Walking Using an Unpowered Exoskeleton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CA75E66-75C1-4FDC-B664-F90A85CC0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2808"/>
            <a:ext cx="9144000" cy="1499308"/>
          </a:xfrm>
        </p:spPr>
        <p:txBody>
          <a:bodyPr>
            <a:noAutofit/>
          </a:bodyPr>
          <a:lstStyle/>
          <a:p>
            <a:r>
              <a:rPr lang="en-US" sz="4000" dirty="0"/>
              <a:t>human interaction with the physical world </a:t>
            </a:r>
          </a:p>
          <a:p>
            <a:r>
              <a:rPr lang="en-US" sz="4000" dirty="0"/>
              <a:t>is increasingly mediated by machines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12A713C-4595-41A0-B7F7-979AC2B47D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61213" y="2145626"/>
            <a:ext cx="10058400" cy="180885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400" b="1" dirty="0"/>
              <a:t>legal</a:t>
            </a:r>
            <a:r>
              <a:rPr lang="en-US" sz="4400" dirty="0"/>
              <a:t>, </a:t>
            </a:r>
            <a:r>
              <a:rPr lang="en-US" sz="4400" b="1" dirty="0"/>
              <a:t>ethical</a:t>
            </a:r>
            <a:r>
              <a:rPr lang="en-US" sz="4400" dirty="0"/>
              <a:t>, and </a:t>
            </a:r>
            <a:r>
              <a:rPr lang="en-US" sz="4400" b="1" dirty="0"/>
              <a:t>political </a:t>
            </a:r>
            <a:r>
              <a:rPr lang="en-US" sz="4400" dirty="0"/>
              <a:t>concerns</a:t>
            </a:r>
          </a:p>
          <a:p>
            <a:r>
              <a:rPr lang="en-US" sz="4400" dirty="0"/>
              <a:t>ensure humans will remain in-the-loop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32E91-8B45-44C9-B27E-A95973F4AF62}"/>
              </a:ext>
            </a:extLst>
          </p:cNvPr>
          <p:cNvSpPr txBox="1">
            <a:spLocks/>
          </p:cNvSpPr>
          <p:nvPr/>
        </p:nvSpPr>
        <p:spPr>
          <a:xfrm>
            <a:off x="2041364" y="6174941"/>
            <a:ext cx="7102636" cy="683059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/>
              <a:t>Nothwang, Robinson, Burden, McCourt, Curtis </a:t>
            </a:r>
            <a:r>
              <a:rPr lang="en-US" sz="1600" i="1"/>
              <a:t>IEEE Resilience Week</a:t>
            </a:r>
            <a:r>
              <a:rPr lang="en-US" sz="1600"/>
              <a:t> 2016</a:t>
            </a:r>
          </a:p>
          <a:p>
            <a:pPr marL="0" indent="0">
              <a:spcBef>
                <a:spcPts val="0"/>
              </a:spcBef>
              <a:buFont typeface="LucidaGrande" charset="0"/>
              <a:buNone/>
            </a:pPr>
            <a:r>
              <a:rPr lang="en-US" sz="1600" i="1"/>
              <a:t>The Human Should be Part of the Control Loop?</a:t>
            </a:r>
            <a:endParaRPr lang="en-US" sz="16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19688E-EEAC-4992-AEFE-95A09EE832E9}"/>
              </a:ext>
            </a:extLst>
          </p:cNvPr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8E7644-F144-4C57-8694-10FD101A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EF1D02-E2E2-4B91-AB19-66B0FC44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927D56-D8B8-4861-894E-8160BDD82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F638BE-F257-486D-B890-F786003B2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8733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experiment:</a:t>
            </a:r>
            <a:r>
              <a:rPr lang="en-US" dirty="0">
                <a:solidFill>
                  <a:srgbClr val="FF0000"/>
                </a:solidFill>
              </a:rPr>
              <a:t>  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D1B8C84-ACDF-402E-9172-89D259EA47C6}"/>
              </a:ext>
            </a:extLst>
          </p:cNvPr>
          <p:cNvSpPr txBox="1">
            <a:spLocks/>
          </p:cNvSpPr>
          <p:nvPr/>
        </p:nvSpPr>
        <p:spPr>
          <a:xfrm>
            <a:off x="205740" y="4010274"/>
            <a:ext cx="8938260" cy="18854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/>
              <a:t>task:  </a:t>
            </a:r>
            <a:r>
              <a:rPr lang="en-US" sz="3200" dirty="0"/>
              <a:t>reference tracking + disturbance rejection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/>
              <a:t>:</a:t>
            </a:r>
            <a:r>
              <a:rPr lang="en-US" sz="32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r>
              <a:rPr lang="en-US" sz="3200" dirty="0"/>
              <a:t> before </a:t>
            </a:r>
            <a:r>
              <a:rPr lang="en-US" sz="3200" dirty="0">
                <a:solidFill>
                  <a:srgbClr val="0432FF"/>
                </a:solidFill>
              </a:rPr>
              <a:t>non-dominant</a:t>
            </a:r>
          </a:p>
          <a:p>
            <a:pPr lvl="1"/>
            <a:r>
              <a:rPr lang="en-US" sz="3200" b="1" dirty="0"/>
              <a:t>group </a:t>
            </a:r>
            <a:r>
              <a:rPr lang="en-US" sz="3200" b="1" dirty="0">
                <a:solidFill>
                  <a:srgbClr val="0432FF"/>
                </a:solidFill>
              </a:rPr>
              <a:t>L</a:t>
            </a: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:  </a:t>
            </a:r>
            <a:r>
              <a:rPr lang="en-US" sz="3200" dirty="0">
                <a:solidFill>
                  <a:srgbClr val="0432FF"/>
                </a:solidFill>
              </a:rPr>
              <a:t>non-dominant </a:t>
            </a:r>
            <a:r>
              <a:rPr lang="en-US" sz="3200" dirty="0"/>
              <a:t>before </a:t>
            </a:r>
            <a:r>
              <a:rPr lang="en-US" sz="3200" dirty="0">
                <a:solidFill>
                  <a:srgbClr val="FF0000"/>
                </a:solidFill>
              </a:rPr>
              <a:t>dominant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4AC1F38-E2E7-4842-9294-374EF58286E5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(in review)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</a:t>
            </a:r>
            <a:r>
              <a:rPr lang="en-US" sz="1600" dirty="0"/>
              <a:t>(</a:t>
            </a:r>
            <a:r>
              <a:rPr lang="en-US" sz="1600" dirty="0" err="1"/>
              <a:t>bioRxiv</a:t>
            </a:r>
            <a:r>
              <a:rPr lang="en-US" sz="1600" dirty="0"/>
              <a:t> DOI:10.1101/2020.08.01.232454)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4D1CD1E-87E7-4918-BE49-05AB75578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800" y="915182"/>
            <a:ext cx="3794646" cy="23716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D59041-B0E8-40F9-9F22-1B26E1866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6798" y="915181"/>
            <a:ext cx="3794646" cy="23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ECCEE07-FA77-4BB4-8C05-92BCF76C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3457" y="947724"/>
            <a:ext cx="7360543" cy="50580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483B0A-1F0E-44E2-9584-F4DE001E4A18}"/>
              </a:ext>
            </a:extLst>
          </p:cNvPr>
          <p:cNvSpPr/>
          <p:nvPr/>
        </p:nvSpPr>
        <p:spPr>
          <a:xfrm>
            <a:off x="4229135" y="1001808"/>
            <a:ext cx="3131408" cy="9365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DB03A5-3FEE-475C-A00F-36DCBC14005E}"/>
              </a:ext>
            </a:extLst>
          </p:cNvPr>
          <p:cNvSpPr/>
          <p:nvPr/>
        </p:nvSpPr>
        <p:spPr>
          <a:xfrm>
            <a:off x="5796501" y="1029436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50D373-B959-4B4A-A51C-BC7E390A18EB}"/>
              </a:ext>
            </a:extLst>
          </p:cNvPr>
          <p:cNvSpPr/>
          <p:nvPr/>
        </p:nvSpPr>
        <p:spPr>
          <a:xfrm>
            <a:off x="5798207" y="3283703"/>
            <a:ext cx="3146690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0A4AF-D26B-470D-9543-1ECBA70507E0}"/>
              </a:ext>
            </a:extLst>
          </p:cNvPr>
          <p:cNvSpPr/>
          <p:nvPr/>
        </p:nvSpPr>
        <p:spPr>
          <a:xfrm>
            <a:off x="2648192" y="1034542"/>
            <a:ext cx="6296705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C0B8AB-3165-44D4-B851-BC53BF956575}"/>
              </a:ext>
            </a:extLst>
          </p:cNvPr>
          <p:cNvSpPr/>
          <p:nvPr/>
        </p:nvSpPr>
        <p:spPr>
          <a:xfrm>
            <a:off x="2648192" y="3297083"/>
            <a:ext cx="6348324" cy="196875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2581E6-663B-4A9D-A296-B9F1C302A66B}"/>
              </a:ext>
            </a:extLst>
          </p:cNvPr>
          <p:cNvSpPr/>
          <p:nvPr/>
        </p:nvSpPr>
        <p:spPr>
          <a:xfrm>
            <a:off x="4015740" y="3064846"/>
            <a:ext cx="3344803" cy="1162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4D2369-1D2E-45BD-AEFF-8FE0FE53FA5C}"/>
              </a:ext>
            </a:extLst>
          </p:cNvPr>
          <p:cNvGrpSpPr/>
          <p:nvPr/>
        </p:nvGrpSpPr>
        <p:grpSpPr>
          <a:xfrm>
            <a:off x="4284106" y="879637"/>
            <a:ext cx="2231946" cy="3347259"/>
            <a:chOff x="4284106" y="879637"/>
            <a:chExt cx="2231946" cy="33472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FE949D9-D715-4AB3-A6C0-A7A54EED72B4}"/>
                </a:ext>
              </a:extLst>
            </p:cNvPr>
            <p:cNvGrpSpPr/>
            <p:nvPr/>
          </p:nvGrpSpPr>
          <p:grpSpPr>
            <a:xfrm>
              <a:off x="4284106" y="879637"/>
              <a:ext cx="2231946" cy="3347259"/>
              <a:chOff x="4284106" y="879637"/>
              <a:chExt cx="2231946" cy="33472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C194B4-67A5-4245-9A32-CDBCCE23D675}"/>
                  </a:ext>
                </a:extLst>
              </p:cNvPr>
              <p:cNvGrpSpPr/>
              <p:nvPr/>
            </p:nvGrpSpPr>
            <p:grpSpPr>
              <a:xfrm>
                <a:off x="4715827" y="947724"/>
                <a:ext cx="1800225" cy="3279172"/>
                <a:chOff x="4715827" y="947724"/>
                <a:chExt cx="1800225" cy="3279172"/>
              </a:xfrm>
            </p:grpSpPr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749E1E5A-906D-420A-83DF-464C94F775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947724"/>
                  <a:ext cx="1800225" cy="1162050"/>
                </a:xfrm>
                <a:prstGeom prst="rect">
                  <a:avLst/>
                </a:prstGeom>
              </p:spPr>
            </p:pic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4C655C22-1EAC-486E-9CCD-F30A78384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5827" y="3064846"/>
                  <a:ext cx="1800225" cy="116205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en-US" sz="18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en-US" sz="180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800" b="0" i="1" kern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en-US" sz="1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D05E1EA-2614-4D24-995D-F0941FD4F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847742" y="1316001"/>
                    <a:ext cx="1242060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/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en-US" sz="180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180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en-US" sz="1800" b="0" i="1" kern="0" dirty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1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3A0E23F-1C8A-4E6A-9472-60FA3A956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847742" y="3413624"/>
                  <a:ext cx="1242060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(in review)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</a:t>
            </a:r>
            <a:r>
              <a:rPr lang="en-US" sz="1600" dirty="0"/>
              <a:t> (</a:t>
            </a:r>
            <a:r>
              <a:rPr lang="en-US" sz="1600" dirty="0" err="1"/>
              <a:t>bioRxiv</a:t>
            </a:r>
            <a:r>
              <a:rPr lang="en-US" sz="1600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3F82198C-25E4-4D27-9A63-D20DDFDA57D5}"/>
              </a:ext>
            </a:extLst>
          </p:cNvPr>
          <p:cNvSpPr txBox="1">
            <a:spLocks/>
          </p:cNvSpPr>
          <p:nvPr/>
        </p:nvSpPr>
        <p:spPr>
          <a:xfrm>
            <a:off x="2057400" y="91469"/>
            <a:ext cx="7086600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b="0" dirty="0"/>
              <a:t> vs </a:t>
            </a:r>
            <a:r>
              <a:rPr lang="en-US" dirty="0">
                <a:solidFill>
                  <a:srgbClr val="0432FF"/>
                </a:solidFill>
              </a:rPr>
              <a:t>non-dominant</a:t>
            </a:r>
            <a:endParaRPr lang="en-US" dirty="0">
              <a:solidFill>
                <a:srgbClr val="A95FFF"/>
              </a:solidFill>
            </a:endParaRPr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33B8D0B7-785E-4F73-A2AC-ED4933CBE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8370171-FC67-4A69-8624-7412867FB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 Placeholder 1">
            <a:extLst>
              <a:ext uri="{FF2B5EF4-FFF2-40B4-BE49-F238E27FC236}">
                <a16:creationId xmlns:a16="http://schemas.microsoft.com/office/drawing/2014/main" id="{05E88237-C37D-4BE5-B67E-FD3CF716BEBB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EAEB25C-0217-4DC3-8351-8E311F0C9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4277F3C-5864-41BE-B32A-407CF039F767}"/>
              </a:ext>
            </a:extLst>
          </p:cNvPr>
          <p:cNvGrpSpPr/>
          <p:nvPr/>
        </p:nvGrpSpPr>
        <p:grpSpPr>
          <a:xfrm>
            <a:off x="4229135" y="787335"/>
            <a:ext cx="4297646" cy="3495105"/>
            <a:chOff x="4229135" y="787335"/>
            <a:chExt cx="4297646" cy="3495105"/>
          </a:xfrm>
        </p:grpSpPr>
        <p:sp>
          <p:nvSpPr>
            <p:cNvPr id="66" name="Rounded Rectangle 40">
              <a:extLst>
                <a:ext uri="{FF2B5EF4-FFF2-40B4-BE49-F238E27FC236}">
                  <a16:creationId xmlns:a16="http://schemas.microsoft.com/office/drawing/2014/main" id="{00740527-57B3-4EBD-95AA-4DFA1D9FE5EC}"/>
                </a:ext>
              </a:extLst>
            </p:cNvPr>
            <p:cNvSpPr/>
            <p:nvPr/>
          </p:nvSpPr>
          <p:spPr>
            <a:xfrm>
              <a:off x="4229135" y="787335"/>
              <a:ext cx="2346926" cy="3495105"/>
            </a:xfrm>
            <a:prstGeom prst="roundRect">
              <a:avLst>
                <a:gd name="adj" fmla="val 7295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endParaRPr lang="en-US" dirty="0">
                <a:solidFill>
                  <a:srgbClr val="E8D3A2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D3B0A1E-921A-4E3D-8874-72DE30D441C9}"/>
                </a:ext>
              </a:extLst>
            </p:cNvPr>
            <p:cNvSpPr/>
            <p:nvPr/>
          </p:nvSpPr>
          <p:spPr>
            <a:xfrm>
              <a:off x="6495809" y="972469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hands perform </a:t>
              </a:r>
            </a:p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the same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E734DF0-958F-452A-8481-3CF21EE01E73}"/>
                </a:ext>
              </a:extLst>
            </p:cNvPr>
            <p:cNvSpPr/>
            <p:nvPr/>
          </p:nvSpPr>
          <p:spPr>
            <a:xfrm>
              <a:off x="6495809" y="3129576"/>
              <a:ext cx="203097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Calibri" charset="0"/>
                  <a:cs typeface="Calibri" charset="0"/>
                </a:rPr>
                <a:t>tracking transfers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02D1D98D-C27A-4A81-9107-C47987CC6AE8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30576D-E0CD-4449-82CF-B561BBB317C0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B64CC7-B784-4CFA-AC2C-459BE2AA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EB36593-89A6-41CC-99B1-C12C2A62E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18BC9336-D895-4DEC-A9AC-E71AECB4C5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45BD0558-650F-4E73-AF6C-E4C26A81F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0DE64-F918-488B-BF1F-131E0891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70534"/>
            <a:ext cx="6858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7C788-EE78-4EAE-BE4F-FCE52A144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480353C-0FBE-499D-8D35-62FE73A09D0D}"/>
              </a:ext>
            </a:extLst>
          </p:cNvPr>
          <p:cNvSpPr txBox="1">
            <a:spLocks/>
          </p:cNvSpPr>
          <p:nvPr/>
        </p:nvSpPr>
        <p:spPr>
          <a:xfrm>
            <a:off x="2743200" y="6174941"/>
            <a:ext cx="6400799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dirty="0" err="1"/>
              <a:t>Yamagami</a:t>
            </a:r>
            <a:r>
              <a:rPr lang="en-US" sz="1600" dirty="0"/>
              <a:t>, Peterson, Howell, Roth, Burden </a:t>
            </a:r>
            <a:r>
              <a:rPr lang="en-US" sz="1600" i="1" dirty="0"/>
              <a:t>IEEE </a:t>
            </a:r>
            <a:r>
              <a:rPr lang="en-US" sz="1600" i="1" dirty="0" err="1"/>
              <a:t>TCyb</a:t>
            </a:r>
            <a:r>
              <a:rPr lang="en-US" sz="1600" i="1" dirty="0"/>
              <a:t> (in review)</a:t>
            </a:r>
            <a:endParaRPr lang="en-US" sz="1600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Font typeface="LucidaGrande" charset="0"/>
              <a:buNone/>
            </a:pPr>
            <a:r>
              <a:rPr lang="en-US" sz="1600" i="1" dirty="0"/>
              <a:t>Effect of Handedness on Learned Controllers and Sensorimotor Noise During Trajectory-Tracking </a:t>
            </a:r>
            <a:r>
              <a:rPr lang="en-US" sz="1600" dirty="0"/>
              <a:t>(</a:t>
            </a:r>
            <a:r>
              <a:rPr lang="en-US" sz="1600" dirty="0" err="1"/>
              <a:t>bioRxiv</a:t>
            </a:r>
            <a:r>
              <a:rPr lang="en-US" sz="1600" dirty="0"/>
              <a:t> DOI:10.1101/2020.08.01.232454)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671B3-C3FE-4D71-AD3D-3EB2074D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72200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F40F7-10E2-4B6A-8199-FA93DA643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2200"/>
            <a:ext cx="685800" cy="685800"/>
          </a:xfrm>
          <a:prstGeom prst="rect">
            <a:avLst/>
          </a:prstGeom>
          <a:ln w="38100">
            <a:noFill/>
          </a:ln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C91164B-8B88-4BB8-A3E2-4FE26BE5EAC9}"/>
              </a:ext>
            </a:extLst>
          </p:cNvPr>
          <p:cNvSpPr txBox="1">
            <a:spLocks/>
          </p:cNvSpPr>
          <p:nvPr/>
        </p:nvSpPr>
        <p:spPr>
          <a:xfrm>
            <a:off x="0" y="84890"/>
            <a:ext cx="1996852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/>
              <a:t>results:</a:t>
            </a:r>
            <a:endParaRPr lang="en-US" dirty="0">
              <a:solidFill>
                <a:srgbClr val="A95FFF"/>
              </a:solidFill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345E5-31E0-4C75-B0A7-5EE2E93DA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059" b="9345"/>
          <a:stretch/>
        </p:blipFill>
        <p:spPr>
          <a:xfrm>
            <a:off x="5634031" y="954128"/>
            <a:ext cx="3253502" cy="21406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C3F84D2-E4E5-496D-87AB-3450DBDF1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28" b="9233"/>
          <a:stretch/>
        </p:blipFill>
        <p:spPr>
          <a:xfrm>
            <a:off x="5680482" y="3743028"/>
            <a:ext cx="3207051" cy="21432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D576196-C53E-4C22-A2A5-5DB9B53A6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1434" b="10001"/>
          <a:stretch/>
        </p:blipFill>
        <p:spPr>
          <a:xfrm>
            <a:off x="2216509" y="952791"/>
            <a:ext cx="3239784" cy="212513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2C3BF8F-B4A6-403A-813D-BD27660E47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1857" b="10545"/>
          <a:stretch/>
        </p:blipFill>
        <p:spPr>
          <a:xfrm>
            <a:off x="2231993" y="3741691"/>
            <a:ext cx="3224302" cy="2112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/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672315-3483-453E-99F5-FF3B9D57C0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775" y="2997083"/>
                <a:ext cx="746464" cy="769441"/>
              </a:xfrm>
              <a:prstGeom prst="rect">
                <a:avLst/>
              </a:prstGeom>
              <a:blipFill>
                <a:blip r:embed="rId14"/>
                <a:stretch>
                  <a:fillRect l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/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altLang="en-US" sz="440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4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altLang="en-US" sz="4400" b="0" kern="0" dirty="0">
                  <a:solidFill>
                    <a:schemeClr val="tx2"/>
                  </a:solidFill>
                  <a:latin typeface="+mj-lt"/>
                  <a:ea typeface="ＭＳ Ｐゴシック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D05E597-5EAB-4B21-85F6-2671308A4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878" y="2997083"/>
                <a:ext cx="746464" cy="769441"/>
              </a:xfrm>
              <a:prstGeom prst="rect">
                <a:avLst/>
              </a:prstGeom>
              <a:blipFill>
                <a:blip r:embed="rId15"/>
                <a:stretch>
                  <a:fillRect l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D1D477B9-BE71-4137-8176-8C68C0F2BAD7}"/>
              </a:ext>
            </a:extLst>
          </p:cNvPr>
          <p:cNvGrpSpPr/>
          <p:nvPr/>
        </p:nvGrpSpPr>
        <p:grpSpPr>
          <a:xfrm>
            <a:off x="1684168" y="782161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A5A35FE-AD92-442E-9376-5C948A5A6B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6A6D574-90AA-4035-BC75-B4AC3FF516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4FA4566-CC6C-4821-ACB8-6BA1DE682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3ED0E6D-5906-4BA5-9E06-E5C428292987}"/>
              </a:ext>
            </a:extLst>
          </p:cNvPr>
          <p:cNvGrpSpPr/>
          <p:nvPr/>
        </p:nvGrpSpPr>
        <p:grpSpPr>
          <a:xfrm>
            <a:off x="1684168" y="3563089"/>
            <a:ext cx="752864" cy="2513340"/>
            <a:chOff x="1684168" y="665156"/>
            <a:chExt cx="752864" cy="25133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/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923C7E0-1794-4DEF-8760-4AE4A12281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2593721"/>
                  <a:ext cx="7464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/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B2F767D-4B32-40C2-A077-6D734130C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568" y="1627422"/>
                  <a:ext cx="746464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/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3200" b="0" i="1" kern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altLang="en-US" sz="3200" b="0" kern="0" dirty="0">
                    <a:solidFill>
                      <a:schemeClr val="tx2"/>
                    </a:solidFill>
                    <a:latin typeface="+mj-lt"/>
                    <a:ea typeface="ＭＳ Ｐゴシック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46C2F82-3694-4EAD-8262-D8447DE2D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168" y="665156"/>
                  <a:ext cx="746464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ounded Rectangle 40">
            <a:extLst>
              <a:ext uri="{FF2B5EF4-FFF2-40B4-BE49-F238E27FC236}">
                <a16:creationId xmlns:a16="http://schemas.microsoft.com/office/drawing/2014/main" id="{C9DBF7B8-789A-44F7-A9A6-5446B063BB4A}"/>
              </a:ext>
            </a:extLst>
          </p:cNvPr>
          <p:cNvSpPr/>
          <p:nvPr/>
        </p:nvSpPr>
        <p:spPr>
          <a:xfrm>
            <a:off x="2172189" y="738971"/>
            <a:ext cx="3344691" cy="522748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FA6274-50BF-4376-A553-A51C32D72E36}"/>
              </a:ext>
            </a:extLst>
          </p:cNvPr>
          <p:cNvSpPr/>
          <p:nvPr/>
        </p:nvSpPr>
        <p:spPr>
          <a:xfrm>
            <a:off x="204013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00B050"/>
                </a:solidFill>
                <a:latin typeface="Calibri" charset="0"/>
                <a:cs typeface="Calibri" charset="0"/>
              </a:rPr>
              <a:t>feedback adapts …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7" name="Rounded Rectangle 40">
            <a:extLst>
              <a:ext uri="{FF2B5EF4-FFF2-40B4-BE49-F238E27FC236}">
                <a16:creationId xmlns:a16="http://schemas.microsoft.com/office/drawing/2014/main" id="{B19D12DA-7B89-4F9F-85C1-32F7D7A5C09B}"/>
              </a:ext>
            </a:extLst>
          </p:cNvPr>
          <p:cNvSpPr/>
          <p:nvPr/>
        </p:nvSpPr>
        <p:spPr>
          <a:xfrm>
            <a:off x="5603159" y="738971"/>
            <a:ext cx="3344691" cy="522748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10D7036-DA81-405D-8D9E-4D61114BE129}"/>
              </a:ext>
            </a:extLst>
          </p:cNvPr>
          <p:cNvSpPr/>
          <p:nvPr/>
        </p:nvSpPr>
        <p:spPr>
          <a:xfrm>
            <a:off x="5471106" y="222676"/>
            <a:ext cx="3608015" cy="5162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FF9933"/>
                </a:solidFill>
                <a:latin typeface="Calibri" charset="0"/>
                <a:cs typeface="Calibri" charset="0"/>
              </a:rPr>
              <a:t>… feedforward doesn’t</a:t>
            </a:r>
            <a:endParaRPr lang="en-US" sz="1200" dirty="0">
              <a:solidFill>
                <a:srgbClr val="FF9933"/>
              </a:solidFill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EE20360-9A5C-4ADC-94F0-173BEE1AFD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7" y="1555635"/>
            <a:ext cx="1756073" cy="7873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R</a:t>
            </a:r>
            <a:r>
              <a:rPr lang="en-US" sz="4800" b="1" dirty="0">
                <a:solidFill>
                  <a:srgbClr val="0432FF"/>
                </a:solidFill>
              </a:rPr>
              <a:t>L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/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30781AD-F6AC-4E16-9FA1-056322093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" y="2162842"/>
                <a:ext cx="1756072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29F2C5E-708B-4AF7-BD6E-E4038A2D1C35}"/>
              </a:ext>
            </a:extLst>
          </p:cNvPr>
          <p:cNvSpPr txBox="1">
            <a:spLocks/>
          </p:cNvSpPr>
          <p:nvPr/>
        </p:nvSpPr>
        <p:spPr>
          <a:xfrm>
            <a:off x="25679" y="3862721"/>
            <a:ext cx="1757778" cy="78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R</a:t>
            </a:r>
            <a:endParaRPr lang="en-US" dirty="0">
              <a:solidFill>
                <a:srgbClr val="A95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/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US" altLang="en-US" sz="2800" i="1" ker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2800" b="0" i="1" kern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9)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3542EBB-BF74-487C-9FE8-93A98AB49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69928"/>
                <a:ext cx="1781750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E0D1701-975A-42A2-85CB-7C08E6CEF1B2}"/>
              </a:ext>
            </a:extLst>
          </p:cNvPr>
          <p:cNvGrpSpPr/>
          <p:nvPr/>
        </p:nvGrpSpPr>
        <p:grpSpPr>
          <a:xfrm>
            <a:off x="226063" y="1258503"/>
            <a:ext cx="1348736" cy="404103"/>
            <a:chOff x="685800" y="915181"/>
            <a:chExt cx="7915644" cy="2371655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F1560C5-930B-44F7-888F-FD2AE91E0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85800" y="915182"/>
              <a:ext cx="3794646" cy="237165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CDD481A-D811-4694-98BF-FAF16083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806798" y="915181"/>
              <a:ext cx="3794646" cy="2371654"/>
            </a:xfrm>
            <a:prstGeom prst="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DBF976F6-392E-4274-8E36-4CABA86FEE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365" y="3582974"/>
            <a:ext cx="646565" cy="40410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7B5F488-795C-4EAC-9218-FC1A41E077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2463" y="3582974"/>
            <a:ext cx="646565" cy="4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  <p:bldP spid="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humans </a:t>
            </a:r>
            <a:r>
              <a:rPr lang="en-US" sz="5400" b="1" dirty="0">
                <a:solidFill>
                  <a:schemeClr val="tx2"/>
                </a:solidFill>
                <a:ea typeface="Calibri" charset="0"/>
                <a:cs typeface="Calibri" charset="0"/>
              </a:rPr>
              <a:t>adapt to </a:t>
            </a:r>
            <a:r>
              <a:rPr lang="en-US" sz="54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549300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4591D-686B-4BB0-9F05-D9F286AAFF49}"/>
              </a:ext>
            </a:extLst>
          </p:cNvPr>
          <p:cNvGrpSpPr/>
          <p:nvPr/>
        </p:nvGrpSpPr>
        <p:grpSpPr>
          <a:xfrm>
            <a:off x="-23648" y="3613611"/>
            <a:ext cx="9167648" cy="3237995"/>
            <a:chOff x="-23648" y="3613611"/>
            <a:chExt cx="9167648" cy="323799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09A4FAB-9BF0-4D48-A75C-ED4E44EE8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-259" t="6685" b="6246"/>
            <a:stretch/>
          </p:blipFill>
          <p:spPr>
            <a:xfrm>
              <a:off x="-23648" y="3666972"/>
              <a:ext cx="9167648" cy="318463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1C0644-A836-4B35-9BCD-E98F62DB21FE}"/>
                </a:ext>
              </a:extLst>
            </p:cNvPr>
            <p:cNvGrpSpPr/>
            <p:nvPr/>
          </p:nvGrpSpPr>
          <p:grpSpPr>
            <a:xfrm>
              <a:off x="1077582" y="3613611"/>
              <a:ext cx="2611180" cy="1424021"/>
              <a:chOff x="1077582" y="3613611"/>
              <a:chExt cx="2611180" cy="142402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ABF7D31-80D5-4A27-9B41-9E8D83F4F11C}"/>
                  </a:ext>
                </a:extLst>
              </p:cNvPr>
              <p:cNvSpPr/>
              <p:nvPr/>
            </p:nvSpPr>
            <p:spPr>
              <a:xfrm>
                <a:off x="1174303" y="4069181"/>
                <a:ext cx="185411" cy="210612"/>
              </a:xfrm>
              <a:prstGeom prst="rect">
                <a:avLst/>
              </a:prstGeom>
              <a:solidFill>
                <a:srgbClr val="BE5213"/>
              </a:solidFill>
              <a:ln w="28575">
                <a:solidFill>
                  <a:srgbClr val="FD6E1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/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D6E19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2400" b="0" i="1" kern="0" smtClean="0">
                              <a:solidFill>
                                <a:srgbClr val="FD6E19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83852-A163-45B2-8F34-FF58E9AB066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7582" y="3613611"/>
                    <a:ext cx="2607213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F7EE75-78EF-4D0B-AAAB-1BEA1EC120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1415" y="4154261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D6E19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35DA80B-59CB-4E46-A43E-A64F0CF4E491}"/>
                  </a:ext>
                </a:extLst>
              </p:cNvPr>
              <p:cNvSpPr/>
              <p:nvPr/>
            </p:nvSpPr>
            <p:spPr>
              <a:xfrm>
                <a:off x="1169512" y="4827020"/>
                <a:ext cx="185411" cy="210612"/>
              </a:xfrm>
              <a:prstGeom prst="rect">
                <a:avLst/>
              </a:prstGeom>
              <a:solidFill>
                <a:srgbClr val="BF9000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/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24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≈</m:t>
                          </m:r>
                          <m:sSup>
                            <m:sSupPr>
                              <m:ctrlP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en-US" sz="2400" b="0" i="1" kern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ＭＳ Ｐゴシック" charset="-128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en-US" sz="24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𝑠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FD6E19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C1BCDAD2-4F3A-4808-ABFA-3C67DE1E22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1549" y="4386630"/>
                    <a:ext cx="2607213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88E2FC6-DCAC-454D-95E9-06D3F5716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49296" y="4957233"/>
                <a:ext cx="502292" cy="2061"/>
              </a:xfrm>
              <a:prstGeom prst="line">
                <a:avLst/>
              </a:prstGeom>
              <a:ln w="38100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2390F1-FCBB-4A14-B708-5397227DF632}"/>
              </a:ext>
            </a:extLst>
          </p:cNvPr>
          <p:cNvGrpSpPr/>
          <p:nvPr/>
        </p:nvGrpSpPr>
        <p:grpSpPr>
          <a:xfrm>
            <a:off x="2655514" y="1244846"/>
            <a:ext cx="5262204" cy="1839426"/>
            <a:chOff x="2655514" y="1244846"/>
            <a:chExt cx="5262204" cy="1839426"/>
          </a:xfrm>
        </p:grpSpPr>
        <p:sp>
          <p:nvSpPr>
            <p:cNvPr id="95" name="Rounded Rectangle 40">
              <a:extLst>
                <a:ext uri="{FF2B5EF4-FFF2-40B4-BE49-F238E27FC236}">
                  <a16:creationId xmlns:a16="http://schemas.microsoft.com/office/drawing/2014/main" id="{B3053B74-9A61-404F-BDBA-5C769C49BDD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  <p:sp>
          <p:nvSpPr>
            <p:cNvPr id="96" name="Rounded Rectangle 20">
              <a:extLst>
                <a:ext uri="{FF2B5EF4-FFF2-40B4-BE49-F238E27FC236}">
                  <a16:creationId xmlns:a16="http://schemas.microsoft.com/office/drawing/2014/main" id="{694C27BF-6147-480B-98FA-D4BDA5A8A648}"/>
                </a:ext>
              </a:extLst>
            </p:cNvPr>
            <p:cNvSpPr/>
            <p:nvPr/>
          </p:nvSpPr>
          <p:spPr>
            <a:xfrm>
              <a:off x="6261622" y="1247137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  <a:p>
              <a:pPr algn="ctr" defTabSz="457200"/>
              <a:r>
                <a:rPr lang="en-US" sz="3600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vs.</a:t>
              </a:r>
            </a:p>
            <a:p>
              <a:pPr algn="ctr" defTabSz="457200"/>
              <a:r>
                <a:rPr lang="en-US" sz="36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0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0573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045438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5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81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125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5145401" y="1899621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6260138" y="1244991"/>
            <a:ext cx="1656096" cy="1803893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6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355495" y="2174833"/>
            <a:ext cx="763446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87358" y="2170599"/>
            <a:ext cx="541957" cy="1302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255619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5419826" y="1407873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5173482" y="91518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>
            <a:cxnSpLocks/>
          </p:cNvCxnSpPr>
          <p:nvPr/>
        </p:nvCxnSpPr>
        <p:spPr>
          <a:xfrm>
            <a:off x="2081059" y="2859154"/>
            <a:ext cx="582711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2869792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2586679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2498483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2796212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236015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flipV="1">
            <a:off x="396164" y="1559287"/>
            <a:ext cx="2257840" cy="1027394"/>
          </a:xfrm>
          <a:prstGeom prst="bentConnector3">
            <a:avLst>
              <a:gd name="adj1" fmla="val -965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187853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-603418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</p:cNvCxnSpPr>
          <p:nvPr/>
        </p:nvCxnSpPr>
        <p:spPr>
          <a:xfrm>
            <a:off x="7916233" y="2183627"/>
            <a:ext cx="47184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0" y="5941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54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54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5400" b="1" dirty="0">
                <a:solidFill>
                  <a:schemeClr val="tx2"/>
                </a:solidFill>
                <a:ea typeface="Calibri" charset="0"/>
                <a:cs typeface="Calibri" charset="0"/>
              </a:rPr>
              <a:t>co-adaptation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2654004" y="1244992"/>
            <a:ext cx="1688941" cy="1839426"/>
          </a:xfrm>
          <a:prstGeom prst="roundRect">
            <a:avLst>
              <a:gd name="adj" fmla="val 10265"/>
            </a:avLst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i="1" dirty="0">
                <a:solidFill>
                  <a:srgbClr val="A95FFF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4549300" y="165609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9B0F63E1-5158-4D19-9394-8423E2FE3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397" y="4812217"/>
            <a:ext cx="2512072" cy="20282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3CC2AD-342D-4E94-A272-D789285C2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C8966-F0F5-4D9B-89BF-0D46AEC76F80}"/>
              </a:ext>
            </a:extLst>
          </p:cNvPr>
          <p:cNvGrpSpPr/>
          <p:nvPr/>
        </p:nvGrpSpPr>
        <p:grpSpPr>
          <a:xfrm>
            <a:off x="1463068" y="1244846"/>
            <a:ext cx="2881387" cy="4914497"/>
            <a:chOff x="1463068" y="1244846"/>
            <a:chExt cx="2881387" cy="49144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00FB03-E8DB-4296-AB5F-309A8FD5721C}"/>
                </a:ext>
              </a:extLst>
            </p:cNvPr>
            <p:cNvGrpSpPr/>
            <p:nvPr/>
          </p:nvGrpSpPr>
          <p:grpSpPr>
            <a:xfrm>
              <a:off x="1463068" y="3988208"/>
              <a:ext cx="1685544" cy="2171135"/>
              <a:chOff x="1463068" y="3988208"/>
              <a:chExt cx="1685544" cy="2171135"/>
            </a:xfrm>
          </p:grpSpPr>
          <p:sp>
            <p:nvSpPr>
              <p:cNvPr id="57" name="Cloud Callout 54">
                <a:extLst>
                  <a:ext uri="{FF2B5EF4-FFF2-40B4-BE49-F238E27FC236}">
                    <a16:creationId xmlns:a16="http://schemas.microsoft.com/office/drawing/2014/main" id="{7F70AE5D-99E0-4E27-BA18-0439AD5AA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220272" y="4231004"/>
                <a:ext cx="2171135" cy="1685544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917215F-1312-4998-AA68-37168167B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1666965" y="4267552"/>
                <a:ext cx="1231558" cy="1632634"/>
              </a:xfrm>
              <a:prstGeom prst="rect">
                <a:avLst/>
              </a:prstGeom>
            </p:spPr>
          </p:pic>
        </p:grpSp>
        <p:sp>
          <p:nvSpPr>
            <p:cNvPr id="64" name="Rounded Rectangle 40">
              <a:extLst>
                <a:ext uri="{FF2B5EF4-FFF2-40B4-BE49-F238E27FC236}">
                  <a16:creationId xmlns:a16="http://schemas.microsoft.com/office/drawing/2014/main" id="{5C02BD44-D2B1-4F90-8F9A-35CC92966136}"/>
                </a:ext>
              </a:extLst>
            </p:cNvPr>
            <p:cNvSpPr/>
            <p:nvPr/>
          </p:nvSpPr>
          <p:spPr>
            <a:xfrm>
              <a:off x="2655514" y="1244846"/>
              <a:ext cx="1688941" cy="1839426"/>
            </a:xfrm>
            <a:prstGeom prst="roundRect">
              <a:avLst>
                <a:gd name="adj" fmla="val 10265"/>
              </a:avLst>
            </a:prstGeom>
            <a:solidFill>
              <a:srgbClr val="000000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5A47E4-D6FE-4806-803A-18FC6A999B88}"/>
              </a:ext>
            </a:extLst>
          </p:cNvPr>
          <p:cNvGrpSpPr/>
          <p:nvPr/>
        </p:nvGrpSpPr>
        <p:grpSpPr>
          <a:xfrm>
            <a:off x="5733268" y="1244846"/>
            <a:ext cx="2184635" cy="4957939"/>
            <a:chOff x="5733268" y="1244846"/>
            <a:chExt cx="2184635" cy="495793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895A64E-0209-4ADD-B857-6E740CB99706}"/>
                </a:ext>
              </a:extLst>
            </p:cNvPr>
            <p:cNvGrpSpPr/>
            <p:nvPr/>
          </p:nvGrpSpPr>
          <p:grpSpPr>
            <a:xfrm>
              <a:off x="5733268" y="4725741"/>
              <a:ext cx="1934587" cy="1477044"/>
              <a:chOff x="4443232" y="2592707"/>
              <a:chExt cx="2574934" cy="1965946"/>
            </a:xfrm>
          </p:grpSpPr>
          <p:sp>
            <p:nvSpPr>
              <p:cNvPr id="62" name="Cloud Callout 54">
                <a:extLst>
                  <a:ext uri="{FF2B5EF4-FFF2-40B4-BE49-F238E27FC236}">
                    <a16:creationId xmlns:a16="http://schemas.microsoft.com/office/drawing/2014/main" id="{1AE9690C-2EE0-469A-AA45-D0ADDC19D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noFill/>
              <a:ln w="381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C1786288-9AC2-47E5-B924-C22032233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  <p:sp>
          <p:nvSpPr>
            <p:cNvPr id="68" name="Rounded Rectangle 20">
              <a:extLst>
                <a:ext uri="{FF2B5EF4-FFF2-40B4-BE49-F238E27FC236}">
                  <a16:creationId xmlns:a16="http://schemas.microsoft.com/office/drawing/2014/main" id="{3D4581E3-8C93-4B55-B192-A59C493F75A4}"/>
                </a:ext>
              </a:extLst>
            </p:cNvPr>
            <p:cNvSpPr/>
            <p:nvPr/>
          </p:nvSpPr>
          <p:spPr>
            <a:xfrm>
              <a:off x="6261807" y="1244846"/>
              <a:ext cx="1656096" cy="1803893"/>
            </a:xfrm>
            <a:prstGeom prst="roundRect">
              <a:avLst/>
            </a:prstGeom>
            <a:solidFill>
              <a:srgbClr val="000000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(</a:t>
              </a:r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H</a:t>
              </a:r>
              <a:r>
                <a:rPr lang="en-US" sz="3600" i="1" dirty="0">
                  <a:solidFill>
                    <a:schemeClr val="tx2"/>
                  </a:solidFill>
                  <a:latin typeface="Georgia" charset="0"/>
                  <a:ea typeface="Georgia" charset="0"/>
                  <a:cs typeface="Georgia" charset="0"/>
                </a:rPr>
                <a:t>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4442D2-D617-4B82-9DC6-EADD638C7133}"/>
              </a:ext>
            </a:extLst>
          </p:cNvPr>
          <p:cNvGrpSpPr/>
          <p:nvPr/>
        </p:nvGrpSpPr>
        <p:grpSpPr>
          <a:xfrm>
            <a:off x="0" y="6174941"/>
            <a:ext cx="9144000" cy="690808"/>
            <a:chOff x="0" y="6174941"/>
            <a:chExt cx="9144000" cy="690808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180C510-475B-4D44-8D0C-40CF1E9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5800" y="6179820"/>
              <a:ext cx="685800" cy="685800"/>
            </a:xfrm>
            <a:prstGeom prst="rect">
              <a:avLst/>
            </a:prstGeom>
          </p:spPr>
        </p:pic>
        <p:sp>
          <p:nvSpPr>
            <p:cNvPr id="72" name="Text Placeholder 2">
              <a:extLst>
                <a:ext uri="{FF2B5EF4-FFF2-40B4-BE49-F238E27FC236}">
                  <a16:creationId xmlns:a16="http://schemas.microsoft.com/office/drawing/2014/main" id="{1FD98029-3AF1-4F55-9099-8E52B69C48AC}"/>
                </a:ext>
              </a:extLst>
            </p:cNvPr>
            <p:cNvSpPr txBox="1">
              <a:spLocks/>
            </p:cNvSpPr>
            <p:nvPr/>
          </p:nvSpPr>
          <p:spPr>
            <a:xfrm>
              <a:off x="2743200" y="6174941"/>
              <a:ext cx="6400800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dirty="0" err="1"/>
                <a:t>Chasnov</a:t>
              </a:r>
              <a:r>
                <a:rPr lang="en-US" sz="1600" dirty="0"/>
                <a:t>, </a:t>
              </a:r>
              <a:r>
                <a:rPr lang="en-US" sz="1600" dirty="0" err="1"/>
                <a:t>Parsa</a:t>
              </a:r>
              <a:r>
                <a:rPr lang="en-US" sz="1600" dirty="0"/>
                <a:t>, </a:t>
              </a:r>
              <a:r>
                <a:rPr lang="en-US" sz="1600" dirty="0" err="1"/>
                <a:t>Yamagami</a:t>
              </a:r>
              <a:r>
                <a:rPr lang="en-US" sz="1600" dirty="0"/>
                <a:t>, Ratliff </a:t>
              </a:r>
              <a:r>
                <a:rPr lang="en-US" sz="1600" i="1" dirty="0"/>
                <a:t>SPIE 2019</a:t>
              </a:r>
              <a:endParaRPr lang="en-US" sz="1600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Experiments with sensorimotor games in dynamic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human/machine interaction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486CC14-1E47-445D-8B4C-8047E2B26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371600" y="6182038"/>
              <a:ext cx="685800" cy="67973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3FBBEBF-A7FF-48FD-9739-5E6E9DFC7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74D581B-BFE1-44B5-85E4-2A0B97A4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2057400" y="6186019"/>
              <a:ext cx="685799" cy="679730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3CD1B5D0-17B5-4A17-9869-9F405A6068F0}"/>
              </a:ext>
            </a:extLst>
          </p:cNvPr>
          <p:cNvSpPr txBox="1">
            <a:spLocks/>
          </p:cNvSpPr>
          <p:nvPr/>
        </p:nvSpPr>
        <p:spPr>
          <a:xfrm>
            <a:off x="-471462" y="3944527"/>
            <a:ext cx="10058400" cy="2208685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co-adaptation is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a 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sensorimotor game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played between two decision-making agents: 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and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A95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machine</a:t>
            </a:r>
          </a:p>
        </p:txBody>
      </p:sp>
    </p:spTree>
    <p:extLst>
      <p:ext uri="{BB962C8B-B14F-4D97-AF65-F5344CB8AC3E}">
        <p14:creationId xmlns:p14="http://schemas.microsoft.com/office/powerpoint/2010/main" val="4034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5FE965E-5737-944F-B7E3-3E0BD147749D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0" y="1919690"/>
                <a:ext cx="9144000" cy="611821"/>
              </a:xfrm>
            </p:spPr>
            <p:txBody>
              <a:bodyPr/>
              <a:lstStyle/>
              <a:p>
                <a:r>
                  <a:rPr lang="en-US" sz="4000" b="1" dirty="0"/>
                  <a:t>H:</a:t>
                </a:r>
                <a:r>
                  <a:rPr lang="en-US" sz="4000" dirty="0"/>
                  <a:t>  humans and machines minimize cost</a:t>
                </a:r>
                <a:r>
                  <a:rPr lang="en-US" altLang="en-US" sz="4000" kern="0" dirty="0">
                    <a:solidFill>
                      <a:srgbClr val="FFFFFF"/>
                    </a:solidFill>
                    <a:ea typeface="ＭＳ Ｐゴシック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4000" b="0" i="1" kern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ＭＳ Ｐゴシック" charset="-128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r>
                  <a:rPr lang="en-US" sz="4000" dirty="0"/>
                  <a:t>using (stochastic) gradient descent</a:t>
                </a:r>
                <a:endParaRPr lang="en-US" sz="4000" i="1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5FE965E-5737-944F-B7E3-3E0BD14774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0" y="1919690"/>
                <a:ext cx="9144000" cy="611821"/>
              </a:xfrm>
              <a:blipFill>
                <a:blip r:embed="rId3"/>
                <a:stretch>
                  <a:fillRect l="-400" t="-28000" b="-15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phic 15">
            <a:extLst>
              <a:ext uri="{FF2B5EF4-FFF2-40B4-BE49-F238E27FC236}">
                <a16:creationId xmlns:a16="http://schemas.microsoft.com/office/drawing/2014/main" id="{7F50380C-ABC2-4CF8-BB3A-7562E55F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4158380"/>
            <a:ext cx="3343567" cy="26996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FE4A8B4-C749-4C57-8F98-788E5A81B809}"/>
                  </a:ext>
                </a:extLst>
              </p:cNvPr>
              <p:cNvSpPr/>
              <p:nvPr/>
            </p:nvSpPr>
            <p:spPr>
              <a:xfrm>
                <a:off x="801535" y="3183521"/>
                <a:ext cx="3549305" cy="663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FE4A8B4-C749-4C57-8F98-788E5A81B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35" y="3183521"/>
                <a:ext cx="3549305" cy="663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06788337-AFD8-44FC-88E2-FE65B797EB08}"/>
              </a:ext>
            </a:extLst>
          </p:cNvPr>
          <p:cNvGrpSpPr/>
          <p:nvPr/>
        </p:nvGrpSpPr>
        <p:grpSpPr>
          <a:xfrm>
            <a:off x="1494890" y="4387065"/>
            <a:ext cx="2748337" cy="1479479"/>
            <a:chOff x="1494890" y="4387065"/>
            <a:chExt cx="2748337" cy="1479479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5554EBAC-C07E-4B3C-95FE-7107E018F00E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-67765"/>
                <a:gd name="adj2" fmla="val -23206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i="1" kern="0" smtClea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i="1" kern="0">
                                    <a:solidFill>
                                      <a:srgbClr val="A95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i="1" ker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02ACC6A-6A8B-43B7-BA6A-DB40E573A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18070" cy="65094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BE0C310-BB5B-4C7D-8E0B-D8260B8030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942564" y="3955745"/>
            <a:ext cx="2201436" cy="29183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4E111A7-CC32-4201-B1B4-DAD11D071188}"/>
              </a:ext>
            </a:extLst>
          </p:cNvPr>
          <p:cNvGrpSpPr/>
          <p:nvPr/>
        </p:nvGrpSpPr>
        <p:grpSpPr>
          <a:xfrm>
            <a:off x="4754612" y="4397337"/>
            <a:ext cx="2748337" cy="1479479"/>
            <a:chOff x="1494890" y="4387065"/>
            <a:chExt cx="2748337" cy="1479479"/>
          </a:xfrm>
        </p:grpSpPr>
        <p:sp>
          <p:nvSpPr>
            <p:cNvPr id="41" name="Thought Bubble: Cloud 40">
              <a:extLst>
                <a:ext uri="{FF2B5EF4-FFF2-40B4-BE49-F238E27FC236}">
                  <a16:creationId xmlns:a16="http://schemas.microsoft.com/office/drawing/2014/main" id="{89BA3864-45B8-4DFA-8C33-DD7A0EB7F153}"/>
                </a:ext>
              </a:extLst>
            </p:cNvPr>
            <p:cNvSpPr/>
            <p:nvPr/>
          </p:nvSpPr>
          <p:spPr>
            <a:xfrm rot="600243">
              <a:off x="1494890" y="4387065"/>
              <a:ext cx="2748337" cy="1479479"/>
            </a:xfrm>
            <a:prstGeom prst="cloudCallout">
              <a:avLst>
                <a:gd name="adj1" fmla="val 66974"/>
                <a:gd name="adj2" fmla="val 22550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/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en-US" sz="28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en-US" sz="2800" i="1" kern="0" smtClea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800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en-US" sz="28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sub>
                            </m:sSub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en-US" sz="2800" i="1" ker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𝐻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altLang="en-US" sz="28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  <m:r>
                              <a:rPr lang="en-US" altLang="en-US" sz="28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5C85779C-F545-4A2C-B673-FB404379A1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02" y="4811604"/>
                  <a:ext cx="2351092" cy="65094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80B35DD-8105-43D3-A305-7B8CB0D8A6A0}"/>
                  </a:ext>
                </a:extLst>
              </p:cNvPr>
              <p:cNvSpPr/>
              <p:nvPr/>
            </p:nvSpPr>
            <p:spPr>
              <a:xfrm>
                <a:off x="4518099" y="3183801"/>
                <a:ext cx="3789050" cy="663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b="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i="1" ker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6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80B35DD-8105-43D3-A305-7B8CB0D8A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99" y="3183801"/>
                <a:ext cx="3789050" cy="6638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6D28605-892F-443E-88F6-EBDE0B122625}"/>
              </a:ext>
            </a:extLst>
          </p:cNvPr>
          <p:cNvGrpSpPr/>
          <p:nvPr/>
        </p:nvGrpSpPr>
        <p:grpSpPr>
          <a:xfrm>
            <a:off x="0" y="469420"/>
            <a:ext cx="9144000" cy="1344030"/>
            <a:chOff x="0" y="2892348"/>
            <a:chExt cx="9144000" cy="1344030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9D382CA1-9BA5-413A-A777-F312DC36F0C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892348"/>
              <a:ext cx="4646999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/>
                <a:t>Simon </a:t>
              </a:r>
              <a:r>
                <a:rPr lang="en-US" sz="1600" i="1" dirty="0"/>
                <a:t>Decision and Organization </a:t>
              </a:r>
              <a:r>
                <a:rPr lang="en-US" sz="1600" dirty="0"/>
                <a:t>1972 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i="1" dirty="0"/>
                <a:t>Theories of Bounded Rationality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/>
                <a:t>Russell, </a:t>
              </a:r>
              <a:r>
                <a:rPr lang="en-US" sz="1600" dirty="0" err="1"/>
                <a:t>Wefald</a:t>
              </a:r>
              <a:r>
                <a:rPr lang="en-US" sz="1600" dirty="0"/>
                <a:t> </a:t>
              </a:r>
              <a:r>
                <a:rPr lang="en-US" sz="1600" i="1" dirty="0"/>
                <a:t>Artificial Intelligence </a:t>
              </a:r>
              <a:r>
                <a:rPr lang="en-US" sz="1600" dirty="0"/>
                <a:t>1991 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i="1" dirty="0"/>
                <a:t>Principles of </a:t>
              </a:r>
              <a:r>
                <a:rPr lang="en-US" sz="1600" i="1" dirty="0" err="1"/>
                <a:t>Metareasoning</a:t>
              </a:r>
              <a:endParaRPr lang="en-US" sz="1600" i="1" dirty="0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1E26F258-2C4E-40A2-B12A-8C159F2AAF44}"/>
                </a:ext>
              </a:extLst>
            </p:cNvPr>
            <p:cNvSpPr txBox="1">
              <a:spLocks/>
            </p:cNvSpPr>
            <p:nvPr/>
          </p:nvSpPr>
          <p:spPr>
            <a:xfrm>
              <a:off x="3681248" y="3096197"/>
              <a:ext cx="5462752" cy="1140181"/>
            </a:xfrm>
            <a:prstGeom prst="rect">
              <a:avLst/>
            </a:prstGeom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/>
                <a:t>Gershman, Horvitz, Tenenbaum </a:t>
              </a:r>
              <a:r>
                <a:rPr lang="en-US" sz="1600" i="1" dirty="0"/>
                <a:t>Science </a:t>
              </a:r>
              <a:r>
                <a:rPr lang="en-US" sz="1600" dirty="0"/>
                <a:t>2015 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i="1" dirty="0"/>
                <a:t>Computational Rationality: A Converging Paradigm for Intelligence in Brains, Minds, and Machines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dirty="0"/>
                <a:t>Papadimitriou, </a:t>
              </a:r>
              <a:r>
                <a:rPr lang="en-US" sz="1600" dirty="0" err="1"/>
                <a:t>Piliouras</a:t>
              </a:r>
              <a:r>
                <a:rPr lang="en-US" sz="1600" dirty="0"/>
                <a:t> </a:t>
              </a:r>
              <a:r>
                <a:rPr lang="en-US" sz="1600" i="1" dirty="0"/>
                <a:t>ACM </a:t>
              </a:r>
              <a:r>
                <a:rPr lang="en-US" sz="1600" i="1" dirty="0" err="1"/>
                <a:t>SIGecom</a:t>
              </a:r>
              <a:r>
                <a:rPr lang="en-US" sz="1600" i="1" dirty="0"/>
                <a:t> Exchanges</a:t>
              </a:r>
              <a:r>
                <a:rPr lang="en-US" sz="1600" dirty="0"/>
                <a:t> 2018 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600" i="1" dirty="0"/>
                <a:t>Game Dynamics as the Meaning of a Game</a:t>
              </a:r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87E8C17-8C67-4679-B2DA-291D8447FD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587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200" b="1" dirty="0">
                <a:solidFill>
                  <a:srgbClr val="FFFFFF"/>
                </a:solidFill>
              </a:rPr>
              <a:t>decision-making agents have “bounded rationality”</a:t>
            </a:r>
            <a:endParaRPr lang="en-US" sz="3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4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D78ACF-B293-4E90-9622-F3C9A76CD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4963"/>
            <a:ext cx="9144000" cy="952676"/>
          </a:xfrm>
        </p:spPr>
        <p:txBody>
          <a:bodyPr>
            <a:normAutofit fontScale="85000" lnSpcReduction="10000"/>
          </a:bodyPr>
          <a:lstStyle/>
          <a:p>
            <a:r>
              <a:rPr lang="en-US" b="0" dirty="0"/>
              <a:t>vignette:  </a:t>
            </a:r>
            <a:r>
              <a:rPr lang="en-US" dirty="0"/>
              <a:t>sensorimotor synchronization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ABB40-B0F3-4064-924E-3C2C50C91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108"/>
            <a:ext cx="9144000" cy="340955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BD32DF-11A8-4FEF-8349-A1D9BA85D862}"/>
              </a:ext>
            </a:extLst>
          </p:cNvPr>
          <p:cNvGrpSpPr/>
          <p:nvPr/>
        </p:nvGrpSpPr>
        <p:grpSpPr>
          <a:xfrm>
            <a:off x="0" y="5316561"/>
            <a:ext cx="7772400" cy="691331"/>
            <a:chOff x="0" y="5498540"/>
            <a:chExt cx="7772400" cy="6913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9FEFC2-05B8-4F1F-90C9-584104D9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8861" y="5504071"/>
              <a:ext cx="679677" cy="685800"/>
            </a:xfrm>
            <a:prstGeom prst="rect">
              <a:avLst/>
            </a:prstGeom>
          </p:spPr>
        </p:pic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E96D9D17-4610-49C6-B7CA-189344FFC399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5499192"/>
              <a:ext cx="5715000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LucidaGrande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Coleman, Sullivan,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Chasnov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CNT REU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2019</a:t>
              </a:r>
            </a:p>
            <a:p>
              <a:pPr marL="0" marR="0" lvl="0" indent="0" algn="l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LucidaGrande" charset="0"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Analyzing co-adaptive models for human-computer sensorimotor synchronization tasks: a game theoretic framework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D72911-8B27-4AB8-A3D1-77668B75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71600" y="5498540"/>
              <a:ext cx="685799" cy="67973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556451-017D-4926-A671-E6B25B61F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0" y="5504071"/>
              <a:ext cx="685800" cy="685800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4B5C36A-8141-4E6B-8B4B-6BD2A6E8AFF9}"/>
              </a:ext>
            </a:extLst>
          </p:cNvPr>
          <p:cNvSpPr txBox="1">
            <a:spLocks/>
          </p:cNvSpPr>
          <p:nvPr/>
        </p:nvSpPr>
        <p:spPr>
          <a:xfrm>
            <a:off x="0" y="5905325"/>
            <a:ext cx="7459980" cy="952676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Van der Steen, Keller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Frontiers in Human Neuroscience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2013</a:t>
            </a: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The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ADaptation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and Anticipation Model (ADAM) of sensorimotor synchronization</a:t>
            </a:r>
            <a:endParaRPr kumimoji="0" lang="en-US" sz="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cs typeface="Calibri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Repp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Psychonomic Bulletin &amp; Review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2005</a:t>
            </a: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Sensorimotor synchronization: a review of the tapping literature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AC1FA6-5480-416A-BCCD-A2B8966064EE}"/>
              </a:ext>
            </a:extLst>
          </p:cNvPr>
          <p:cNvSpPr txBox="1">
            <a:spLocks/>
          </p:cNvSpPr>
          <p:nvPr/>
        </p:nvSpPr>
        <p:spPr>
          <a:xfrm>
            <a:off x="-471462" y="4292412"/>
            <a:ext cx="10058400" cy="958185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gradient learning predicts these outcomes</a:t>
            </a:r>
          </a:p>
        </p:txBody>
      </p:sp>
    </p:spTree>
    <p:extLst>
      <p:ext uri="{BB962C8B-B14F-4D97-AF65-F5344CB8AC3E}">
        <p14:creationId xmlns:p14="http://schemas.microsoft.com/office/powerpoint/2010/main" val="288776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00A597-EE37-4B22-A1C1-8E9070E2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543621"/>
            <a:ext cx="8312728" cy="57267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1757E4-90E4-41BA-8B4D-C0C9CED4D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71267"/>
            <a:ext cx="9144000" cy="787335"/>
          </a:xfrm>
        </p:spPr>
        <p:txBody>
          <a:bodyPr>
            <a:normAutofit/>
          </a:bodyPr>
          <a:lstStyle/>
          <a:p>
            <a:r>
              <a:rPr lang="en-US" b="0" dirty="0"/>
              <a:t>vignette:  </a:t>
            </a:r>
            <a:r>
              <a:rPr lang="en-US" dirty="0"/>
              <a:t>treadmill adaptation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A822967-11F5-4571-AE21-93791648BD3A}"/>
              </a:ext>
            </a:extLst>
          </p:cNvPr>
          <p:cNvSpPr txBox="1">
            <a:spLocks/>
          </p:cNvSpPr>
          <p:nvPr/>
        </p:nvSpPr>
        <p:spPr>
          <a:xfrm>
            <a:off x="0" y="6070666"/>
            <a:ext cx="9323798" cy="787335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Snaterse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, Ton,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Kuo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Donelan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J Applied Physiology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 2011 </a:t>
            </a: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Distinct fast and slow processes contribute to the selection of preferred step frequency during human walking</a:t>
            </a:r>
          </a:p>
        </p:txBody>
      </p:sp>
      <p:sp>
        <p:nvSpPr>
          <p:cNvPr id="7" name="Rounded Rectangle 40">
            <a:extLst>
              <a:ext uri="{FF2B5EF4-FFF2-40B4-BE49-F238E27FC236}">
                <a16:creationId xmlns:a16="http://schemas.microsoft.com/office/drawing/2014/main" id="{A13EEF33-2382-42A0-B28F-8CD6AE460F7E}"/>
              </a:ext>
            </a:extLst>
          </p:cNvPr>
          <p:cNvSpPr/>
          <p:nvPr/>
        </p:nvSpPr>
        <p:spPr>
          <a:xfrm>
            <a:off x="770338" y="3351945"/>
            <a:ext cx="3539914" cy="2612204"/>
          </a:xfrm>
          <a:prstGeom prst="roundRect">
            <a:avLst/>
          </a:prstGeom>
          <a:noFill/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B4C1A-DD9D-48BA-BBB4-1D0E55A76396}"/>
              </a:ext>
            </a:extLst>
          </p:cNvPr>
          <p:cNvSpPr/>
          <p:nvPr/>
        </p:nvSpPr>
        <p:spPr>
          <a:xfrm>
            <a:off x="77075" y="2805703"/>
            <a:ext cx="4926440" cy="51629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human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 preference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035824-2105-430B-8C79-8B777794873B}"/>
              </a:ext>
            </a:extLst>
          </p:cNvPr>
          <p:cNvSpPr/>
          <p:nvPr/>
        </p:nvSpPr>
        <p:spPr>
          <a:xfrm rot="16200000">
            <a:off x="-845502" y="4505766"/>
            <a:ext cx="2530447" cy="48923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348365-A3B9-40BF-A05D-62899CFB33E8}"/>
              </a:ext>
            </a:extLst>
          </p:cNvPr>
          <p:cNvSpPr/>
          <p:nvPr/>
        </p:nvSpPr>
        <p:spPr>
          <a:xfrm rot="16200000">
            <a:off x="3556997" y="4500627"/>
            <a:ext cx="2530447" cy="48923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B2EAC-042A-4CC7-ABEE-DC94E0365AE7}"/>
              </a:ext>
            </a:extLst>
          </p:cNvPr>
          <p:cNvSpPr/>
          <p:nvPr/>
        </p:nvSpPr>
        <p:spPr>
          <a:xfrm>
            <a:off x="1275072" y="6035816"/>
            <a:ext cx="2530447" cy="303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speed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92D82-1A1E-4B23-B392-891032D36FAA}"/>
              </a:ext>
            </a:extLst>
          </p:cNvPr>
          <p:cNvSpPr/>
          <p:nvPr/>
        </p:nvSpPr>
        <p:spPr>
          <a:xfrm>
            <a:off x="5639933" y="6040085"/>
            <a:ext cx="2530447" cy="30377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speed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40">
            <a:extLst>
              <a:ext uri="{FF2B5EF4-FFF2-40B4-BE49-F238E27FC236}">
                <a16:creationId xmlns:a16="http://schemas.microsoft.com/office/drawing/2014/main" id="{C9F32A53-E0F7-4762-AFC9-260948544120}"/>
              </a:ext>
            </a:extLst>
          </p:cNvPr>
          <p:cNvSpPr/>
          <p:nvPr/>
        </p:nvSpPr>
        <p:spPr>
          <a:xfrm>
            <a:off x="5135199" y="3357082"/>
            <a:ext cx="3539914" cy="261220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E7DC9E-C686-46F1-9267-DFA787D93000}"/>
              </a:ext>
            </a:extLst>
          </p:cNvPr>
          <p:cNvSpPr/>
          <p:nvPr/>
        </p:nvSpPr>
        <p:spPr>
          <a:xfrm>
            <a:off x="4666312" y="2810840"/>
            <a:ext cx="4477688" cy="51629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machine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 preference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coupling humans and machines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5" y="3854706"/>
            <a:ext cx="4151468" cy="276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s.yimg.com/ny/api/res/1.2/U_91lJLenp4PDGo3PMiYrQ--~A/YXBwaWQ9aGlnaGxhbmRlcjtzbT0xO3c9MTI4MDtoPTk2MA--/http:/media.zenfs.com/en-US/homerun/ccn_656/ef11676be553e864b7c2954b5b425f81">
            <a:extLst>
              <a:ext uri="{FF2B5EF4-FFF2-40B4-BE49-F238E27FC236}">
                <a16:creationId xmlns:a16="http://schemas.microsoft.com/office/drawing/2014/main" id="{AFDCC7B0-E461-4C57-BD94-3B65DFBD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96" y="2590812"/>
            <a:ext cx="3659386" cy="1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lastdriverlicenseholder.files.wordpress.com/2018/05/waymo-crash.png">
            <a:extLst>
              <a:ext uri="{FF2B5EF4-FFF2-40B4-BE49-F238E27FC236}">
                <a16:creationId xmlns:a16="http://schemas.microsoft.com/office/drawing/2014/main" id="{BB59C2E1-0923-4D50-A00D-3F1B9DE9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061" r="35979" b="34141"/>
          <a:stretch/>
        </p:blipFill>
        <p:spPr bwMode="auto">
          <a:xfrm>
            <a:off x="5055596" y="4574961"/>
            <a:ext cx="3659385" cy="20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E2ADF32-8964-4B26-939C-CCF837059544}"/>
              </a:ext>
            </a:extLst>
          </p:cNvPr>
          <p:cNvSpPr txBox="1">
            <a:spLocks/>
          </p:cNvSpPr>
          <p:nvPr/>
        </p:nvSpPr>
        <p:spPr>
          <a:xfrm>
            <a:off x="-461213" y="2624527"/>
            <a:ext cx="10058400" cy="1419476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naïve coupling </a:t>
            </a:r>
            <a:r>
              <a:rPr lang="en-US">
                <a:solidFill>
                  <a:srgbClr val="FFFFFF"/>
                </a:solidFill>
              </a:rPr>
              <a:t>can lead to performance loss</a:t>
            </a:r>
          </a:p>
          <a:p>
            <a:r>
              <a:rPr lang="en-US">
                <a:solidFill>
                  <a:srgbClr val="FFFFFF"/>
                </a:solidFill>
              </a:rPr>
              <a:t> ranging from mild to catastrophic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1BA7E3-06FC-47C6-9767-EB6906236C37}"/>
              </a:ext>
            </a:extLst>
          </p:cNvPr>
          <p:cNvGrpSpPr/>
          <p:nvPr/>
        </p:nvGrpSpPr>
        <p:grpSpPr>
          <a:xfrm>
            <a:off x="0" y="-15411"/>
            <a:ext cx="8866598" cy="6819288"/>
            <a:chOff x="0" y="0"/>
            <a:chExt cx="8866598" cy="68192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D6C8D5-7F3E-497F-B8E0-2C38CA386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06" r="3034"/>
            <a:stretch/>
          </p:blipFill>
          <p:spPr>
            <a:xfrm>
              <a:off x="0" y="0"/>
              <a:ext cx="8866598" cy="644963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230B5C-22CB-4967-A4FE-D629771FB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97" y="6396409"/>
              <a:ext cx="8207319" cy="42287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3C04FE-2B17-4ABC-90F8-43C20AC5A52D}"/>
                </a:ext>
              </a:extLst>
            </p:cNvPr>
            <p:cNvSpPr/>
            <p:nvPr/>
          </p:nvSpPr>
          <p:spPr>
            <a:xfrm>
              <a:off x="0" y="3210674"/>
              <a:ext cx="400692" cy="416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68-C904-4388-8C60-ED0E7263CE69}"/>
              </a:ext>
            </a:extLst>
          </p:cNvPr>
          <p:cNvSpPr/>
          <p:nvPr/>
        </p:nvSpPr>
        <p:spPr>
          <a:xfrm rot="16200000">
            <a:off x="-965574" y="1389913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frequency (Hz)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DBA4C8-6620-4776-9019-90E8ADC694F8}"/>
              </a:ext>
            </a:extLst>
          </p:cNvPr>
          <p:cNvSpPr/>
          <p:nvPr/>
        </p:nvSpPr>
        <p:spPr>
          <a:xfrm rot="16200000">
            <a:off x="-965574" y="4691345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frequency (Hz)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8D932-38A0-47A1-946C-45417508D703}"/>
              </a:ext>
            </a:extLst>
          </p:cNvPr>
          <p:cNvSpPr/>
          <p:nvPr/>
        </p:nvSpPr>
        <p:spPr>
          <a:xfrm>
            <a:off x="1411181" y="6541067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speed (m/sec)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FD5D6C-27F2-4F6F-BDF6-549D53B84B5C}"/>
              </a:ext>
            </a:extLst>
          </p:cNvPr>
          <p:cNvSpPr/>
          <p:nvPr/>
        </p:nvSpPr>
        <p:spPr>
          <a:xfrm>
            <a:off x="5621873" y="6540602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time (sec)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07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10FC5-2B25-466A-B522-E0382542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" y="0"/>
            <a:ext cx="9144000" cy="3674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5C1E25-8FAA-41B9-90EF-645945D01C81}"/>
              </a:ext>
            </a:extLst>
          </p:cNvPr>
          <p:cNvSpPr/>
          <p:nvPr/>
        </p:nvSpPr>
        <p:spPr>
          <a:xfrm>
            <a:off x="4013" y="0"/>
            <a:ext cx="400692" cy="41610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ECB775-E286-4A6E-BBC5-E835CD8F5303}"/>
              </a:ext>
            </a:extLst>
          </p:cNvPr>
          <p:cNvSpPr/>
          <p:nvPr/>
        </p:nvSpPr>
        <p:spPr>
          <a:xfrm rot="16200000">
            <a:off x="-970710" y="1553390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006F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frequency (Hz)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A53A7-0081-4E3A-8BDE-63F94D67111F}"/>
              </a:ext>
            </a:extLst>
          </p:cNvPr>
          <p:cNvSpPr/>
          <p:nvPr/>
        </p:nvSpPr>
        <p:spPr>
          <a:xfrm>
            <a:off x="1411182" y="3403111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speed (m/sec)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8A4B46-A1F4-429A-BB31-87DC9966701F}"/>
              </a:ext>
            </a:extLst>
          </p:cNvPr>
          <p:cNvSpPr/>
          <p:nvPr/>
        </p:nvSpPr>
        <p:spPr>
          <a:xfrm>
            <a:off x="5621874" y="3402646"/>
            <a:ext cx="2300406" cy="334157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 charset="0"/>
              </a:rPr>
              <a:t>time (sec)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7EADD-3F3E-4924-B3C7-5E3730647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8487"/>
            <a:ext cx="9144000" cy="192950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27D8DA9-BCD9-4C3F-B315-614ACBA769BD}"/>
              </a:ext>
            </a:extLst>
          </p:cNvPr>
          <p:cNvSpPr txBox="1">
            <a:spLocks/>
          </p:cNvSpPr>
          <p:nvPr/>
        </p:nvSpPr>
        <p:spPr>
          <a:xfrm>
            <a:off x="-471462" y="3813320"/>
            <a:ext cx="10058400" cy="958185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gradient learning predicts these outcomes</a:t>
            </a:r>
          </a:p>
        </p:txBody>
      </p:sp>
    </p:spTree>
    <p:extLst>
      <p:ext uri="{BB962C8B-B14F-4D97-AF65-F5344CB8AC3E}">
        <p14:creationId xmlns:p14="http://schemas.microsoft.com/office/powerpoint/2010/main" val="6237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E7EF7A54-1C79-43CE-8305-008AE6E8D83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ea typeface="ＭＳ Ｐゴシック" charset="-128"/>
              </a:rPr>
              <a:t>analysis of gradient learning model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2ABAF97-5342-491C-81E1-B8A19795F3BE}"/>
              </a:ext>
            </a:extLst>
          </p:cNvPr>
          <p:cNvSpPr txBox="1">
            <a:spLocks/>
          </p:cNvSpPr>
          <p:nvPr/>
        </p:nvSpPr>
        <p:spPr>
          <a:xfrm>
            <a:off x="-471462" y="2384507"/>
            <a:ext cx="10058400" cy="2425422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(when)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 does co-adaptation converge?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b="1" baseline="0" dirty="0"/>
              <a:t>what does it converge to? </a:t>
            </a:r>
            <a:r>
              <a:rPr lang="en-US" sz="4400" b="1" dirty="0"/>
              <a:t> how fast?</a:t>
            </a:r>
            <a:endParaRPr lang="en-US" sz="4400" b="1" baseline="0" dirty="0"/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charset="0"/>
                <a:cs typeface="Calibri" charset="0"/>
              </a:rPr>
              <a:t>can machine improve convergence?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BA7145-878E-48EC-A599-0195DDD797DE}"/>
              </a:ext>
            </a:extLst>
          </p:cNvPr>
          <p:cNvSpPr txBox="1">
            <a:spLocks/>
          </p:cNvSpPr>
          <p:nvPr/>
        </p:nvSpPr>
        <p:spPr>
          <a:xfrm>
            <a:off x="2057399" y="6174941"/>
            <a:ext cx="7086601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Chasnov</a:t>
            </a:r>
            <a:r>
              <a:rPr lang="en-US" sz="1600" dirty="0"/>
              <a:t>, Ratliff, Mazumdar, Burden </a:t>
            </a:r>
            <a:r>
              <a:rPr lang="en-US" sz="1600" i="1" dirty="0"/>
              <a:t>UAI 2019 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Convergence analysis for gradient-based learning in continuous games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8378B3-7E25-4968-B5A1-45A4D48AF1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17982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571529-E8DF-4371-94F1-1888AA41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0" y="6186019"/>
            <a:ext cx="685799" cy="679730"/>
          </a:xfrm>
          <a:prstGeom prst="rect">
            <a:avLst/>
          </a:prstGeom>
          <a:ln w="38100"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88FFD6-64D8-4AFE-8CFA-9E73D425E99F}"/>
              </a:ext>
            </a:extLst>
          </p:cNvPr>
          <p:cNvGrpSpPr/>
          <p:nvPr/>
        </p:nvGrpSpPr>
        <p:grpSpPr>
          <a:xfrm>
            <a:off x="0" y="5495211"/>
            <a:ext cx="9144000" cy="690679"/>
            <a:chOff x="0" y="6174941"/>
            <a:chExt cx="9144000" cy="69067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D5CD57-10B1-4F71-B9A6-47390786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5800" y="6179820"/>
              <a:ext cx="685800" cy="685800"/>
            </a:xfrm>
            <a:prstGeom prst="rect">
              <a:avLst/>
            </a:prstGeom>
          </p:spPr>
        </p:pic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A5D3586F-3C0F-478A-96EE-9DF21A750FBC}"/>
                </a:ext>
              </a:extLst>
            </p:cNvPr>
            <p:cNvSpPr txBox="1">
              <a:spLocks/>
            </p:cNvSpPr>
            <p:nvPr/>
          </p:nvSpPr>
          <p:spPr>
            <a:xfrm>
              <a:off x="2743200" y="6174941"/>
              <a:ext cx="6400800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dirty="0" err="1"/>
                <a:t>Chasnov</a:t>
              </a:r>
              <a:r>
                <a:rPr lang="en-US" sz="1600" dirty="0"/>
                <a:t>, </a:t>
              </a:r>
              <a:r>
                <a:rPr lang="en-US" sz="1600" dirty="0" err="1"/>
                <a:t>Parsa</a:t>
              </a:r>
              <a:r>
                <a:rPr lang="en-US" sz="1600" dirty="0"/>
                <a:t>, </a:t>
              </a:r>
              <a:r>
                <a:rPr lang="en-US" sz="1600" dirty="0" err="1"/>
                <a:t>Yamagami</a:t>
              </a:r>
              <a:r>
                <a:rPr lang="en-US" sz="1600" dirty="0"/>
                <a:t>, Ratliff </a:t>
              </a:r>
              <a:r>
                <a:rPr lang="en-US" sz="1600" i="1" dirty="0"/>
                <a:t>SPIE 2019</a:t>
              </a:r>
              <a:endParaRPr lang="en-US" sz="1600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Experiments with sensorimotor games in dynamic 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Font typeface="LucidaGrande" charset="0"/>
                <a:buNone/>
              </a:pPr>
              <a:r>
                <a:rPr lang="en-US" sz="1600" i="1" dirty="0"/>
                <a:t>human/machine interaction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315956-2526-4B43-BE83-97A24E55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371600" y="6182038"/>
              <a:ext cx="685800" cy="67973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B4AE0F2-145B-4CCA-8CFD-AFD1D776D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CF615E-CD82-45AA-85B7-1DAFE9730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057400" y="6180712"/>
              <a:ext cx="685799" cy="679730"/>
            </a:xfrm>
            <a:prstGeom prst="rect">
              <a:avLst/>
            </a:prstGeom>
            <a:ln w="38100">
              <a:noFill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B7F49F-9EAB-4EAB-9380-A213D616F7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74633" y="6189871"/>
            <a:ext cx="679730" cy="679730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6F3BC4-A420-4C76-911C-F9917BDEEDDB}"/>
                  </a:ext>
                </a:extLst>
              </p:cNvPr>
              <p:cNvSpPr/>
              <p:nvPr/>
            </p:nvSpPr>
            <p:spPr>
              <a:xfrm>
                <a:off x="801535" y="1148467"/>
                <a:ext cx="3549305" cy="663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6F3BC4-A420-4C76-911C-F9917BDEED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35" y="1148467"/>
                <a:ext cx="3549305" cy="6638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42A2B2-2BC0-4658-989D-1DAE92EC0ECB}"/>
                  </a:ext>
                </a:extLst>
              </p:cNvPr>
              <p:cNvSpPr/>
              <p:nvPr/>
            </p:nvSpPr>
            <p:spPr>
              <a:xfrm>
                <a:off x="4518099" y="1148747"/>
                <a:ext cx="3789050" cy="663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altLang="en-US" sz="3600" b="0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altLang="en-US" sz="36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en-US" sz="3600" b="0" i="1" kern="0" smtClean="0">
                              <a:solidFill>
                                <a:srgbClr val="A95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en-US" sz="3600" i="1" ker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sSub>
                        <m:sSubPr>
                          <m:ctrlPr>
                            <a:rPr lang="en-US" altLang="en-US" sz="360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en-US" sz="36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en-US" sz="3600" i="1" kern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A95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kumimoji="0" lang="en-US" alt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42A2B2-2BC0-4658-989D-1DAE92EC0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099" y="1148747"/>
                <a:ext cx="3789050" cy="6638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1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E7EF7A54-1C79-43CE-8305-008AE6E8D83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65180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application:  </a:t>
            </a:r>
            <a:r>
              <a:rPr lang="en-US" dirty="0">
                <a:solidFill>
                  <a:srgbClr val="A95FFF"/>
                </a:solidFill>
              </a:rPr>
              <a:t>brain</a:t>
            </a:r>
            <a:r>
              <a:rPr lang="en-US" dirty="0"/>
              <a:t>/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interface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53E80F-29D9-4BF8-98C0-90EE668300A3}"/>
              </a:ext>
            </a:extLst>
          </p:cNvPr>
          <p:cNvGrpSpPr/>
          <p:nvPr/>
        </p:nvGrpSpPr>
        <p:grpSpPr>
          <a:xfrm>
            <a:off x="0" y="6174941"/>
            <a:ext cx="9144000" cy="690808"/>
            <a:chOff x="0" y="6174941"/>
            <a:chExt cx="9144000" cy="690808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83BA7145-878E-48EC-A599-0195DDD797DE}"/>
                </a:ext>
              </a:extLst>
            </p:cNvPr>
            <p:cNvSpPr txBox="1">
              <a:spLocks/>
            </p:cNvSpPr>
            <p:nvPr/>
          </p:nvSpPr>
          <p:spPr>
            <a:xfrm>
              <a:off x="1371599" y="6174941"/>
              <a:ext cx="7772401" cy="683059"/>
            </a:xfrm>
            <a:prstGeom prst="rect">
              <a:avLst/>
            </a:prstGeom>
            <a:solidFill>
              <a:srgbClr val="000000"/>
            </a:solidFill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Madduri</a:t>
              </a:r>
              <a:r>
                <a:rPr lang="en-US" sz="1600" dirty="0"/>
                <a:t>, Burden, </a:t>
              </a:r>
              <a:r>
                <a:rPr lang="en-US" sz="1600" dirty="0" err="1"/>
                <a:t>Orsborn</a:t>
              </a:r>
              <a:r>
                <a:rPr lang="en-US" sz="1600" dirty="0"/>
                <a:t> </a:t>
              </a:r>
              <a:r>
                <a:rPr lang="en-US" sz="1600" i="1" dirty="0"/>
                <a:t>IEEE NER</a:t>
              </a:r>
              <a:r>
                <a:rPr lang="en-US" sz="1600" dirty="0"/>
                <a:t> 2021 </a:t>
              </a:r>
              <a:endParaRPr lang="en-US" sz="1600" i="1" dirty="0"/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A game-theoretic model for co-adaptive brain-machine interfaces</a:t>
              </a:r>
              <a:br>
                <a:rPr lang="en-US" sz="1600" i="1" dirty="0"/>
              </a:br>
              <a:r>
                <a:rPr lang="en-US" sz="1600" dirty="0"/>
                <a:t>(</a:t>
              </a:r>
              <a:r>
                <a:rPr lang="en-US" sz="1600" dirty="0" err="1"/>
                <a:t>bioRxiv</a:t>
              </a:r>
              <a:r>
                <a:rPr lang="en-US" sz="1600" dirty="0"/>
                <a:t> DOI:10.1101/2020.12.11.421800)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8378B3-7E25-4968-B5A1-45A4D48AF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179820"/>
              <a:ext cx="685800" cy="6858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571529-E8DF-4371-94F1-1888AA415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8834" y="6186019"/>
              <a:ext cx="679730" cy="679730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8FB5CE7-018D-456E-9D67-B051F863F12F}"/>
              </a:ext>
            </a:extLst>
          </p:cNvPr>
          <p:cNvGrpSpPr/>
          <p:nvPr/>
        </p:nvGrpSpPr>
        <p:grpSpPr>
          <a:xfrm>
            <a:off x="562178" y="760740"/>
            <a:ext cx="7900378" cy="1967651"/>
            <a:chOff x="562178" y="982720"/>
            <a:chExt cx="7900378" cy="1967651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BB82BF14-61F1-4979-8360-1DE145B6B815}"/>
                </a:ext>
              </a:extLst>
            </p:cNvPr>
            <p:cNvSpPr/>
            <p:nvPr/>
          </p:nvSpPr>
          <p:spPr>
            <a:xfrm>
              <a:off x="1997741" y="1356106"/>
              <a:ext cx="1426966" cy="1426966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ED1B99C8-3A4A-4F56-A5CE-F9233D947A24}"/>
                </a:ext>
              </a:extLst>
            </p:cNvPr>
            <p:cNvSpPr/>
            <p:nvPr/>
          </p:nvSpPr>
          <p:spPr>
            <a:xfrm>
              <a:off x="4586126" y="1713384"/>
              <a:ext cx="711284" cy="711284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i="1" dirty="0">
                  <a:solidFill>
                    <a:srgbClr val="A95FFF"/>
                  </a:solidFill>
                  <a:latin typeface="Georgia" charset="0"/>
                  <a:ea typeface="Georgia" charset="0"/>
                  <a:cs typeface="Georgia" charset="0"/>
                </a:rPr>
                <a:t>B</a:t>
              </a:r>
            </a:p>
          </p:txBody>
        </p:sp>
        <p:sp>
          <p:nvSpPr>
            <p:cNvPr id="121" name="Rounded Rectangle 20">
              <a:extLst>
                <a:ext uri="{FF2B5EF4-FFF2-40B4-BE49-F238E27FC236}">
                  <a16:creationId xmlns:a16="http://schemas.microsoft.com/office/drawing/2014/main" id="{BAB37582-60F2-4A0D-924D-D16AB87C6E83}"/>
                </a:ext>
              </a:extLst>
            </p:cNvPr>
            <p:cNvSpPr/>
            <p:nvPr/>
          </p:nvSpPr>
          <p:spPr>
            <a:xfrm>
              <a:off x="6458829" y="1717480"/>
              <a:ext cx="712400" cy="703092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36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M</a:t>
              </a: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ADEA81FA-EAFF-4D06-8DFC-B29226D7BF29}"/>
                </a:ext>
              </a:extLst>
            </p:cNvPr>
            <p:cNvCxnSpPr>
              <a:cxnSpLocks/>
              <a:stCxn id="119" idx="3"/>
              <a:endCxn id="121" idx="1"/>
            </p:cNvCxnSpPr>
            <p:nvPr/>
          </p:nvCxnSpPr>
          <p:spPr>
            <a:xfrm>
              <a:off x="5297410" y="2069026"/>
              <a:ext cx="1161419" cy="0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ounded Rectangle 25">
              <a:extLst>
                <a:ext uri="{FF2B5EF4-FFF2-40B4-BE49-F238E27FC236}">
                  <a16:creationId xmlns:a16="http://schemas.microsoft.com/office/drawing/2014/main" id="{67580670-B95E-400E-BE6D-53A85B35FA5D}"/>
                </a:ext>
              </a:extLst>
            </p:cNvPr>
            <p:cNvSpPr/>
            <p:nvPr/>
          </p:nvSpPr>
          <p:spPr>
            <a:xfrm>
              <a:off x="5627312" y="1567508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800" i="1" dirty="0">
                  <a:solidFill>
                    <a:srgbClr val="33006F">
                      <a:lumMod val="40000"/>
                      <a:lumOff val="60000"/>
                    </a:srgbClr>
                  </a:solidFill>
                  <a:latin typeface="Georgia" charset="0"/>
                  <a:ea typeface="Georgia" charset="0"/>
                  <a:cs typeface="Georgia" charset="0"/>
                </a:rPr>
                <a:t>f</a:t>
              </a:r>
            </a:p>
          </p:txBody>
        </p:sp>
        <p:sp>
          <p:nvSpPr>
            <p:cNvPr id="143" name="Rounded Rectangle 36">
              <a:extLst>
                <a:ext uri="{FF2B5EF4-FFF2-40B4-BE49-F238E27FC236}">
                  <a16:creationId xmlns:a16="http://schemas.microsoft.com/office/drawing/2014/main" id="{FFB7FCC2-3CCF-46F1-B4B1-EB87074F6190}"/>
                </a:ext>
              </a:extLst>
            </p:cNvPr>
            <p:cNvSpPr/>
            <p:nvPr/>
          </p:nvSpPr>
          <p:spPr>
            <a:xfrm>
              <a:off x="7388213" y="1551727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800" i="1" dirty="0">
                  <a:solidFill>
                    <a:srgbClr val="FFC000"/>
                  </a:solidFill>
                  <a:latin typeface="Georgia" charset="0"/>
                  <a:ea typeface="Georgia" charset="0"/>
                  <a:cs typeface="Georgia" charset="0"/>
                </a:rPr>
                <a:t>y</a:t>
              </a:r>
            </a:p>
          </p:txBody>
        </p:sp>
        <p:cxnSp>
          <p:nvCxnSpPr>
            <p:cNvPr id="144" name="Elbow Connector 37">
              <a:extLst>
                <a:ext uri="{FF2B5EF4-FFF2-40B4-BE49-F238E27FC236}">
                  <a16:creationId xmlns:a16="http://schemas.microsoft.com/office/drawing/2014/main" id="{DAF35B12-E4D5-47A2-BD6B-F4D3BEBF5980}"/>
                </a:ext>
              </a:extLst>
            </p:cNvPr>
            <p:cNvCxnSpPr>
              <a:cxnSpLocks/>
              <a:stCxn id="121" idx="3"/>
              <a:endCxn id="118" idx="2"/>
            </p:cNvCxnSpPr>
            <p:nvPr/>
          </p:nvCxnSpPr>
          <p:spPr>
            <a:xfrm flipH="1">
              <a:off x="2711224" y="2069026"/>
              <a:ext cx="4460005" cy="714046"/>
            </a:xfrm>
            <a:prstGeom prst="bentConnector4">
              <a:avLst>
                <a:gd name="adj1" fmla="val -16420"/>
                <a:gd name="adj2" fmla="val 132015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29828892-16F2-455A-B0AD-07ED83C0E51E}"/>
                </a:ext>
              </a:extLst>
            </p:cNvPr>
            <p:cNvCxnSpPr>
              <a:cxnSpLocks/>
              <a:stCxn id="118" idx="3"/>
              <a:endCxn id="119" idx="1"/>
            </p:cNvCxnSpPr>
            <p:nvPr/>
          </p:nvCxnSpPr>
          <p:spPr>
            <a:xfrm flipV="1">
              <a:off x="3424707" y="2069026"/>
              <a:ext cx="1161419" cy="563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ounded Rectangle 25">
              <a:extLst>
                <a:ext uri="{FF2B5EF4-FFF2-40B4-BE49-F238E27FC236}">
                  <a16:creationId xmlns:a16="http://schemas.microsoft.com/office/drawing/2014/main" id="{A0EDDA03-B790-4D75-BEBE-F19EB4499C27}"/>
                </a:ext>
              </a:extLst>
            </p:cNvPr>
            <p:cNvSpPr/>
            <p:nvPr/>
          </p:nvSpPr>
          <p:spPr>
            <a:xfrm>
              <a:off x="3754051" y="1566946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800" i="1" dirty="0">
                  <a:solidFill>
                    <a:srgbClr val="00B050"/>
                  </a:solidFill>
                  <a:latin typeface="Georgia" charset="0"/>
                  <a:ea typeface="Georgia" charset="0"/>
                  <a:cs typeface="Georgia" charset="0"/>
                </a:rPr>
                <a:t>e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8DFFD9A-E31B-4C97-AC82-95BF2B4B76E9}"/>
                </a:ext>
              </a:extLst>
            </p:cNvPr>
            <p:cNvSpPr txBox="1"/>
            <p:nvPr/>
          </p:nvSpPr>
          <p:spPr>
            <a:xfrm>
              <a:off x="4133484" y="2365596"/>
              <a:ext cx="16040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95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brain</a:t>
              </a:r>
              <a:endParaRPr lang="en-US" sz="3200" b="1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2998888-81E9-4E83-8C5D-88D5899412E8}"/>
                </a:ext>
              </a:extLst>
            </p:cNvPr>
            <p:cNvSpPr txBox="1"/>
            <p:nvPr/>
          </p:nvSpPr>
          <p:spPr>
            <a:xfrm>
              <a:off x="6030483" y="2357216"/>
              <a:ext cx="160407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decoder</a:t>
              </a:r>
              <a:endParaRPr lang="en-US" sz="3200" b="1" dirty="0">
                <a:solidFill>
                  <a:srgbClr val="FFC000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DFFB7A1-76E3-45B6-8D62-78F7AA810C3B}"/>
                </a:ext>
              </a:extLst>
            </p:cNvPr>
            <p:cNvSpPr txBox="1"/>
            <p:nvPr/>
          </p:nvSpPr>
          <p:spPr>
            <a:xfrm>
              <a:off x="3190922" y="989138"/>
              <a:ext cx="1604074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visual</a:t>
              </a:r>
            </a:p>
            <a:p>
              <a:pPr algn="ctr">
                <a:lnSpc>
                  <a:spcPts val="2500"/>
                </a:lnSpc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error</a:t>
              </a:r>
              <a:endParaRPr lang="en-US" sz="3200" b="1" i="1" dirty="0">
                <a:solidFill>
                  <a:srgbClr val="00B050"/>
                </a:solidFill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F64DBF1-42BF-4DB7-9C6B-5C29E0B60BDE}"/>
                </a:ext>
              </a:extLst>
            </p:cNvPr>
            <p:cNvSpPr txBox="1"/>
            <p:nvPr/>
          </p:nvSpPr>
          <p:spPr>
            <a:xfrm>
              <a:off x="4871155" y="982918"/>
              <a:ext cx="2037606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A95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neural firing rates</a:t>
              </a:r>
              <a:endParaRPr lang="en-US" sz="3200" b="1" i="1" dirty="0">
                <a:solidFill>
                  <a:srgbClr val="A95FFF"/>
                </a:solidFill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85944E55-C07C-4DB5-BB8F-11AA237CD2C3}"/>
                </a:ext>
              </a:extLst>
            </p:cNvPr>
            <p:cNvSpPr txBox="1"/>
            <p:nvPr/>
          </p:nvSpPr>
          <p:spPr>
            <a:xfrm>
              <a:off x="6858482" y="982720"/>
              <a:ext cx="1604074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decoder</a:t>
              </a:r>
            </a:p>
            <a:p>
              <a:pPr algn="ctr">
                <a:lnSpc>
                  <a:spcPts val="2500"/>
                </a:lnSpc>
              </a:pPr>
              <a:r>
                <a:rPr lang="en-US" sz="3200" b="1" i="1" dirty="0">
                  <a:solidFill>
                    <a:srgbClr val="FFC000"/>
                  </a:solidFill>
                  <a:latin typeface="Calibri"/>
                </a:rPr>
                <a:t>output</a:t>
              </a:r>
              <a:endParaRPr lang="en-US" sz="3200" b="1" i="1" dirty="0">
                <a:solidFill>
                  <a:srgbClr val="FFC000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44447670-16B4-47CC-A730-071C5D03FFB3}"/>
                </a:ext>
              </a:extLst>
            </p:cNvPr>
            <p:cNvSpPr/>
            <p:nvPr/>
          </p:nvSpPr>
          <p:spPr>
            <a:xfrm>
              <a:off x="3028052" y="2416516"/>
              <a:ext cx="200400" cy="200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9CD2D9AC-0956-45F3-BFAC-626C50FBB8F4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817626" y="2059635"/>
              <a:ext cx="1180115" cy="9954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ounded Rectangle 25">
              <a:extLst>
                <a:ext uri="{FF2B5EF4-FFF2-40B4-BE49-F238E27FC236}">
                  <a16:creationId xmlns:a16="http://schemas.microsoft.com/office/drawing/2014/main" id="{BC8A3530-317A-45F8-9358-29597DA8AF77}"/>
                </a:ext>
              </a:extLst>
            </p:cNvPr>
            <p:cNvSpPr/>
            <p:nvPr/>
          </p:nvSpPr>
          <p:spPr>
            <a:xfrm>
              <a:off x="1114176" y="1556991"/>
              <a:ext cx="492688" cy="492688"/>
            </a:xfrm>
            <a:prstGeom prst="roundRect">
              <a:avLst/>
            </a:prstGeom>
            <a:no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/>
              <a:r>
                <a:rPr lang="en-US" sz="2800" i="1" dirty="0">
                  <a:solidFill>
                    <a:srgbClr val="FD6E19"/>
                  </a:solidFill>
                  <a:latin typeface="Georgia" charset="0"/>
                  <a:ea typeface="Georgia" charset="0"/>
                  <a:cs typeface="Georgia" charset="0"/>
                </a:rPr>
                <a:t>t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5B8FB080-1A12-49EE-8B7E-D2C2B7B20041}"/>
                </a:ext>
              </a:extLst>
            </p:cNvPr>
            <p:cNvSpPr txBox="1"/>
            <p:nvPr/>
          </p:nvSpPr>
          <p:spPr>
            <a:xfrm>
              <a:off x="562178" y="994776"/>
              <a:ext cx="1604074" cy="761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D6E1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visual</a:t>
              </a:r>
            </a:p>
            <a:p>
              <a:pPr algn="ctr">
                <a:lnSpc>
                  <a:spcPts val="2500"/>
                </a:lnSpc>
              </a:pPr>
              <a:r>
                <a:rPr lang="en-US" sz="3200" b="1" i="1" dirty="0">
                  <a:solidFill>
                    <a:srgbClr val="FD6E19"/>
                  </a:solidFill>
                  <a:latin typeface="Calibri"/>
                </a:rPr>
                <a:t>target</a:t>
              </a:r>
              <a:endParaRPr lang="en-US" sz="3200" b="1" i="1" dirty="0">
                <a:solidFill>
                  <a:srgbClr val="FD6E19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DFB7AD3-459E-46F2-B3B2-324BF9E65663}"/>
                </a:ext>
              </a:extLst>
            </p:cNvPr>
            <p:cNvSpPr/>
            <p:nvPr/>
          </p:nvSpPr>
          <p:spPr>
            <a:xfrm>
              <a:off x="2182045" y="1594628"/>
              <a:ext cx="200400" cy="200400"/>
            </a:xfrm>
            <a:prstGeom prst="ellipse">
              <a:avLst/>
            </a:prstGeom>
            <a:solidFill>
              <a:srgbClr val="FD6E1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00D7D350-B43F-4FE6-B35C-DBBABD733E6D}"/>
                </a:ext>
              </a:extLst>
            </p:cNvPr>
            <p:cNvCxnSpPr>
              <a:cxnSpLocks/>
              <a:stCxn id="179" idx="5"/>
              <a:endCxn id="171" idx="1"/>
            </p:cNvCxnSpPr>
            <p:nvPr/>
          </p:nvCxnSpPr>
          <p:spPr>
            <a:xfrm>
              <a:off x="2353097" y="1765680"/>
              <a:ext cx="704303" cy="680184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F524747-A77E-443E-9D8C-52377AE07BD5}"/>
              </a:ext>
            </a:extLst>
          </p:cNvPr>
          <p:cNvGrpSpPr/>
          <p:nvPr/>
        </p:nvGrpSpPr>
        <p:grpSpPr>
          <a:xfrm>
            <a:off x="0" y="3609623"/>
            <a:ext cx="8334265" cy="670722"/>
            <a:chOff x="0" y="3609623"/>
            <a:chExt cx="8334265" cy="6707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117FD5A-B254-4A47-9085-903565CC6066}"/>
                    </a:ext>
                  </a:extLst>
                </p:cNvPr>
                <p:cNvSpPr/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117FD5A-B254-4A47-9085-903565CC60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027" y="3609623"/>
                  <a:ext cx="5132238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1BFC857-EFE0-4213-AE82-6AB641FA513B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H: 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0697E30-A1AB-45BB-8202-010ADE9B77D5}"/>
              </a:ext>
            </a:extLst>
          </p:cNvPr>
          <p:cNvGrpSpPr/>
          <p:nvPr/>
        </p:nvGrpSpPr>
        <p:grpSpPr>
          <a:xfrm>
            <a:off x="134602" y="2966578"/>
            <a:ext cx="8297686" cy="691829"/>
            <a:chOff x="134602" y="2966578"/>
            <a:chExt cx="8297686" cy="6918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D5A9D346-CC8A-483E-981B-477E73F98362}"/>
                    </a:ext>
                  </a:extLst>
                </p:cNvPr>
                <p:cNvSpPr/>
                <p:nvPr/>
              </p:nvSpPr>
              <p:spPr>
                <a:xfrm>
                  <a:off x="3144879" y="2966578"/>
                  <a:ext cx="528740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D5A9D346-CC8A-483E-981B-477E73F983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879" y="2966578"/>
                  <a:ext cx="5287409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72FDA45-0572-4421-A555-C470A634A4BC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B577A53-58AA-499A-AB9B-1E4ACBFD02AB}"/>
              </a:ext>
            </a:extLst>
          </p:cNvPr>
          <p:cNvGrpSpPr/>
          <p:nvPr/>
        </p:nvGrpSpPr>
        <p:grpSpPr>
          <a:xfrm>
            <a:off x="5593771" y="2966578"/>
            <a:ext cx="2740495" cy="1915681"/>
            <a:chOff x="5593771" y="2966578"/>
            <a:chExt cx="2740495" cy="1915681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52814C7-7D64-42EF-B378-61582A178461}"/>
                </a:ext>
              </a:extLst>
            </p:cNvPr>
            <p:cNvGrpSpPr/>
            <p:nvPr/>
          </p:nvGrpSpPr>
          <p:grpSpPr>
            <a:xfrm>
              <a:off x="5593771" y="2966578"/>
              <a:ext cx="1076450" cy="1907405"/>
              <a:chOff x="5593771" y="2966578"/>
              <a:chExt cx="1076450" cy="1907405"/>
            </a:xfrm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F0EC7B5C-F668-4E5E-8188-CAE08EB2192C}"/>
                  </a:ext>
                </a:extLst>
              </p:cNvPr>
              <p:cNvSpPr/>
              <p:nvPr/>
            </p:nvSpPr>
            <p:spPr>
              <a:xfrm>
                <a:off x="5593771" y="2966578"/>
                <a:ext cx="1076450" cy="1389997"/>
              </a:xfrm>
              <a:prstGeom prst="roundRect">
                <a:avLst/>
              </a:prstGeom>
              <a:noFill/>
              <a:ln w="28575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50BC6F36-1112-4167-A570-498EDA58B252}"/>
                  </a:ext>
                </a:extLst>
              </p:cNvPr>
              <p:cNvSpPr txBox="1"/>
              <p:nvPr/>
            </p:nvSpPr>
            <p:spPr>
              <a:xfrm>
                <a:off x="5593771" y="4432837"/>
                <a:ext cx="1052457" cy="441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error</a:t>
                </a:r>
                <a:endParaRPr lang="en-US" sz="3200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F4E3AEC-F461-4EC0-ADF7-343A758B3DEC}"/>
                </a:ext>
              </a:extLst>
            </p:cNvPr>
            <p:cNvGrpSpPr/>
            <p:nvPr/>
          </p:nvGrpSpPr>
          <p:grpSpPr>
            <a:xfrm>
              <a:off x="7061161" y="2974854"/>
              <a:ext cx="1273105" cy="1907405"/>
              <a:chOff x="7061161" y="2974854"/>
              <a:chExt cx="1273105" cy="1907405"/>
            </a:xfrm>
          </p:grpSpPr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77191AEB-B3C3-4F4E-B664-42E51C72358E}"/>
                  </a:ext>
                </a:extLst>
              </p:cNvPr>
              <p:cNvSpPr/>
              <p:nvPr/>
            </p:nvSpPr>
            <p:spPr>
              <a:xfrm>
                <a:off x="7105974" y="2974854"/>
                <a:ext cx="1228292" cy="1389997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A3BDAE29-4477-4050-AABD-C31021822C73}"/>
                  </a:ext>
                </a:extLst>
              </p:cNvPr>
              <p:cNvSpPr txBox="1"/>
              <p:nvPr/>
            </p:nvSpPr>
            <p:spPr>
              <a:xfrm>
                <a:off x="7061161" y="4441113"/>
                <a:ext cx="1273105" cy="441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5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libri"/>
                  </a:rPr>
                  <a:t>effort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406E43D8-22E6-41D5-8E55-BEBF9E8411FB}"/>
                </a:ext>
              </a:extLst>
            </p:cNvPr>
            <p:cNvSpPr txBox="1"/>
            <p:nvPr/>
          </p:nvSpPr>
          <p:spPr>
            <a:xfrm>
              <a:off x="6581694" y="4439379"/>
              <a:ext cx="654134" cy="441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3200" b="1" dirty="0">
                  <a:solidFill>
                    <a:schemeClr val="tx2"/>
                  </a:solidFill>
                  <a:latin typeface="Calibri"/>
                </a:rPr>
                <a:t>vs</a:t>
              </a:r>
              <a:endParaRPr lang="en-US" sz="32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99" name="Text Placeholder 2">
            <a:extLst>
              <a:ext uri="{FF2B5EF4-FFF2-40B4-BE49-F238E27FC236}">
                <a16:creationId xmlns:a16="http://schemas.microsoft.com/office/drawing/2014/main" id="{B5E7F6A0-E7A2-48E6-B7D8-124E004F706D}"/>
              </a:ext>
            </a:extLst>
          </p:cNvPr>
          <p:cNvSpPr txBox="1">
            <a:spLocks/>
          </p:cNvSpPr>
          <p:nvPr/>
        </p:nvSpPr>
        <p:spPr>
          <a:xfrm>
            <a:off x="0" y="4860283"/>
            <a:ext cx="9144000" cy="1330281"/>
          </a:xfrm>
          <a:prstGeom prst="rect">
            <a:avLst/>
          </a:prstGeom>
          <a:noFill/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Wu, Black, Gao, </a:t>
            </a:r>
            <a:r>
              <a:rPr lang="en-US" sz="1600" dirty="0" err="1"/>
              <a:t>Serruya</a:t>
            </a:r>
            <a:r>
              <a:rPr lang="en-US" sz="1600" dirty="0"/>
              <a:t>, </a:t>
            </a:r>
            <a:r>
              <a:rPr lang="en-US" sz="1600" dirty="0" err="1"/>
              <a:t>Shaikhouni</a:t>
            </a:r>
            <a:r>
              <a:rPr lang="en-US" sz="1600" dirty="0"/>
              <a:t>, Donoghue, </a:t>
            </a:r>
            <a:r>
              <a:rPr lang="en-US" sz="1600" dirty="0" err="1"/>
              <a:t>Bienenstock</a:t>
            </a:r>
            <a:r>
              <a:rPr lang="en-US" sz="1600" dirty="0"/>
              <a:t> </a:t>
            </a:r>
            <a:r>
              <a:rPr lang="en-US" sz="1600" i="1" dirty="0" err="1"/>
              <a:t>NeurIPS</a:t>
            </a:r>
            <a:r>
              <a:rPr lang="en-US" sz="1600" dirty="0"/>
              <a:t> 2002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Neural Decoding of Cursor Motion Using a Kalman Filter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Gilja</a:t>
            </a:r>
            <a:r>
              <a:rPr lang="en-US" sz="1600" dirty="0"/>
              <a:t>, </a:t>
            </a:r>
            <a:r>
              <a:rPr lang="en-US" sz="1600" dirty="0" err="1"/>
              <a:t>Nuyujukian</a:t>
            </a:r>
            <a:r>
              <a:rPr lang="en-US" sz="1600" dirty="0"/>
              <a:t>, </a:t>
            </a:r>
            <a:r>
              <a:rPr lang="en-US" sz="1600" dirty="0" err="1"/>
              <a:t>Chestek</a:t>
            </a:r>
            <a:r>
              <a:rPr lang="en-US" sz="1600" dirty="0"/>
              <a:t>, Cunningham, Yu, Ryu, Shenoy </a:t>
            </a:r>
            <a:r>
              <a:rPr lang="en-US" sz="1600" i="1" dirty="0"/>
              <a:t>COSYNE</a:t>
            </a:r>
            <a:r>
              <a:rPr lang="en-US" sz="1600" dirty="0"/>
              <a:t> 2010 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High-Performance Continuous Neural Cursor Control Enabled by a Feedback Control Perspective</a:t>
            </a:r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/>
              <a:t>Müller, </a:t>
            </a:r>
            <a:r>
              <a:rPr lang="en-US" sz="1600" dirty="0" err="1"/>
              <a:t>Vidaurre</a:t>
            </a:r>
            <a:r>
              <a:rPr lang="en-US" sz="1600" dirty="0"/>
              <a:t>, Schreuder, Meinecke, von </a:t>
            </a:r>
            <a:r>
              <a:rPr lang="en-US" sz="1600" dirty="0" err="1"/>
              <a:t>Bünau</a:t>
            </a:r>
            <a:r>
              <a:rPr lang="en-US" sz="1600" dirty="0"/>
              <a:t>, Müller </a:t>
            </a:r>
            <a:r>
              <a:rPr lang="en-US" sz="1600" i="1" dirty="0"/>
              <a:t>J Neural </a:t>
            </a:r>
            <a:r>
              <a:rPr lang="en-US" sz="1600" i="1" dirty="0" err="1"/>
              <a:t>Eng</a:t>
            </a:r>
            <a:r>
              <a:rPr lang="en-US" sz="1600" dirty="0"/>
              <a:t> 2017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Mathematical Model for the Two-Learners Problem</a:t>
            </a:r>
          </a:p>
        </p:txBody>
      </p:sp>
    </p:spTree>
    <p:extLst>
      <p:ext uri="{BB962C8B-B14F-4D97-AF65-F5344CB8AC3E}">
        <p14:creationId xmlns:p14="http://schemas.microsoft.com/office/powerpoint/2010/main" val="61456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E7EF7A54-1C79-43CE-8305-008AE6E8D833}"/>
              </a:ext>
            </a:extLst>
          </p:cNvPr>
          <p:cNvSpPr txBox="1">
            <a:spLocks/>
          </p:cNvSpPr>
          <p:nvPr/>
        </p:nvSpPr>
        <p:spPr>
          <a:xfrm>
            <a:off x="0" y="15585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analysis:  </a:t>
            </a:r>
            <a:r>
              <a:rPr lang="en-US" dirty="0">
                <a:solidFill>
                  <a:srgbClr val="A95FFF"/>
                </a:solidFill>
              </a:rPr>
              <a:t>brain</a:t>
            </a:r>
            <a:r>
              <a:rPr lang="en-US" dirty="0"/>
              <a:t>/</a:t>
            </a:r>
            <a:r>
              <a:rPr lang="en-US" dirty="0">
                <a:solidFill>
                  <a:srgbClr val="FFC000"/>
                </a:solidFill>
              </a:rPr>
              <a:t>machine</a:t>
            </a:r>
            <a:r>
              <a:rPr lang="en-US" dirty="0"/>
              <a:t> interface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BA7145-878E-48EC-A599-0195DDD797DE}"/>
              </a:ext>
            </a:extLst>
          </p:cNvPr>
          <p:cNvSpPr txBox="1">
            <a:spLocks/>
          </p:cNvSpPr>
          <p:nvPr/>
        </p:nvSpPr>
        <p:spPr>
          <a:xfrm>
            <a:off x="1371599" y="6174941"/>
            <a:ext cx="7772401" cy="683059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dirty="0" err="1"/>
              <a:t>Madduri</a:t>
            </a:r>
            <a:r>
              <a:rPr lang="en-US" sz="1600" dirty="0"/>
              <a:t>, Burden, </a:t>
            </a:r>
            <a:r>
              <a:rPr lang="en-US" sz="1600" dirty="0" err="1"/>
              <a:t>Orsborn</a:t>
            </a:r>
            <a:r>
              <a:rPr lang="en-US" sz="1600" dirty="0"/>
              <a:t> </a:t>
            </a:r>
            <a:r>
              <a:rPr lang="en-US" sz="1600" i="1" dirty="0"/>
              <a:t>IEEE NER</a:t>
            </a:r>
            <a:r>
              <a:rPr lang="en-US" sz="1600" dirty="0"/>
              <a:t> 2021 </a:t>
            </a:r>
            <a:endParaRPr lang="en-US" sz="1600" i="1" dirty="0"/>
          </a:p>
          <a:p>
            <a:pPr marL="0" indent="0">
              <a:lnSpc>
                <a:spcPts val="1500"/>
              </a:lnSpc>
              <a:spcBef>
                <a:spcPts val="0"/>
              </a:spcBef>
              <a:buNone/>
            </a:pPr>
            <a:r>
              <a:rPr lang="en-US" sz="1600" i="1" dirty="0"/>
              <a:t>A game-theoretic model for co-adaptive brain-machine interfaces</a:t>
            </a:r>
            <a:br>
              <a:rPr lang="en-US" sz="1600" i="1" dirty="0"/>
            </a:br>
            <a:r>
              <a:rPr lang="en-US" sz="1600" dirty="0"/>
              <a:t>(</a:t>
            </a:r>
            <a:r>
              <a:rPr lang="en-US" sz="1600" dirty="0" err="1"/>
              <a:t>bioRxiv</a:t>
            </a:r>
            <a:r>
              <a:rPr lang="en-US" sz="1600" dirty="0"/>
              <a:t> DOI:10.1101/2020.12.11.421800)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8378B3-7E25-4968-B5A1-45A4D48AF1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179820"/>
            <a:ext cx="685800" cy="685800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571529-E8DF-4371-94F1-1888AA41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8834" y="6186019"/>
            <a:ext cx="679730" cy="679730"/>
          </a:xfrm>
          <a:prstGeom prst="rect">
            <a:avLst/>
          </a:prstGeom>
          <a:ln w="38100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E437A3-A52E-48A4-A44D-7DABF46BC429}"/>
              </a:ext>
            </a:extLst>
          </p:cNvPr>
          <p:cNvGrpSpPr/>
          <p:nvPr/>
        </p:nvGrpSpPr>
        <p:grpSpPr>
          <a:xfrm>
            <a:off x="409904" y="1741708"/>
            <a:ext cx="8334266" cy="670722"/>
            <a:chOff x="0" y="3609623"/>
            <a:chExt cx="8334266" cy="6707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064402C-B3C6-4A15-A620-BA8857FA91F8}"/>
                    </a:ext>
                  </a:extLst>
                </p:cNvPr>
                <p:cNvSpPr/>
                <p:nvPr/>
              </p:nvSpPr>
              <p:spPr>
                <a:xfrm>
                  <a:off x="3202027" y="3609623"/>
                  <a:ext cx="513223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064402C-B3C6-4A15-A620-BA8857FA91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027" y="3609623"/>
                  <a:ext cx="5132239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41AC6E-5FAB-4BE3-A257-42E7E99FD03E}"/>
                </a:ext>
              </a:extLst>
            </p:cNvPr>
            <p:cNvSpPr/>
            <p:nvPr/>
          </p:nvSpPr>
          <p:spPr>
            <a:xfrm>
              <a:off x="0" y="3764050"/>
              <a:ext cx="3103881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H: 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3006F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brain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C559CF-DCA3-481F-B852-C8B0CD04611E}"/>
              </a:ext>
            </a:extLst>
          </p:cNvPr>
          <p:cNvGrpSpPr/>
          <p:nvPr/>
        </p:nvGrpSpPr>
        <p:grpSpPr>
          <a:xfrm>
            <a:off x="544506" y="1098663"/>
            <a:ext cx="8297685" cy="691829"/>
            <a:chOff x="134602" y="2966578"/>
            <a:chExt cx="8297685" cy="69182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CE47EB-A10C-4DE6-A041-DA742269A96B}"/>
                    </a:ext>
                  </a:extLst>
                </p:cNvPr>
                <p:cNvSpPr/>
                <p:nvPr/>
              </p:nvSpPr>
              <p:spPr>
                <a:xfrm>
                  <a:off x="3144879" y="2966578"/>
                  <a:ext cx="5287408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CE47EB-A10C-4DE6-A041-DA742269A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879" y="2966578"/>
                  <a:ext cx="5287408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3B1E6DF-117C-403F-9DF7-DE12457B6A2A}"/>
                </a:ext>
              </a:extLst>
            </p:cNvPr>
            <p:cNvSpPr/>
            <p:nvPr/>
          </p:nvSpPr>
          <p:spPr>
            <a:xfrm>
              <a:off x="134602" y="3142112"/>
              <a:ext cx="296927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machine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 cost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7AC4B4-5842-46DF-86E3-00BB33B834D0}"/>
              </a:ext>
            </a:extLst>
          </p:cNvPr>
          <p:cNvGrpSpPr/>
          <p:nvPr/>
        </p:nvGrpSpPr>
        <p:grpSpPr>
          <a:xfrm>
            <a:off x="257743" y="2615071"/>
            <a:ext cx="8886257" cy="646331"/>
            <a:chOff x="257743" y="2615071"/>
            <a:chExt cx="8886257" cy="6463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DFC3799-C040-4A6F-8880-9C2EFFBAA0AE}"/>
                    </a:ext>
                  </a:extLst>
                </p:cNvPr>
                <p:cNvSpPr/>
                <p:nvPr/>
              </p:nvSpPr>
              <p:spPr>
                <a:xfrm>
                  <a:off x="2490191" y="2615071"/>
                  <a:ext cx="665380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C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d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A95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en-US" sz="36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en-US" sz="36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ＭＳ Ｐゴシック" charset="-128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</m:d>
                          </m:e>
                          <m:sup>
                            <m:r>
                              <a:rPr lang="en-US" altLang="en-US" sz="3600" i="1" ker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DFC3799-C040-4A6F-8880-9C2EFFBAA0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191" y="2615071"/>
                  <a:ext cx="6653809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E2F921-6675-4EC9-9574-892DE7B991AA}"/>
                </a:ext>
              </a:extLst>
            </p:cNvPr>
            <p:cNvSpPr/>
            <p:nvPr/>
          </p:nvSpPr>
          <p:spPr>
            <a:xfrm>
              <a:off x="257743" y="2615071"/>
              <a:ext cx="2134302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potential function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C96FB-92D9-44B4-A819-8AE63E0131A2}"/>
              </a:ext>
            </a:extLst>
          </p:cNvPr>
          <p:cNvGrpSpPr/>
          <p:nvPr/>
        </p:nvGrpSpPr>
        <p:grpSpPr>
          <a:xfrm>
            <a:off x="110306" y="3657232"/>
            <a:ext cx="8923388" cy="664116"/>
            <a:chOff x="110306" y="3540569"/>
            <a:chExt cx="8923388" cy="66411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56F3BC4-A420-4C76-911C-F9917BDEEDDB}"/>
                    </a:ext>
                  </a:extLst>
                </p:cNvPr>
                <p:cNvSpPr/>
                <p:nvPr/>
              </p:nvSpPr>
              <p:spPr>
                <a:xfrm>
                  <a:off x="2285821" y="3540569"/>
                  <a:ext cx="3296352" cy="6638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95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56F3BC4-A420-4C76-911C-F9917BDEED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5821" y="3540569"/>
                  <a:ext cx="3296352" cy="6638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942A2B2-2BC0-4658-989D-1DAE92EC0ECB}"/>
                    </a:ext>
                  </a:extLst>
                </p:cNvPr>
                <p:cNvSpPr/>
                <p:nvPr/>
              </p:nvSpPr>
              <p:spPr>
                <a:xfrm>
                  <a:off x="5582173" y="3540849"/>
                  <a:ext cx="3451521" cy="6638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altLang="en-US" sz="3600" b="0" i="1" kern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36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altLang="en-US" sz="3600" b="0" i="1" kern="0" smtClean="0">
                                <a:solidFill>
                                  <a:srgbClr val="A95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3600" b="0" i="1" kern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en-US" sz="3600" i="1" ker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ＭＳ Ｐゴシック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en-US" altLang="en-US" sz="3600" i="1" ker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95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-128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942A2B2-2BC0-4658-989D-1DAE92EC0E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2173" y="3540849"/>
                  <a:ext cx="3451521" cy="66383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975686B-0DA6-4CB6-89AE-7974C254D1DD}"/>
                </a:ext>
              </a:extLst>
            </p:cNvPr>
            <p:cNvSpPr/>
            <p:nvPr/>
          </p:nvSpPr>
          <p:spPr>
            <a:xfrm>
              <a:off x="110306" y="3544547"/>
              <a:ext cx="2281739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learning dynamics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28E6C10-9376-4F76-BDC3-923C42720C97}"/>
              </a:ext>
            </a:extLst>
          </p:cNvPr>
          <p:cNvGrpSpPr/>
          <p:nvPr/>
        </p:nvGrpSpPr>
        <p:grpSpPr>
          <a:xfrm>
            <a:off x="0" y="5707652"/>
            <a:ext cx="9144000" cy="482912"/>
            <a:chOff x="0" y="5707652"/>
            <a:chExt cx="9144000" cy="482912"/>
          </a:xfrm>
        </p:grpSpPr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890EE2F2-6EFA-4AAB-9014-C9E7B9B981F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707652"/>
              <a:ext cx="4847897" cy="482912"/>
            </a:xfrm>
            <a:prstGeom prst="rect">
              <a:avLst/>
            </a:prstGeom>
            <a:noFill/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Monderer</a:t>
              </a:r>
              <a:r>
                <a:rPr lang="en-US" sz="1600" dirty="0"/>
                <a:t>, Shapley </a:t>
              </a:r>
              <a:r>
                <a:rPr lang="en-US" sz="1600" i="1" dirty="0"/>
                <a:t>Games and Economic Behavior</a:t>
              </a:r>
              <a:r>
                <a:rPr lang="en-US" sz="1600" dirty="0"/>
                <a:t> 1996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/>
                <a:t>Potential Games</a:t>
              </a:r>
              <a:endParaRPr lang="en-US" sz="1600" i="1" dirty="0"/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6F822C37-D8F8-4E74-B3A0-620570D9A5B9}"/>
                </a:ext>
              </a:extLst>
            </p:cNvPr>
            <p:cNvSpPr txBox="1">
              <a:spLocks/>
            </p:cNvSpPr>
            <p:nvPr/>
          </p:nvSpPr>
          <p:spPr>
            <a:xfrm>
              <a:off x="4903076" y="5707652"/>
              <a:ext cx="4240924" cy="482912"/>
            </a:xfrm>
            <a:prstGeom prst="rect">
              <a:avLst/>
            </a:prstGeom>
            <a:noFill/>
          </p:spPr>
          <p:txBody>
            <a:bodyPr anchor="b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LucidaGrande" charset="0"/>
                <a:buChar char="•"/>
                <a:defRPr sz="32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64008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 typeface="Lucida Grande"/>
                <a:buChar char="&gt;"/>
                <a:defRPr sz="18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Lucida Grande"/>
                <a:buChar char="&gt;"/>
                <a:defRPr sz="1400" b="0" i="0" kern="1200" baseline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dirty="0" err="1"/>
                <a:t>Hespanha</a:t>
              </a:r>
              <a:r>
                <a:rPr lang="en-US" sz="1600" dirty="0"/>
                <a:t> </a:t>
              </a:r>
              <a:r>
                <a:rPr lang="en-US" sz="1600" i="1" dirty="0"/>
                <a:t>Princeton Univ Press</a:t>
              </a:r>
              <a:r>
                <a:rPr lang="en-US" sz="1600" dirty="0"/>
                <a:t> 2017</a:t>
              </a:r>
            </a:p>
            <a:p>
              <a:pPr marL="0" indent="0">
                <a:lnSpc>
                  <a:spcPts val="1500"/>
                </a:lnSpc>
                <a:spcBef>
                  <a:spcPts val="0"/>
                </a:spcBef>
                <a:buNone/>
              </a:pPr>
              <a:r>
                <a:rPr lang="en-US" sz="1600" i="1" dirty="0"/>
                <a:t>Noncooperative Game Theory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3E0F261-4131-4FAC-8B06-CEE74C03D69F}"/>
              </a:ext>
            </a:extLst>
          </p:cNvPr>
          <p:cNvGrpSpPr/>
          <p:nvPr/>
        </p:nvGrpSpPr>
        <p:grpSpPr>
          <a:xfrm>
            <a:off x="0" y="4732617"/>
            <a:ext cx="4654310" cy="646331"/>
            <a:chOff x="0" y="2615071"/>
            <a:chExt cx="4654310" cy="64633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C7B5430-5707-4BB9-B150-390A975FD88F}"/>
                    </a:ext>
                  </a:extLst>
                </p:cNvPr>
                <p:cNvSpPr/>
                <p:nvPr/>
              </p:nvSpPr>
              <p:spPr>
                <a:xfrm>
                  <a:off x="2490191" y="2615071"/>
                  <a:ext cx="2164119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9144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en-US" sz="36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3600" i="1" ker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altLang="en-US" sz="3600" i="1" kern="0">
                                    <a:solidFill>
                                      <a:srgbClr val="FF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95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US" alt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kumimoji="0" lang="en-US" alt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C7B5430-5707-4BB9-B150-390A975FD8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191" y="2615071"/>
                  <a:ext cx="2164119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D5CE8F9-407E-44BD-9977-D6A953EF06CF}"/>
                </a:ext>
              </a:extLst>
            </p:cNvPr>
            <p:cNvSpPr/>
            <p:nvPr/>
          </p:nvSpPr>
          <p:spPr>
            <a:xfrm>
              <a:off x="0" y="2615071"/>
              <a:ext cx="2392045" cy="5162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Calibri" charset="0"/>
                  <a:cs typeface="Calibri" charset="0"/>
                </a:rPr>
                <a:t>stationary points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94F517-A65A-47E0-9991-3DEB9FC066D6}"/>
              </a:ext>
            </a:extLst>
          </p:cNvPr>
          <p:cNvGrpSpPr/>
          <p:nvPr/>
        </p:nvGrpSpPr>
        <p:grpSpPr>
          <a:xfrm>
            <a:off x="2478332" y="4517173"/>
            <a:ext cx="6365039" cy="1077218"/>
            <a:chOff x="2478332" y="4517173"/>
            <a:chExt cx="6365039" cy="107721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FCC45B0-41C6-4038-B905-F3A7098F8F1B}"/>
                </a:ext>
              </a:extLst>
            </p:cNvPr>
            <p:cNvSpPr/>
            <p:nvPr/>
          </p:nvSpPr>
          <p:spPr>
            <a:xfrm>
              <a:off x="2478332" y="4732617"/>
              <a:ext cx="2175977" cy="663837"/>
            </a:xfrm>
            <a:prstGeom prst="roundRect">
              <a:avLst/>
            </a:prstGeom>
            <a:noFill/>
            <a:ln w="28575">
              <a:solidFill>
                <a:srgbClr val="FD6E19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6E19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0F6905-5773-4AC8-88CD-948C3702B0A4}"/>
                </a:ext>
              </a:extLst>
            </p:cNvPr>
            <p:cNvSpPr txBox="1"/>
            <p:nvPr/>
          </p:nvSpPr>
          <p:spPr>
            <a:xfrm>
              <a:off x="4765818" y="4517173"/>
              <a:ext cx="40775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D6E1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i.e. the brain learns to “invert” the decoder</a:t>
              </a:r>
              <a:endParaRPr lang="en-US" sz="3200" b="1" dirty="0">
                <a:solidFill>
                  <a:srgbClr val="FD6E1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7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A480AFA7-56A2-419F-B221-205B05FC9008}"/>
              </a:ext>
            </a:extLst>
          </p:cNvPr>
          <p:cNvSpPr txBox="1">
            <a:spLocks/>
          </p:cNvSpPr>
          <p:nvPr/>
        </p:nvSpPr>
        <p:spPr>
          <a:xfrm>
            <a:off x="0" y="4988610"/>
            <a:ext cx="4762072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75000"/>
                  </a:srgbClr>
                </a:solidFill>
                <a:effectLst/>
                <a:uLnTx/>
                <a:uFillTx/>
                <a:latin typeface="Calibri" charset="0"/>
                <a:cs typeface="Calibri" charset="0"/>
              </a:rPr>
              <a:t>humans learn models of machines …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3600" b="0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takeaway: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humans learn to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≈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>
                        <a:lumMod val="75000"/>
                      </a:srgbClr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invert machine dynamics</a:t>
                </a:r>
              </a:p>
            </p:txBody>
          </p:sp>
        </mc:Choice>
        <mc:Fallback xmlns="">
          <p:sp>
            <p:nvSpPr>
              <p:cNvPr id="20" name="Text Placeholder 3">
                <a:extLst>
                  <a:ext uri="{FF2B5EF4-FFF2-40B4-BE49-F238E27FC236}">
                    <a16:creationId xmlns:a16="http://schemas.microsoft.com/office/drawing/2014/main" id="{A45FE11D-5469-4FF7-ADB8-A9B6E4DA4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90564"/>
                <a:ext cx="4762072" cy="967436"/>
              </a:xfrm>
              <a:prstGeom prst="rect">
                <a:avLst/>
              </a:prstGeom>
              <a:blipFill>
                <a:blip r:embed="rId2"/>
                <a:stretch>
                  <a:fillRect l="-2433" t="-13208" r="-4481" b="-2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0ABD37-721A-42B8-A13F-3E2F1D94477A}"/>
              </a:ext>
            </a:extLst>
          </p:cNvPr>
          <p:cNvGrpSpPr/>
          <p:nvPr/>
        </p:nvGrpSpPr>
        <p:grpSpPr>
          <a:xfrm>
            <a:off x="256359" y="995311"/>
            <a:ext cx="4118398" cy="3796376"/>
            <a:chOff x="256359" y="1540537"/>
            <a:chExt cx="4118398" cy="3796376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D25FD26-FA83-40F0-A903-0957A141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56359" y="2637293"/>
              <a:ext cx="3343567" cy="269962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332580-CD57-4782-B885-89DF1F5777BE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21" name="Cloud Callout 54">
                <a:extLst>
                  <a:ext uri="{FF2B5EF4-FFF2-40B4-BE49-F238E27FC236}">
                    <a16:creationId xmlns:a16="http://schemas.microsoft.com/office/drawing/2014/main" id="{8F338660-7B18-4D02-ABB9-E97DA49C9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93885CC-4568-4CE1-8B6F-33F5B4F85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786B7-32F7-46DF-B44D-B4559DD767E7}"/>
              </a:ext>
            </a:extLst>
          </p:cNvPr>
          <p:cNvGrpSpPr/>
          <p:nvPr/>
        </p:nvGrpSpPr>
        <p:grpSpPr>
          <a:xfrm>
            <a:off x="4443232" y="1022616"/>
            <a:ext cx="4539683" cy="3884349"/>
            <a:chOff x="4443232" y="1567842"/>
            <a:chExt cx="4539683" cy="38843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1C4323-30FE-48CF-BB70-CE349E165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52805" y="1567842"/>
              <a:ext cx="2930110" cy="3884349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DAC640-AAD6-46F2-97DE-6CC6F496FC81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26" name="Cloud Callout 54">
                <a:extLst>
                  <a:ext uri="{FF2B5EF4-FFF2-40B4-BE49-F238E27FC236}">
                    <a16:creationId xmlns:a16="http://schemas.microsoft.com/office/drawing/2014/main" id="{438A90DF-BDAD-4F89-8C22-65505B85B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189CA337-1455-4EA8-A20A-31F7E364E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716095-7026-4AC7-A71D-C2E315F4458C}"/>
              </a:ext>
            </a:extLst>
          </p:cNvPr>
          <p:cNvSpPr txBox="1">
            <a:spLocks/>
          </p:cNvSpPr>
          <p:nvPr/>
        </p:nvSpPr>
        <p:spPr>
          <a:xfrm>
            <a:off x="4638781" y="5890564"/>
            <a:ext cx="4498047" cy="9674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takeaway: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machines must learn how humans adapt</a:t>
            </a:r>
          </a:p>
        </p:txBody>
      </p:sp>
    </p:spTree>
    <p:extLst>
      <p:ext uri="{BB962C8B-B14F-4D97-AF65-F5344CB8AC3E}">
        <p14:creationId xmlns:p14="http://schemas.microsoft.com/office/powerpoint/2010/main" val="30022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6739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Q:  </a:t>
            </a:r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448EC70E-E210-43D5-8782-D44FF13B7307}"/>
              </a:ext>
            </a:extLst>
          </p:cNvPr>
          <p:cNvSpPr txBox="1">
            <a:spLocks/>
          </p:cNvSpPr>
          <p:nvPr/>
        </p:nvSpPr>
        <p:spPr>
          <a:xfrm>
            <a:off x="4451682" y="4988610"/>
            <a:ext cx="4692318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cs typeface="Calibri" charset="0"/>
              </a:rPr>
              <a:t>… so machines should learn models of humans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1C4323-30FE-48CF-BB70-CE349E165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022616"/>
            <a:ext cx="2930110" cy="3884349"/>
          </a:xfrm>
          <a:prstGeom prst="rect">
            <a:avLst/>
          </a:prstGeom>
        </p:spPr>
      </p:pic>
      <p:sp>
        <p:nvSpPr>
          <p:cNvPr id="26" name="Cloud Callout 54">
            <a:extLst>
              <a:ext uri="{FF2B5EF4-FFF2-40B4-BE49-F238E27FC236}">
                <a16:creationId xmlns:a16="http://schemas.microsoft.com/office/drawing/2014/main" id="{438A90DF-BDAD-4F89-8C22-65505B85B1A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4443232" y="2047481"/>
            <a:ext cx="2574934" cy="1965946"/>
          </a:xfrm>
          <a:prstGeom prst="cloudCallout">
            <a:avLst>
              <a:gd name="adj1" fmla="val 78531"/>
              <a:gd name="adj2" fmla="val -53522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189CA337-1455-4EA8-A20A-31F7E364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51252" y="2357996"/>
            <a:ext cx="1559798" cy="125939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F802C52-3E40-4DD8-B5E1-8B0B147FB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090024"/>
            <a:ext cx="3343567" cy="26996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10C013D-A45D-46F3-AA18-E233540E1D5B}"/>
              </a:ext>
            </a:extLst>
          </p:cNvPr>
          <p:cNvGrpSpPr/>
          <p:nvPr/>
        </p:nvGrpSpPr>
        <p:grpSpPr>
          <a:xfrm>
            <a:off x="0" y="993268"/>
            <a:ext cx="4762072" cy="4542611"/>
            <a:chOff x="0" y="1540537"/>
            <a:chExt cx="4762072" cy="4542611"/>
          </a:xfrm>
        </p:grpSpPr>
        <p:sp>
          <p:nvSpPr>
            <p:cNvPr id="30" name="Text Placeholder 3">
              <a:extLst>
                <a:ext uri="{FF2B5EF4-FFF2-40B4-BE49-F238E27FC236}">
                  <a16:creationId xmlns:a16="http://schemas.microsoft.com/office/drawing/2014/main" id="{19D5D10D-99DA-41C0-97C7-4C84DC31947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762072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948170B-19F7-4CE4-A018-67DBEFC7AA4D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32" name="Cloud Callout 54">
                <a:extLst>
                  <a:ext uri="{FF2B5EF4-FFF2-40B4-BE49-F238E27FC236}">
                    <a16:creationId xmlns:a16="http://schemas.microsoft.com/office/drawing/2014/main" id="{14FAE72C-D70F-4FCD-A9CE-388CAAE41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D98AA53-C6EA-4650-A75B-D3E7E7BE3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sp>
        <p:nvSpPr>
          <p:cNvPr id="41" name="Cloud Callout 54">
            <a:extLst>
              <a:ext uri="{FF2B5EF4-FFF2-40B4-BE49-F238E27FC236}">
                <a16:creationId xmlns:a16="http://schemas.microsoft.com/office/drawing/2014/main" id="{7296749F-45C9-47FB-BC51-EB52EE764C5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91849" y="2330994"/>
            <a:ext cx="914516" cy="709977"/>
          </a:xfrm>
          <a:prstGeom prst="cloudCallout">
            <a:avLst>
              <a:gd name="adj1" fmla="val 11475"/>
              <a:gd name="adj2" fmla="val -93636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E8D3A2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707E55D-2ADB-40A1-AF33-9B45987D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5880003" y="2346388"/>
            <a:ext cx="518751" cy="687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07A4D6-5BA0-4DEC-80B1-8FDE6940042A}"/>
              </a:ext>
            </a:extLst>
          </p:cNvPr>
          <p:cNvGrpSpPr/>
          <p:nvPr/>
        </p:nvGrpSpPr>
        <p:grpSpPr>
          <a:xfrm>
            <a:off x="5945813" y="2581193"/>
            <a:ext cx="165092" cy="126047"/>
            <a:chOff x="4595632" y="2199881"/>
            <a:chExt cx="2574934" cy="1965946"/>
          </a:xfrm>
        </p:grpSpPr>
        <p:sp>
          <p:nvSpPr>
            <p:cNvPr id="43" name="Cloud Callout 54">
              <a:extLst>
                <a:ext uri="{FF2B5EF4-FFF2-40B4-BE49-F238E27FC236}">
                  <a16:creationId xmlns:a16="http://schemas.microsoft.com/office/drawing/2014/main" id="{469029BD-FFDF-43DF-942B-4318BBAC4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E574CB2D-75A2-4E20-9026-0EF45CD77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E1DF10-86F2-4D37-AD28-34C2D7656729}"/>
              </a:ext>
            </a:extLst>
          </p:cNvPr>
          <p:cNvGrpSpPr/>
          <p:nvPr/>
        </p:nvGrpSpPr>
        <p:grpSpPr>
          <a:xfrm>
            <a:off x="2464348" y="1971264"/>
            <a:ext cx="693490" cy="529475"/>
            <a:chOff x="4595632" y="2199881"/>
            <a:chExt cx="2574934" cy="1965946"/>
          </a:xfrm>
        </p:grpSpPr>
        <p:sp>
          <p:nvSpPr>
            <p:cNvPr id="49" name="Cloud Callout 54">
              <a:extLst>
                <a:ext uri="{FF2B5EF4-FFF2-40B4-BE49-F238E27FC236}">
                  <a16:creationId xmlns:a16="http://schemas.microsoft.com/office/drawing/2014/main" id="{072F4988-F001-4D50-9872-CB5B29CE7C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595632" y="2199881"/>
              <a:ext cx="2574934" cy="1965946"/>
            </a:xfrm>
            <a:prstGeom prst="cloudCallout">
              <a:avLst>
                <a:gd name="adj1" fmla="val 78531"/>
                <a:gd name="adj2" fmla="val -53522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B193D492-D2D5-4ED3-B621-E8B31107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03652" y="2510396"/>
              <a:ext cx="1559798" cy="1259393"/>
            </a:xfrm>
            <a:prstGeom prst="rect">
              <a:avLst/>
            </a:prstGeom>
          </p:spPr>
        </p:pic>
        <p:sp>
          <p:nvSpPr>
            <p:cNvPr id="52" name="Cloud Callout 54">
              <a:extLst>
                <a:ext uri="{FF2B5EF4-FFF2-40B4-BE49-F238E27FC236}">
                  <a16:creationId xmlns:a16="http://schemas.microsoft.com/office/drawing/2014/main" id="{FE0F464B-3478-4CCF-A80D-A9C3834060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844249" y="2483394"/>
              <a:ext cx="914516" cy="709977"/>
            </a:xfrm>
            <a:prstGeom prst="cloudCallout">
              <a:avLst>
                <a:gd name="adj1" fmla="val 11475"/>
                <a:gd name="adj2" fmla="val -93636"/>
              </a:avLst>
            </a:prstGeom>
            <a:solidFill>
              <a:schemeClr val="tx2"/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527F77-7B98-40CD-B0C4-8CD788AFC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18"/>
            <a:stretch/>
          </p:blipFill>
          <p:spPr>
            <a:xfrm>
              <a:off x="6032403" y="2498789"/>
              <a:ext cx="518752" cy="687690"/>
            </a:xfrm>
            <a:prstGeom prst="rect">
              <a:avLst/>
            </a:prstGeom>
          </p:spPr>
        </p:pic>
      </p:grp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5DA5ADE8-8B9E-40FA-8770-3A5C400D54B8}"/>
              </a:ext>
            </a:extLst>
          </p:cNvPr>
          <p:cNvSpPr txBox="1">
            <a:spLocks/>
          </p:cNvSpPr>
          <p:nvPr/>
        </p:nvSpPr>
        <p:spPr>
          <a:xfrm>
            <a:off x="-471462" y="5947575"/>
            <a:ext cx="10058400" cy="86298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A: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need to study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sensorimotor games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355F2DB3-57B6-42AB-A02F-39B9BDB54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09" y="2831733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4162714" y="357919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507394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9672D40-9671-4A56-B26E-B4CE381E4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859" y="5502549"/>
            <a:ext cx="900180" cy="905382"/>
          </a:xfrm>
          <a:prstGeom prst="rect">
            <a:avLst/>
          </a:prstGeom>
        </p:spPr>
      </p:pic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8C214C2C-0020-4D1F-9A34-D3B2BF6B99CB}"/>
              </a:ext>
            </a:extLst>
          </p:cNvPr>
          <p:cNvSpPr txBox="1">
            <a:spLocks/>
          </p:cNvSpPr>
          <p:nvPr/>
        </p:nvSpPr>
        <p:spPr>
          <a:xfrm>
            <a:off x="145298" y="5432731"/>
            <a:ext cx="3508744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CRII #1565529:  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interventions for human-cyber-physical systems</a:t>
            </a:r>
          </a:p>
        </p:txBody>
      </p:sp>
      <p:sp>
        <p:nvSpPr>
          <p:cNvPr id="80" name="Text Placeholder 1">
            <a:extLst>
              <a:ext uri="{FF2B5EF4-FFF2-40B4-BE49-F238E27FC236}">
                <a16:creationId xmlns:a16="http://schemas.microsoft.com/office/drawing/2014/main" id="{0A2C9AFE-6292-40E2-9E27-0D069F693FCE}"/>
              </a:ext>
            </a:extLst>
          </p:cNvPr>
          <p:cNvSpPr txBox="1">
            <a:spLocks/>
          </p:cNvSpPr>
          <p:nvPr/>
        </p:nvSpPr>
        <p:spPr>
          <a:xfrm>
            <a:off x="5209856" y="5440578"/>
            <a:ext cx="3830176" cy="1029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NSF CPS Medium #1836819:  </a:t>
            </a:r>
          </a:p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Certifiable reinforcement learning for cyber-physical systems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42BB465-FE86-42A2-8B00-E815DBCF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723" y="2829035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2" y="2826014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7457F96-0470-40D2-BBA4-75DEFFF90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410" y="189064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A7576AE-19E7-4C9B-ACA3-8024729BEE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59" y="2825948"/>
            <a:ext cx="912800" cy="9128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BFCF164-34E2-41E4-9867-903BBD5420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11089" y="3781437"/>
            <a:ext cx="91763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0645C3-86D5-4FA7-8D41-EDB581FDE4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3242" y="3781437"/>
            <a:ext cx="912800" cy="9128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7EF4661-252C-4592-A822-584802172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457410" y="2829833"/>
            <a:ext cx="912800" cy="91280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DF3851-3693-432C-9503-EE266F674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521522" y="1887884"/>
            <a:ext cx="912798" cy="904721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B037E5C9-CEE6-4885-9CF8-B417F7934B86}"/>
              </a:ext>
            </a:extLst>
          </p:cNvPr>
          <p:cNvSpPr txBox="1">
            <a:spLocks/>
          </p:cNvSpPr>
          <p:nvPr/>
        </p:nvSpPr>
        <p:spPr>
          <a:xfrm>
            <a:off x="5375040" y="2864538"/>
            <a:ext cx="3664992" cy="86340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/>
              <a:t>Ben </a:t>
            </a:r>
            <a:r>
              <a:rPr lang="en-US" sz="3000" dirty="0" err="1"/>
              <a:t>Chasnov</a:t>
            </a:r>
            <a:endParaRPr lang="en-US" sz="3000" b="0" i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/>
              <a:t>PhD student in ECE</a:t>
            </a:r>
            <a:endParaRPr lang="en-US" sz="3000" b="0" i="1" dirty="0"/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4618C7DD-0658-42AA-B380-A9B3CFFA82F6}"/>
              </a:ext>
            </a:extLst>
          </p:cNvPr>
          <p:cNvSpPr txBox="1">
            <a:spLocks/>
          </p:cNvSpPr>
          <p:nvPr/>
        </p:nvSpPr>
        <p:spPr>
          <a:xfrm>
            <a:off x="5384047" y="1910229"/>
            <a:ext cx="3664992" cy="905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 err="1"/>
              <a:t>Momona</a:t>
            </a:r>
            <a:r>
              <a:rPr lang="en-US" sz="3000" dirty="0"/>
              <a:t> </a:t>
            </a:r>
            <a:r>
              <a:rPr lang="en-US" sz="3000" dirty="0" err="1"/>
              <a:t>Yamagami</a:t>
            </a:r>
            <a:endParaRPr lang="en-US" sz="3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/>
              <a:t>PhD candidate in ECE</a:t>
            </a:r>
            <a:endParaRPr lang="en-US" sz="3000" b="0" i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7D5D07-8144-4E27-B479-581C1F58A7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455681" y="3746665"/>
            <a:ext cx="921447" cy="921447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700BE1-938A-4BEA-BE20-B7E61DF4941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4308" y="1895388"/>
            <a:ext cx="906434" cy="90643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178422D-ACF6-4F3F-9EA9-4414689DFBD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601852" y="1884770"/>
            <a:ext cx="893050" cy="91763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6F105A12-DCEF-4758-93FD-9A36EB6C36FD}"/>
              </a:ext>
            </a:extLst>
          </p:cNvPr>
          <p:cNvSpPr txBox="1">
            <a:spLocks/>
          </p:cNvSpPr>
          <p:nvPr/>
        </p:nvSpPr>
        <p:spPr>
          <a:xfrm>
            <a:off x="5384047" y="3737569"/>
            <a:ext cx="3664992" cy="9058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800" b="1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 err="1"/>
              <a:t>Maneeshika</a:t>
            </a:r>
            <a:r>
              <a:rPr lang="en-US" sz="3000" dirty="0"/>
              <a:t> </a:t>
            </a:r>
            <a:r>
              <a:rPr lang="en-US" sz="3000" dirty="0" err="1"/>
              <a:t>Madduri</a:t>
            </a:r>
            <a:endParaRPr lang="en-US" sz="3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/>
              <a:t>PhD student in ECE</a:t>
            </a:r>
            <a:endParaRPr lang="en-US" sz="3000" b="0" i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F4D0BE5-9AF5-4D2A-A701-FA84ED2337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536554" y="3781436"/>
            <a:ext cx="912799" cy="91279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5845203" y="1258229"/>
            <a:ext cx="3207967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human</a:t>
            </a:r>
            <a:r>
              <a:rPr lang="en-US" sz="4000" b="0" dirty="0"/>
              <a:t>/</a:t>
            </a:r>
            <a:r>
              <a:rPr lang="en-US" sz="4000" b="0" dirty="0">
                <a:solidFill>
                  <a:srgbClr val="FFC000"/>
                </a:solidFill>
              </a:rPr>
              <a:t>machine</a:t>
            </a:r>
            <a:r>
              <a:rPr lang="en-US" sz="4000" b="0" dirty="0"/>
              <a:t> system:</a:t>
            </a:r>
          </a:p>
          <a:p>
            <a:pPr>
              <a:spcBef>
                <a:spcPts val="0"/>
              </a:spcBef>
            </a:pPr>
            <a:r>
              <a:rPr lang="en-US" dirty="0"/>
              <a:t>robot teleoperation</a:t>
            </a:r>
            <a:endParaRPr lang="en-US" sz="4000" i="1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/>
              <a:t>Chiawakum</a:t>
            </a:r>
            <a:r>
              <a:rPr lang="en-US" sz="1400" dirty="0"/>
              <a:t> Creek Fire near Lake Wenatchee, WA © Michael Stanford 2015 http://</a:t>
            </a:r>
            <a:r>
              <a:rPr lang="en-US" sz="1400" dirty="0" err="1"/>
              <a:t>yourshot.nationalgeographic.com</a:t>
            </a:r>
            <a:r>
              <a:rPr lang="en-US" sz="1400" dirty="0"/>
              <a:t>/photos/4181903/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7FA2722-C1CA-4498-B079-970E1AA4A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1D6F30-AAFB-4BA8-BC1E-588F14712ADC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1" name="Curved Right Arrow 11">
              <a:extLst>
                <a:ext uri="{FF2B5EF4-FFF2-40B4-BE49-F238E27FC236}">
                  <a16:creationId xmlns:a16="http://schemas.microsoft.com/office/drawing/2014/main" id="{9C019F51-FA8F-4441-B4C9-2D589EFE5B8F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12">
              <a:extLst>
                <a:ext uri="{FF2B5EF4-FFF2-40B4-BE49-F238E27FC236}">
                  <a16:creationId xmlns:a16="http://schemas.microsoft.com/office/drawing/2014/main" id="{78172472-119D-48E6-90B4-FB62D1887BAE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63DF0C18-D477-41F3-83EA-3E0D190D5A28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motor outputs</a:t>
              </a:r>
            </a:p>
          </p:txBody>
        </p:sp>
        <p:sp>
          <p:nvSpPr>
            <p:cNvPr id="24" name="Right Arrow 14">
              <a:extLst>
                <a:ext uri="{FF2B5EF4-FFF2-40B4-BE49-F238E27FC236}">
                  <a16:creationId xmlns:a16="http://schemas.microsoft.com/office/drawing/2014/main" id="{A4FE3D51-26A7-4257-BAFA-49515A3D1433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human sensory inputs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4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966371B-828C-4DAB-9AA6-2C7F388579D4}"/>
              </a:ext>
            </a:extLst>
          </p:cNvPr>
          <p:cNvGrpSpPr/>
          <p:nvPr/>
        </p:nvGrpSpPr>
        <p:grpSpPr>
          <a:xfrm>
            <a:off x="1479176" y="2469642"/>
            <a:ext cx="5585012" cy="1734730"/>
            <a:chOff x="1479176" y="2469642"/>
            <a:chExt cx="5585012" cy="1734730"/>
          </a:xfrm>
        </p:grpSpPr>
        <p:sp>
          <p:nvSpPr>
            <p:cNvPr id="29" name="Curved Right Arrow 11">
              <a:extLst>
                <a:ext uri="{FF2B5EF4-FFF2-40B4-BE49-F238E27FC236}">
                  <a16:creationId xmlns:a16="http://schemas.microsoft.com/office/drawing/2014/main" id="{921D4649-5164-4EF1-9830-9F906F3C6665}"/>
                </a:ext>
              </a:extLst>
            </p:cNvPr>
            <p:cNvSpPr/>
            <p:nvPr/>
          </p:nvSpPr>
          <p:spPr>
            <a:xfrm>
              <a:off x="1479176" y="2701116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8D3A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rved Right Arrow 12">
              <a:extLst>
                <a:ext uri="{FF2B5EF4-FFF2-40B4-BE49-F238E27FC236}">
                  <a16:creationId xmlns:a16="http://schemas.microsoft.com/office/drawing/2014/main" id="{603F3ECD-337A-41AB-9F6F-D7804AD640E4}"/>
                </a:ext>
              </a:extLst>
            </p:cNvPr>
            <p:cNvSpPr/>
            <p:nvPr/>
          </p:nvSpPr>
          <p:spPr>
            <a:xfrm rot="10800000">
              <a:off x="4866651" y="2741383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 w="22225">
                  <a:solidFill>
                    <a:srgbClr val="E8D3A2"/>
                  </a:solidFill>
                  <a:prstDash val="solid"/>
                </a:ln>
                <a:solidFill>
                  <a:srgbClr val="E8D3A2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ight Arrow 7">
              <a:extLst>
                <a:ext uri="{FF2B5EF4-FFF2-40B4-BE49-F238E27FC236}">
                  <a16:creationId xmlns:a16="http://schemas.microsoft.com/office/drawing/2014/main" id="{109D883C-A433-47C9-AF26-9EF3C3DCDF3F}"/>
                </a:ext>
              </a:extLst>
            </p:cNvPr>
            <p:cNvSpPr/>
            <p:nvPr/>
          </p:nvSpPr>
          <p:spPr>
            <a:xfrm>
              <a:off x="3599925" y="3248195"/>
              <a:ext cx="3152129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human motor outputs</a:t>
              </a:r>
            </a:p>
          </p:txBody>
        </p:sp>
        <p:sp>
          <p:nvSpPr>
            <p:cNvPr id="30" name="Right Arrow 14">
              <a:extLst>
                <a:ext uri="{FF2B5EF4-FFF2-40B4-BE49-F238E27FC236}">
                  <a16:creationId xmlns:a16="http://schemas.microsoft.com/office/drawing/2014/main" id="{3A72566F-EADB-475E-AAF5-3F4213393062}"/>
                </a:ext>
              </a:extLst>
            </p:cNvPr>
            <p:cNvSpPr/>
            <p:nvPr/>
          </p:nvSpPr>
          <p:spPr>
            <a:xfrm flipH="1">
              <a:off x="1791310" y="2469642"/>
              <a:ext cx="3022967" cy="956177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human sensory inputs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1540537"/>
            <a:ext cx="4692318" cy="4542611"/>
            <a:chOff x="0" y="1540537"/>
            <a:chExt cx="4692318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592707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78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EFA3BE-453C-4BDA-BCB9-BBEFA6CB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4008"/>
            <a:ext cx="9144000" cy="95267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how can we enable </a:t>
            </a:r>
            <a:r>
              <a:rPr lang="en-US" dirty="0">
                <a:solidFill>
                  <a:srgbClr val="7030A0"/>
                </a:solidFill>
              </a:rPr>
              <a:t>human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machine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collaborative learning and control?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05D84-1D4F-4221-BBBE-27E3AAF3A3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637" y="0"/>
            <a:ext cx="8312727" cy="54726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today’s talk: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45C66A-B752-4892-81FE-E17EEC162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8"/>
          <a:stretch/>
        </p:blipFill>
        <p:spPr>
          <a:xfrm>
            <a:off x="6052805" y="1567842"/>
            <a:ext cx="2930110" cy="38843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CC626F3-261C-4335-AEBB-492B6821A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6359" y="2637293"/>
            <a:ext cx="3343567" cy="26996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929C1B-57D0-4217-920A-C813F9EEC748}"/>
              </a:ext>
            </a:extLst>
          </p:cNvPr>
          <p:cNvGrpSpPr/>
          <p:nvPr/>
        </p:nvGrpSpPr>
        <p:grpSpPr>
          <a:xfrm>
            <a:off x="0" y="1540537"/>
            <a:ext cx="4692318" cy="4542611"/>
            <a:chOff x="0" y="1540537"/>
            <a:chExt cx="4692318" cy="4542611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A480AFA7-56A2-419F-B221-205B05FC900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humans learn models of machines …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855E6AC-E8C4-49D2-9D6B-65DA49558566}"/>
                </a:ext>
              </a:extLst>
            </p:cNvPr>
            <p:cNvGrpSpPr/>
            <p:nvPr/>
          </p:nvGrpSpPr>
          <p:grpSpPr>
            <a:xfrm>
              <a:off x="2131299" y="1540537"/>
              <a:ext cx="2243458" cy="2889780"/>
              <a:chOff x="2131299" y="1540537"/>
              <a:chExt cx="2243458" cy="2889780"/>
            </a:xfrm>
          </p:grpSpPr>
          <p:sp>
            <p:nvSpPr>
              <p:cNvPr id="47" name="Cloud Callout 54">
                <a:extLst>
                  <a:ext uri="{FF2B5EF4-FFF2-40B4-BE49-F238E27FC236}">
                    <a16:creationId xmlns:a16="http://schemas.microsoft.com/office/drawing/2014/main" id="{ECCB0304-B988-417C-BA4C-4F1700D7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808138" y="1863698"/>
                <a:ext cx="2889780" cy="2243458"/>
              </a:xfrm>
              <a:prstGeom prst="cloudCallout">
                <a:avLst>
                  <a:gd name="adj1" fmla="val 11475"/>
                  <a:gd name="adj2" fmla="val -93636"/>
                </a:avLst>
              </a:prstGeom>
              <a:solidFill>
                <a:schemeClr val="tx2"/>
              </a:solidFill>
              <a:ln w="38100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78BCE64-9E82-4142-9E64-BD2B73BDD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18"/>
              <a:stretch/>
            </p:blipFill>
            <p:spPr>
              <a:xfrm>
                <a:off x="2402686" y="1912344"/>
                <a:ext cx="1639204" cy="2173036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0EB698-1A09-4008-9A5D-90B7BAD1ACC1}"/>
              </a:ext>
            </a:extLst>
          </p:cNvPr>
          <p:cNvGrpSpPr/>
          <p:nvPr/>
        </p:nvGrpSpPr>
        <p:grpSpPr>
          <a:xfrm>
            <a:off x="4443232" y="2592707"/>
            <a:ext cx="4700768" cy="3490441"/>
            <a:chOff x="4443232" y="2592707"/>
            <a:chExt cx="4700768" cy="3490441"/>
          </a:xfrm>
        </p:grpSpPr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448EC70E-E210-43D5-8782-D44FF13B7307}"/>
                </a:ext>
              </a:extLst>
            </p:cNvPr>
            <p:cNvSpPr txBox="1">
              <a:spLocks/>
            </p:cNvSpPr>
            <p:nvPr/>
          </p:nvSpPr>
          <p:spPr>
            <a:xfrm>
              <a:off x="4451682" y="5535879"/>
              <a:ext cx="4692318" cy="5472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/>
                <a:buNone/>
                <a:defRPr sz="3600" b="0" i="0" kern="1200" baseline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rgbClr val="E8D3A2"/>
                  </a:solidFill>
                  <a:latin typeface="Encode Sans Normal Black"/>
                  <a:ea typeface="+mn-ea"/>
                  <a:cs typeface="Encode Sans Normal Blac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999999">
                      <a:lumMod val="75000"/>
                    </a:srgbClr>
                  </a:solidFill>
                  <a:effectLst/>
                  <a:uLnTx/>
                  <a:uFillTx/>
                  <a:latin typeface="Calibri" charset="0"/>
                  <a:cs typeface="Calibri" charset="0"/>
                </a:rPr>
                <a:t>… so machines should learn models of humans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2C8B281-9C90-4606-AB76-40A40CAB6E4F}"/>
                </a:ext>
              </a:extLst>
            </p:cNvPr>
            <p:cNvGrpSpPr/>
            <p:nvPr/>
          </p:nvGrpSpPr>
          <p:grpSpPr>
            <a:xfrm>
              <a:off x="4443232" y="2592707"/>
              <a:ext cx="2574934" cy="1965946"/>
              <a:chOff x="4443232" y="2592707"/>
              <a:chExt cx="2574934" cy="1965946"/>
            </a:xfrm>
          </p:grpSpPr>
          <p:sp>
            <p:nvSpPr>
              <p:cNvPr id="52" name="Cloud Callout 54">
                <a:extLst>
                  <a:ext uri="{FF2B5EF4-FFF2-40B4-BE49-F238E27FC236}">
                    <a16:creationId xmlns:a16="http://schemas.microsoft.com/office/drawing/2014/main" id="{501FB6F2-63B5-4699-8365-31A592C7B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 flipH="1" flipV="1">
                <a:off x="4443232" y="2592707"/>
                <a:ext cx="2574934" cy="1965946"/>
              </a:xfrm>
              <a:prstGeom prst="cloudCallout">
                <a:avLst>
                  <a:gd name="adj1" fmla="val 78531"/>
                  <a:gd name="adj2" fmla="val -53522"/>
                </a:avLst>
              </a:prstGeom>
              <a:solidFill>
                <a:schemeClr val="tx2"/>
              </a:solidFill>
              <a:ln w="38100">
                <a:solidFill>
                  <a:schemeClr val="accent5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90E3F5BF-17FA-4C74-B290-39DFE2A00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4951252" y="2903222"/>
                <a:ext cx="1559798" cy="1259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697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B4F4AB-BD05-457F-A9DA-64511123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" r="2137"/>
          <a:stretch/>
        </p:blipFill>
        <p:spPr>
          <a:xfrm>
            <a:off x="4043207" y="7810"/>
            <a:ext cx="5119576" cy="686171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6B5B9E4-0DCE-4C88-A37C-E3EAD76C1BA9}"/>
              </a:ext>
            </a:extLst>
          </p:cNvPr>
          <p:cNvGrpSpPr/>
          <p:nvPr/>
        </p:nvGrpSpPr>
        <p:grpSpPr>
          <a:xfrm>
            <a:off x="2000415" y="1667652"/>
            <a:ext cx="7186774" cy="3281543"/>
            <a:chOff x="1867332" y="1656127"/>
            <a:chExt cx="7186774" cy="32815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A987E-924F-453F-BCD9-B06BB26E6929}"/>
                </a:ext>
              </a:extLst>
            </p:cNvPr>
            <p:cNvGrpSpPr/>
            <p:nvPr/>
          </p:nvGrpSpPr>
          <p:grpSpPr>
            <a:xfrm>
              <a:off x="6702295" y="1656127"/>
              <a:ext cx="2351811" cy="646495"/>
              <a:chOff x="6702295" y="1656127"/>
              <a:chExt cx="2351811" cy="64649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4BF6DC-F9FD-4014-BE9A-4A24DA889906}"/>
                  </a:ext>
                </a:extLst>
              </p:cNvPr>
              <p:cNvSpPr/>
              <p:nvPr/>
            </p:nvSpPr>
            <p:spPr>
              <a:xfrm>
                <a:off x="6702295" y="1656127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y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4A768CFE-440E-4C5C-A263-BD1A6F1D10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6251" y="1711086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output</a:t>
                </a:r>
                <a:endParaRPr lang="en-US" sz="3200" b="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D297F-0A45-4CA5-8437-9AFCAB139DAA}"/>
                </a:ext>
              </a:extLst>
            </p:cNvPr>
            <p:cNvGrpSpPr/>
            <p:nvPr/>
          </p:nvGrpSpPr>
          <p:grpSpPr>
            <a:xfrm>
              <a:off x="1867332" y="4308430"/>
              <a:ext cx="2273480" cy="629240"/>
              <a:chOff x="1684452" y="4476070"/>
              <a:chExt cx="2273480" cy="62924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CE0114F-9789-45E8-8BDB-D2A8AE4E1050}"/>
                  </a:ext>
                </a:extLst>
              </p:cNvPr>
              <p:cNvSpPr/>
              <p:nvPr/>
            </p:nvSpPr>
            <p:spPr>
              <a:xfrm>
                <a:off x="3523976" y="4476070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chemeClr val="bg1">
                        <a:lumMod val="40000"/>
                        <a:lumOff val="60000"/>
                      </a:schemeClr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u</a:t>
                </a:r>
                <a:endParaRPr lang="en-US" sz="1100" i="1" dirty="0">
                  <a:solidFill>
                    <a:schemeClr val="bg1">
                      <a:lumMod val="40000"/>
                      <a:lumOff val="60000"/>
                    </a:schemeClr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Placeholder 1">
                <a:extLst>
                  <a:ext uri="{FF2B5EF4-FFF2-40B4-BE49-F238E27FC236}">
                    <a16:creationId xmlns:a16="http://schemas.microsoft.com/office/drawing/2014/main" id="{A9928DA7-ADCC-4AB8-B74A-04716603EC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4452" y="4513774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input</a:t>
                </a:r>
                <a:endParaRPr lang="en-US" sz="3200" b="0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7BC6C-AE4B-4098-9112-D54537BE4FAD}"/>
              </a:ext>
            </a:extLst>
          </p:cNvPr>
          <p:cNvGrpSpPr/>
          <p:nvPr/>
        </p:nvGrpSpPr>
        <p:grpSpPr>
          <a:xfrm>
            <a:off x="1428815" y="1145108"/>
            <a:ext cx="7762061" cy="3222439"/>
            <a:chOff x="1295732" y="1133583"/>
            <a:chExt cx="7762061" cy="3222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95A623-30DF-41AA-B100-1E3DEA86D219}"/>
                </a:ext>
              </a:extLst>
            </p:cNvPr>
            <p:cNvGrpSpPr/>
            <p:nvPr/>
          </p:nvGrpSpPr>
          <p:grpSpPr>
            <a:xfrm>
              <a:off x="6704811" y="1133583"/>
              <a:ext cx="2352982" cy="603716"/>
              <a:chOff x="6704811" y="1121403"/>
              <a:chExt cx="2352982" cy="603716"/>
            </a:xfrm>
          </p:grpSpPr>
          <p:sp>
            <p:nvSpPr>
              <p:cNvPr id="67" name="Text Placeholder 1">
                <a:extLst>
                  <a:ext uri="{FF2B5EF4-FFF2-40B4-BE49-F238E27FC236}">
                    <a16:creationId xmlns:a16="http://schemas.microsoft.com/office/drawing/2014/main" id="{855DA5B5-55CE-425F-A043-9572FE016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39938" y="1133583"/>
                <a:ext cx="1917855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3200" b="0" dirty="0">
                    <a:ea typeface="ＭＳ Ｐゴシック" charset="-128"/>
                  </a:rPr>
                  <a:t>reference</a:t>
                </a:r>
                <a:endParaRPr lang="en-US" sz="3200" b="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B9F4C91-90F8-4601-B917-CF9D2D6B48CD}"/>
                  </a:ext>
                </a:extLst>
              </p:cNvPr>
              <p:cNvSpPr/>
              <p:nvPr/>
            </p:nvSpPr>
            <p:spPr>
              <a:xfrm>
                <a:off x="6704811" y="1121403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r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8E188A-FA97-4E55-82D5-E7040D348571}"/>
                </a:ext>
              </a:extLst>
            </p:cNvPr>
            <p:cNvGrpSpPr/>
            <p:nvPr/>
          </p:nvGrpSpPr>
          <p:grpSpPr>
            <a:xfrm>
              <a:off x="1295732" y="3726782"/>
              <a:ext cx="2845080" cy="629240"/>
              <a:chOff x="1112851" y="3956734"/>
              <a:chExt cx="2845080" cy="62924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522B96-A2C6-43BE-A98C-BA427DA7B6B3}"/>
                  </a:ext>
                </a:extLst>
              </p:cNvPr>
              <p:cNvSpPr/>
              <p:nvPr/>
            </p:nvSpPr>
            <p:spPr>
              <a:xfrm>
                <a:off x="3523975" y="3956734"/>
                <a:ext cx="43395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3200" i="1" kern="0" dirty="0">
                    <a:solidFill>
                      <a:srgbClr val="FFC000"/>
                    </a:solidFill>
                    <a:latin typeface="Georgia" panose="02040502050405020303" pitchFamily="18" charset="0"/>
                    <a:ea typeface="ＭＳ Ｐゴシック" charset="-128"/>
                    <a:cs typeface="Times New Roman" panose="02020603050405020304" pitchFamily="18" charset="0"/>
                  </a:rPr>
                  <a:t>d</a:t>
                </a:r>
                <a:endParaRPr lang="en-US" sz="1100" i="1" dirty="0">
                  <a:solidFill>
                    <a:srgbClr val="FFC000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 Placeholder 1">
                <a:extLst>
                  <a:ext uri="{FF2B5EF4-FFF2-40B4-BE49-F238E27FC236}">
                    <a16:creationId xmlns:a16="http://schemas.microsoft.com/office/drawing/2014/main" id="{C63FF8CF-7135-4016-9AC1-B87F8E308B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851" y="3994438"/>
                <a:ext cx="2489456" cy="591536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marL="0" indent="0" algn="ctr" defTabSz="457200" rtl="0" eaLnBrk="1" latinLnBrk="0" hangingPunct="1">
                  <a:lnSpc>
                    <a:spcPct val="90000"/>
                  </a:lnSpc>
                  <a:spcBef>
                    <a:spcPct val="20000"/>
                  </a:spcBef>
                  <a:buFont typeface="Arial"/>
                  <a:buNone/>
                  <a:defRPr sz="4800" b="1" i="0" kern="1200" baseline="0">
                    <a:solidFill>
                      <a:schemeClr val="tx2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8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rgbClr val="E8D3A2"/>
                    </a:solidFill>
                    <a:latin typeface="Encode Sans Normal Black"/>
                    <a:ea typeface="+mn-ea"/>
                    <a:cs typeface="Encode Sans Normal Black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en-US" sz="3200" b="0" dirty="0">
                    <a:ea typeface="ＭＳ Ｐゴシック" charset="-128"/>
                  </a:rPr>
                  <a:t>disturbance</a:t>
                </a:r>
                <a:endParaRPr lang="en-US" sz="3200" b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E01C483-1703-4E90-A5EF-44EAED918B5B}"/>
              </a:ext>
            </a:extLst>
          </p:cNvPr>
          <p:cNvSpPr txBox="1">
            <a:spLocks/>
          </p:cNvSpPr>
          <p:nvPr/>
        </p:nvSpPr>
        <p:spPr>
          <a:xfrm>
            <a:off x="0" y="5726157"/>
            <a:ext cx="9144000" cy="1140181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, </a:t>
            </a:r>
            <a:r>
              <a:rPr lang="en-US" sz="1600" dirty="0" err="1"/>
              <a:t>Krendel</a:t>
            </a:r>
            <a:r>
              <a:rPr lang="en-US" sz="1600" dirty="0"/>
              <a:t> </a:t>
            </a:r>
            <a:r>
              <a:rPr lang="en-US" sz="1600" i="1" dirty="0"/>
              <a:t>J Franklin Institute</a:t>
            </a:r>
            <a:r>
              <a:rPr lang="en-US" sz="1600" dirty="0"/>
              <a:t> 1959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The Human Operator as a Servo System Element</a:t>
            </a:r>
            <a:endParaRPr lang="en-US" sz="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/>
              <a:t>McRuer</a:t>
            </a:r>
            <a:r>
              <a:rPr lang="en-US" sz="1600" dirty="0"/>
              <a:t> </a:t>
            </a:r>
            <a:r>
              <a:rPr lang="en-US" sz="1600" i="1" dirty="0" err="1"/>
              <a:t>Automatica</a:t>
            </a:r>
            <a:r>
              <a:rPr lang="en-US" sz="1600" dirty="0"/>
              <a:t> 1980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Human Dynamics in Man-Machine Systems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4BAD88-3322-4DC5-BDAE-8BE30120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6"/>
          <a:stretch/>
        </p:blipFill>
        <p:spPr>
          <a:xfrm>
            <a:off x="2903801" y="606701"/>
            <a:ext cx="1631786" cy="21564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5F8C89-6D32-4C32-AAF7-4EBECADF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42" y="1308185"/>
            <a:ext cx="1700761" cy="137320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3C876FF-291F-4418-A03D-0AFF940C2DAF}"/>
              </a:ext>
            </a:extLst>
          </p:cNvPr>
          <p:cNvGrpSpPr/>
          <p:nvPr/>
        </p:nvGrpSpPr>
        <p:grpSpPr>
          <a:xfrm>
            <a:off x="911323" y="606701"/>
            <a:ext cx="2808371" cy="2441304"/>
            <a:chOff x="911323" y="606701"/>
            <a:chExt cx="2808371" cy="244130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EE71AA-AF18-4B29-B645-70896F7C4DB1}"/>
                </a:ext>
              </a:extLst>
            </p:cNvPr>
            <p:cNvSpPr/>
            <p:nvPr/>
          </p:nvSpPr>
          <p:spPr>
            <a:xfrm>
              <a:off x="972424" y="676805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y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Elbow Connector 35">
              <a:extLst>
                <a:ext uri="{FF2B5EF4-FFF2-40B4-BE49-F238E27FC236}">
                  <a16:creationId xmlns:a16="http://schemas.microsoft.com/office/drawing/2014/main" id="{9105A98B-7948-4D20-BC65-A3F5B8CB39C2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rot="16200000" flipH="1" flipV="1">
              <a:off x="1964767" y="-446743"/>
              <a:ext cx="701484" cy="2808371"/>
            </a:xfrm>
            <a:prstGeom prst="bentConnector3">
              <a:avLst>
                <a:gd name="adj1" fmla="val -3258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5FF5F6-42E6-4230-AFD5-8D909714908F}"/>
                </a:ext>
              </a:extLst>
            </p:cNvPr>
            <p:cNvSpPr/>
            <p:nvPr/>
          </p:nvSpPr>
          <p:spPr>
            <a:xfrm>
              <a:off x="972424" y="2463230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A95FFF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u</a:t>
              </a:r>
              <a:endParaRPr lang="en-US" sz="1100" i="1" dirty="0">
                <a:solidFill>
                  <a:srgbClr val="A95FFF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Elbow Connector 35">
              <a:extLst>
                <a:ext uri="{FF2B5EF4-FFF2-40B4-BE49-F238E27FC236}">
                  <a16:creationId xmlns:a16="http://schemas.microsoft.com/office/drawing/2014/main" id="{779AF9C6-2152-4EE2-A055-9A8E5E91884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2274621" y="1318092"/>
              <a:ext cx="81775" cy="2808371"/>
            </a:xfrm>
            <a:prstGeom prst="bentConnector3">
              <a:avLst>
                <a:gd name="adj1" fmla="val 379548"/>
              </a:avLst>
            </a:prstGeom>
            <a:ln w="12700">
              <a:solidFill>
                <a:schemeClr val="tx2"/>
              </a:solidFill>
              <a:headEnd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1FCC9-61F0-4C7A-8BDC-D2CD99CFEEC5}"/>
              </a:ext>
            </a:extLst>
          </p:cNvPr>
          <p:cNvGrpSpPr/>
          <p:nvPr/>
        </p:nvGrpSpPr>
        <p:grpSpPr>
          <a:xfrm>
            <a:off x="272592" y="204351"/>
            <a:ext cx="4595741" cy="1007364"/>
            <a:chOff x="272592" y="660288"/>
            <a:chExt cx="4595741" cy="1007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76ABA7-7073-470E-9EB8-A965EBF28A9C}"/>
                </a:ext>
              </a:extLst>
            </p:cNvPr>
            <p:cNvSpPr/>
            <p:nvPr/>
          </p:nvSpPr>
          <p:spPr>
            <a:xfrm>
              <a:off x="272592" y="660288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r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Elbow Connector 35">
              <a:extLst>
                <a:ext uri="{FF2B5EF4-FFF2-40B4-BE49-F238E27FC236}">
                  <a16:creationId xmlns:a16="http://schemas.microsoft.com/office/drawing/2014/main" id="{CF19F97D-9785-49BC-A20B-D797B3D50EC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01511" y="1268854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2600CC4-C3A6-4AB2-8BAC-BC4B596A3256}"/>
                </a:ext>
              </a:extLst>
            </p:cNvPr>
            <p:cNvSpPr/>
            <p:nvPr/>
          </p:nvSpPr>
          <p:spPr>
            <a:xfrm>
              <a:off x="4434377" y="671177"/>
              <a:ext cx="4339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i="1" kern="0" dirty="0">
                  <a:solidFill>
                    <a:srgbClr val="FFC000"/>
                  </a:solidFill>
                  <a:latin typeface="Georgia" panose="02040502050405020303" pitchFamily="18" charset="0"/>
                  <a:ea typeface="ＭＳ Ｐゴシック" charset="-128"/>
                  <a:cs typeface="Times New Roman" panose="02020603050405020304" pitchFamily="18" charset="0"/>
                </a:rPr>
                <a:t>d</a:t>
              </a:r>
              <a:endParaRPr lang="en-US" sz="1100" i="1" dirty="0">
                <a:solidFill>
                  <a:srgbClr val="FFC000"/>
                </a:solidFill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Elbow Connector 35">
              <a:extLst>
                <a:ext uri="{FF2B5EF4-FFF2-40B4-BE49-F238E27FC236}">
                  <a16:creationId xmlns:a16="http://schemas.microsoft.com/office/drawing/2014/main" id="{C36F64D5-C36E-4177-8266-DEE76481F6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60274" y="1279743"/>
              <a:ext cx="775817" cy="2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2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31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0750D3B7-990E-4D2D-8C34-F49FF9C524E7}"/>
              </a:ext>
            </a:extLst>
          </p:cNvPr>
          <p:cNvSpPr/>
          <p:nvPr/>
        </p:nvSpPr>
        <p:spPr>
          <a:xfrm>
            <a:off x="32804" y="1262667"/>
            <a:ext cx="9028671" cy="3849074"/>
          </a:xfrm>
          <a:prstGeom prst="round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srgbClr val="E8D3A2"/>
              </a:solidFill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00C13EE-8FB3-40A1-B626-7A943FB5BFDB}"/>
              </a:ext>
            </a:extLst>
          </p:cNvPr>
          <p:cNvSpPr/>
          <p:nvPr/>
        </p:nvSpPr>
        <p:spPr>
          <a:xfrm>
            <a:off x="3071873" y="23146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7E37C048-EC52-4483-BF5E-4684D3523944}"/>
              </a:ext>
            </a:extLst>
          </p:cNvPr>
          <p:cNvSpPr/>
          <p:nvPr/>
        </p:nvSpPr>
        <p:spPr>
          <a:xfrm>
            <a:off x="3064529" y="3738848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CCD509-8ED5-4259-AEAF-530994E239BE}"/>
              </a:ext>
            </a:extLst>
          </p:cNvPr>
          <p:cNvSpPr/>
          <p:nvPr/>
        </p:nvSpPr>
        <p:spPr>
          <a:xfrm>
            <a:off x="4238975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cxnSp>
        <p:nvCxnSpPr>
          <p:cNvPr id="17" name="Elbow Connector 17">
            <a:extLst>
              <a:ext uri="{FF2B5EF4-FFF2-40B4-BE49-F238E27FC236}">
                <a16:creationId xmlns:a16="http://schemas.microsoft.com/office/drawing/2014/main" id="{15FBDF45-78D2-4BBD-A46E-205F3F257527}"/>
              </a:ext>
            </a:extLst>
          </p:cNvPr>
          <p:cNvCxnSpPr/>
          <p:nvPr/>
        </p:nvCxnSpPr>
        <p:spPr>
          <a:xfrm>
            <a:off x="3727640" y="2642532"/>
            <a:ext cx="782313" cy="454028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8">
            <a:extLst>
              <a:ext uri="{FF2B5EF4-FFF2-40B4-BE49-F238E27FC236}">
                <a16:creationId xmlns:a16="http://schemas.microsoft.com/office/drawing/2014/main" id="{F9640842-3F3D-44C0-B8FC-116EA7482692}"/>
              </a:ext>
            </a:extLst>
          </p:cNvPr>
          <p:cNvCxnSpPr/>
          <p:nvPr/>
        </p:nvCxnSpPr>
        <p:spPr>
          <a:xfrm flipV="1">
            <a:off x="3720296" y="3638518"/>
            <a:ext cx="789657" cy="428214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4390B6C-8B79-4DD6-9D10-4D327DA98F6A}"/>
              </a:ext>
            </a:extLst>
          </p:cNvPr>
          <p:cNvSpPr/>
          <p:nvPr/>
        </p:nvSpPr>
        <p:spPr>
          <a:xfrm>
            <a:off x="6073483" y="3096560"/>
            <a:ext cx="541957" cy="541956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C117642-821B-4368-903F-6FDBAFAFD488}"/>
              </a:ext>
            </a:extLst>
          </p:cNvPr>
          <p:cNvSpPr/>
          <p:nvPr/>
        </p:nvSpPr>
        <p:spPr>
          <a:xfrm>
            <a:off x="7280248" y="3039655"/>
            <a:ext cx="655767" cy="65576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9FAD03-9BF9-4916-9D97-7E1BB14BBA67}"/>
              </a:ext>
            </a:extLst>
          </p:cNvPr>
          <p:cNvCxnSpPr>
            <a:cxnSpLocks/>
          </p:cNvCxnSpPr>
          <p:nvPr/>
        </p:nvCxnSpPr>
        <p:spPr>
          <a:xfrm>
            <a:off x="4780931" y="3367538"/>
            <a:ext cx="1292552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6571A9-28C5-4F3A-8029-04E7DB98FEE9}"/>
              </a:ext>
            </a:extLst>
          </p:cNvPr>
          <p:cNvCxnSpPr>
            <a:cxnSpLocks/>
          </p:cNvCxnSpPr>
          <p:nvPr/>
        </p:nvCxnSpPr>
        <p:spPr>
          <a:xfrm>
            <a:off x="6615440" y="3367538"/>
            <a:ext cx="664808" cy="1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95A1505-436A-4CE0-A1BC-C9FAA2A3B150}"/>
              </a:ext>
            </a:extLst>
          </p:cNvPr>
          <p:cNvSpPr/>
          <p:nvPr/>
        </p:nvSpPr>
        <p:spPr>
          <a:xfrm>
            <a:off x="165059" y="375313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4CA59F2-3678-4114-A10D-70BDD292C21D}"/>
              </a:ext>
            </a:extLst>
          </p:cNvPr>
          <p:cNvSpPr/>
          <p:nvPr/>
        </p:nvSpPr>
        <p:spPr>
          <a:xfrm>
            <a:off x="3875977" y="2629033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f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7339F-592A-4E79-A6B7-56F9450C22EA}"/>
              </a:ext>
            </a:extLst>
          </p:cNvPr>
          <p:cNvCxnSpPr/>
          <p:nvPr/>
        </p:nvCxnSpPr>
        <p:spPr>
          <a:xfrm>
            <a:off x="6347908" y="2604812"/>
            <a:ext cx="0" cy="49174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84CD8EB-737D-4DD1-8ECA-7E00DB2496CB}"/>
              </a:ext>
            </a:extLst>
          </p:cNvPr>
          <p:cNvSpPr/>
          <p:nvPr/>
        </p:nvSpPr>
        <p:spPr>
          <a:xfrm>
            <a:off x="6101564" y="2112124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C000"/>
                </a:solidFill>
                <a:latin typeface="Georgia" charset="0"/>
                <a:ea typeface="Georgia" charset="0"/>
                <a:cs typeface="Georgia" charset="0"/>
              </a:rPr>
              <a:t>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20038F-CAAC-4F7C-8E0B-2227C6F3AF09}"/>
              </a:ext>
            </a:extLst>
          </p:cNvPr>
          <p:cNvCxnSpPr/>
          <p:nvPr/>
        </p:nvCxnSpPr>
        <p:spPr>
          <a:xfrm>
            <a:off x="2081059" y="4056093"/>
            <a:ext cx="983472" cy="10638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24C2132-5340-4B89-B12D-A9130CFD9796}"/>
              </a:ext>
            </a:extLst>
          </p:cNvPr>
          <p:cNvSpPr/>
          <p:nvPr/>
        </p:nvSpPr>
        <p:spPr>
          <a:xfrm>
            <a:off x="3855610" y="3546777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b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91A2F9-54B1-462A-9E8F-5502A68366CB}"/>
              </a:ext>
            </a:extLst>
          </p:cNvPr>
          <p:cNvCxnSpPr/>
          <p:nvPr/>
        </p:nvCxnSpPr>
        <p:spPr>
          <a:xfrm>
            <a:off x="612393" y="4066731"/>
            <a:ext cx="73141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AC941F0-A51B-4868-B0FC-A5C0CB4F4D21}"/>
              </a:ext>
            </a:extLst>
          </p:cNvPr>
          <p:cNvSpPr/>
          <p:nvPr/>
        </p:nvSpPr>
        <p:spPr>
          <a:xfrm>
            <a:off x="1302362" y="3783618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+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8F90EB-94FC-43C4-9BFC-C179BD72E4D2}"/>
              </a:ext>
            </a:extLst>
          </p:cNvPr>
          <p:cNvSpPr/>
          <p:nvPr/>
        </p:nvSpPr>
        <p:spPr>
          <a:xfrm>
            <a:off x="1359714" y="3695422"/>
            <a:ext cx="721343" cy="721343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6" name="Rounded Rectangle 33">
            <a:extLst>
              <a:ext uri="{FF2B5EF4-FFF2-40B4-BE49-F238E27FC236}">
                <a16:creationId xmlns:a16="http://schemas.microsoft.com/office/drawing/2014/main" id="{73D31108-AA03-4CC9-AE90-19154E27E258}"/>
              </a:ext>
            </a:extLst>
          </p:cNvPr>
          <p:cNvSpPr/>
          <p:nvPr/>
        </p:nvSpPr>
        <p:spPr>
          <a:xfrm>
            <a:off x="1475400" y="3993151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rPr>
              <a:t>-</a:t>
            </a:r>
            <a:endParaRPr lang="en-US" sz="2800" i="1" dirty="0">
              <a:solidFill>
                <a:srgbClr val="FFFFFF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37" name="Rounded Rectangle 34">
            <a:extLst>
              <a:ext uri="{FF2B5EF4-FFF2-40B4-BE49-F238E27FC236}">
                <a16:creationId xmlns:a16="http://schemas.microsoft.com/office/drawing/2014/main" id="{B7366E9E-DD84-435B-9A84-97176B99F84D}"/>
              </a:ext>
            </a:extLst>
          </p:cNvPr>
          <p:cNvSpPr/>
          <p:nvPr/>
        </p:nvSpPr>
        <p:spPr>
          <a:xfrm>
            <a:off x="2069585" y="3557096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e</a:t>
            </a:r>
          </a:p>
        </p:txBody>
      </p: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F69111CF-AD0A-48E5-812C-928794F65E6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63477" y="1875220"/>
            <a:ext cx="1141086" cy="2675711"/>
          </a:xfrm>
          <a:prstGeom prst="bentConnector2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6">
            <a:extLst>
              <a:ext uri="{FF2B5EF4-FFF2-40B4-BE49-F238E27FC236}">
                <a16:creationId xmlns:a16="http://schemas.microsoft.com/office/drawing/2014/main" id="{43048DA7-9B0A-443A-921D-D60E42D74BBB}"/>
              </a:ext>
            </a:extLst>
          </p:cNvPr>
          <p:cNvSpPr/>
          <p:nvPr/>
        </p:nvSpPr>
        <p:spPr>
          <a:xfrm>
            <a:off x="8388081" y="3075475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chemeClr val="bg1">
                    <a:lumMod val="40000"/>
                    <a:lumOff val="6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y</a:t>
            </a:r>
          </a:p>
        </p:txBody>
      </p:sp>
      <p:cxnSp>
        <p:nvCxnSpPr>
          <p:cNvPr id="40" name="Elbow Connector 37">
            <a:extLst>
              <a:ext uri="{FF2B5EF4-FFF2-40B4-BE49-F238E27FC236}">
                <a16:creationId xmlns:a16="http://schemas.microsoft.com/office/drawing/2014/main" id="{E4ADD473-D08F-49E0-9A61-C0CBD80713FB}"/>
              </a:ext>
            </a:extLst>
          </p:cNvPr>
          <p:cNvCxnSpPr/>
          <p:nvPr/>
        </p:nvCxnSpPr>
        <p:spPr>
          <a:xfrm rot="5400000">
            <a:off x="4742108" y="593521"/>
            <a:ext cx="871957" cy="6912681"/>
          </a:xfrm>
          <a:prstGeom prst="bentConnector3">
            <a:avLst>
              <a:gd name="adj1" fmla="val 131336"/>
            </a:avLst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FD08B0-44CB-4E23-8ECC-106DE22EE90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7936015" y="3367539"/>
            <a:ext cx="452066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0AD7A-C101-419B-A872-BE6797E0410C}"/>
              </a:ext>
            </a:extLst>
          </p:cNvPr>
          <p:cNvSpPr/>
          <p:nvPr/>
        </p:nvSpPr>
        <p:spPr>
          <a:xfrm>
            <a:off x="642508" y="1256357"/>
            <a:ext cx="7745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006F">
                    <a:lumMod val="40000"/>
                    <a:lumOff val="60000"/>
                  </a:srgbClr>
                </a:solidFill>
                <a:ea typeface="Calibri" charset="0"/>
                <a:cs typeface="Calibri" charset="0"/>
              </a:rPr>
              <a:t>human</a:t>
            </a:r>
            <a:r>
              <a:rPr lang="en-US" sz="4000" b="1" dirty="0">
                <a:solidFill>
                  <a:srgbClr val="FFFFFF"/>
                </a:solidFill>
                <a:ea typeface="Calibri" charset="0"/>
                <a:cs typeface="Calibri" charset="0"/>
              </a:rPr>
              <a:t>/</a:t>
            </a:r>
            <a:r>
              <a:rPr lang="en-US" sz="4000" b="1" dirty="0">
                <a:solidFill>
                  <a:srgbClr val="FFC000"/>
                </a:solidFill>
                <a:ea typeface="Calibri" charset="0"/>
                <a:cs typeface="Calibri" charset="0"/>
              </a:rPr>
              <a:t>machine </a:t>
            </a:r>
            <a:r>
              <a:rPr lang="en-US" sz="4000" b="1" dirty="0">
                <a:solidFill>
                  <a:schemeClr val="tx2"/>
                </a:solidFill>
                <a:ea typeface="Calibri" charset="0"/>
                <a:cs typeface="Calibri" charset="0"/>
              </a:rPr>
              <a:t>system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6" name="Rounded Rectangle 40">
            <a:extLst>
              <a:ext uri="{FF2B5EF4-FFF2-40B4-BE49-F238E27FC236}">
                <a16:creationId xmlns:a16="http://schemas.microsoft.com/office/drawing/2014/main" id="{08F7B155-0564-4AFC-8A12-D28F4AD82A72}"/>
              </a:ext>
            </a:extLst>
          </p:cNvPr>
          <p:cNvSpPr/>
          <p:nvPr/>
        </p:nvSpPr>
        <p:spPr>
          <a:xfrm>
            <a:off x="3058576" y="2028116"/>
            <a:ext cx="1760416" cy="2527263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8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  <p:sp>
        <p:nvSpPr>
          <p:cNvPr id="47" name="Rounded Rectangle 25">
            <a:extLst>
              <a:ext uri="{FF2B5EF4-FFF2-40B4-BE49-F238E27FC236}">
                <a16:creationId xmlns:a16="http://schemas.microsoft.com/office/drawing/2014/main" id="{32B85B70-12B9-4F25-9930-146F56D23C7A}"/>
              </a:ext>
            </a:extLst>
          </p:cNvPr>
          <p:cNvSpPr/>
          <p:nvPr/>
        </p:nvSpPr>
        <p:spPr>
          <a:xfrm>
            <a:off x="5051475" y="2853030"/>
            <a:ext cx="492688" cy="492688"/>
          </a:xfrm>
          <a:prstGeom prst="round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2800" i="1" dirty="0">
                <a:solidFill>
                  <a:srgbClr val="33006F">
                    <a:lumMod val="40000"/>
                    <a:lumOff val="60000"/>
                  </a:srgbClr>
                </a:solidFill>
                <a:latin typeface="Georgia" charset="0"/>
                <a:ea typeface="Georgia" charset="0"/>
                <a:cs typeface="Georgia" charset="0"/>
              </a:rPr>
              <a:t>u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7426A6EE-C4B1-4312-B693-73E722FBC7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sp>
        <p:nvSpPr>
          <p:cNvPr id="49" name="Rounded Rectangle 40">
            <a:extLst>
              <a:ext uri="{FF2B5EF4-FFF2-40B4-BE49-F238E27FC236}">
                <a16:creationId xmlns:a16="http://schemas.microsoft.com/office/drawing/2014/main" id="{13AE6517-5BE1-449C-989D-EDC7FA24A7E6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185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723821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theoretical and empirical evidence for pairing of </a:t>
            </a:r>
            <a:r>
              <a:rPr lang="en-US" altLang="en-US" b="1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system + inverse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Wolpert,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Neurobiol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5585"/>
            <a:ext cx="9144000" cy="952676"/>
          </a:xfrm>
        </p:spPr>
        <p:txBody>
          <a:bodyPr>
            <a:normAutofit/>
          </a:bodyPr>
          <a:lstStyle/>
          <a:p>
            <a:r>
              <a:rPr lang="en-US" altLang="en-US" sz="4400" b="0" dirty="0">
                <a:ea typeface="ＭＳ Ｐゴシック" charset="-128"/>
              </a:rPr>
              <a:t>predicting behavior:  </a:t>
            </a:r>
            <a:r>
              <a:rPr lang="en-US" altLang="en-US" sz="4400" dirty="0">
                <a:ea typeface="ＭＳ Ｐゴシック" charset="-128"/>
              </a:rPr>
              <a:t>what’s in 		 ?</a:t>
            </a:r>
            <a:endParaRPr lang="en-US" sz="4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9412C9-4968-4833-9AEA-857BA4582510}"/>
              </a:ext>
            </a:extLst>
          </p:cNvPr>
          <p:cNvGrpSpPr/>
          <p:nvPr/>
        </p:nvGrpSpPr>
        <p:grpSpPr>
          <a:xfrm>
            <a:off x="436323" y="2853723"/>
            <a:ext cx="3833404" cy="2157284"/>
            <a:chOff x="436323" y="2853723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3428489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2853723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3027454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3027452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3204057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4104436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system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inverse </a:t>
            </a:r>
            <a:r>
              <a:rPr lang="en-US" altLang="en-US" sz="4000" b="0" dirty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artificial intelligence: 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model principle, reinforcement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4D5B10-FD48-4437-949E-1F41F68B2033}"/>
              </a:ext>
            </a:extLst>
          </p:cNvPr>
          <p:cNvGrpSpPr/>
          <p:nvPr/>
        </p:nvGrpSpPr>
        <p:grpSpPr>
          <a:xfrm>
            <a:off x="4659137" y="1596678"/>
            <a:ext cx="4886896" cy="946948"/>
            <a:chOff x="4659137" y="1596678"/>
            <a:chExt cx="4886896" cy="94694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ABEC5C-C74A-434A-9811-F80AC0CB95D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941" y="2537717"/>
              <a:ext cx="1643350" cy="5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</p:spPr>
              <p:txBody>
                <a:bodyPr anchor="ctr">
                  <a:normAutofit fontScale="92500"/>
                </a:bodyPr>
                <a:lstStyle>
                  <a:lvl1pPr marL="0" indent="0" algn="ctr" defTabSz="457200" rtl="0" eaLnBrk="1" latinLnBrk="0" hangingPunct="1">
                    <a:lnSpc>
                      <a:spcPct val="90000"/>
                    </a:lnSpc>
                    <a:spcBef>
                      <a:spcPct val="20000"/>
                    </a:spcBef>
                    <a:buFont typeface="Arial"/>
                    <a:buNone/>
                    <a:defRPr sz="4800" b="1" i="0" kern="1200" baseline="0">
                      <a:solidFill>
                        <a:schemeClr val="tx2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4572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8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4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4pPr>
                  <a:lvl5pPr marL="1828800" indent="0" algn="l" defTabSz="457200" rtl="0" eaLnBrk="1" latinLnBrk="0" hangingPunct="1">
                    <a:spcBef>
                      <a:spcPct val="20000"/>
                    </a:spcBef>
                    <a:buFont typeface="Arial"/>
                    <a:buNone/>
                    <a:defRPr sz="2000" b="0" i="0" kern="1200">
                      <a:solidFill>
                        <a:srgbClr val="E8D3A2"/>
                      </a:solidFill>
                      <a:latin typeface="Encode Sans Normal Black"/>
                      <a:ea typeface="+mn-ea"/>
                      <a:cs typeface="Encode Sans Normal Black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feedforward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sz="40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𝐹</m:t>
                          </m:r>
                          <m:r>
                            <a:rPr lang="en-US" alt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≈</m:t>
                          </m:r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en-US" sz="4000" b="0" i="1" kern="0">
                              <a:latin typeface="Cambria Math" panose="02040503050406030204" pitchFamily="18" charset="0"/>
                              <a:ea typeface="ＭＳ Ｐゴシック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altLang="en-US" sz="4000" dirty="0">
                      <a:solidFill>
                        <a:srgbClr val="C00000"/>
                      </a:solidFill>
                      <a:ea typeface="ＭＳ Ｐゴシック" charset="-128"/>
                    </a:rPr>
                    <a:t> </a:t>
                  </a:r>
                  <a:endParaRPr lang="en-US" sz="4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 Placeholder 1">
                  <a:extLst>
                    <a:ext uri="{FF2B5EF4-FFF2-40B4-BE49-F238E27FC236}">
                      <a16:creationId xmlns:a16="http://schemas.microsoft.com/office/drawing/2014/main" id="{B885512A-AFD6-4CAA-B430-DC7CF5443F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137" y="1596678"/>
                  <a:ext cx="4886896" cy="715759"/>
                </a:xfrm>
                <a:prstGeom prst="rect">
                  <a:avLst/>
                </a:prstGeom>
                <a:blipFill>
                  <a:blip r:embed="rId6"/>
                  <a:stretch>
                    <a:fillRect l="-3865" t="-11966" b="-264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ounded Rectangle 40">
            <a:extLst>
              <a:ext uri="{FF2B5EF4-FFF2-40B4-BE49-F238E27FC236}">
                <a16:creationId xmlns:a16="http://schemas.microsoft.com/office/drawing/2014/main" id="{36AD58ED-FBFC-4B4E-B554-0E6B3A42F3F2}"/>
              </a:ext>
            </a:extLst>
          </p:cNvPr>
          <p:cNvSpPr/>
          <p:nvPr/>
        </p:nvSpPr>
        <p:spPr>
          <a:xfrm>
            <a:off x="7539795" y="128419"/>
            <a:ext cx="730820" cy="649498"/>
          </a:xfrm>
          <a:prstGeom prst="roundRect">
            <a:avLst>
              <a:gd name="adj" fmla="val 10265"/>
            </a:avLst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i="1" dirty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38100" cmpd="thickThin">
          <a:solidFill>
            <a:srgbClr val="FFC000"/>
          </a:solidFill>
        </a:ln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28458</TotalTime>
  <Words>2821</Words>
  <Application>Microsoft Office PowerPoint</Application>
  <PresentationFormat>On-screen Show (4:3)</PresentationFormat>
  <Paragraphs>582</Paragraphs>
  <Slides>37</Slides>
  <Notes>5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Cambria Math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Uni Sans Regular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A Burden</cp:lastModifiedBy>
  <cp:revision>591</cp:revision>
  <dcterms:created xsi:type="dcterms:W3CDTF">2014-10-14T00:51:43Z</dcterms:created>
  <dcterms:modified xsi:type="dcterms:W3CDTF">2021-02-09T22:23:58Z</dcterms:modified>
</cp:coreProperties>
</file>