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  <p:sldMasterId id="2147483652" r:id="rId2"/>
  </p:sldMasterIdLst>
  <p:notesMasterIdLst>
    <p:notesMasterId r:id="rId44"/>
  </p:notesMasterIdLst>
  <p:sldIdLst>
    <p:sldId id="349" r:id="rId3"/>
    <p:sldId id="511" r:id="rId4"/>
    <p:sldId id="516" r:id="rId5"/>
    <p:sldId id="527" r:id="rId6"/>
    <p:sldId id="344" r:id="rId7"/>
    <p:sldId id="280" r:id="rId8"/>
    <p:sldId id="521" r:id="rId9"/>
    <p:sldId id="520" r:id="rId10"/>
    <p:sldId id="519" r:id="rId11"/>
    <p:sldId id="530" r:id="rId12"/>
    <p:sldId id="528" r:id="rId13"/>
    <p:sldId id="533" r:id="rId14"/>
    <p:sldId id="357" r:id="rId15"/>
    <p:sldId id="534" r:id="rId16"/>
    <p:sldId id="358" r:id="rId17"/>
    <p:sldId id="359" r:id="rId18"/>
    <p:sldId id="360" r:id="rId19"/>
    <p:sldId id="514" r:id="rId20"/>
    <p:sldId id="531" r:id="rId21"/>
    <p:sldId id="529" r:id="rId22"/>
    <p:sldId id="378" r:id="rId23"/>
    <p:sldId id="363" r:id="rId24"/>
    <p:sldId id="403" r:id="rId25"/>
    <p:sldId id="365" r:id="rId26"/>
    <p:sldId id="470" r:id="rId27"/>
    <p:sldId id="469" r:id="rId28"/>
    <p:sldId id="471" r:id="rId29"/>
    <p:sldId id="468" r:id="rId30"/>
    <p:sldId id="473" r:id="rId31"/>
    <p:sldId id="475" r:id="rId32"/>
    <p:sldId id="476" r:id="rId33"/>
    <p:sldId id="477" r:id="rId34"/>
    <p:sldId id="478" r:id="rId35"/>
    <p:sldId id="474" r:id="rId36"/>
    <p:sldId id="484" r:id="rId37"/>
    <p:sldId id="479" r:id="rId38"/>
    <p:sldId id="522" r:id="rId39"/>
    <p:sldId id="523" r:id="rId40"/>
    <p:sldId id="532" r:id="rId41"/>
    <p:sldId id="526" r:id="rId42"/>
    <p:sldId id="296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FF8F8F"/>
    <a:srgbClr val="FF9933"/>
    <a:srgbClr val="FF6600"/>
    <a:srgbClr val="FFFF00"/>
    <a:srgbClr val="0432FF"/>
    <a:srgbClr val="FF6666"/>
    <a:srgbClr val="190037"/>
    <a:srgbClr val="2600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50" autoAdjust="0"/>
    <p:restoredTop sz="97026"/>
  </p:normalViewPr>
  <p:slideViewPr>
    <p:cSldViewPr snapToGrid="0" snapToObjects="1" showGuides="1">
      <p:cViewPr varScale="1">
        <p:scale>
          <a:sx n="94" d="100"/>
          <a:sy n="94" d="100"/>
        </p:scale>
        <p:origin x="717" y="33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60" d="100"/>
        <a:sy n="1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132C74-E9BE-8845-AA1F-275C58478BD4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10A490-7766-E549-A9C6-D9A35B8B0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88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W_W Logo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915" y="5945854"/>
            <a:ext cx="1371600" cy="923544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15637" y="1332224"/>
            <a:ext cx="8312727" cy="26417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5000" b="0" i="0" baseline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TITLE HERE</a:t>
            </a:r>
          </a:p>
          <a:p>
            <a:pPr lvl="0"/>
            <a:r>
              <a:rPr lang="en-US" dirty="0"/>
              <a:t>ENCODE NORMAL</a:t>
            </a:r>
          </a:p>
          <a:p>
            <a:pPr lvl="0"/>
            <a:r>
              <a:rPr lang="en-US" dirty="0"/>
              <a:t>BLACK, 50 PT. </a:t>
            </a:r>
          </a:p>
        </p:txBody>
      </p:sp>
    </p:spTree>
    <p:extLst>
      <p:ext uri="{BB962C8B-B14F-4D97-AF65-F5344CB8AC3E}">
        <p14:creationId xmlns:p14="http://schemas.microsoft.com/office/powerpoint/2010/main" val="23734912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Header + Subheader +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5775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Header + Subheader +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13495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62" y="6092265"/>
            <a:ext cx="2939921" cy="521599"/>
          </a:xfrm>
          <a:prstGeom prst="rect">
            <a:avLst/>
          </a:prstGeom>
        </p:spPr>
      </p:pic>
      <p:sp>
        <p:nvSpPr>
          <p:cNvPr id="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1332224"/>
            <a:ext cx="6972300" cy="26417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5000" b="0" i="0" baseline="0">
                <a:solidFill>
                  <a:schemeClr val="tx1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TITLE HERE</a:t>
            </a:r>
          </a:p>
          <a:p>
            <a:pPr lvl="0"/>
            <a:r>
              <a:rPr lang="en-US" dirty="0"/>
              <a:t>ENCODE NORMAL</a:t>
            </a:r>
          </a:p>
          <a:p>
            <a:pPr lvl="0"/>
            <a:r>
              <a:rPr lang="en-US" dirty="0"/>
              <a:t>BLACK, 50 PT.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9463" y="3973980"/>
            <a:ext cx="1600200" cy="139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483915" y="5945854"/>
            <a:ext cx="13716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1910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371510"/>
            <a:ext cx="8184662" cy="991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33006F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 HERE </a:t>
            </a:r>
          </a:p>
          <a:p>
            <a:pPr lvl="0"/>
            <a:r>
              <a:rPr lang="en-US" dirty="0"/>
              <a:t>(ENCODE NORMAL BLACK, 30 PT.)</a:t>
            </a: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5" y="2320239"/>
            <a:ext cx="8197114" cy="3722215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1pPr>
            <a:lvl2pPr>
              <a:defRPr sz="20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3pPr>
            <a:lvl4pPr>
              <a:defRPr sz="16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5pPr>
          </a:lstStyle>
          <a:p>
            <a:pPr lvl="0"/>
            <a:r>
              <a:rPr lang="en-US" dirty="0"/>
              <a:t>Content here (Open Sans Light, 24 pt.)</a:t>
            </a:r>
          </a:p>
          <a:p>
            <a:pPr lvl="1"/>
            <a:r>
              <a:rPr lang="en-US" dirty="0"/>
              <a:t>Second level (Open Sans Light, 20)</a:t>
            </a:r>
          </a:p>
          <a:p>
            <a:pPr lvl="2"/>
            <a:r>
              <a:rPr lang="en-US" dirty="0"/>
              <a:t>Third level (Open Sans Light, 18)</a:t>
            </a:r>
          </a:p>
          <a:p>
            <a:pPr lvl="3"/>
            <a:r>
              <a:rPr lang="en-US" dirty="0"/>
              <a:t>Fourth level (Open Sans Light, 16)</a:t>
            </a:r>
          </a:p>
          <a:p>
            <a:pPr lvl="4"/>
            <a:r>
              <a:rPr lang="en-US" dirty="0"/>
              <a:t>Fifth level (Open Sans Light, 14)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6763" y="1363508"/>
            <a:ext cx="1103781" cy="9636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71757" y="1730667"/>
            <a:ext cx="8184662" cy="411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0" i="0" baseline="0">
                <a:solidFill>
                  <a:srgbClr val="33006F"/>
                </a:solidFill>
                <a:latin typeface="Uni Sans Regular"/>
                <a:cs typeface="Uni Sans Regular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SUB-HEADER HERE (UNI SANS LIGHT, 24 PT.)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371" y="6130325"/>
            <a:ext cx="2939921" cy="52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726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371510"/>
            <a:ext cx="8184662" cy="991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33006F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 HERE </a:t>
            </a:r>
          </a:p>
          <a:p>
            <a:pPr lvl="0"/>
            <a:r>
              <a:rPr lang="en-US" dirty="0"/>
              <a:t>(ENCODE NORMAL BLACK, 30 PT.)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5" y="1736725"/>
            <a:ext cx="8196210" cy="4015497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1pPr>
            <a:lvl2pPr>
              <a:defRPr sz="20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3pPr>
            <a:lvl4pPr>
              <a:defRPr sz="16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5pPr>
          </a:lstStyle>
          <a:p>
            <a:pPr lvl="0"/>
            <a:r>
              <a:rPr lang="en-US" dirty="0"/>
              <a:t>Bulleted content here (Open Sans Light, 24 pt.)</a:t>
            </a:r>
          </a:p>
          <a:p>
            <a:pPr lvl="1"/>
            <a:r>
              <a:rPr lang="en-US" dirty="0"/>
              <a:t>Second level (Open Sans Light, 20)</a:t>
            </a:r>
          </a:p>
          <a:p>
            <a:pPr lvl="2"/>
            <a:r>
              <a:rPr lang="en-US" dirty="0"/>
              <a:t>Third level (Open Sans Light, 18)</a:t>
            </a:r>
          </a:p>
          <a:p>
            <a:pPr lvl="3"/>
            <a:r>
              <a:rPr lang="en-US" dirty="0"/>
              <a:t>Fourth level (Open Sans Light, 16)</a:t>
            </a:r>
          </a:p>
          <a:p>
            <a:pPr lvl="4"/>
            <a:r>
              <a:rPr lang="en-US" dirty="0"/>
              <a:t>Fifth level (Open Sans Light, 14)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6763" y="1363508"/>
            <a:ext cx="1103781" cy="963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83915" y="5945854"/>
            <a:ext cx="13716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204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hart Placeholder 11"/>
          <p:cNvSpPr>
            <a:spLocks noGrp="1"/>
          </p:cNvSpPr>
          <p:nvPr>
            <p:ph type="chart" sz="quarter" idx="12" hasCustomPrompt="1"/>
          </p:nvPr>
        </p:nvSpPr>
        <p:spPr>
          <a:xfrm>
            <a:off x="766763" y="1736725"/>
            <a:ext cx="8021637" cy="43180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 baseline="0">
                <a:solidFill>
                  <a:srgbClr val="999999"/>
                </a:solidFill>
                <a:latin typeface="Open Sans Light"/>
                <a:cs typeface="Open Sans Light"/>
              </a:defRPr>
            </a:lvl1pPr>
          </a:lstStyle>
          <a:p>
            <a:r>
              <a:rPr lang="en-US" dirty="0"/>
              <a:t>Graphic Here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371510"/>
            <a:ext cx="8184662" cy="991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33006F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 HERE </a:t>
            </a:r>
          </a:p>
          <a:p>
            <a:pPr lvl="0"/>
            <a:r>
              <a:rPr lang="en-US" dirty="0"/>
              <a:t>(ENCODE NORMAL BLACK, 30 PT.)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6763" y="1363508"/>
            <a:ext cx="1103781" cy="963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479" y="6207786"/>
            <a:ext cx="2939921" cy="52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552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21068"/>
            <a:ext cx="9144000" cy="95267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90000"/>
              </a:lnSpc>
              <a:buNone/>
              <a:defRPr sz="4800" b="1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02795" y="2120734"/>
            <a:ext cx="8325375" cy="4446318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Grande" charset="0"/>
              <a:buChar char="•"/>
              <a:defRPr sz="3200" b="0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>
              <a:defRPr sz="2800" b="0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1600" b="0" i="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First</a:t>
            </a:r>
          </a:p>
          <a:p>
            <a:pPr lvl="1"/>
            <a:r>
              <a:rPr lang="en-US" dirty="0"/>
              <a:t>Second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15637" y="1379988"/>
            <a:ext cx="8312727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buNone/>
              <a:defRPr sz="3600" b="0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240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Header + Subheader +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6705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Header + Subheader +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4187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Header + Subheader +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6288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Header + Subheader +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236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Header + Subheader +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6234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Header + Subheader +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1521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Header + Subheader +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321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37030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5" r:id="rId9"/>
    <p:sldLayoutId id="2147483677" r:id="rId10"/>
    <p:sldLayoutId id="214748368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9868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63" r:id="rId2"/>
    <p:sldLayoutId id="2147483664" r:id="rId3"/>
    <p:sldLayoutId id="2147483665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3.png"/><Relationship Id="rId3" Type="http://schemas.openxmlformats.org/officeDocument/2006/relationships/image" Target="../media/image14.emf"/><Relationship Id="rId7" Type="http://schemas.openxmlformats.org/officeDocument/2006/relationships/image" Target="../media/image18.png"/><Relationship Id="rId12" Type="http://schemas.openxmlformats.org/officeDocument/2006/relationships/image" Target="../media/image21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0" Type="http://schemas.microsoft.com/office/2007/relationships/hdphoto" Target="../media/hdphoto2.wdp"/><Relationship Id="rId4" Type="http://schemas.openxmlformats.org/officeDocument/2006/relationships/image" Target="../media/image15.emf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openxmlformats.org/officeDocument/2006/relationships/image" Target="../media/image15.emf"/><Relationship Id="rId7" Type="http://schemas.microsoft.com/office/2007/relationships/hdphoto" Target="../media/hdphoto1.wdp"/><Relationship Id="rId12" Type="http://schemas.openxmlformats.org/officeDocument/2006/relationships/image" Target="../media/image21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13.emf"/><Relationship Id="rId5" Type="http://schemas.openxmlformats.org/officeDocument/2006/relationships/image" Target="../media/image48.svg"/><Relationship Id="rId10" Type="http://schemas.openxmlformats.org/officeDocument/2006/relationships/image" Target="../media/image20.png"/><Relationship Id="rId4" Type="http://schemas.openxmlformats.org/officeDocument/2006/relationships/image" Target="../media/image47.png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6.sv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emf"/><Relationship Id="rId11" Type="http://schemas.openxmlformats.org/officeDocument/2006/relationships/image" Target="../media/image41.png"/><Relationship Id="rId5" Type="http://schemas.openxmlformats.org/officeDocument/2006/relationships/image" Target="../media/image14.emf"/><Relationship Id="rId10" Type="http://schemas.openxmlformats.org/officeDocument/2006/relationships/image" Target="../media/image40.png"/><Relationship Id="rId4" Type="http://schemas.openxmlformats.org/officeDocument/2006/relationships/image" Target="../media/image50.png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3.mov"/><Relationship Id="rId7" Type="http://schemas.openxmlformats.org/officeDocument/2006/relationships/image" Target="../media/image53.pn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51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3.mo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openxmlformats.org/officeDocument/2006/relationships/image" Target="../media/image15.emf"/><Relationship Id="rId7" Type="http://schemas.microsoft.com/office/2007/relationships/hdphoto" Target="../media/hdphoto1.wdp"/><Relationship Id="rId12" Type="http://schemas.openxmlformats.org/officeDocument/2006/relationships/image" Target="../media/image21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13.emf"/><Relationship Id="rId5" Type="http://schemas.openxmlformats.org/officeDocument/2006/relationships/image" Target="../media/image48.svg"/><Relationship Id="rId10" Type="http://schemas.openxmlformats.org/officeDocument/2006/relationships/image" Target="../media/image20.png"/><Relationship Id="rId4" Type="http://schemas.openxmlformats.org/officeDocument/2006/relationships/image" Target="../media/image47.png"/><Relationship Id="rId9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13" Type="http://schemas.openxmlformats.org/officeDocument/2006/relationships/image" Target="../media/image23.png"/><Relationship Id="rId3" Type="http://schemas.microsoft.com/office/2007/relationships/hdphoto" Target="../media/hdphoto1.wdp"/><Relationship Id="rId7" Type="http://schemas.openxmlformats.org/officeDocument/2006/relationships/image" Target="../media/image14.emf"/><Relationship Id="rId12" Type="http://schemas.openxmlformats.org/officeDocument/2006/relationships/image" Target="../media/image21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13.emf"/><Relationship Id="rId5" Type="http://schemas.microsoft.com/office/2007/relationships/hdphoto" Target="../media/hdphoto2.wdp"/><Relationship Id="rId10" Type="http://schemas.openxmlformats.org/officeDocument/2006/relationships/image" Target="../media/image56.svg"/><Relationship Id="rId4" Type="http://schemas.openxmlformats.org/officeDocument/2006/relationships/image" Target="../media/image19.png"/><Relationship Id="rId9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7" Type="http://schemas.openxmlformats.org/officeDocument/2006/relationships/image" Target="../media/image62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55.emf"/><Relationship Id="rId4" Type="http://schemas.openxmlformats.org/officeDocument/2006/relationships/image" Target="../media/image2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png"/><Relationship Id="rId5" Type="http://schemas.openxmlformats.org/officeDocument/2006/relationships/image" Target="../media/image25.png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00.png"/><Relationship Id="rId4" Type="http://schemas.openxmlformats.org/officeDocument/2006/relationships/image" Target="../media/image59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6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2.png"/><Relationship Id="rId3" Type="http://schemas.openxmlformats.org/officeDocument/2006/relationships/image" Target="../media/image14.emf"/><Relationship Id="rId7" Type="http://schemas.openxmlformats.org/officeDocument/2006/relationships/image" Target="../media/image18.png"/><Relationship Id="rId12" Type="http://schemas.openxmlformats.org/officeDocument/2006/relationships/image" Target="../media/image21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0" Type="http://schemas.microsoft.com/office/2007/relationships/hdphoto" Target="../media/hdphoto2.wdp"/><Relationship Id="rId4" Type="http://schemas.openxmlformats.org/officeDocument/2006/relationships/image" Target="../media/image15.emf"/><Relationship Id="rId9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sv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5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75.png"/><Relationship Id="rId7" Type="http://schemas.openxmlformats.org/officeDocument/2006/relationships/image" Target="../media/image6.jp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image" Target="../media/image21.emf"/><Relationship Id="rId7" Type="http://schemas.openxmlformats.org/officeDocument/2006/relationships/image" Target="../media/image90.png"/><Relationship Id="rId12" Type="http://schemas.openxmlformats.org/officeDocument/2006/relationships/image" Target="../media/image6.jp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9.svg"/><Relationship Id="rId11" Type="http://schemas.openxmlformats.org/officeDocument/2006/relationships/image" Target="../media/image8.jpg"/><Relationship Id="rId5" Type="http://schemas.openxmlformats.org/officeDocument/2006/relationships/image" Target="../media/image88.png"/><Relationship Id="rId10" Type="http://schemas.openxmlformats.org/officeDocument/2006/relationships/image" Target="../media/image93.svg"/><Relationship Id="rId4" Type="http://schemas.openxmlformats.org/officeDocument/2006/relationships/image" Target="../media/image55.emf"/><Relationship Id="rId9" Type="http://schemas.openxmlformats.org/officeDocument/2006/relationships/image" Target="../media/image9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svg"/><Relationship Id="rId7" Type="http://schemas.openxmlformats.org/officeDocument/2006/relationships/image" Target="../media/image99.sv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8.png"/><Relationship Id="rId11" Type="http://schemas.openxmlformats.org/officeDocument/2006/relationships/image" Target="../media/image6.jpg"/><Relationship Id="rId5" Type="http://schemas.openxmlformats.org/officeDocument/2006/relationships/image" Target="../media/image97.svg"/><Relationship Id="rId10" Type="http://schemas.openxmlformats.org/officeDocument/2006/relationships/image" Target="../media/image8.jpg"/><Relationship Id="rId4" Type="http://schemas.openxmlformats.org/officeDocument/2006/relationships/image" Target="../media/image96.png"/><Relationship Id="rId9" Type="http://schemas.openxmlformats.org/officeDocument/2006/relationships/image" Target="../media/image101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5.gif"/><Relationship Id="rId4" Type="http://schemas.openxmlformats.org/officeDocument/2006/relationships/image" Target="../media/image10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6.gi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13" Type="http://schemas.openxmlformats.org/officeDocument/2006/relationships/image" Target="../media/image23.png"/><Relationship Id="rId3" Type="http://schemas.microsoft.com/office/2007/relationships/hdphoto" Target="../media/hdphoto1.wdp"/><Relationship Id="rId7" Type="http://schemas.openxmlformats.org/officeDocument/2006/relationships/image" Target="../media/image14.emf"/><Relationship Id="rId12" Type="http://schemas.openxmlformats.org/officeDocument/2006/relationships/image" Target="../media/image21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13.emf"/><Relationship Id="rId5" Type="http://schemas.microsoft.com/office/2007/relationships/hdphoto" Target="../media/hdphoto2.wdp"/><Relationship Id="rId10" Type="http://schemas.openxmlformats.org/officeDocument/2006/relationships/image" Target="../media/image56.svg"/><Relationship Id="rId4" Type="http://schemas.openxmlformats.org/officeDocument/2006/relationships/image" Target="../media/image19.png"/><Relationship Id="rId9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3.png"/><Relationship Id="rId3" Type="http://schemas.openxmlformats.org/officeDocument/2006/relationships/image" Target="../media/image14.emf"/><Relationship Id="rId7" Type="http://schemas.openxmlformats.org/officeDocument/2006/relationships/image" Target="../media/image18.png"/><Relationship Id="rId12" Type="http://schemas.openxmlformats.org/officeDocument/2006/relationships/image" Target="../media/image21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0" Type="http://schemas.microsoft.com/office/2007/relationships/hdphoto" Target="../media/hdphoto2.wdp"/><Relationship Id="rId4" Type="http://schemas.openxmlformats.org/officeDocument/2006/relationships/image" Target="../media/image15.emf"/><Relationship Id="rId9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2.png"/><Relationship Id="rId3" Type="http://schemas.openxmlformats.org/officeDocument/2006/relationships/image" Target="../media/image14.emf"/><Relationship Id="rId7" Type="http://schemas.openxmlformats.org/officeDocument/2006/relationships/image" Target="../media/image18.png"/><Relationship Id="rId12" Type="http://schemas.openxmlformats.org/officeDocument/2006/relationships/image" Target="../media/image21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0" Type="http://schemas.microsoft.com/office/2007/relationships/hdphoto" Target="../media/hdphoto2.wdp"/><Relationship Id="rId4" Type="http://schemas.openxmlformats.org/officeDocument/2006/relationships/image" Target="../media/image15.emf"/><Relationship Id="rId9" Type="http://schemas.openxmlformats.org/officeDocument/2006/relationships/image" Target="../media/image1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1.png"/><Relationship Id="rId18" Type="http://schemas.openxmlformats.org/officeDocument/2006/relationships/image" Target="../media/image9.jpeg"/><Relationship Id="rId3" Type="http://schemas.openxmlformats.org/officeDocument/2006/relationships/image" Target="../media/image24.png"/><Relationship Id="rId21" Type="http://schemas.openxmlformats.org/officeDocument/2006/relationships/image" Target="../media/image12.png"/><Relationship Id="rId7" Type="http://schemas.openxmlformats.org/officeDocument/2006/relationships/image" Target="../media/image59.png"/><Relationship Id="rId12" Type="http://schemas.openxmlformats.org/officeDocument/2006/relationships/image" Target="../media/image60.png"/><Relationship Id="rId17" Type="http://schemas.openxmlformats.org/officeDocument/2006/relationships/image" Target="../media/image8.jpg"/><Relationship Id="rId25" Type="http://schemas.openxmlformats.org/officeDocument/2006/relationships/image" Target="../media/image116.jpeg"/><Relationship Id="rId2" Type="http://schemas.openxmlformats.org/officeDocument/2006/relationships/image" Target="../media/image107.png"/><Relationship Id="rId16" Type="http://schemas.openxmlformats.org/officeDocument/2006/relationships/image" Target="../media/image7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11" Type="http://schemas.openxmlformats.org/officeDocument/2006/relationships/image" Target="../media/image111.png"/><Relationship Id="rId24" Type="http://schemas.openxmlformats.org/officeDocument/2006/relationships/image" Target="../media/image115.png"/><Relationship Id="rId5" Type="http://schemas.openxmlformats.org/officeDocument/2006/relationships/image" Target="../media/image25.png"/><Relationship Id="rId15" Type="http://schemas.openxmlformats.org/officeDocument/2006/relationships/image" Target="../media/image6.jpg"/><Relationship Id="rId23" Type="http://schemas.openxmlformats.org/officeDocument/2006/relationships/image" Target="../media/image114.jpeg"/><Relationship Id="rId10" Type="http://schemas.openxmlformats.org/officeDocument/2006/relationships/image" Target="../media/image72.png"/><Relationship Id="rId19" Type="http://schemas.openxmlformats.org/officeDocument/2006/relationships/image" Target="../media/image10.jpeg"/><Relationship Id="rId4" Type="http://schemas.openxmlformats.org/officeDocument/2006/relationships/image" Target="../media/image108.png"/><Relationship Id="rId9" Type="http://schemas.openxmlformats.org/officeDocument/2006/relationships/image" Target="../media/image110.png"/><Relationship Id="rId14" Type="http://schemas.openxmlformats.org/officeDocument/2006/relationships/image" Target="../media/image112.png"/><Relationship Id="rId22" Type="http://schemas.openxmlformats.org/officeDocument/2006/relationships/image" Target="../media/image11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g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13" Type="http://schemas.openxmlformats.org/officeDocument/2006/relationships/image" Target="../media/image40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12" Type="http://schemas.openxmlformats.org/officeDocument/2006/relationships/image" Target="../media/image3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11" Type="http://schemas.openxmlformats.org/officeDocument/2006/relationships/image" Target="../media/image38.png"/><Relationship Id="rId5" Type="http://schemas.openxmlformats.org/officeDocument/2006/relationships/image" Target="../media/image34.sv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image" Target="../media/image33.png"/><Relationship Id="rId9" Type="http://schemas.openxmlformats.org/officeDocument/2006/relationships/image" Target="../media/image15.emf"/><Relationship Id="rId1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37.svg"/><Relationship Id="rId7" Type="http://schemas.openxmlformats.org/officeDocument/2006/relationships/image" Target="../media/image44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11" Type="http://schemas.openxmlformats.org/officeDocument/2006/relationships/image" Target="../media/image36.svg"/><Relationship Id="rId5" Type="http://schemas.openxmlformats.org/officeDocument/2006/relationships/image" Target="../media/image34.svg"/><Relationship Id="rId10" Type="http://schemas.openxmlformats.org/officeDocument/2006/relationships/image" Target="../media/image35.png"/><Relationship Id="rId4" Type="http://schemas.openxmlformats.org/officeDocument/2006/relationships/image" Target="../media/image33.png"/><Relationship Id="rId9" Type="http://schemas.openxmlformats.org/officeDocument/2006/relationships/image" Target="../media/image4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 txBox="1">
            <a:spLocks/>
          </p:cNvSpPr>
          <p:nvPr/>
        </p:nvSpPr>
        <p:spPr>
          <a:xfrm>
            <a:off x="-276040" y="149904"/>
            <a:ext cx="9688054" cy="2332904"/>
          </a:xfrm>
          <a:prstGeom prst="rect">
            <a:avLst/>
          </a:prstGeom>
          <a:solidFill>
            <a:srgbClr val="190037"/>
          </a:solidFill>
          <a:ln w="76200">
            <a:solidFill>
              <a:srgbClr val="E8D3A2">
                <a:lumMod val="50000"/>
              </a:srgbClr>
            </a:solidFill>
          </a:ln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ts val="4000"/>
              </a:lnSpc>
              <a:spcBef>
                <a:spcPts val="0"/>
              </a:spcBef>
            </a:pPr>
            <a:r>
              <a:rPr lang="en-US" sz="4400" b="1" dirty="0">
                <a:solidFill>
                  <a:schemeClr val="bg2"/>
                </a:solidFill>
              </a:rPr>
              <a:t>on infinitesimal contraction analysis for mechanical systems </a:t>
            </a:r>
          </a:p>
          <a:p>
            <a:pPr lvl="0">
              <a:lnSpc>
                <a:spcPts val="4000"/>
              </a:lnSpc>
              <a:spcBef>
                <a:spcPts val="0"/>
              </a:spcBef>
            </a:pPr>
            <a:r>
              <a:rPr lang="en-US" sz="4400" b="1" dirty="0">
                <a:solidFill>
                  <a:schemeClr val="bg2"/>
                </a:solidFill>
              </a:rPr>
              <a:t>subject to unilateral constraints</a:t>
            </a:r>
          </a:p>
          <a:p>
            <a:pPr lvl="0">
              <a:lnSpc>
                <a:spcPts val="4000"/>
              </a:lnSpc>
              <a:spcBef>
                <a:spcPts val="0"/>
              </a:spcBef>
            </a:pPr>
            <a:endParaRPr lang="en-US" sz="4400" b="1" strike="sngStrike" dirty="0">
              <a:solidFill>
                <a:schemeClr val="bg2"/>
              </a:solidFill>
            </a:endParaRPr>
          </a:p>
        </p:txBody>
      </p:sp>
      <p:sp>
        <p:nvSpPr>
          <p:cNvPr id="15" name="Text Placeholder 1"/>
          <p:cNvSpPr txBox="1">
            <a:spLocks/>
          </p:cNvSpPr>
          <p:nvPr/>
        </p:nvSpPr>
        <p:spPr>
          <a:xfrm>
            <a:off x="2733218" y="2482808"/>
            <a:ext cx="5973226" cy="33528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5000" b="0" i="0" kern="1200" baseline="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ts val="0"/>
              </a:spcBef>
            </a:pPr>
            <a:r>
              <a:rPr lang="en-US" sz="4400" b="1" dirty="0">
                <a:solidFill>
                  <a:srgbClr val="33006F">
                    <a:lumMod val="50000"/>
                  </a:srgbClr>
                </a:solidFill>
                <a:latin typeface="Calibri" charset="0"/>
                <a:ea typeface="Calibri" charset="0"/>
                <a:cs typeface="Calibri" charset="0"/>
              </a:rPr>
              <a:t>Sam Burden</a:t>
            </a:r>
            <a:endParaRPr lang="en-US" sz="2800" dirty="0">
              <a:solidFill>
                <a:schemeClr val="tx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spcBef>
                <a:spcPts val="0"/>
              </a:spcBef>
            </a:pP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Assistant Professor</a:t>
            </a:r>
          </a:p>
          <a:p>
            <a:pPr>
              <a:spcBef>
                <a:spcPts val="0"/>
              </a:spcBef>
            </a:pP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Electrical &amp; Computer Engineering</a:t>
            </a:r>
          </a:p>
          <a:p>
            <a:pPr>
              <a:spcBef>
                <a:spcPts val="0"/>
              </a:spcBef>
            </a:pP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University of Washington</a:t>
            </a:r>
          </a:p>
          <a:p>
            <a:pPr>
              <a:spcBef>
                <a:spcPts val="0"/>
              </a:spcBef>
            </a:pP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Seattle, WA USA</a:t>
            </a:r>
          </a:p>
          <a:p>
            <a:pPr>
              <a:spcBef>
                <a:spcPts val="0"/>
              </a:spcBef>
            </a:pP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http://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faculty.uw.edu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/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sburden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6" name="Picture 15" descr="uw_se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69" y="2670819"/>
            <a:ext cx="2549057" cy="2549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1300586-1F4D-4DD2-98AE-C6F7F7345ED7}"/>
              </a:ext>
            </a:extLst>
          </p:cNvPr>
          <p:cNvGrpSpPr/>
          <p:nvPr/>
        </p:nvGrpSpPr>
        <p:grpSpPr>
          <a:xfrm>
            <a:off x="38149" y="5400645"/>
            <a:ext cx="4849805" cy="841591"/>
            <a:chOff x="231993" y="5400645"/>
            <a:chExt cx="4849805" cy="841591"/>
          </a:xfrm>
        </p:grpSpPr>
        <p:sp>
          <p:nvSpPr>
            <p:cNvPr id="7" name="Text Placeholder 1">
              <a:extLst>
                <a:ext uri="{FF2B5EF4-FFF2-40B4-BE49-F238E27FC236}">
                  <a16:creationId xmlns:a16="http://schemas.microsoft.com/office/drawing/2014/main" id="{1CF047A6-5090-4BF8-B2A8-94616CACE544}"/>
                </a:ext>
              </a:extLst>
            </p:cNvPr>
            <p:cNvSpPr txBox="1">
              <a:spLocks/>
            </p:cNvSpPr>
            <p:nvPr/>
          </p:nvSpPr>
          <p:spPr>
            <a:xfrm>
              <a:off x="1620755" y="5407887"/>
              <a:ext cx="3461043" cy="83434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457200" rtl="0" eaLnBrk="1" latinLnBrk="0" hangingPunct="1">
                <a:lnSpc>
                  <a:spcPct val="100000"/>
                </a:lnSpc>
                <a:spcBef>
                  <a:spcPct val="20000"/>
                </a:spcBef>
                <a:buFont typeface="Arial"/>
                <a:buNone/>
                <a:defRPr sz="5000" b="0" i="0" kern="1200" baseline="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8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4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spcBef>
                  <a:spcPts val="0"/>
                </a:spcBef>
              </a:pPr>
              <a:r>
                <a:rPr lang="en-US" sz="3600" b="1" dirty="0">
                  <a:solidFill>
                    <a:srgbClr val="33006F">
                      <a:lumMod val="50000"/>
                    </a:srgbClr>
                  </a:solidFill>
                  <a:latin typeface="Calibri" charset="0"/>
                  <a:ea typeface="Calibri" charset="0"/>
                  <a:cs typeface="Calibri" charset="0"/>
                </a:rPr>
                <a:t>Prof Sam Coogan</a:t>
              </a:r>
              <a:endParaRPr lang="en-US" sz="20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FDB3957-302E-47C5-8DAA-9BEA9D3579FC}"/>
                </a:ext>
              </a:extLst>
            </p:cNvPr>
            <p:cNvGrpSpPr/>
            <p:nvPr/>
          </p:nvGrpSpPr>
          <p:grpSpPr>
            <a:xfrm>
              <a:off x="231993" y="5400645"/>
              <a:ext cx="1388762" cy="693042"/>
              <a:chOff x="-106550" y="3617136"/>
              <a:chExt cx="1388762" cy="69304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D3C80598-315A-46CA-A828-B24F541A35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6413" y="3617136"/>
                <a:ext cx="685799" cy="685799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119E2887-A961-4FAA-89E3-9AD92CD253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06550" y="3624378"/>
                <a:ext cx="685800" cy="685800"/>
              </a:xfrm>
              <a:prstGeom prst="rect">
                <a:avLst/>
              </a:prstGeom>
            </p:spPr>
          </p:pic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B6C3958-EDF5-4F02-8D72-4D09B378A3E1}"/>
              </a:ext>
            </a:extLst>
          </p:cNvPr>
          <p:cNvGrpSpPr/>
          <p:nvPr/>
        </p:nvGrpSpPr>
        <p:grpSpPr>
          <a:xfrm>
            <a:off x="5007077" y="5374602"/>
            <a:ext cx="4895328" cy="834349"/>
            <a:chOff x="195050" y="6097273"/>
            <a:chExt cx="4895328" cy="83434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DC4F171-56B8-4721-AC54-A6587B9D82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4956" y="6115940"/>
              <a:ext cx="689429" cy="689429"/>
            </a:xfrm>
            <a:prstGeom prst="rect">
              <a:avLst/>
            </a:prstGeom>
          </p:spPr>
        </p:pic>
        <p:sp>
          <p:nvSpPr>
            <p:cNvPr id="21" name="Text Placeholder 1">
              <a:extLst>
                <a:ext uri="{FF2B5EF4-FFF2-40B4-BE49-F238E27FC236}">
                  <a16:creationId xmlns:a16="http://schemas.microsoft.com/office/drawing/2014/main" id="{31489555-01F5-4AE1-9D53-293AF4A7993E}"/>
                </a:ext>
              </a:extLst>
            </p:cNvPr>
            <p:cNvSpPr txBox="1">
              <a:spLocks/>
            </p:cNvSpPr>
            <p:nvPr/>
          </p:nvSpPr>
          <p:spPr>
            <a:xfrm>
              <a:off x="1607221" y="6097273"/>
              <a:ext cx="3483157" cy="83434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457200" rtl="0" eaLnBrk="1" latinLnBrk="0" hangingPunct="1">
                <a:lnSpc>
                  <a:spcPct val="100000"/>
                </a:lnSpc>
                <a:spcBef>
                  <a:spcPct val="20000"/>
                </a:spcBef>
                <a:buFont typeface="Arial"/>
                <a:buNone/>
                <a:defRPr sz="5000" b="0" i="0" kern="1200" baseline="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8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4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spcBef>
                  <a:spcPts val="0"/>
                </a:spcBef>
              </a:pPr>
              <a:r>
                <a:rPr lang="en-US" sz="3600" b="1" dirty="0">
                  <a:solidFill>
                    <a:srgbClr val="33006F">
                      <a:lumMod val="50000"/>
                    </a:srgbClr>
                  </a:solidFill>
                  <a:latin typeface="Calibri" charset="0"/>
                  <a:ea typeface="Calibri" charset="0"/>
                  <a:cs typeface="Calibri" charset="0"/>
                </a:rPr>
                <a:t>Dr Tom Libby	</a:t>
              </a:r>
              <a:endParaRPr lang="en-US" sz="20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AB3A41C3-E237-4CAF-92DA-15CFB11E98A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0" t="1005" r="8334" b="18269"/>
            <a:stretch/>
          </p:blipFill>
          <p:spPr bwMode="auto">
            <a:xfrm>
              <a:off x="195050" y="6200581"/>
              <a:ext cx="733139" cy="5236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5FBD94A-0364-472E-8850-291F6171B4B0}"/>
              </a:ext>
            </a:extLst>
          </p:cNvPr>
          <p:cNvGrpSpPr/>
          <p:nvPr/>
        </p:nvGrpSpPr>
        <p:grpSpPr>
          <a:xfrm>
            <a:off x="5057561" y="6115940"/>
            <a:ext cx="4685612" cy="843405"/>
            <a:chOff x="827826" y="5398830"/>
            <a:chExt cx="4685612" cy="843405"/>
          </a:xfrm>
        </p:grpSpPr>
        <p:pic>
          <p:nvPicPr>
            <p:cNvPr id="25" name="Picture 2" descr="Joseph Sullivan">
              <a:extLst>
                <a:ext uri="{FF2B5EF4-FFF2-40B4-BE49-F238E27FC236}">
                  <a16:creationId xmlns:a16="http://schemas.microsoft.com/office/drawing/2014/main" id="{41FA3A8F-26F0-44D7-A8AB-1D302EB6FF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2207" y="5398830"/>
              <a:ext cx="693678" cy="693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BB6DA02-5FD7-4BE5-99FC-C05A90C84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826" y="5406203"/>
              <a:ext cx="685800" cy="685800"/>
            </a:xfrm>
            <a:prstGeom prst="rect">
              <a:avLst/>
            </a:prstGeom>
          </p:spPr>
        </p:pic>
        <p:sp>
          <p:nvSpPr>
            <p:cNvPr id="27" name="Text Placeholder 1">
              <a:extLst>
                <a:ext uri="{FF2B5EF4-FFF2-40B4-BE49-F238E27FC236}">
                  <a16:creationId xmlns:a16="http://schemas.microsoft.com/office/drawing/2014/main" id="{A5CF62FF-5AAD-4803-A8B8-3FAE8EFA5247}"/>
                </a:ext>
              </a:extLst>
            </p:cNvPr>
            <p:cNvSpPr txBox="1">
              <a:spLocks/>
            </p:cNvSpPr>
            <p:nvPr/>
          </p:nvSpPr>
          <p:spPr>
            <a:xfrm>
              <a:off x="2224465" y="5407886"/>
              <a:ext cx="3288973" cy="83434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457200" rtl="0" eaLnBrk="1" latinLnBrk="0" hangingPunct="1">
                <a:lnSpc>
                  <a:spcPct val="100000"/>
                </a:lnSpc>
                <a:spcBef>
                  <a:spcPct val="20000"/>
                </a:spcBef>
                <a:buFont typeface="Arial"/>
                <a:buNone/>
                <a:defRPr sz="5000" b="0" i="0" kern="1200" baseline="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8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4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spcBef>
                  <a:spcPts val="0"/>
                </a:spcBef>
              </a:pPr>
              <a:r>
                <a:rPr lang="en-US" sz="3600" b="1" dirty="0">
                  <a:solidFill>
                    <a:srgbClr val="33006F">
                      <a:lumMod val="50000"/>
                    </a:srgbClr>
                  </a:solidFill>
                  <a:latin typeface="Calibri" charset="0"/>
                  <a:ea typeface="Calibri" charset="0"/>
                  <a:cs typeface="Calibri" charset="0"/>
                </a:rPr>
                <a:t>Joey Sullivan</a:t>
              </a:r>
              <a:endParaRPr lang="en-US" sz="20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8B22EFA-F50C-42E2-86D0-93BB8EC79D8D}"/>
              </a:ext>
            </a:extLst>
          </p:cNvPr>
          <p:cNvGrpSpPr/>
          <p:nvPr/>
        </p:nvGrpSpPr>
        <p:grpSpPr>
          <a:xfrm>
            <a:off x="43110" y="6124996"/>
            <a:ext cx="4685612" cy="846492"/>
            <a:chOff x="4726402" y="5395743"/>
            <a:chExt cx="4685612" cy="84649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A0E3685-7428-4221-A9F4-98013256E344}"/>
                </a:ext>
              </a:extLst>
            </p:cNvPr>
            <p:cNvGrpSpPr/>
            <p:nvPr/>
          </p:nvGrpSpPr>
          <p:grpSpPr>
            <a:xfrm>
              <a:off x="4726402" y="5406203"/>
              <a:ext cx="4685612" cy="836032"/>
              <a:chOff x="827826" y="5406203"/>
              <a:chExt cx="4685612" cy="836032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CCEBF8C2-B3FD-42C8-9ACD-BA7DE01A8E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7826" y="5406203"/>
                <a:ext cx="685800" cy="685800"/>
              </a:xfrm>
              <a:prstGeom prst="rect">
                <a:avLst/>
              </a:prstGeom>
            </p:spPr>
          </p:pic>
          <p:sp>
            <p:nvSpPr>
              <p:cNvPr id="23" name="Text Placeholder 1">
                <a:extLst>
                  <a:ext uri="{FF2B5EF4-FFF2-40B4-BE49-F238E27FC236}">
                    <a16:creationId xmlns:a16="http://schemas.microsoft.com/office/drawing/2014/main" id="{8B401251-78CA-4A25-83DE-FDD46ADC4DD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24465" y="5407886"/>
                <a:ext cx="3288973" cy="834349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0" indent="0" algn="l" defTabSz="457200" rtl="0" eaLnBrk="1" latinLnBrk="0" hangingPunct="1">
                  <a:lnSpc>
                    <a:spcPct val="100000"/>
                  </a:lnSpc>
                  <a:spcBef>
                    <a:spcPct val="20000"/>
                  </a:spcBef>
                  <a:buFont typeface="Arial"/>
                  <a:buNone/>
                  <a:defRPr sz="5000" b="0" i="0" kern="1200" baseline="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spcBef>
                    <a:spcPts val="0"/>
                  </a:spcBef>
                </a:pPr>
                <a:r>
                  <a:rPr lang="en-US" sz="3600" b="1" dirty="0">
                    <a:solidFill>
                      <a:srgbClr val="33006F">
                        <a:lumMod val="50000"/>
                      </a:srgbClr>
                    </a:solidFill>
                    <a:latin typeface="Calibri" charset="0"/>
                    <a:ea typeface="Calibri" charset="0"/>
                    <a:cs typeface="Calibri" charset="0"/>
                  </a:rPr>
                  <a:t>Dr Andrew Pace</a:t>
                </a:r>
                <a:endParaRPr lang="en-US" sz="2000" dirty="0">
                  <a:solidFill>
                    <a:schemeClr val="tx1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74BBBD7E-723E-4630-8EFB-4721AFB0672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0783" y="5395743"/>
              <a:ext cx="689429" cy="6894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20624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EFA3BE-453C-4BDA-BCB9-BBEFA6CB04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573078"/>
            <a:ext cx="9144000" cy="681298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tracking through contact-rich dynamics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B05D84-1D4F-4221-BBBE-27E3AAF3A3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5637" y="0"/>
            <a:ext cx="8312727" cy="547269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today’s talk: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A480AFA7-56A2-419F-B221-205B05FC9008}"/>
              </a:ext>
            </a:extLst>
          </p:cNvPr>
          <p:cNvSpPr txBox="1">
            <a:spLocks/>
          </p:cNvSpPr>
          <p:nvPr/>
        </p:nvSpPr>
        <p:spPr>
          <a:xfrm>
            <a:off x="0" y="2576690"/>
            <a:ext cx="4692318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cs typeface="Calibri" charset="0"/>
              </a:rPr>
              <a:t>1. what is it?</a:t>
            </a:r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448EC70E-E210-43D5-8782-D44FF13B7307}"/>
              </a:ext>
            </a:extLst>
          </p:cNvPr>
          <p:cNvSpPr txBox="1">
            <a:spLocks/>
          </p:cNvSpPr>
          <p:nvPr/>
        </p:nvSpPr>
        <p:spPr>
          <a:xfrm>
            <a:off x="4802780" y="5168158"/>
            <a:ext cx="4030414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  <a:t>3. how can we get it?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Calibri" charset="0"/>
              <a:cs typeface="Calibri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CC16BB3-40D3-4688-89B0-E700EC1028C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06" y="3822520"/>
            <a:ext cx="4245227" cy="1267987"/>
          </a:xfrm>
          <a:prstGeom prst="rect">
            <a:avLst/>
          </a:prstGeom>
        </p:spPr>
      </p:pic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48DD2E67-5361-4332-BA88-849C289DD7D3}"/>
              </a:ext>
            </a:extLst>
          </p:cNvPr>
          <p:cNvSpPr txBox="1">
            <a:spLocks/>
          </p:cNvSpPr>
          <p:nvPr/>
        </p:nvSpPr>
        <p:spPr>
          <a:xfrm>
            <a:off x="106217" y="5165304"/>
            <a:ext cx="4692318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libri" charset="0"/>
                <a:cs typeface="Calibri" charset="0"/>
              </a:rPr>
              <a:t>2. why is it hard?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38936CC-0BF3-4431-8B5F-83EB22A24032}"/>
              </a:ext>
            </a:extLst>
          </p:cNvPr>
          <p:cNvGrpSpPr/>
          <p:nvPr/>
        </p:nvGrpSpPr>
        <p:grpSpPr>
          <a:xfrm>
            <a:off x="20086" y="1012479"/>
            <a:ext cx="4701030" cy="1572638"/>
            <a:chOff x="20086" y="1092142"/>
            <a:chExt cx="4701030" cy="157263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5E95E75-C6B3-4585-888C-08933D3CA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680" y="1092142"/>
              <a:ext cx="705236" cy="1572638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7600E9E-0794-4298-AA02-F51F9D8BE8D9}"/>
                </a:ext>
              </a:extLst>
            </p:cNvPr>
            <p:cNvGrpSpPr/>
            <p:nvPr/>
          </p:nvGrpSpPr>
          <p:grpSpPr>
            <a:xfrm>
              <a:off x="20086" y="1362630"/>
              <a:ext cx="4701030" cy="1302150"/>
              <a:chOff x="20086" y="1362630"/>
              <a:chExt cx="4701030" cy="1302150"/>
            </a:xfrm>
          </p:grpSpPr>
          <p:sp>
            <p:nvSpPr>
              <p:cNvPr id="14" name="Curved Right Arrow 21">
                <a:extLst>
                  <a:ext uri="{FF2B5EF4-FFF2-40B4-BE49-F238E27FC236}">
                    <a16:creationId xmlns:a16="http://schemas.microsoft.com/office/drawing/2014/main" id="{60D7D605-B583-486B-81E5-B639540CE4A5}"/>
                  </a:ext>
                </a:extLst>
              </p:cNvPr>
              <p:cNvSpPr/>
              <p:nvPr/>
            </p:nvSpPr>
            <p:spPr>
              <a:xfrm rot="16200000" flipH="1">
                <a:off x="2150948" y="1800578"/>
                <a:ext cx="295450" cy="752672"/>
              </a:xfrm>
              <a:prstGeom prst="curvedRightArrow">
                <a:avLst>
                  <a:gd name="adj1" fmla="val 33166"/>
                  <a:gd name="adj2" fmla="val 55480"/>
                  <a:gd name="adj3" fmla="val 29294"/>
                </a:avLst>
              </a:prstGeom>
              <a:solidFill>
                <a:schemeClr val="tx2"/>
              </a:solidFill>
              <a:ln w="12700" cap="flat" cmpd="sng" algn="ctr">
                <a:solidFill>
                  <a:schemeClr val="tx2">
                    <a:lumMod val="95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9E22F0B8-48C7-4415-9365-3FFBA2B2E0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3223" y="1486041"/>
                <a:ext cx="1549472" cy="1178739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E7F43DE0-11DE-4635-B45E-879CF99876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5047" b="9353"/>
              <a:stretch/>
            </p:blipFill>
            <p:spPr>
              <a:xfrm>
                <a:off x="20086" y="1362630"/>
                <a:ext cx="705236" cy="1031661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FE45D089-9D53-492D-BADA-15E0ABA524A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5047" b="9353"/>
              <a:stretch/>
            </p:blipFill>
            <p:spPr>
              <a:xfrm>
                <a:off x="1217100" y="1559580"/>
                <a:ext cx="705236" cy="1031661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8980C716-87CA-42AD-99FA-98C060DAF6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239"/>
              <a:stretch/>
            </p:blipFill>
            <p:spPr>
              <a:xfrm>
                <a:off x="1974630" y="1391358"/>
                <a:ext cx="1549472" cy="1199883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4117F5B7-8B5A-4071-A484-D1462C3CDC1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77" b="6715"/>
              <a:stretch/>
            </p:blipFill>
            <p:spPr>
              <a:xfrm>
                <a:off x="3171644" y="1589656"/>
                <a:ext cx="1549472" cy="996470"/>
              </a:xfrm>
              <a:prstGeom prst="rect">
                <a:avLst/>
              </a:prstGeom>
            </p:spPr>
          </p:pic>
        </p:grpSp>
      </p:grpSp>
      <p:pic>
        <p:nvPicPr>
          <p:cNvPr id="30" name="Graphic 29">
            <a:extLst>
              <a:ext uri="{FF2B5EF4-FFF2-40B4-BE49-F238E27FC236}">
                <a16:creationId xmlns:a16="http://schemas.microsoft.com/office/drawing/2014/main" id="{F770D199-AF0F-4C29-8A88-C10A3658D9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55625" t="-1675" r="1" b="-3"/>
          <a:stretch/>
        </p:blipFill>
        <p:spPr>
          <a:xfrm>
            <a:off x="263569" y="3163000"/>
            <a:ext cx="4327940" cy="32598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B4319E7-6DDE-41E6-91C9-BB6488A8670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50054" y="5719355"/>
            <a:ext cx="3557584" cy="39528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43FD24F-8DB1-4E5C-93F8-566DE89D75EA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5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63752" y="6266624"/>
            <a:ext cx="1747167" cy="32808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03B2553-DDB9-4B7E-BBC2-7861C4BBA275}"/>
              </a:ext>
            </a:extLst>
          </p:cNvPr>
          <p:cNvGrpSpPr/>
          <p:nvPr/>
        </p:nvGrpSpPr>
        <p:grpSpPr>
          <a:xfrm>
            <a:off x="4802779" y="1453244"/>
            <a:ext cx="3925585" cy="3771344"/>
            <a:chOff x="4802779" y="1453244"/>
            <a:chExt cx="3925585" cy="377134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B262FA0-9932-42F1-A09B-076E9B3FCBF0}"/>
                </a:ext>
              </a:extLst>
            </p:cNvPr>
            <p:cNvGrpSpPr/>
            <p:nvPr/>
          </p:nvGrpSpPr>
          <p:grpSpPr>
            <a:xfrm>
              <a:off x="4802779" y="1453244"/>
              <a:ext cx="3925585" cy="3745498"/>
              <a:chOff x="4802779" y="1803542"/>
              <a:chExt cx="3925585" cy="3745498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14A5C436-64AB-4C61-B1D4-79B5801CC81B}"/>
                  </a:ext>
                </a:extLst>
              </p:cNvPr>
              <p:cNvGrpSpPr/>
              <p:nvPr/>
            </p:nvGrpSpPr>
            <p:grpSpPr>
              <a:xfrm>
                <a:off x="5143654" y="1803542"/>
                <a:ext cx="3584710" cy="3409975"/>
                <a:chOff x="4857578" y="1596684"/>
                <a:chExt cx="3584710" cy="3409975"/>
              </a:xfrm>
            </p:grpSpPr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4184BE80-EA75-41CC-8D37-295B5F1E3C1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</a:blip>
                <a:srcRect r="62596"/>
                <a:stretch/>
              </p:blipFill>
              <p:spPr>
                <a:xfrm>
                  <a:off x="4857578" y="1596684"/>
                  <a:ext cx="1948804" cy="3409975"/>
                </a:xfrm>
                <a:prstGeom prst="rect">
                  <a:avLst/>
                </a:prstGeom>
              </p:spPr>
            </p:pic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C86FED61-8508-433E-A5C2-C892E36013E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</a:blip>
                <a:srcRect l="37477" r="30961"/>
                <a:stretch/>
              </p:blipFill>
              <p:spPr>
                <a:xfrm>
                  <a:off x="6797841" y="1596684"/>
                  <a:ext cx="1644447" cy="3409975"/>
                </a:xfrm>
                <a:prstGeom prst="rect">
                  <a:avLst/>
                </a:prstGeom>
              </p:spPr>
            </p:pic>
          </p:grpSp>
          <p:sp>
            <p:nvSpPr>
              <p:cNvPr id="31" name="Text Placeholder 3">
                <a:extLst>
                  <a:ext uri="{FF2B5EF4-FFF2-40B4-BE49-F238E27FC236}">
                    <a16:creationId xmlns:a16="http://schemas.microsoft.com/office/drawing/2014/main" id="{A47998E6-05C7-4767-8AEC-087C13383F23}"/>
                  </a:ext>
                </a:extLst>
              </p:cNvPr>
              <p:cNvSpPr txBox="1">
                <a:spLocks/>
              </p:cNvSpPr>
              <p:nvPr/>
            </p:nvSpPr>
            <p:spPr>
              <a:xfrm rot="16200000">
                <a:off x="3504653" y="3899678"/>
                <a:ext cx="2947488" cy="351235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0" indent="0" algn="ctr" defTabSz="457200" rtl="0" eaLnBrk="1" latinLnBrk="0" hangingPunct="1">
                  <a:lnSpc>
                    <a:spcPct val="90000"/>
                  </a:lnSpc>
                  <a:spcBef>
                    <a:spcPct val="20000"/>
                  </a:spcBef>
                  <a:buFont typeface="Arial"/>
                  <a:buNone/>
                  <a:defRPr sz="3600" b="0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0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3">
                        <a:lumMod val="50000"/>
                      </a:schemeClr>
                    </a:solidFill>
                    <a:effectLst/>
                    <a:uLnTx/>
                    <a:uFillTx/>
                    <a:latin typeface="Calibri" charset="0"/>
                    <a:cs typeface="Calibri" charset="0"/>
                  </a:rPr>
                  <a:t>final rotational velocity</a:t>
                </a:r>
              </a:p>
            </p:txBody>
          </p:sp>
        </p:grpSp>
        <p:sp>
          <p:nvSpPr>
            <p:cNvPr id="37" name="Text Placeholder 3">
              <a:extLst>
                <a:ext uri="{FF2B5EF4-FFF2-40B4-BE49-F238E27FC236}">
                  <a16:creationId xmlns:a16="http://schemas.microsoft.com/office/drawing/2014/main" id="{8778D375-D6B6-4E23-81FE-DA9FB227ACC1}"/>
                </a:ext>
              </a:extLst>
            </p:cNvPr>
            <p:cNvSpPr txBox="1">
              <a:spLocks/>
            </p:cNvSpPr>
            <p:nvPr/>
          </p:nvSpPr>
          <p:spPr>
            <a:xfrm>
              <a:off x="5618714" y="4873353"/>
              <a:ext cx="2947488" cy="351235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ct val="20000"/>
                </a:spcBef>
                <a:buFont typeface="Arial"/>
                <a:buNone/>
                <a:defRPr sz="36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8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4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Calibri" charset="0"/>
                  <a:cs typeface="Calibri" charset="0"/>
                </a:rPr>
                <a:t>initial rotation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B1D9DC2E-6F73-4261-A38F-09AC0CEC652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lum bright="-100000" contrast="-100000"/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74" r="28889" b="31369"/>
          <a:stretch/>
        </p:blipFill>
        <p:spPr>
          <a:xfrm>
            <a:off x="593753" y="6253922"/>
            <a:ext cx="4030414" cy="5793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 Placeholder 1">
                <a:extLst>
                  <a:ext uri="{FF2B5EF4-FFF2-40B4-BE49-F238E27FC236}">
                    <a16:creationId xmlns:a16="http://schemas.microsoft.com/office/drawing/2014/main" id="{12A40D4C-7C7D-4012-8984-DB8B2C0E538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48779" y="5709279"/>
                <a:ext cx="5244003" cy="713828"/>
              </a:xfrm>
              <a:prstGeom prst="rect">
                <a:avLst/>
              </a:prstGeom>
            </p:spPr>
            <p:txBody>
              <a:bodyPr anchor="t">
                <a:noAutofit/>
              </a:bodyPr>
              <a:lstStyle>
                <a:lvl1pPr marL="0" indent="0" algn="ctr" defTabSz="457200" rtl="0" eaLnBrk="1" latinLnBrk="0" hangingPunct="1">
                  <a:lnSpc>
                    <a:spcPct val="90000"/>
                  </a:lnSpc>
                  <a:spcBef>
                    <a:spcPct val="20000"/>
                  </a:spcBef>
                  <a:buFont typeface="Arial"/>
                  <a:buNone/>
                  <a:defRPr sz="4800" b="1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sz="2800" b="0" i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sz="2800" b="0" i="1" smtClean="0">
                                      <a:solidFill>
                                        <a:schemeClr val="accent3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accent3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sz="2800" b="0" i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n-US" sz="2800" b="0" i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b="0" dirty="0">
                  <a:solidFill>
                    <a:schemeClr val="accent3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9" name="Text Placeholder 1">
                <a:extLst>
                  <a:ext uri="{FF2B5EF4-FFF2-40B4-BE49-F238E27FC236}">
                    <a16:creationId xmlns:a16="http://schemas.microsoft.com/office/drawing/2014/main" id="{12A40D4C-7C7D-4012-8984-DB8B2C0E53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8779" y="5709279"/>
                <a:ext cx="5244003" cy="71382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211717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EFA3BE-453C-4BDA-BCB9-BBEFA6CB04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573078"/>
            <a:ext cx="9144000" cy="681298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tracking through contact-rich dynamics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B05D84-1D4F-4221-BBBE-27E3AAF3A3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5637" y="0"/>
            <a:ext cx="8312727" cy="547269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today’s talk: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A480AFA7-56A2-419F-B221-205B05FC9008}"/>
              </a:ext>
            </a:extLst>
          </p:cNvPr>
          <p:cNvSpPr txBox="1">
            <a:spLocks/>
          </p:cNvSpPr>
          <p:nvPr/>
        </p:nvSpPr>
        <p:spPr>
          <a:xfrm>
            <a:off x="0" y="2576690"/>
            <a:ext cx="4692318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libri" charset="0"/>
                <a:cs typeface="Calibri" charset="0"/>
              </a:rPr>
              <a:t>1. what is it?</a:t>
            </a:r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448EC70E-E210-43D5-8782-D44FF13B7307}"/>
              </a:ext>
            </a:extLst>
          </p:cNvPr>
          <p:cNvSpPr txBox="1">
            <a:spLocks/>
          </p:cNvSpPr>
          <p:nvPr/>
        </p:nvSpPr>
        <p:spPr>
          <a:xfrm>
            <a:off x="4802780" y="5168158"/>
            <a:ext cx="4030414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  <a:t>3. how can we get it?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Calibri" charset="0"/>
              <a:cs typeface="Calibri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38936CC-0BF3-4431-8B5F-83EB22A24032}"/>
              </a:ext>
            </a:extLst>
          </p:cNvPr>
          <p:cNvGrpSpPr/>
          <p:nvPr/>
        </p:nvGrpSpPr>
        <p:grpSpPr>
          <a:xfrm>
            <a:off x="20086" y="1012479"/>
            <a:ext cx="4701030" cy="1572638"/>
            <a:chOff x="20086" y="1092142"/>
            <a:chExt cx="4701030" cy="157263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5E95E75-C6B3-4585-888C-08933D3CA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680" y="1092142"/>
              <a:ext cx="705236" cy="1572638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7600E9E-0794-4298-AA02-F51F9D8BE8D9}"/>
                </a:ext>
              </a:extLst>
            </p:cNvPr>
            <p:cNvGrpSpPr/>
            <p:nvPr/>
          </p:nvGrpSpPr>
          <p:grpSpPr>
            <a:xfrm>
              <a:off x="20086" y="1362630"/>
              <a:ext cx="4701030" cy="1302150"/>
              <a:chOff x="20086" y="1362630"/>
              <a:chExt cx="4701030" cy="1302150"/>
            </a:xfrm>
          </p:grpSpPr>
          <p:sp>
            <p:nvSpPr>
              <p:cNvPr id="14" name="Curved Right Arrow 21">
                <a:extLst>
                  <a:ext uri="{FF2B5EF4-FFF2-40B4-BE49-F238E27FC236}">
                    <a16:creationId xmlns:a16="http://schemas.microsoft.com/office/drawing/2014/main" id="{60D7D605-B583-486B-81E5-B639540CE4A5}"/>
                  </a:ext>
                </a:extLst>
              </p:cNvPr>
              <p:cNvSpPr/>
              <p:nvPr/>
            </p:nvSpPr>
            <p:spPr>
              <a:xfrm rot="16200000" flipH="1">
                <a:off x="2150948" y="1800578"/>
                <a:ext cx="295450" cy="752672"/>
              </a:xfrm>
              <a:prstGeom prst="curvedRightArrow">
                <a:avLst>
                  <a:gd name="adj1" fmla="val 33166"/>
                  <a:gd name="adj2" fmla="val 55480"/>
                  <a:gd name="adj3" fmla="val 29294"/>
                </a:avLst>
              </a:prstGeom>
              <a:solidFill>
                <a:schemeClr val="tx2"/>
              </a:solidFill>
              <a:ln w="12700" cap="flat" cmpd="sng" algn="ctr">
                <a:solidFill>
                  <a:schemeClr val="tx2">
                    <a:lumMod val="95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9E22F0B8-48C7-4415-9365-3FFBA2B2E0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3223" y="1486041"/>
                <a:ext cx="1549472" cy="1178739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E7F43DE0-11DE-4635-B45E-879CF99876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5047" b="9353"/>
              <a:stretch/>
            </p:blipFill>
            <p:spPr>
              <a:xfrm>
                <a:off x="20086" y="1362630"/>
                <a:ext cx="705236" cy="1031661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FE45D089-9D53-492D-BADA-15E0ABA524A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5047" b="9353"/>
              <a:stretch/>
            </p:blipFill>
            <p:spPr>
              <a:xfrm>
                <a:off x="1217100" y="1559580"/>
                <a:ext cx="705236" cy="1031661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8980C716-87CA-42AD-99FA-98C060DAF6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239"/>
              <a:stretch/>
            </p:blipFill>
            <p:spPr>
              <a:xfrm>
                <a:off x="1974630" y="1391358"/>
                <a:ext cx="1549472" cy="1199883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4117F5B7-8B5A-4071-A484-D1462C3CDC1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77" b="6715"/>
              <a:stretch/>
            </p:blipFill>
            <p:spPr>
              <a:xfrm>
                <a:off x="3171644" y="1589656"/>
                <a:ext cx="1549472" cy="996470"/>
              </a:xfrm>
              <a:prstGeom prst="rect">
                <a:avLst/>
              </a:prstGeom>
            </p:spPr>
          </p:pic>
        </p:grpSp>
      </p:grpSp>
      <p:pic>
        <p:nvPicPr>
          <p:cNvPr id="30" name="Graphic 29">
            <a:extLst>
              <a:ext uri="{FF2B5EF4-FFF2-40B4-BE49-F238E27FC236}">
                <a16:creationId xmlns:a16="http://schemas.microsoft.com/office/drawing/2014/main" id="{F770D199-AF0F-4C29-8A88-C10A3658D9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5625" t="-1675" r="1" b="-3"/>
          <a:stretch/>
        </p:blipFill>
        <p:spPr>
          <a:xfrm>
            <a:off x="263569" y="3163000"/>
            <a:ext cx="4327940" cy="32598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B4319E7-6DDE-41E6-91C9-BB6488A8670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50054" y="5719355"/>
            <a:ext cx="3557584" cy="39528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43FD24F-8DB1-4E5C-93F8-566DE89D75E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63752" y="6266624"/>
            <a:ext cx="1747167" cy="32808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03B2553-DDB9-4B7E-BBC2-7861C4BBA275}"/>
              </a:ext>
            </a:extLst>
          </p:cNvPr>
          <p:cNvGrpSpPr/>
          <p:nvPr/>
        </p:nvGrpSpPr>
        <p:grpSpPr>
          <a:xfrm>
            <a:off x="4802779" y="1453244"/>
            <a:ext cx="3925585" cy="3771344"/>
            <a:chOff x="4802779" y="1453244"/>
            <a:chExt cx="3925585" cy="377134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B262FA0-9932-42F1-A09B-076E9B3FCBF0}"/>
                </a:ext>
              </a:extLst>
            </p:cNvPr>
            <p:cNvGrpSpPr/>
            <p:nvPr/>
          </p:nvGrpSpPr>
          <p:grpSpPr>
            <a:xfrm>
              <a:off x="4802779" y="1453244"/>
              <a:ext cx="3925585" cy="3745498"/>
              <a:chOff x="4802779" y="1803542"/>
              <a:chExt cx="3925585" cy="3745498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14A5C436-64AB-4C61-B1D4-79B5801CC81B}"/>
                  </a:ext>
                </a:extLst>
              </p:cNvPr>
              <p:cNvGrpSpPr/>
              <p:nvPr/>
            </p:nvGrpSpPr>
            <p:grpSpPr>
              <a:xfrm>
                <a:off x="5143654" y="1803542"/>
                <a:ext cx="3584710" cy="3409975"/>
                <a:chOff x="4857578" y="1596684"/>
                <a:chExt cx="3584710" cy="3409975"/>
              </a:xfrm>
            </p:grpSpPr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4184BE80-EA75-41CC-8D37-295B5F1E3C1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</a:blip>
                <a:srcRect r="62596"/>
                <a:stretch/>
              </p:blipFill>
              <p:spPr>
                <a:xfrm>
                  <a:off x="4857578" y="1596684"/>
                  <a:ext cx="1948804" cy="3409975"/>
                </a:xfrm>
                <a:prstGeom prst="rect">
                  <a:avLst/>
                </a:prstGeom>
              </p:spPr>
            </p:pic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C86FED61-8508-433E-A5C2-C892E36013E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</a:blip>
                <a:srcRect l="37477" r="30961"/>
                <a:stretch/>
              </p:blipFill>
              <p:spPr>
                <a:xfrm>
                  <a:off x="6797841" y="1596684"/>
                  <a:ext cx="1644447" cy="3409975"/>
                </a:xfrm>
                <a:prstGeom prst="rect">
                  <a:avLst/>
                </a:prstGeom>
              </p:spPr>
            </p:pic>
          </p:grpSp>
          <p:sp>
            <p:nvSpPr>
              <p:cNvPr id="31" name="Text Placeholder 3">
                <a:extLst>
                  <a:ext uri="{FF2B5EF4-FFF2-40B4-BE49-F238E27FC236}">
                    <a16:creationId xmlns:a16="http://schemas.microsoft.com/office/drawing/2014/main" id="{A47998E6-05C7-4767-8AEC-087C13383F23}"/>
                  </a:ext>
                </a:extLst>
              </p:cNvPr>
              <p:cNvSpPr txBox="1">
                <a:spLocks/>
              </p:cNvSpPr>
              <p:nvPr/>
            </p:nvSpPr>
            <p:spPr>
              <a:xfrm rot="16200000">
                <a:off x="3504653" y="3899678"/>
                <a:ext cx="2947488" cy="351235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0" indent="0" algn="ctr" defTabSz="457200" rtl="0" eaLnBrk="1" latinLnBrk="0" hangingPunct="1">
                  <a:lnSpc>
                    <a:spcPct val="90000"/>
                  </a:lnSpc>
                  <a:spcBef>
                    <a:spcPct val="20000"/>
                  </a:spcBef>
                  <a:buFont typeface="Arial"/>
                  <a:buNone/>
                  <a:defRPr sz="3600" b="0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0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3">
                        <a:lumMod val="50000"/>
                      </a:schemeClr>
                    </a:solidFill>
                    <a:effectLst/>
                    <a:uLnTx/>
                    <a:uFillTx/>
                    <a:latin typeface="Calibri" charset="0"/>
                    <a:cs typeface="Calibri" charset="0"/>
                  </a:rPr>
                  <a:t>final rotational velocity</a:t>
                </a:r>
              </a:p>
            </p:txBody>
          </p:sp>
        </p:grpSp>
        <p:sp>
          <p:nvSpPr>
            <p:cNvPr id="37" name="Text Placeholder 3">
              <a:extLst>
                <a:ext uri="{FF2B5EF4-FFF2-40B4-BE49-F238E27FC236}">
                  <a16:creationId xmlns:a16="http://schemas.microsoft.com/office/drawing/2014/main" id="{8778D375-D6B6-4E23-81FE-DA9FB227ACC1}"/>
                </a:ext>
              </a:extLst>
            </p:cNvPr>
            <p:cNvSpPr txBox="1">
              <a:spLocks/>
            </p:cNvSpPr>
            <p:nvPr/>
          </p:nvSpPr>
          <p:spPr>
            <a:xfrm>
              <a:off x="5618714" y="4873353"/>
              <a:ext cx="2947488" cy="351235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ct val="20000"/>
                </a:spcBef>
                <a:buFont typeface="Arial"/>
                <a:buNone/>
                <a:defRPr sz="36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8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4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Calibri" charset="0"/>
                  <a:cs typeface="Calibri" charset="0"/>
                </a:rPr>
                <a:t>initial rotation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0030235F-F527-4AF8-B7EC-0811283B31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06" y="3822520"/>
            <a:ext cx="4245227" cy="1267987"/>
          </a:xfrm>
          <a:prstGeom prst="rect">
            <a:avLst/>
          </a:prstGeom>
        </p:spPr>
      </p:pic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BD849E19-8A6C-400C-B068-E3869245DE22}"/>
              </a:ext>
            </a:extLst>
          </p:cNvPr>
          <p:cNvSpPr txBox="1">
            <a:spLocks/>
          </p:cNvSpPr>
          <p:nvPr/>
        </p:nvSpPr>
        <p:spPr>
          <a:xfrm>
            <a:off x="106217" y="5165304"/>
            <a:ext cx="4692318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cs typeface="Calibri" charset="0"/>
              </a:rPr>
              <a:t>2. why is it hard?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FBFC1A1-F79B-4B6B-BCC0-9D789609D52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lum bright="-100000" contrast="-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74" r="28889" b="31369"/>
          <a:stretch/>
        </p:blipFill>
        <p:spPr>
          <a:xfrm>
            <a:off x="593753" y="6253922"/>
            <a:ext cx="4030414" cy="5793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 Placeholder 1">
                <a:extLst>
                  <a:ext uri="{FF2B5EF4-FFF2-40B4-BE49-F238E27FC236}">
                    <a16:creationId xmlns:a16="http://schemas.microsoft.com/office/drawing/2014/main" id="{BE266D0A-B52F-4414-BB20-664C4941A54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48779" y="5709279"/>
                <a:ext cx="5244003" cy="713828"/>
              </a:xfrm>
              <a:prstGeom prst="rect">
                <a:avLst/>
              </a:prstGeom>
            </p:spPr>
            <p:txBody>
              <a:bodyPr anchor="t">
                <a:noAutofit/>
              </a:bodyPr>
              <a:lstStyle>
                <a:lvl1pPr marL="0" indent="0" algn="ctr" defTabSz="457200" rtl="0" eaLnBrk="1" latinLnBrk="0" hangingPunct="1">
                  <a:lnSpc>
                    <a:spcPct val="90000"/>
                  </a:lnSpc>
                  <a:spcBef>
                    <a:spcPct val="20000"/>
                  </a:spcBef>
                  <a:buFont typeface="Arial"/>
                  <a:buNone/>
                  <a:defRPr sz="4800" b="1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sz="2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n-US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b="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8" name="Text Placeholder 1">
                <a:extLst>
                  <a:ext uri="{FF2B5EF4-FFF2-40B4-BE49-F238E27FC236}">
                    <a16:creationId xmlns:a16="http://schemas.microsoft.com/office/drawing/2014/main" id="{BE266D0A-B52F-4414-BB20-664C4941A5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8779" y="5709279"/>
                <a:ext cx="5244003" cy="71382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537923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356379A-6179-4020-9D84-41A2A9050C82}"/>
              </a:ext>
            </a:extLst>
          </p:cNvPr>
          <p:cNvGrpSpPr/>
          <p:nvPr/>
        </p:nvGrpSpPr>
        <p:grpSpPr>
          <a:xfrm>
            <a:off x="215154" y="107576"/>
            <a:ext cx="8702046" cy="2850777"/>
            <a:chOff x="215154" y="107576"/>
            <a:chExt cx="8702046" cy="2850777"/>
          </a:xfrm>
        </p:grpSpPr>
        <p:sp>
          <p:nvSpPr>
            <p:cNvPr id="12" name="Rectangle 11"/>
            <p:cNvSpPr/>
            <p:nvPr/>
          </p:nvSpPr>
          <p:spPr>
            <a:xfrm>
              <a:off x="215154" y="107576"/>
              <a:ext cx="8702046" cy="2850777"/>
            </a:xfrm>
            <a:prstGeom prst="rect">
              <a:avLst/>
            </a:prstGeom>
            <a:solidFill>
              <a:schemeClr val="tx2"/>
            </a:solidFill>
            <a:ln w="762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784D67C4-DB5F-435B-ADE3-FD6C87163E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418921" y="300076"/>
              <a:ext cx="8306159" cy="2482888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9EB0839-0767-4B12-9897-DCCB86C8BF8E}"/>
              </a:ext>
            </a:extLst>
          </p:cNvPr>
          <p:cNvGrpSpPr/>
          <p:nvPr/>
        </p:nvGrpSpPr>
        <p:grpSpPr>
          <a:xfrm>
            <a:off x="-461213" y="2490123"/>
            <a:ext cx="10058400" cy="2571120"/>
            <a:chOff x="-461213" y="2490123"/>
            <a:chExt cx="10058400" cy="257112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AB9412CC-D9A7-4FDE-8651-3BD9DB498725}"/>
                </a:ext>
              </a:extLst>
            </p:cNvPr>
            <p:cNvGrpSpPr/>
            <p:nvPr/>
          </p:nvGrpSpPr>
          <p:grpSpPr>
            <a:xfrm>
              <a:off x="-461213" y="2490123"/>
              <a:ext cx="10058400" cy="2245544"/>
              <a:chOff x="-461213" y="2490123"/>
              <a:chExt cx="10058400" cy="2245544"/>
            </a:xfrm>
          </p:grpSpPr>
          <p:sp>
            <p:nvSpPr>
              <p:cNvPr id="8" name="Left Brace 7">
                <a:extLst>
                  <a:ext uri="{FF2B5EF4-FFF2-40B4-BE49-F238E27FC236}">
                    <a16:creationId xmlns:a16="http://schemas.microsoft.com/office/drawing/2014/main" id="{E69C71DD-2DBF-4693-B8F7-E80AB7FB5A6F}"/>
                  </a:ext>
                </a:extLst>
              </p:cNvPr>
              <p:cNvSpPr/>
              <p:nvPr/>
            </p:nvSpPr>
            <p:spPr>
              <a:xfrm rot="16200000">
                <a:off x="4823044" y="617889"/>
                <a:ext cx="433805" cy="4178273"/>
              </a:xfrm>
              <a:prstGeom prst="leftBrace">
                <a:avLst>
                  <a:gd name="adj1" fmla="val 54230"/>
                  <a:gd name="adj2" fmla="val 50000"/>
                </a:avLst>
              </a:prstGeom>
              <a:ln w="57150">
                <a:solidFill>
                  <a:schemeClr val="tx2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Left Brace 28">
                <a:extLst>
                  <a:ext uri="{FF2B5EF4-FFF2-40B4-BE49-F238E27FC236}">
                    <a16:creationId xmlns:a16="http://schemas.microsoft.com/office/drawing/2014/main" id="{594D2E5D-09BF-4176-8DAF-5C46F121AC87}"/>
                  </a:ext>
                </a:extLst>
              </p:cNvPr>
              <p:cNvSpPr/>
              <p:nvPr/>
            </p:nvSpPr>
            <p:spPr>
              <a:xfrm rot="5400000">
                <a:off x="2347276" y="3161630"/>
                <a:ext cx="433805" cy="2714270"/>
              </a:xfrm>
              <a:prstGeom prst="leftBrace">
                <a:avLst>
                  <a:gd name="adj1" fmla="val 54230"/>
                  <a:gd name="adj2" fmla="val 50000"/>
                </a:avLst>
              </a:prstGeom>
              <a:ln w="57150"/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Text Placeholder 3">
                <a:extLst>
                  <a:ext uri="{FF2B5EF4-FFF2-40B4-BE49-F238E27FC236}">
                    <a16:creationId xmlns:a16="http://schemas.microsoft.com/office/drawing/2014/main" id="{EEABA68A-DE23-425D-B803-BBF18056649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461213" y="3149996"/>
                <a:ext cx="10058400" cy="881384"/>
              </a:xfrm>
              <a:prstGeom prst="rect">
                <a:avLst/>
              </a:prstGeom>
              <a:solidFill>
                <a:srgbClr val="190037"/>
              </a:solidFill>
              <a:ln w="76200">
                <a:solidFill>
                  <a:schemeClr val="tx1">
                    <a:lumMod val="50000"/>
                  </a:schemeClr>
                </a:solidFill>
              </a:ln>
            </p:spPr>
            <p:txBody>
              <a:bodyPr anchor="ctr"/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3600" b="1" dirty="0">
                    <a:solidFill>
                      <a:schemeClr val="tx2"/>
                    </a:solidFill>
                  </a:rPr>
                  <a:t>key challenge #1:  </a:t>
                </a:r>
                <a:r>
                  <a:rPr lang="en-US" sz="3600" b="1" i="1" dirty="0">
                    <a:solidFill>
                      <a:schemeClr val="tx2"/>
                    </a:solidFill>
                  </a:rPr>
                  <a:t>impact time varies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 Placeholder 1">
                  <a:extLst>
                    <a:ext uri="{FF2B5EF4-FFF2-40B4-BE49-F238E27FC236}">
                      <a16:creationId xmlns:a16="http://schemas.microsoft.com/office/drawing/2014/main" id="{C2DC4E5C-B283-49FE-8DDD-7A51AACF5315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481077" y="4347415"/>
                  <a:ext cx="5244003" cy="713828"/>
                </a:xfrm>
                <a:prstGeom prst="rect">
                  <a:avLst/>
                </a:prstGeom>
              </p:spPr>
              <p:txBody>
                <a:bodyPr anchor="t">
                  <a:noAutofit/>
                </a:bodyPr>
                <a:lstStyle>
                  <a:lvl1pPr marL="0" indent="0" algn="ctr" defTabSz="457200" rtl="0" eaLnBrk="1" latinLnBrk="0" hangingPunct="1">
                    <a:lnSpc>
                      <a:spcPct val="90000"/>
                    </a:lnSpc>
                    <a:spcBef>
                      <a:spcPct val="20000"/>
                    </a:spcBef>
                    <a:buFont typeface="Arial"/>
                    <a:buNone/>
                    <a:defRPr sz="4800" b="1" i="0" kern="1200" baseline="0">
                      <a:solidFill>
                        <a:schemeClr val="tx2"/>
                      </a:solidFill>
                      <a:latin typeface="Calibri" charset="0"/>
                      <a:ea typeface="Calibri" charset="0"/>
                      <a:cs typeface="Calibri" charset="0"/>
                    </a:defRPr>
                  </a:lvl1pPr>
                  <a:lvl2pPr marL="457200" indent="0" algn="l" defTabSz="457200" rtl="0" eaLnBrk="1" latinLnBrk="0" hangingPunct="1">
                    <a:spcBef>
                      <a:spcPct val="20000"/>
                    </a:spcBef>
                    <a:buFont typeface="Arial"/>
                    <a:buNone/>
                    <a:defRPr sz="2800" b="0" i="0" kern="1200">
                      <a:solidFill>
                        <a:srgbClr val="E8D3A2"/>
                      </a:solidFill>
                      <a:latin typeface="Encode Sans Normal Black"/>
                      <a:ea typeface="+mn-ea"/>
                      <a:cs typeface="Encode Sans Normal Black"/>
                    </a:defRPr>
                  </a:lvl2pPr>
                  <a:lvl3pPr marL="914400" indent="0" algn="l" defTabSz="457200" rtl="0" eaLnBrk="1" latinLnBrk="0" hangingPunct="1">
                    <a:spcBef>
                      <a:spcPct val="20000"/>
                    </a:spcBef>
                    <a:buFont typeface="Arial"/>
                    <a:buNone/>
                    <a:defRPr sz="2400" b="0" i="0" kern="1200">
                      <a:solidFill>
                        <a:srgbClr val="E8D3A2"/>
                      </a:solidFill>
                      <a:latin typeface="Encode Sans Normal Black"/>
                      <a:ea typeface="+mn-ea"/>
                      <a:cs typeface="Encode Sans Normal Black"/>
                    </a:defRPr>
                  </a:lvl3pPr>
                  <a:lvl4pPr marL="1371600" indent="0" algn="l" defTabSz="457200" rtl="0" eaLnBrk="1" latinLnBrk="0" hangingPunct="1">
                    <a:spcBef>
                      <a:spcPct val="20000"/>
                    </a:spcBef>
                    <a:buFont typeface="Arial"/>
                    <a:buNone/>
                    <a:defRPr sz="2000" b="0" i="0" kern="1200">
                      <a:solidFill>
                        <a:srgbClr val="E8D3A2"/>
                      </a:solidFill>
                      <a:latin typeface="Encode Sans Normal Black"/>
                      <a:ea typeface="+mn-ea"/>
                      <a:cs typeface="Encode Sans Normal Black"/>
                    </a:defRPr>
                  </a:lvl4pPr>
                  <a:lvl5pPr marL="1828800" indent="0" algn="l" defTabSz="457200" rtl="0" eaLnBrk="1" latinLnBrk="0" hangingPunct="1">
                    <a:spcBef>
                      <a:spcPct val="20000"/>
                    </a:spcBef>
                    <a:buFont typeface="Arial"/>
                    <a:buNone/>
                    <a:defRPr sz="2000" b="0" i="0" kern="1200">
                      <a:solidFill>
                        <a:srgbClr val="E8D3A2"/>
                      </a:solidFill>
                      <a:latin typeface="Encode Sans Normal Black"/>
                      <a:ea typeface="+mn-ea"/>
                      <a:cs typeface="Encode Sans Normal Black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>
                    <a:spcBef>
                      <a:spcPts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  <m:d>
                          <m:d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&gt;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  <m:d>
                          <m:d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̅"/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&gt;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3200" b="0" dirty="0"/>
                </a:p>
              </p:txBody>
            </p:sp>
          </mc:Choice>
          <mc:Fallback xmlns="">
            <p:sp>
              <p:nvSpPr>
                <p:cNvPr id="30" name="Text Placeholder 1">
                  <a:extLst>
                    <a:ext uri="{FF2B5EF4-FFF2-40B4-BE49-F238E27FC236}">
                      <a16:creationId xmlns:a16="http://schemas.microsoft.com/office/drawing/2014/main" id="{C2DC4E5C-B283-49FE-8DDD-7A51AACF53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81077" y="4347415"/>
                  <a:ext cx="5244003" cy="71382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134073B-AC28-4CA4-A178-FADEA41BE2FB}"/>
              </a:ext>
            </a:extLst>
          </p:cNvPr>
          <p:cNvGrpSpPr/>
          <p:nvPr/>
        </p:nvGrpSpPr>
        <p:grpSpPr>
          <a:xfrm>
            <a:off x="1067986" y="4384343"/>
            <a:ext cx="7394409" cy="2473657"/>
            <a:chOff x="1067986" y="4384343"/>
            <a:chExt cx="7394409" cy="2473657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9534" y="4384343"/>
              <a:ext cx="1109290" cy="2473657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90EAD46-EB6B-4098-B2B8-5D7A5F1951E2}"/>
                </a:ext>
              </a:extLst>
            </p:cNvPr>
            <p:cNvGrpSpPr/>
            <p:nvPr/>
          </p:nvGrpSpPr>
          <p:grpSpPr>
            <a:xfrm>
              <a:off x="1067986" y="4777499"/>
              <a:ext cx="7394409" cy="2080501"/>
              <a:chOff x="1067986" y="4777499"/>
              <a:chExt cx="7394409" cy="2080501"/>
            </a:xfrm>
          </p:grpSpPr>
          <p:sp>
            <p:nvSpPr>
              <p:cNvPr id="22" name="Curved Right Arrow 21"/>
              <p:cNvSpPr/>
              <p:nvPr/>
            </p:nvSpPr>
            <p:spPr>
              <a:xfrm rot="16200000" flipH="1">
                <a:off x="4419691" y="5498667"/>
                <a:ext cx="464723" cy="1183904"/>
              </a:xfrm>
              <a:prstGeom prst="curvedRightArrow">
                <a:avLst>
                  <a:gd name="adj1" fmla="val 33166"/>
                  <a:gd name="adj2" fmla="val 55480"/>
                  <a:gd name="adj3" fmla="val 29294"/>
                </a:avLst>
              </a:prstGeom>
              <a:solidFill>
                <a:schemeClr val="tx2"/>
              </a:solidFill>
              <a:ln w="12700" cap="flat" cmpd="sng" algn="ctr">
                <a:solidFill>
                  <a:schemeClr val="tx2">
                    <a:lumMod val="95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6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83902" y="5003921"/>
                <a:ext cx="2437217" cy="1854079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5599A376-56E8-4F99-8F24-D5C65349C8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5047" b="9353"/>
              <a:stretch/>
            </p:blipFill>
            <p:spPr>
              <a:xfrm>
                <a:off x="1067986" y="4809803"/>
                <a:ext cx="1109290" cy="1622735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6B6ADF25-4381-4AA6-95BE-6ABC0E1F9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5047" b="9353"/>
              <a:stretch/>
            </p:blipFill>
            <p:spPr>
              <a:xfrm>
                <a:off x="2950810" y="5119592"/>
                <a:ext cx="1109290" cy="1622735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25E0BD72-6109-43EC-831E-4F0B4882FD9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239"/>
              <a:stretch/>
            </p:blipFill>
            <p:spPr>
              <a:xfrm>
                <a:off x="4142354" y="4854991"/>
                <a:ext cx="2437217" cy="1887337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CD443B6-6C78-4354-A884-F307CA158E5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239"/>
              <a:stretch/>
            </p:blipFill>
            <p:spPr>
              <a:xfrm>
                <a:off x="6025178" y="5158853"/>
                <a:ext cx="2437217" cy="1583475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32BAA9AB-7F3D-4873-A077-3FCF89421BB1}"/>
                      </a:ext>
                    </a:extLst>
                  </p:cNvPr>
                  <p:cNvSpPr txBox="1"/>
                  <p:nvPr/>
                </p:nvSpPr>
                <p:spPr>
                  <a:xfrm>
                    <a:off x="1275941" y="4777499"/>
                    <a:ext cx="720192" cy="46166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2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2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𝑦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2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en-US" sz="1400" dirty="0">
                      <a:solidFill>
                        <a:schemeClr val="tx2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32BAA9AB-7F3D-4873-A077-3FCF89421BB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75941" y="4777499"/>
                    <a:ext cx="720192" cy="461665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b="-10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053379F2-B36B-4D9F-9880-F9685FA55BCE}"/>
                      </a:ext>
                    </a:extLst>
                  </p:cNvPr>
                  <p:cNvSpPr txBox="1"/>
                  <p:nvPr/>
                </p:nvSpPr>
                <p:spPr>
                  <a:xfrm>
                    <a:off x="2204082" y="4997678"/>
                    <a:ext cx="720192" cy="46166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sz="24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en-US" sz="1400" dirty="0">
                      <a:solidFill>
                        <a:schemeClr val="tx2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053379F2-B36B-4D9F-9880-F9685FA55BC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04082" y="4997678"/>
                    <a:ext cx="720192" cy="461665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r="-1610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7EB82C5F-22EC-4AB0-BD13-2DA19A120C3D}"/>
                      </a:ext>
                    </a:extLst>
                  </p:cNvPr>
                  <p:cNvSpPr txBox="1"/>
                  <p:nvPr/>
                </p:nvSpPr>
                <p:spPr>
                  <a:xfrm>
                    <a:off x="3159749" y="5095461"/>
                    <a:ext cx="720192" cy="46166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2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2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2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en-US" sz="1400" dirty="0">
                      <a:solidFill>
                        <a:schemeClr val="tx2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7EB82C5F-22EC-4AB0-BD13-2DA19A120C3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59749" y="5095461"/>
                    <a:ext cx="720192" cy="461665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0435A08E-F131-400F-B9B3-2D0A04374B1B}"/>
                      </a:ext>
                    </a:extLst>
                  </p:cNvPr>
                  <p:cNvSpPr txBox="1"/>
                  <p:nvPr/>
                </p:nvSpPr>
                <p:spPr>
                  <a:xfrm>
                    <a:off x="5610748" y="5256083"/>
                    <a:ext cx="720192" cy="46166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2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2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𝑦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2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sub>
                          </m:sSub>
                        </m:oMath>
                      </m:oMathPara>
                    </a14:m>
                    <a:endParaRPr lang="en-US" sz="1400" dirty="0">
                      <a:solidFill>
                        <a:schemeClr val="tx2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0435A08E-F131-400F-B9B3-2D0A04374B1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10748" y="5256083"/>
                    <a:ext cx="720192" cy="461665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b="-1052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B3604C3B-9877-4E27-A29A-9B24677B36B4}"/>
                      </a:ext>
                    </a:extLst>
                  </p:cNvPr>
                  <p:cNvSpPr txBox="1"/>
                  <p:nvPr/>
                </p:nvSpPr>
                <p:spPr>
                  <a:xfrm>
                    <a:off x="6552296" y="5389133"/>
                    <a:ext cx="720192" cy="46166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sz="24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oMath>
                      </m:oMathPara>
                    </a14:m>
                    <a:endParaRPr lang="en-US" sz="1400" dirty="0">
                      <a:solidFill>
                        <a:schemeClr val="tx2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B3604C3B-9877-4E27-A29A-9B24677B36B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52296" y="5389133"/>
                    <a:ext cx="720192" cy="461665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r="-17797" b="-131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id="{0DC6C128-A1F7-480A-9C28-4BC5B6A8D8B9}"/>
                      </a:ext>
                    </a:extLst>
                  </p:cNvPr>
                  <p:cNvSpPr txBox="1"/>
                  <p:nvPr/>
                </p:nvSpPr>
                <p:spPr>
                  <a:xfrm>
                    <a:off x="7507963" y="5486916"/>
                    <a:ext cx="720192" cy="46166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2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2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2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sub>
                          </m:sSub>
                        </m:oMath>
                      </m:oMathPara>
                    </a14:m>
                    <a:endParaRPr lang="en-US" sz="1400" dirty="0">
                      <a:solidFill>
                        <a:schemeClr val="tx2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id="{0DC6C128-A1F7-480A-9C28-4BC5B6A8D8B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07963" y="5486916"/>
                    <a:ext cx="720192" cy="461665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b="-131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1501733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15154" y="107576"/>
            <a:ext cx="8702046" cy="2850777"/>
          </a:xfrm>
          <a:prstGeom prst="rect">
            <a:avLst/>
          </a:prstGeom>
          <a:solidFill>
            <a:schemeClr val="tx2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urved Right Arrow 14"/>
          <p:cNvSpPr/>
          <p:nvPr/>
        </p:nvSpPr>
        <p:spPr>
          <a:xfrm rot="16200000" flipH="1">
            <a:off x="7330531" y="5498666"/>
            <a:ext cx="464723" cy="1183904"/>
          </a:xfrm>
          <a:prstGeom prst="curvedRightArrow">
            <a:avLst>
              <a:gd name="adj1" fmla="val 33166"/>
              <a:gd name="adj2" fmla="val 55480"/>
              <a:gd name="adj3" fmla="val 29294"/>
            </a:avLst>
          </a:prstGeom>
          <a:solidFill>
            <a:schemeClr val="tx2"/>
          </a:solidFill>
          <a:ln w="12700" cap="flat" cmpd="sng" algn="ctr">
            <a:solidFill>
              <a:schemeClr val="tx2">
                <a:lumMod val="95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E8D3A2"/>
              </a:solidFill>
              <a:effectLst/>
              <a:uLnTx/>
              <a:uFillTx/>
              <a:latin typeface="Calibri"/>
              <a:ea typeface=""/>
              <a:cs typeface="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971" y="4384342"/>
            <a:ext cx="1109290" cy="247365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783" y="5003920"/>
            <a:ext cx="2437217" cy="18540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300076"/>
            <a:ext cx="8312726" cy="2482889"/>
          </a:xfrm>
          <a:prstGeom prst="rect">
            <a:avLst/>
          </a:prstGeom>
        </p:spPr>
      </p:pic>
      <p:sp>
        <p:nvSpPr>
          <p:cNvPr id="13" name="Text Placeholder 3"/>
          <p:cNvSpPr txBox="1">
            <a:spLocks/>
          </p:cNvSpPr>
          <p:nvPr/>
        </p:nvSpPr>
        <p:spPr>
          <a:xfrm>
            <a:off x="-461213" y="3044715"/>
            <a:ext cx="10058400" cy="1872842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tx2"/>
                </a:solidFill>
              </a:rPr>
              <a:t>Theorem (</a:t>
            </a:r>
            <a:r>
              <a:rPr lang="en-US" sz="3600" b="1" dirty="0" err="1">
                <a:solidFill>
                  <a:schemeClr val="tx2"/>
                </a:solidFill>
              </a:rPr>
              <a:t>Aizerman</a:t>
            </a:r>
            <a:r>
              <a:rPr lang="en-US" sz="3600" b="1" dirty="0">
                <a:solidFill>
                  <a:schemeClr val="tx2"/>
                </a:solidFill>
              </a:rPr>
              <a:t> &amp; </a:t>
            </a:r>
            <a:r>
              <a:rPr lang="en-US" sz="3600" b="1" dirty="0" err="1">
                <a:solidFill>
                  <a:schemeClr val="tx2"/>
                </a:solidFill>
              </a:rPr>
              <a:t>Gantmacher</a:t>
            </a:r>
            <a:r>
              <a:rPr lang="en-US" sz="3600" b="1" dirty="0">
                <a:solidFill>
                  <a:schemeClr val="tx2"/>
                </a:solidFill>
              </a:rPr>
              <a:t>): 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dirty="0">
                <a:solidFill>
                  <a:schemeClr val="tx2"/>
                </a:solidFill>
              </a:rPr>
              <a:t>if contact sequence doesn’t change,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dirty="0">
                <a:solidFill>
                  <a:schemeClr val="tx2"/>
                </a:solidFill>
              </a:rPr>
              <a:t>final state varies </a:t>
            </a:r>
            <a:r>
              <a:rPr lang="en-US" sz="3600" b="1" dirty="0" err="1">
                <a:solidFill>
                  <a:schemeClr val="tx2"/>
                </a:solidFill>
              </a:rPr>
              <a:t>differentiably</a:t>
            </a:r>
            <a:r>
              <a:rPr lang="en-US" sz="3600" dirty="0">
                <a:solidFill>
                  <a:schemeClr val="tx2"/>
                </a:solidFill>
              </a:rPr>
              <a:t> </a:t>
            </a:r>
            <a:r>
              <a:rPr lang="en-US" sz="3600" dirty="0" err="1">
                <a:solidFill>
                  <a:schemeClr val="tx2"/>
                </a:solidFill>
              </a:rPr>
              <a:t>w.r.t</a:t>
            </a:r>
            <a:r>
              <a:rPr lang="en-US" sz="3600" dirty="0">
                <a:solidFill>
                  <a:schemeClr val="tx2"/>
                </a:solidFill>
              </a:rPr>
              <a:t>. initial state</a:t>
            </a:r>
          </a:p>
        </p:txBody>
      </p:sp>
      <p:sp>
        <p:nvSpPr>
          <p:cNvPr id="14" name="Text Placeholder 2"/>
          <p:cNvSpPr txBox="1">
            <a:spLocks/>
          </p:cNvSpPr>
          <p:nvPr/>
        </p:nvSpPr>
        <p:spPr>
          <a:xfrm>
            <a:off x="-1" y="5184140"/>
            <a:ext cx="6453963" cy="874059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dirty="0" err="1">
                <a:solidFill>
                  <a:schemeClr val="tx2"/>
                </a:solidFill>
              </a:rPr>
              <a:t>Aizerman</a:t>
            </a:r>
            <a:r>
              <a:rPr lang="en-US" sz="1600" dirty="0">
                <a:solidFill>
                  <a:schemeClr val="tx2"/>
                </a:solidFill>
              </a:rPr>
              <a:t> &amp; </a:t>
            </a:r>
            <a:r>
              <a:rPr lang="en-US" sz="1600" dirty="0" err="1">
                <a:solidFill>
                  <a:schemeClr val="tx2"/>
                </a:solidFill>
              </a:rPr>
              <a:t>Gantmacher</a:t>
            </a:r>
            <a:r>
              <a:rPr lang="en-US" sz="1600" dirty="0">
                <a:solidFill>
                  <a:schemeClr val="tx2"/>
                </a:solidFill>
              </a:rPr>
              <a:t> 1958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>
                <a:solidFill>
                  <a:schemeClr val="tx2"/>
                </a:solidFill>
              </a:rPr>
              <a:t>Quarterly Journal of Mechanics and Applied Mathematics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>
                <a:solidFill>
                  <a:schemeClr val="tx2"/>
                </a:solidFill>
              </a:rPr>
              <a:t>Determination of Stability by Linear Approximation of a Periodic Solution of a System of Differential Equations with Discontinuous Right-Hand Sides</a:t>
            </a:r>
          </a:p>
        </p:txBody>
      </p:sp>
    </p:spTree>
    <p:extLst>
      <p:ext uri="{BB962C8B-B14F-4D97-AF65-F5344CB8AC3E}">
        <p14:creationId xmlns:p14="http://schemas.microsoft.com/office/powerpoint/2010/main" val="215950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animBg="1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80B0BEC-AEF5-48B0-B9A7-FB975A35EFA6}"/>
              </a:ext>
            </a:extLst>
          </p:cNvPr>
          <p:cNvSpPr txBox="1">
            <a:spLocks/>
          </p:cNvSpPr>
          <p:nvPr/>
        </p:nvSpPr>
        <p:spPr>
          <a:xfrm>
            <a:off x="0" y="6024959"/>
            <a:ext cx="9144000" cy="874059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dirty="0" err="1">
                <a:solidFill>
                  <a:schemeClr val="tx2"/>
                </a:solidFill>
              </a:rPr>
              <a:t>Saccon</a:t>
            </a:r>
            <a:r>
              <a:rPr lang="en-US" sz="1600" dirty="0">
                <a:solidFill>
                  <a:schemeClr val="tx2"/>
                </a:solidFill>
              </a:rPr>
              <a:t>, van de </a:t>
            </a:r>
            <a:r>
              <a:rPr lang="en-US" sz="1600" dirty="0" err="1">
                <a:solidFill>
                  <a:schemeClr val="tx2"/>
                </a:solidFill>
              </a:rPr>
              <a:t>Wouw</a:t>
            </a:r>
            <a:r>
              <a:rPr lang="en-US" sz="1600" dirty="0">
                <a:solidFill>
                  <a:schemeClr val="tx2"/>
                </a:solidFill>
              </a:rPr>
              <a:t>, </a:t>
            </a:r>
            <a:r>
              <a:rPr lang="en-US" sz="1600" dirty="0" err="1">
                <a:solidFill>
                  <a:schemeClr val="tx2"/>
                </a:solidFill>
              </a:rPr>
              <a:t>Nijmeijer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i="1" dirty="0">
                <a:solidFill>
                  <a:schemeClr val="tx2"/>
                </a:solidFill>
              </a:rPr>
              <a:t>IEEE CDC</a:t>
            </a:r>
            <a:r>
              <a:rPr lang="en-US" sz="1600" dirty="0">
                <a:solidFill>
                  <a:schemeClr val="tx2"/>
                </a:solidFill>
              </a:rPr>
              <a:t> 2014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>
                <a:solidFill>
                  <a:schemeClr val="tx2"/>
                </a:solidFill>
              </a:rPr>
              <a:t>Sensitivity Analysis of Hybrid Systems with State Jumps with Application to Trajectory Tracking</a:t>
            </a:r>
            <a:endParaRPr lang="en-US" sz="1600" dirty="0">
              <a:solidFill>
                <a:schemeClr val="tx2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err="1">
                <a:solidFill>
                  <a:schemeClr val="tx2"/>
                </a:solidFill>
              </a:rPr>
              <a:t>Rijnen</a:t>
            </a:r>
            <a:r>
              <a:rPr lang="en-US" sz="1600" dirty="0">
                <a:solidFill>
                  <a:schemeClr val="tx2"/>
                </a:solidFill>
              </a:rPr>
              <a:t>, </a:t>
            </a:r>
            <a:r>
              <a:rPr lang="en-US" sz="1600" dirty="0" err="1">
                <a:solidFill>
                  <a:schemeClr val="tx2"/>
                </a:solidFill>
              </a:rPr>
              <a:t>Saccon</a:t>
            </a:r>
            <a:r>
              <a:rPr lang="en-US" sz="1600" dirty="0">
                <a:solidFill>
                  <a:schemeClr val="tx2"/>
                </a:solidFill>
              </a:rPr>
              <a:t>, </a:t>
            </a:r>
            <a:r>
              <a:rPr lang="en-US" sz="1600" dirty="0" err="1">
                <a:solidFill>
                  <a:schemeClr val="tx2"/>
                </a:solidFill>
              </a:rPr>
              <a:t>Nijmeijer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i="1" dirty="0">
                <a:solidFill>
                  <a:schemeClr val="tx2"/>
                </a:solidFill>
              </a:rPr>
              <a:t>IEEE CDC</a:t>
            </a:r>
            <a:r>
              <a:rPr lang="en-US" sz="1600" dirty="0">
                <a:solidFill>
                  <a:schemeClr val="tx2"/>
                </a:solidFill>
              </a:rPr>
              <a:t> 2015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>
                <a:solidFill>
                  <a:schemeClr val="tx2"/>
                </a:solidFill>
              </a:rPr>
              <a:t>On Optimal Trajectory Tracking for Mechanical Systems with Unilateral Constraints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01C5414-1F38-44B2-9F68-63C34D0D9B41}"/>
              </a:ext>
            </a:extLst>
          </p:cNvPr>
          <p:cNvSpPr txBox="1"/>
          <p:nvPr/>
        </p:nvSpPr>
        <p:spPr>
          <a:xfrm>
            <a:off x="0" y="2958353"/>
            <a:ext cx="91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Idea 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Saccon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et al):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if contact sequence doesn’t change, linearize and apply linearized controller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E952E60-847D-4F66-B99C-C728E0FBF689}"/>
              </a:ext>
            </a:extLst>
          </p:cNvPr>
          <p:cNvGrpSpPr/>
          <p:nvPr/>
        </p:nvGrpSpPr>
        <p:grpSpPr>
          <a:xfrm>
            <a:off x="215154" y="107576"/>
            <a:ext cx="8702046" cy="2850777"/>
            <a:chOff x="215154" y="107576"/>
            <a:chExt cx="8702046" cy="2850777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E509262-978C-4F4A-8494-22976A3F729A}"/>
                </a:ext>
              </a:extLst>
            </p:cNvPr>
            <p:cNvSpPr/>
            <p:nvPr/>
          </p:nvSpPr>
          <p:spPr>
            <a:xfrm>
              <a:off x="215154" y="107576"/>
              <a:ext cx="8702046" cy="2850777"/>
            </a:xfrm>
            <a:prstGeom prst="rect">
              <a:avLst/>
            </a:prstGeom>
            <a:solidFill>
              <a:schemeClr val="tx2"/>
            </a:solidFill>
            <a:ln w="762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7" name="Picture 2">
              <a:extLst>
                <a:ext uri="{FF2B5EF4-FFF2-40B4-BE49-F238E27FC236}">
                  <a16:creationId xmlns:a16="http://schemas.microsoft.com/office/drawing/2014/main" id="{B0EC71A5-DE07-4B32-A4EB-666AC3A2D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418921" y="300076"/>
              <a:ext cx="8306159" cy="2482888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55FF314A-60B5-46A1-960D-5969D187D0A7}"/>
              </a:ext>
            </a:extLst>
          </p:cNvPr>
          <p:cNvSpPr txBox="1"/>
          <p:nvPr/>
        </p:nvSpPr>
        <p:spPr>
          <a:xfrm>
            <a:off x="0" y="5315886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... and this doesn’t address key challenge #2 ...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9C85DDE-8100-4442-A4B3-B06D0FFD8FD6}"/>
              </a:ext>
            </a:extLst>
          </p:cNvPr>
          <p:cNvGrpSpPr/>
          <p:nvPr/>
        </p:nvGrpSpPr>
        <p:grpSpPr>
          <a:xfrm>
            <a:off x="-461213" y="4059375"/>
            <a:ext cx="10058400" cy="1285795"/>
            <a:chOff x="-461213" y="4059375"/>
            <a:chExt cx="10058400" cy="1285795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7B2B4146-6C0C-4DA1-9748-DFF4CB1A991B}"/>
                </a:ext>
              </a:extLst>
            </p:cNvPr>
            <p:cNvGrpSpPr/>
            <p:nvPr/>
          </p:nvGrpSpPr>
          <p:grpSpPr>
            <a:xfrm>
              <a:off x="-461213" y="4059375"/>
              <a:ext cx="10058400" cy="1285795"/>
              <a:chOff x="-461213" y="4059375"/>
              <a:chExt cx="10058400" cy="1285795"/>
            </a:xfrm>
          </p:grpSpPr>
          <p:sp>
            <p:nvSpPr>
              <p:cNvPr id="24" name="Text Placeholder 3">
                <a:extLst>
                  <a:ext uri="{FF2B5EF4-FFF2-40B4-BE49-F238E27FC236}">
                    <a16:creationId xmlns:a16="http://schemas.microsoft.com/office/drawing/2014/main" id="{93E356B4-B590-4F4F-BB13-B43540ED873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461213" y="4676422"/>
                <a:ext cx="10058400" cy="668748"/>
              </a:xfrm>
              <a:prstGeom prst="rect">
                <a:avLst/>
              </a:prstGeom>
              <a:solidFill>
                <a:srgbClr val="190037"/>
              </a:solidFill>
              <a:ln w="76200">
                <a:solidFill>
                  <a:schemeClr val="tx1">
                    <a:lumMod val="50000"/>
                  </a:schemeClr>
                </a:solidFill>
              </a:ln>
            </p:spPr>
            <p:txBody>
              <a:bodyPr anchor="ctr"/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3600" b="1" dirty="0">
                    <a:solidFill>
                      <a:schemeClr val="tx2"/>
                    </a:solidFill>
                  </a:rPr>
                  <a:t>key challenge #1:  </a:t>
                </a:r>
                <a:r>
                  <a:rPr lang="en-US" sz="3600" b="1" i="1" dirty="0">
                    <a:solidFill>
                      <a:schemeClr val="tx2"/>
                    </a:solidFill>
                  </a:rPr>
                  <a:t>impact time varies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33B479A-EBFF-4124-A250-A59E6022C83A}"/>
                  </a:ext>
                </a:extLst>
              </p:cNvPr>
              <p:cNvSpPr txBox="1"/>
              <p:nvPr/>
            </p:nvSpPr>
            <p:spPr>
              <a:xfrm>
                <a:off x="-5823" y="4059375"/>
                <a:ext cx="91440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... but 0</a:t>
                </a:r>
                <a:r>
                  <a:rPr kumimoji="0" lang="en-US" sz="36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th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order error remains 						   ...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 Placeholder 1">
                  <a:extLst>
                    <a:ext uri="{FF2B5EF4-FFF2-40B4-BE49-F238E27FC236}">
                      <a16:creationId xmlns:a16="http://schemas.microsoft.com/office/drawing/2014/main" id="{CA7565CA-E23B-4043-A1C8-AB1CD15606A5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570163" y="4217158"/>
                  <a:ext cx="3221286" cy="713828"/>
                </a:xfrm>
                <a:prstGeom prst="rect">
                  <a:avLst/>
                </a:prstGeom>
              </p:spPr>
              <p:txBody>
                <a:bodyPr anchor="t">
                  <a:noAutofit/>
                </a:bodyPr>
                <a:lstStyle>
                  <a:lvl1pPr marL="0" indent="0" algn="ctr" defTabSz="457200" rtl="0" eaLnBrk="1" latinLnBrk="0" hangingPunct="1">
                    <a:lnSpc>
                      <a:spcPct val="90000"/>
                    </a:lnSpc>
                    <a:spcBef>
                      <a:spcPct val="20000"/>
                    </a:spcBef>
                    <a:buFont typeface="Arial"/>
                    <a:buNone/>
                    <a:defRPr sz="4800" b="1" i="0" kern="1200" baseline="0">
                      <a:solidFill>
                        <a:schemeClr val="tx2"/>
                      </a:solidFill>
                      <a:latin typeface="Calibri" charset="0"/>
                      <a:ea typeface="Calibri" charset="0"/>
                      <a:cs typeface="Calibri" charset="0"/>
                    </a:defRPr>
                  </a:lvl1pPr>
                  <a:lvl2pPr marL="457200" indent="0" algn="l" defTabSz="457200" rtl="0" eaLnBrk="1" latinLnBrk="0" hangingPunct="1">
                    <a:spcBef>
                      <a:spcPct val="20000"/>
                    </a:spcBef>
                    <a:buFont typeface="Arial"/>
                    <a:buNone/>
                    <a:defRPr sz="2800" b="0" i="0" kern="1200">
                      <a:solidFill>
                        <a:srgbClr val="E8D3A2"/>
                      </a:solidFill>
                      <a:latin typeface="Encode Sans Normal Black"/>
                      <a:ea typeface="+mn-ea"/>
                      <a:cs typeface="Encode Sans Normal Black"/>
                    </a:defRPr>
                  </a:lvl2pPr>
                  <a:lvl3pPr marL="914400" indent="0" algn="l" defTabSz="457200" rtl="0" eaLnBrk="1" latinLnBrk="0" hangingPunct="1">
                    <a:spcBef>
                      <a:spcPct val="20000"/>
                    </a:spcBef>
                    <a:buFont typeface="Arial"/>
                    <a:buNone/>
                    <a:defRPr sz="2400" b="0" i="0" kern="1200">
                      <a:solidFill>
                        <a:srgbClr val="E8D3A2"/>
                      </a:solidFill>
                      <a:latin typeface="Encode Sans Normal Black"/>
                      <a:ea typeface="+mn-ea"/>
                      <a:cs typeface="Encode Sans Normal Black"/>
                    </a:defRPr>
                  </a:lvl3pPr>
                  <a:lvl4pPr marL="1371600" indent="0" algn="l" defTabSz="457200" rtl="0" eaLnBrk="1" latinLnBrk="0" hangingPunct="1">
                    <a:spcBef>
                      <a:spcPct val="20000"/>
                    </a:spcBef>
                    <a:buFont typeface="Arial"/>
                    <a:buNone/>
                    <a:defRPr sz="2000" b="0" i="0" kern="1200">
                      <a:solidFill>
                        <a:srgbClr val="E8D3A2"/>
                      </a:solidFill>
                      <a:latin typeface="Encode Sans Normal Black"/>
                      <a:ea typeface="+mn-ea"/>
                      <a:cs typeface="Encode Sans Normal Black"/>
                    </a:defRPr>
                  </a:lvl4pPr>
                  <a:lvl5pPr marL="1828800" indent="0" algn="l" defTabSz="457200" rtl="0" eaLnBrk="1" latinLnBrk="0" hangingPunct="1">
                    <a:spcBef>
                      <a:spcPct val="20000"/>
                    </a:spcBef>
                    <a:buFont typeface="Arial"/>
                    <a:buNone/>
                    <a:defRPr sz="2000" b="0" i="0" kern="1200">
                      <a:solidFill>
                        <a:srgbClr val="E8D3A2"/>
                      </a:solidFill>
                      <a:latin typeface="Encode Sans Normal Black"/>
                      <a:ea typeface="+mn-ea"/>
                      <a:cs typeface="Encode Sans Normal Black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>
                    <a:spcBef>
                      <a:spcPts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&gt;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̅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&gt;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400" b="0" dirty="0"/>
                </a:p>
              </p:txBody>
            </p:sp>
          </mc:Choice>
          <mc:Fallback xmlns="">
            <p:sp>
              <p:nvSpPr>
                <p:cNvPr id="40" name="Text Placeholder 1">
                  <a:extLst>
                    <a:ext uri="{FF2B5EF4-FFF2-40B4-BE49-F238E27FC236}">
                      <a16:creationId xmlns:a16="http://schemas.microsoft.com/office/drawing/2014/main" id="{CA7565CA-E23B-4043-A1C8-AB1CD15606A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70163" y="4217158"/>
                  <a:ext cx="3221286" cy="71382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01644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allowayHaynes2010_640x20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5636" y="340023"/>
            <a:ext cx="8311224" cy="2597257"/>
          </a:xfrm>
          <a:prstGeom prst="rect">
            <a:avLst/>
          </a:prstGeom>
        </p:spPr>
      </p:pic>
      <p:pic>
        <p:nvPicPr>
          <p:cNvPr id="6" name="HyunSeok2014_640x200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5637" y="3920250"/>
            <a:ext cx="8312727" cy="2597727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338636" y="6517977"/>
            <a:ext cx="8728363" cy="34002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solidFill>
                  <a:schemeClr val="tx2"/>
                </a:solidFill>
              </a:rPr>
              <a:t>Hyun, </a:t>
            </a:r>
            <a:r>
              <a:rPr lang="en-US" sz="1400" dirty="0" err="1">
                <a:solidFill>
                  <a:schemeClr val="tx2"/>
                </a:solidFill>
              </a:rPr>
              <a:t>Seok</a:t>
            </a:r>
            <a:r>
              <a:rPr lang="en-US" sz="1400" dirty="0">
                <a:solidFill>
                  <a:schemeClr val="tx2"/>
                </a:solidFill>
              </a:rPr>
              <a:t>, Lee, Kim </a:t>
            </a:r>
            <a:r>
              <a:rPr lang="en-US" sz="1400" i="1" dirty="0">
                <a:solidFill>
                  <a:schemeClr val="tx2"/>
                </a:solidFill>
              </a:rPr>
              <a:t>IJRR</a:t>
            </a:r>
            <a:r>
              <a:rPr lang="en-US" sz="1400" dirty="0">
                <a:solidFill>
                  <a:schemeClr val="tx2"/>
                </a:solidFill>
              </a:rPr>
              <a:t> 2014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338636" y="0"/>
            <a:ext cx="8728364" cy="34002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solidFill>
                  <a:schemeClr val="tx2"/>
                </a:solidFill>
              </a:rPr>
              <a:t>Galloway, Haynes, </a:t>
            </a:r>
            <a:r>
              <a:rPr lang="en-US" sz="1400" dirty="0" err="1">
                <a:solidFill>
                  <a:schemeClr val="tx2"/>
                </a:solidFill>
              </a:rPr>
              <a:t>Ilhan</a:t>
            </a:r>
            <a:r>
              <a:rPr lang="en-US" sz="1400" dirty="0">
                <a:solidFill>
                  <a:schemeClr val="tx2"/>
                </a:solidFill>
              </a:rPr>
              <a:t>, Johnson, Knopf, Lynch, </a:t>
            </a:r>
            <a:r>
              <a:rPr lang="en-US" sz="1400" dirty="0" err="1">
                <a:solidFill>
                  <a:schemeClr val="tx2"/>
                </a:solidFill>
              </a:rPr>
              <a:t>Plotnick</a:t>
            </a:r>
            <a:r>
              <a:rPr lang="en-US" sz="1400" dirty="0">
                <a:solidFill>
                  <a:schemeClr val="tx2"/>
                </a:solidFill>
              </a:rPr>
              <a:t>, White, </a:t>
            </a:r>
            <a:r>
              <a:rPr lang="en-US" sz="1400" dirty="0" err="1">
                <a:solidFill>
                  <a:schemeClr val="tx2"/>
                </a:solidFill>
              </a:rPr>
              <a:t>Koditschek</a:t>
            </a:r>
            <a:r>
              <a:rPr lang="en-US" sz="1400" dirty="0">
                <a:solidFill>
                  <a:schemeClr val="tx2"/>
                </a:solidFill>
              </a:rPr>
              <a:t> </a:t>
            </a:r>
            <a:r>
              <a:rPr lang="en-US" sz="1400" i="1" dirty="0" err="1">
                <a:solidFill>
                  <a:schemeClr val="tx2"/>
                </a:solidFill>
              </a:rPr>
              <a:t>UPenn</a:t>
            </a:r>
            <a:r>
              <a:rPr lang="en-US" sz="1400" dirty="0">
                <a:solidFill>
                  <a:schemeClr val="tx2"/>
                </a:solidFill>
              </a:rPr>
              <a:t> 2010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00CF11E-8DCB-4AC7-90BD-07B44DCA5791}"/>
              </a:ext>
            </a:extLst>
          </p:cNvPr>
          <p:cNvSpPr txBox="1">
            <a:spLocks/>
          </p:cNvSpPr>
          <p:nvPr/>
        </p:nvSpPr>
        <p:spPr>
          <a:xfrm>
            <a:off x="-461213" y="2988308"/>
            <a:ext cx="10058400" cy="881384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solidFill>
                  <a:schemeClr val="tx2"/>
                </a:solidFill>
              </a:rPr>
              <a:t>key challenge #1:  </a:t>
            </a:r>
            <a:r>
              <a:rPr lang="en-US" sz="3600" b="1" i="1" dirty="0">
                <a:solidFill>
                  <a:schemeClr val="tx2"/>
                </a:solidFill>
              </a:rPr>
              <a:t>contact sequence varies</a:t>
            </a:r>
          </a:p>
        </p:txBody>
      </p:sp>
    </p:spTree>
    <p:extLst>
      <p:ext uri="{BB962C8B-B14F-4D97-AF65-F5344CB8AC3E}">
        <p14:creationId xmlns:p14="http://schemas.microsoft.com/office/powerpoint/2010/main" val="1217388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6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15154" y="107576"/>
            <a:ext cx="8702046" cy="2850777"/>
          </a:xfrm>
          <a:prstGeom prst="rect">
            <a:avLst/>
          </a:prstGeom>
          <a:solidFill>
            <a:schemeClr val="tx2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300076"/>
            <a:ext cx="8312726" cy="2482889"/>
          </a:xfrm>
          <a:prstGeom prst="rect">
            <a:avLst/>
          </a:prstGeom>
        </p:spPr>
      </p:pic>
      <p:sp>
        <p:nvSpPr>
          <p:cNvPr id="11" name="Curved Right Arrow 10"/>
          <p:cNvSpPr/>
          <p:nvPr/>
        </p:nvSpPr>
        <p:spPr>
          <a:xfrm rot="16200000" flipH="1">
            <a:off x="7330531" y="5498666"/>
            <a:ext cx="464723" cy="1183904"/>
          </a:xfrm>
          <a:prstGeom prst="curvedRightArrow">
            <a:avLst>
              <a:gd name="adj1" fmla="val 33166"/>
              <a:gd name="adj2" fmla="val 55480"/>
              <a:gd name="adj3" fmla="val 29294"/>
            </a:avLst>
          </a:prstGeom>
          <a:solidFill>
            <a:schemeClr val="tx2"/>
          </a:solidFill>
          <a:ln w="12700" cap="flat" cmpd="sng" algn="ctr">
            <a:solidFill>
              <a:schemeClr val="tx2">
                <a:lumMod val="95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E8D3A2"/>
              </a:solidFill>
              <a:effectLst/>
              <a:uLnTx/>
              <a:uFillTx/>
              <a:latin typeface="Calibri"/>
              <a:ea typeface=""/>
              <a:cs typeface="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971" y="4384342"/>
            <a:ext cx="1109290" cy="247365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783" y="5003920"/>
            <a:ext cx="2437217" cy="185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9785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15154" y="107576"/>
            <a:ext cx="8702046" cy="2850777"/>
          </a:xfrm>
          <a:prstGeom prst="rect">
            <a:avLst/>
          </a:prstGeom>
          <a:solidFill>
            <a:schemeClr val="tx2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300076"/>
            <a:ext cx="8312726" cy="2482889"/>
          </a:xfrm>
          <a:prstGeom prst="rect">
            <a:avLst/>
          </a:prstGeom>
        </p:spPr>
      </p:pic>
      <p:sp>
        <p:nvSpPr>
          <p:cNvPr id="13" name="Text Placeholder 3"/>
          <p:cNvSpPr txBox="1">
            <a:spLocks/>
          </p:cNvSpPr>
          <p:nvPr/>
        </p:nvSpPr>
        <p:spPr>
          <a:xfrm>
            <a:off x="-461213" y="3044715"/>
            <a:ext cx="10058400" cy="1872842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tx2"/>
                </a:solidFill>
              </a:rPr>
              <a:t>Theorem (</a:t>
            </a:r>
            <a:r>
              <a:rPr lang="en-US" sz="3600" b="1" dirty="0" err="1">
                <a:solidFill>
                  <a:schemeClr val="tx2"/>
                </a:solidFill>
              </a:rPr>
              <a:t>Hürmüzlü</a:t>
            </a:r>
            <a:r>
              <a:rPr lang="en-US" sz="3600" b="1" dirty="0">
                <a:solidFill>
                  <a:schemeClr val="tx2"/>
                </a:solidFill>
              </a:rPr>
              <a:t> et al, Remy et al): 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dirty="0">
                <a:solidFill>
                  <a:schemeClr val="tx2"/>
                </a:solidFill>
              </a:rPr>
              <a:t>near simultaneous impacts, final state generally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dirty="0">
                <a:solidFill>
                  <a:schemeClr val="tx2"/>
                </a:solidFill>
              </a:rPr>
              <a:t>varies </a:t>
            </a:r>
            <a:r>
              <a:rPr lang="en-US" sz="3600" b="1" dirty="0">
                <a:solidFill>
                  <a:schemeClr val="tx2"/>
                </a:solidFill>
              </a:rPr>
              <a:t>discontinuously</a:t>
            </a:r>
            <a:r>
              <a:rPr lang="en-US" sz="3600" dirty="0">
                <a:solidFill>
                  <a:schemeClr val="tx2"/>
                </a:solidFill>
              </a:rPr>
              <a:t> </a:t>
            </a:r>
            <a:r>
              <a:rPr lang="en-US" sz="3600" dirty="0" err="1">
                <a:solidFill>
                  <a:schemeClr val="tx2"/>
                </a:solidFill>
              </a:rPr>
              <a:t>w.r.t</a:t>
            </a:r>
            <a:r>
              <a:rPr lang="en-US" sz="3600" dirty="0">
                <a:solidFill>
                  <a:schemeClr val="tx2"/>
                </a:solidFill>
              </a:rPr>
              <a:t>. initial state</a:t>
            </a:r>
          </a:p>
        </p:txBody>
      </p:sp>
      <p:sp>
        <p:nvSpPr>
          <p:cNvPr id="14" name="Text Placeholder 2"/>
          <p:cNvSpPr txBox="1">
            <a:spLocks/>
          </p:cNvSpPr>
          <p:nvPr/>
        </p:nvSpPr>
        <p:spPr>
          <a:xfrm>
            <a:off x="0" y="5938692"/>
            <a:ext cx="6225988" cy="874059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solidFill>
                  <a:schemeClr val="tx2"/>
                </a:solidFill>
              </a:rPr>
              <a:t>Remy, Buffington, </a:t>
            </a:r>
            <a:r>
              <a:rPr lang="en-US" sz="1600" dirty="0" err="1">
                <a:solidFill>
                  <a:schemeClr val="tx2"/>
                </a:solidFill>
              </a:rPr>
              <a:t>Siegwart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>
                <a:solidFill>
                  <a:schemeClr val="tx2"/>
                </a:solidFill>
              </a:rPr>
              <a:t>International Journal of Robotics Research </a:t>
            </a:r>
            <a:r>
              <a:rPr lang="en-US" sz="1600" dirty="0">
                <a:solidFill>
                  <a:schemeClr val="tx2"/>
                </a:solidFill>
              </a:rPr>
              <a:t>2010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>
                <a:solidFill>
                  <a:schemeClr val="tx2"/>
                </a:solidFill>
              </a:rPr>
              <a:t>Stability Analysis of Passive Dynamic Walking of Quadrupeds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12"/>
          <a:stretch/>
        </p:blipFill>
        <p:spPr>
          <a:xfrm>
            <a:off x="6104964" y="5019384"/>
            <a:ext cx="3039035" cy="1838616"/>
          </a:xfrm>
          <a:prstGeom prst="rect">
            <a:avLst/>
          </a:prstGeom>
        </p:spPr>
      </p:pic>
      <p:sp>
        <p:nvSpPr>
          <p:cNvPr id="11" name="Text Placeholder 2"/>
          <p:cNvSpPr txBox="1">
            <a:spLocks/>
          </p:cNvSpPr>
          <p:nvPr/>
        </p:nvSpPr>
        <p:spPr>
          <a:xfrm>
            <a:off x="-1" y="5074785"/>
            <a:ext cx="6562165" cy="874059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dirty="0" err="1">
                <a:solidFill>
                  <a:schemeClr val="tx2"/>
                </a:solidFill>
              </a:rPr>
              <a:t>Hürmüzlü</a:t>
            </a:r>
            <a:r>
              <a:rPr lang="en-US" sz="1600" dirty="0">
                <a:solidFill>
                  <a:schemeClr val="tx2"/>
                </a:solidFill>
              </a:rPr>
              <a:t> and </a:t>
            </a:r>
            <a:r>
              <a:rPr lang="en-US" sz="1600" dirty="0" err="1">
                <a:solidFill>
                  <a:schemeClr val="tx2"/>
                </a:solidFill>
              </a:rPr>
              <a:t>Marghitu</a:t>
            </a:r>
            <a:endParaRPr lang="en-US" sz="1600" dirty="0">
              <a:solidFill>
                <a:schemeClr val="tx2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>
                <a:solidFill>
                  <a:schemeClr val="tx2"/>
                </a:solidFill>
              </a:rPr>
              <a:t>International Journal of Robotics Research </a:t>
            </a:r>
            <a:r>
              <a:rPr lang="en-US" sz="1600" dirty="0">
                <a:solidFill>
                  <a:schemeClr val="tx2"/>
                </a:solidFill>
              </a:rPr>
              <a:t>1994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>
                <a:solidFill>
                  <a:schemeClr val="tx2"/>
                </a:solidFill>
              </a:rPr>
              <a:t>Rigid Body Collisions of Planar Kinematic Chains With Multiple Contact Points</a:t>
            </a:r>
          </a:p>
        </p:txBody>
      </p:sp>
    </p:spTree>
    <p:extLst>
      <p:ext uri="{BB962C8B-B14F-4D97-AF65-F5344CB8AC3E}">
        <p14:creationId xmlns:p14="http://schemas.microsoft.com/office/powerpoint/2010/main" val="183662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762122" y="3367416"/>
            <a:ext cx="4185361" cy="3490584"/>
            <a:chOff x="415637" y="3367416"/>
            <a:chExt cx="4185361" cy="349058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462"/>
            <a:stretch/>
          </p:blipFill>
          <p:spPr>
            <a:xfrm>
              <a:off x="415637" y="3620226"/>
              <a:ext cx="4034443" cy="3237774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74" r="68608" b="31369"/>
            <a:stretch/>
          </p:blipFill>
          <p:spPr>
            <a:xfrm>
              <a:off x="2316405" y="3367416"/>
              <a:ext cx="1779217" cy="579373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69" t="32074" r="28587" b="31369"/>
            <a:stretch/>
          </p:blipFill>
          <p:spPr>
            <a:xfrm>
              <a:off x="2762122" y="3940254"/>
              <a:ext cx="1838876" cy="579373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74" r="28889" b="31369"/>
          <a:stretch/>
        </p:blipFill>
        <p:spPr>
          <a:xfrm>
            <a:off x="2662923" y="2817861"/>
            <a:ext cx="4030414" cy="5793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 Placeholder 1">
                <a:extLst>
                  <a:ext uri="{FF2B5EF4-FFF2-40B4-BE49-F238E27FC236}">
                    <a16:creationId xmlns:a16="http://schemas.microsoft.com/office/drawing/2014/main" id="{7884DA06-EDE4-4C7F-BBA2-6045FB66829D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0" y="-1"/>
                <a:ext cx="9144000" cy="1551103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400" b="0" dirty="0"/>
                  <a:t>impact reset is</a:t>
                </a:r>
                <a:r>
                  <a:rPr lang="en-US" sz="44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̇"/>
                            <m:ctrlP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  <m:sup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400" b="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  <m:acc>
                          <m:accPr>
                            <m:chr m:val="̇"/>
                            <m:ctrlPr>
                              <a:rPr lang="en-US" sz="4400" b="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400" b="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  <m:sup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4400" b="0" dirty="0"/>
                  <a:t> where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</m:d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𝐷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sz="2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  <m:sSup>
                            <m:sSupPr>
                              <m:ctrlPr>
                                <a:rPr lang="en-US" sz="28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28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⊤</m:t>
                              </m:r>
                            </m:sup>
                          </m:sSup>
                          <m:r>
                            <a:rPr lang="en-US" sz="2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sSup>
                            <m:sSupPr>
                              <m:ctrlPr>
                                <a:rPr lang="en-US" sz="28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p>
                              <m:r>
                                <a:rPr lang="en-US" sz="28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r>
                            <a:rPr lang="en-US" sz="2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r>
                            <a:rPr lang="en-US" sz="2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𝐷𝑎</m:t>
                          </m:r>
                          <m:r>
                            <a:rPr lang="en-US" sz="2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2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𝐷𝑎</m:t>
                      </m:r>
                    </m:oMath>
                  </m:oMathPara>
                </a14:m>
                <a:endParaRPr lang="en-US" sz="2800" b="0" dirty="0"/>
              </a:p>
            </p:txBody>
          </p:sp>
        </mc:Choice>
        <mc:Fallback xmlns="">
          <p:sp>
            <p:nvSpPr>
              <p:cNvPr id="28" name="Text Placeholder 1">
                <a:extLst>
                  <a:ext uri="{FF2B5EF4-FFF2-40B4-BE49-F238E27FC236}">
                    <a16:creationId xmlns:a16="http://schemas.microsoft.com/office/drawing/2014/main" id="{7884DA06-EDE4-4C7F-BBA2-6045FB66829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0" y="-1"/>
                <a:ext cx="9144000" cy="1551103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 Placeholder 3">
                <a:extLst>
                  <a:ext uri="{FF2B5EF4-FFF2-40B4-BE49-F238E27FC236}">
                    <a16:creationId xmlns:a16="http://schemas.microsoft.com/office/drawing/2014/main" id="{21F4ED4F-E7EC-4C09-9034-45BD428CC5E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461213" y="1601881"/>
                <a:ext cx="10058400" cy="1245799"/>
              </a:xfrm>
              <a:prstGeom prst="rect">
                <a:avLst/>
              </a:prstGeom>
              <a:solidFill>
                <a:srgbClr val="190037"/>
              </a:solidFill>
              <a:ln w="76200">
                <a:solidFill>
                  <a:schemeClr val="tx1">
                    <a:lumMod val="50000"/>
                  </a:schemeClr>
                </a:solidFill>
              </a:ln>
            </p:spPr>
            <p:txBody>
              <a:bodyPr anchor="ctr">
                <a:noAutofit/>
              </a:bodyPr>
              <a:lstStyle>
                <a:lvl1pPr marL="0" indent="0" algn="ctr" defTabSz="457200" rtl="0" eaLnBrk="1" latinLnBrk="0" hangingPunct="1">
                  <a:lnSpc>
                    <a:spcPct val="90000"/>
                  </a:lnSpc>
                  <a:spcBef>
                    <a:spcPct val="20000"/>
                  </a:spcBef>
                  <a:buFont typeface="Arial"/>
                  <a:buNone/>
                  <a:defRPr sz="3600" b="0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b="1" dirty="0"/>
                  <a:t>rigidly coupled limbs</a:t>
                </a:r>
                <a:r>
                  <a:rPr lang="en-US" b="1" dirty="0">
                    <a:ea typeface="Cambria Math" panose="02040503050406030204" pitchFamily="18" charset="0"/>
                    <a:sym typeface="Wingdings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/>
                      </a:rPr>
                      <m:t>⟹</m:t>
                    </m:r>
                  </m:oMath>
                </a14:m>
                <a:r>
                  <a:rPr lang="en-US" b="1" dirty="0"/>
                  <a:t> 									</a:t>
                </a:r>
              </a:p>
              <a:p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/>
                      </a:rPr>
                      <m:t>⟹</m:t>
                    </m:r>
                  </m:oMath>
                </a14:m>
                <a:r>
                  <a:rPr lang="en-US" b="1" dirty="0">
                    <a:sym typeface="Wingdings"/>
                  </a:rPr>
                  <a:t> discontinuous flow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/>
                      </a:rPr>
                      <m:t>⟹</m:t>
                    </m:r>
                  </m:oMath>
                </a14:m>
                <a:r>
                  <a:rPr lang="en-US" dirty="0"/>
                  <a:t> </a:t>
                </a:r>
                <a:r>
                  <a:rPr lang="en-US" b="1" i="1" dirty="0"/>
                  <a:t>not</a:t>
                </a:r>
                <a:r>
                  <a:rPr lang="en-US" b="1" dirty="0"/>
                  <a:t> contractive</a:t>
                </a:r>
                <a:endParaRPr lang="en-US" dirty="0"/>
              </a:p>
            </p:txBody>
          </p:sp>
        </mc:Choice>
        <mc:Fallback xmlns="">
          <p:sp>
            <p:nvSpPr>
              <p:cNvPr id="29" name="Text Placeholder 3">
                <a:extLst>
                  <a:ext uri="{FF2B5EF4-FFF2-40B4-BE49-F238E27FC236}">
                    <a16:creationId xmlns:a16="http://schemas.microsoft.com/office/drawing/2014/main" id="{21F4ED4F-E7EC-4C09-9034-45BD428CC5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61213" y="1601881"/>
                <a:ext cx="10058400" cy="1245799"/>
              </a:xfrm>
              <a:prstGeom prst="rect">
                <a:avLst/>
              </a:prstGeom>
              <a:blipFill>
                <a:blip r:embed="rId5"/>
                <a:stretch>
                  <a:fillRect t="-6452" b="-11982"/>
                </a:stretch>
              </a:blipFill>
              <a:ln w="76200">
                <a:solidFill>
                  <a:schemeClr val="tx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29">
            <a:extLst>
              <a:ext uri="{FF2B5EF4-FFF2-40B4-BE49-F238E27FC236}">
                <a16:creationId xmlns:a16="http://schemas.microsoft.com/office/drawing/2014/main" id="{FB213F19-4D26-4D4E-ACB8-26DF6CC0BB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74" r="28889" b="31369"/>
          <a:stretch/>
        </p:blipFill>
        <p:spPr>
          <a:xfrm>
            <a:off x="4932276" y="1647688"/>
            <a:ext cx="4030414" cy="57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184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EFA3BE-453C-4BDA-BCB9-BBEFA6CB04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573078"/>
            <a:ext cx="9144000" cy="681298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tracking through contact-rich dynamics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B05D84-1D4F-4221-BBBE-27E3AAF3A3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5637" y="0"/>
            <a:ext cx="8312727" cy="547269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today’s talk: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A480AFA7-56A2-419F-B221-205B05FC9008}"/>
              </a:ext>
            </a:extLst>
          </p:cNvPr>
          <p:cNvSpPr txBox="1">
            <a:spLocks/>
          </p:cNvSpPr>
          <p:nvPr/>
        </p:nvSpPr>
        <p:spPr>
          <a:xfrm>
            <a:off x="0" y="2576690"/>
            <a:ext cx="4692318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libri" charset="0"/>
                <a:cs typeface="Calibri" charset="0"/>
              </a:rPr>
              <a:t>1. what is it?</a:t>
            </a:r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448EC70E-E210-43D5-8782-D44FF13B7307}"/>
              </a:ext>
            </a:extLst>
          </p:cNvPr>
          <p:cNvSpPr txBox="1">
            <a:spLocks/>
          </p:cNvSpPr>
          <p:nvPr/>
        </p:nvSpPr>
        <p:spPr>
          <a:xfrm>
            <a:off x="4802780" y="5168158"/>
            <a:ext cx="4030414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  <a:t>3. how can we get it?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Calibri" charset="0"/>
              <a:cs typeface="Calibri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38936CC-0BF3-4431-8B5F-83EB22A24032}"/>
              </a:ext>
            </a:extLst>
          </p:cNvPr>
          <p:cNvGrpSpPr/>
          <p:nvPr/>
        </p:nvGrpSpPr>
        <p:grpSpPr>
          <a:xfrm>
            <a:off x="20086" y="1012479"/>
            <a:ext cx="4701030" cy="1572638"/>
            <a:chOff x="20086" y="1092142"/>
            <a:chExt cx="4701030" cy="157263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5E95E75-C6B3-4585-888C-08933D3CA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680" y="1092142"/>
              <a:ext cx="705236" cy="1572638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7600E9E-0794-4298-AA02-F51F9D8BE8D9}"/>
                </a:ext>
              </a:extLst>
            </p:cNvPr>
            <p:cNvGrpSpPr/>
            <p:nvPr/>
          </p:nvGrpSpPr>
          <p:grpSpPr>
            <a:xfrm>
              <a:off x="20086" y="1362630"/>
              <a:ext cx="4701030" cy="1302150"/>
              <a:chOff x="20086" y="1362630"/>
              <a:chExt cx="4701030" cy="1302150"/>
            </a:xfrm>
          </p:grpSpPr>
          <p:sp>
            <p:nvSpPr>
              <p:cNvPr id="14" name="Curved Right Arrow 21">
                <a:extLst>
                  <a:ext uri="{FF2B5EF4-FFF2-40B4-BE49-F238E27FC236}">
                    <a16:creationId xmlns:a16="http://schemas.microsoft.com/office/drawing/2014/main" id="{60D7D605-B583-486B-81E5-B639540CE4A5}"/>
                  </a:ext>
                </a:extLst>
              </p:cNvPr>
              <p:cNvSpPr/>
              <p:nvPr/>
            </p:nvSpPr>
            <p:spPr>
              <a:xfrm rot="16200000" flipH="1">
                <a:off x="2150948" y="1800578"/>
                <a:ext cx="295450" cy="752672"/>
              </a:xfrm>
              <a:prstGeom prst="curvedRightArrow">
                <a:avLst>
                  <a:gd name="adj1" fmla="val 33166"/>
                  <a:gd name="adj2" fmla="val 55480"/>
                  <a:gd name="adj3" fmla="val 29294"/>
                </a:avLst>
              </a:prstGeom>
              <a:solidFill>
                <a:schemeClr val="tx2"/>
              </a:solidFill>
              <a:ln w="12700" cap="flat" cmpd="sng" algn="ctr">
                <a:solidFill>
                  <a:schemeClr val="tx2">
                    <a:lumMod val="95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9E22F0B8-48C7-4415-9365-3FFBA2B2E0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3223" y="1486041"/>
                <a:ext cx="1549472" cy="1178739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E7F43DE0-11DE-4635-B45E-879CF99876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5047" b="9353"/>
              <a:stretch/>
            </p:blipFill>
            <p:spPr>
              <a:xfrm>
                <a:off x="20086" y="1362630"/>
                <a:ext cx="705236" cy="1031661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FE45D089-9D53-492D-BADA-15E0ABA524A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5047" b="9353"/>
              <a:stretch/>
            </p:blipFill>
            <p:spPr>
              <a:xfrm>
                <a:off x="1217100" y="1559580"/>
                <a:ext cx="705236" cy="1031661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8980C716-87CA-42AD-99FA-98C060DAF6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239"/>
              <a:stretch/>
            </p:blipFill>
            <p:spPr>
              <a:xfrm>
                <a:off x="1974630" y="1391358"/>
                <a:ext cx="1549472" cy="1199883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4117F5B7-8B5A-4071-A484-D1462C3CDC1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77" b="6715"/>
              <a:stretch/>
            </p:blipFill>
            <p:spPr>
              <a:xfrm>
                <a:off x="3171644" y="1589656"/>
                <a:ext cx="1549472" cy="996470"/>
              </a:xfrm>
              <a:prstGeom prst="rect">
                <a:avLst/>
              </a:prstGeom>
            </p:spPr>
          </p:pic>
        </p:grpSp>
      </p:grpSp>
      <p:pic>
        <p:nvPicPr>
          <p:cNvPr id="30" name="Graphic 29">
            <a:extLst>
              <a:ext uri="{FF2B5EF4-FFF2-40B4-BE49-F238E27FC236}">
                <a16:creationId xmlns:a16="http://schemas.microsoft.com/office/drawing/2014/main" id="{F770D199-AF0F-4C29-8A88-C10A3658D9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5625" t="-1675" r="1" b="-3"/>
          <a:stretch/>
        </p:blipFill>
        <p:spPr>
          <a:xfrm>
            <a:off x="263569" y="3163000"/>
            <a:ext cx="4327940" cy="32598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B4319E7-6DDE-41E6-91C9-BB6488A8670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50054" y="5719355"/>
            <a:ext cx="3557584" cy="39528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43FD24F-8DB1-4E5C-93F8-566DE89D75E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63752" y="6266624"/>
            <a:ext cx="1747167" cy="32808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03B2553-DDB9-4B7E-BBC2-7861C4BBA275}"/>
              </a:ext>
            </a:extLst>
          </p:cNvPr>
          <p:cNvGrpSpPr/>
          <p:nvPr/>
        </p:nvGrpSpPr>
        <p:grpSpPr>
          <a:xfrm>
            <a:off x="4802779" y="1453244"/>
            <a:ext cx="3925585" cy="3771344"/>
            <a:chOff x="4802779" y="1453244"/>
            <a:chExt cx="3925585" cy="377134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B262FA0-9932-42F1-A09B-076E9B3FCBF0}"/>
                </a:ext>
              </a:extLst>
            </p:cNvPr>
            <p:cNvGrpSpPr/>
            <p:nvPr/>
          </p:nvGrpSpPr>
          <p:grpSpPr>
            <a:xfrm>
              <a:off x="4802779" y="1453244"/>
              <a:ext cx="3925585" cy="3745498"/>
              <a:chOff x="4802779" y="1803542"/>
              <a:chExt cx="3925585" cy="3745498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14A5C436-64AB-4C61-B1D4-79B5801CC81B}"/>
                  </a:ext>
                </a:extLst>
              </p:cNvPr>
              <p:cNvGrpSpPr/>
              <p:nvPr/>
            </p:nvGrpSpPr>
            <p:grpSpPr>
              <a:xfrm>
                <a:off x="5143654" y="1803542"/>
                <a:ext cx="3584710" cy="3409975"/>
                <a:chOff x="4857578" y="1596684"/>
                <a:chExt cx="3584710" cy="3409975"/>
              </a:xfrm>
            </p:grpSpPr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4184BE80-EA75-41CC-8D37-295B5F1E3C1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</a:blip>
                <a:srcRect r="62596"/>
                <a:stretch/>
              </p:blipFill>
              <p:spPr>
                <a:xfrm>
                  <a:off x="4857578" y="1596684"/>
                  <a:ext cx="1948804" cy="3409975"/>
                </a:xfrm>
                <a:prstGeom prst="rect">
                  <a:avLst/>
                </a:prstGeom>
              </p:spPr>
            </p:pic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C86FED61-8508-433E-A5C2-C892E36013E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</a:blip>
                <a:srcRect l="37477" r="30961"/>
                <a:stretch/>
              </p:blipFill>
              <p:spPr>
                <a:xfrm>
                  <a:off x="6797841" y="1596684"/>
                  <a:ext cx="1644447" cy="3409975"/>
                </a:xfrm>
                <a:prstGeom prst="rect">
                  <a:avLst/>
                </a:prstGeom>
              </p:spPr>
            </p:pic>
          </p:grpSp>
          <p:sp>
            <p:nvSpPr>
              <p:cNvPr id="31" name="Text Placeholder 3">
                <a:extLst>
                  <a:ext uri="{FF2B5EF4-FFF2-40B4-BE49-F238E27FC236}">
                    <a16:creationId xmlns:a16="http://schemas.microsoft.com/office/drawing/2014/main" id="{A47998E6-05C7-4767-8AEC-087C13383F23}"/>
                  </a:ext>
                </a:extLst>
              </p:cNvPr>
              <p:cNvSpPr txBox="1">
                <a:spLocks/>
              </p:cNvSpPr>
              <p:nvPr/>
            </p:nvSpPr>
            <p:spPr>
              <a:xfrm rot="16200000">
                <a:off x="3504653" y="3899678"/>
                <a:ext cx="2947488" cy="351235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0" indent="0" algn="ctr" defTabSz="457200" rtl="0" eaLnBrk="1" latinLnBrk="0" hangingPunct="1">
                  <a:lnSpc>
                    <a:spcPct val="90000"/>
                  </a:lnSpc>
                  <a:spcBef>
                    <a:spcPct val="20000"/>
                  </a:spcBef>
                  <a:buFont typeface="Arial"/>
                  <a:buNone/>
                  <a:defRPr sz="3600" b="0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0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3">
                        <a:lumMod val="50000"/>
                      </a:schemeClr>
                    </a:solidFill>
                    <a:effectLst/>
                    <a:uLnTx/>
                    <a:uFillTx/>
                    <a:latin typeface="Calibri" charset="0"/>
                    <a:cs typeface="Calibri" charset="0"/>
                  </a:rPr>
                  <a:t>final rotational velocity</a:t>
                </a:r>
              </a:p>
            </p:txBody>
          </p:sp>
        </p:grpSp>
        <p:sp>
          <p:nvSpPr>
            <p:cNvPr id="37" name="Text Placeholder 3">
              <a:extLst>
                <a:ext uri="{FF2B5EF4-FFF2-40B4-BE49-F238E27FC236}">
                  <a16:creationId xmlns:a16="http://schemas.microsoft.com/office/drawing/2014/main" id="{8778D375-D6B6-4E23-81FE-DA9FB227ACC1}"/>
                </a:ext>
              </a:extLst>
            </p:cNvPr>
            <p:cNvSpPr txBox="1">
              <a:spLocks/>
            </p:cNvSpPr>
            <p:nvPr/>
          </p:nvSpPr>
          <p:spPr>
            <a:xfrm>
              <a:off x="5618714" y="4873353"/>
              <a:ext cx="2947488" cy="351235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ct val="20000"/>
                </a:spcBef>
                <a:buFont typeface="Arial"/>
                <a:buNone/>
                <a:defRPr sz="36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8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4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Calibri" charset="0"/>
                  <a:cs typeface="Calibri" charset="0"/>
                </a:rPr>
                <a:t>initial rotation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0030235F-F527-4AF8-B7EC-0811283B31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06" y="3822520"/>
            <a:ext cx="4245227" cy="1267987"/>
          </a:xfrm>
          <a:prstGeom prst="rect">
            <a:avLst/>
          </a:prstGeom>
        </p:spPr>
      </p:pic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BD849E19-8A6C-400C-B068-E3869245DE22}"/>
              </a:ext>
            </a:extLst>
          </p:cNvPr>
          <p:cNvSpPr txBox="1">
            <a:spLocks/>
          </p:cNvSpPr>
          <p:nvPr/>
        </p:nvSpPr>
        <p:spPr>
          <a:xfrm>
            <a:off x="106217" y="5165304"/>
            <a:ext cx="4692318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cs typeface="Calibri" charset="0"/>
              </a:rPr>
              <a:t>2. why is it hard?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9FA7E1E-D5A9-424E-9D5E-ED95EE51727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lum bright="-100000" contrast="-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74" r="28889" b="31369"/>
          <a:stretch/>
        </p:blipFill>
        <p:spPr>
          <a:xfrm>
            <a:off x="593753" y="6253922"/>
            <a:ext cx="4030414" cy="5793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 Placeholder 1">
                <a:extLst>
                  <a:ext uri="{FF2B5EF4-FFF2-40B4-BE49-F238E27FC236}">
                    <a16:creationId xmlns:a16="http://schemas.microsoft.com/office/drawing/2014/main" id="{665E61FD-28F5-482E-A597-81ED506105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48779" y="5709279"/>
                <a:ext cx="5244003" cy="713828"/>
              </a:xfrm>
              <a:prstGeom prst="rect">
                <a:avLst/>
              </a:prstGeom>
            </p:spPr>
            <p:txBody>
              <a:bodyPr anchor="t">
                <a:noAutofit/>
              </a:bodyPr>
              <a:lstStyle>
                <a:lvl1pPr marL="0" indent="0" algn="ctr" defTabSz="457200" rtl="0" eaLnBrk="1" latinLnBrk="0" hangingPunct="1">
                  <a:lnSpc>
                    <a:spcPct val="90000"/>
                  </a:lnSpc>
                  <a:spcBef>
                    <a:spcPct val="20000"/>
                  </a:spcBef>
                  <a:buFont typeface="Arial"/>
                  <a:buNone/>
                  <a:defRPr sz="4800" b="1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sz="2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n-US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b="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8" name="Text Placeholder 1">
                <a:extLst>
                  <a:ext uri="{FF2B5EF4-FFF2-40B4-BE49-F238E27FC236}">
                    <a16:creationId xmlns:a16="http://schemas.microsoft.com/office/drawing/2014/main" id="{665E61FD-28F5-482E-A597-81ED506105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8779" y="5709279"/>
                <a:ext cx="5244003" cy="71382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431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 txBox="1">
            <a:spLocks/>
          </p:cNvSpPr>
          <p:nvPr/>
        </p:nvSpPr>
        <p:spPr>
          <a:xfrm>
            <a:off x="-276040" y="149904"/>
            <a:ext cx="9688054" cy="2332904"/>
          </a:xfrm>
          <a:prstGeom prst="rect">
            <a:avLst/>
          </a:prstGeom>
          <a:solidFill>
            <a:srgbClr val="190037"/>
          </a:solidFill>
          <a:ln w="76200">
            <a:solidFill>
              <a:srgbClr val="E8D3A2">
                <a:lumMod val="50000"/>
              </a:srgbClr>
            </a:solidFill>
          </a:ln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ts val="4000"/>
              </a:lnSpc>
              <a:spcBef>
                <a:spcPts val="0"/>
              </a:spcBef>
            </a:pPr>
            <a:r>
              <a:rPr lang="en-US" sz="4400" b="1" dirty="0">
                <a:solidFill>
                  <a:schemeClr val="bg2"/>
                </a:solidFill>
              </a:rPr>
              <a:t>on infinitesimal contraction analysis for </a:t>
            </a:r>
            <a:r>
              <a:rPr lang="en-US" sz="4400" b="1" strike="sngStrike" dirty="0">
                <a:solidFill>
                  <a:schemeClr val="bg2"/>
                </a:solidFill>
              </a:rPr>
              <a:t>mechanical systems </a:t>
            </a:r>
          </a:p>
          <a:p>
            <a:pPr lvl="0">
              <a:lnSpc>
                <a:spcPts val="4000"/>
              </a:lnSpc>
              <a:spcBef>
                <a:spcPts val="0"/>
              </a:spcBef>
            </a:pPr>
            <a:r>
              <a:rPr lang="en-US" sz="4400" b="1" strike="sngStrike" dirty="0">
                <a:solidFill>
                  <a:schemeClr val="bg2"/>
                </a:solidFill>
              </a:rPr>
              <a:t>subject to unilateral constraints</a:t>
            </a:r>
          </a:p>
          <a:p>
            <a:pPr lvl="0">
              <a:lnSpc>
                <a:spcPts val="4000"/>
              </a:lnSpc>
              <a:spcBef>
                <a:spcPts val="0"/>
              </a:spcBef>
            </a:pPr>
            <a:r>
              <a:rPr lang="en-US" sz="4400" b="1" i="1" dirty="0">
                <a:solidFill>
                  <a:schemeClr val="bg2"/>
                </a:solidFill>
              </a:rPr>
              <a:t>tracking through contact-rich dynamics</a:t>
            </a:r>
          </a:p>
        </p:txBody>
      </p:sp>
      <p:sp>
        <p:nvSpPr>
          <p:cNvPr id="15" name="Text Placeholder 1"/>
          <p:cNvSpPr txBox="1">
            <a:spLocks/>
          </p:cNvSpPr>
          <p:nvPr/>
        </p:nvSpPr>
        <p:spPr>
          <a:xfrm>
            <a:off x="2733218" y="2482808"/>
            <a:ext cx="5973226" cy="33528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5000" b="0" i="0" kern="1200" baseline="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ts val="0"/>
              </a:spcBef>
            </a:pPr>
            <a:r>
              <a:rPr lang="en-US" sz="4400" b="1" dirty="0">
                <a:solidFill>
                  <a:srgbClr val="33006F">
                    <a:lumMod val="50000"/>
                  </a:srgbClr>
                </a:solidFill>
                <a:latin typeface="Calibri" charset="0"/>
                <a:ea typeface="Calibri" charset="0"/>
                <a:cs typeface="Calibri" charset="0"/>
              </a:rPr>
              <a:t>Sam Burden</a:t>
            </a:r>
            <a:endParaRPr lang="en-US" sz="2800" dirty="0">
              <a:solidFill>
                <a:schemeClr val="tx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spcBef>
                <a:spcPts val="0"/>
              </a:spcBef>
            </a:pP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Assistant Professor</a:t>
            </a:r>
          </a:p>
          <a:p>
            <a:pPr>
              <a:spcBef>
                <a:spcPts val="0"/>
              </a:spcBef>
            </a:pP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Electrical &amp; Computer Engineering</a:t>
            </a:r>
          </a:p>
          <a:p>
            <a:pPr>
              <a:spcBef>
                <a:spcPts val="0"/>
              </a:spcBef>
            </a:pP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University of Washington</a:t>
            </a:r>
          </a:p>
          <a:p>
            <a:pPr>
              <a:spcBef>
                <a:spcPts val="0"/>
              </a:spcBef>
            </a:pP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Seattle, WA USA</a:t>
            </a:r>
          </a:p>
          <a:p>
            <a:pPr>
              <a:spcBef>
                <a:spcPts val="0"/>
              </a:spcBef>
            </a:pP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http://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faculty.uw.edu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/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sburden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6" name="Picture 15" descr="uw_se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69" y="2670819"/>
            <a:ext cx="2549057" cy="2549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E5EA0649-523B-4008-8D07-46B7F5520343}"/>
              </a:ext>
            </a:extLst>
          </p:cNvPr>
          <p:cNvGrpSpPr/>
          <p:nvPr/>
        </p:nvGrpSpPr>
        <p:grpSpPr>
          <a:xfrm>
            <a:off x="38149" y="5400645"/>
            <a:ext cx="4849805" cy="841591"/>
            <a:chOff x="231993" y="5400645"/>
            <a:chExt cx="4849805" cy="841591"/>
          </a:xfrm>
        </p:grpSpPr>
        <p:sp>
          <p:nvSpPr>
            <p:cNvPr id="31" name="Text Placeholder 1">
              <a:extLst>
                <a:ext uri="{FF2B5EF4-FFF2-40B4-BE49-F238E27FC236}">
                  <a16:creationId xmlns:a16="http://schemas.microsoft.com/office/drawing/2014/main" id="{561509C0-1F93-4807-B123-1B7D95A14DE4}"/>
                </a:ext>
              </a:extLst>
            </p:cNvPr>
            <p:cNvSpPr txBox="1">
              <a:spLocks/>
            </p:cNvSpPr>
            <p:nvPr/>
          </p:nvSpPr>
          <p:spPr>
            <a:xfrm>
              <a:off x="1620755" y="5407887"/>
              <a:ext cx="3461043" cy="83434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457200" rtl="0" eaLnBrk="1" latinLnBrk="0" hangingPunct="1">
                <a:lnSpc>
                  <a:spcPct val="100000"/>
                </a:lnSpc>
                <a:spcBef>
                  <a:spcPct val="20000"/>
                </a:spcBef>
                <a:buFont typeface="Arial"/>
                <a:buNone/>
                <a:defRPr sz="5000" b="0" i="0" kern="1200" baseline="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8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4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spcBef>
                  <a:spcPts val="0"/>
                </a:spcBef>
              </a:pPr>
              <a:r>
                <a:rPr lang="en-US" sz="3600" b="1" dirty="0">
                  <a:solidFill>
                    <a:srgbClr val="33006F">
                      <a:lumMod val="50000"/>
                    </a:srgbClr>
                  </a:solidFill>
                  <a:latin typeface="Calibri" charset="0"/>
                  <a:ea typeface="Calibri" charset="0"/>
                  <a:cs typeface="Calibri" charset="0"/>
                </a:rPr>
                <a:t>Prof Sam Coogan</a:t>
              </a:r>
              <a:endParaRPr lang="en-US" sz="20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A36A4CF6-4B15-4C0F-A1AB-4DDA02F1917B}"/>
                </a:ext>
              </a:extLst>
            </p:cNvPr>
            <p:cNvGrpSpPr/>
            <p:nvPr/>
          </p:nvGrpSpPr>
          <p:grpSpPr>
            <a:xfrm>
              <a:off x="231993" y="5400645"/>
              <a:ext cx="1388762" cy="693042"/>
              <a:chOff x="-106550" y="3617136"/>
              <a:chExt cx="1388762" cy="693042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FA1EBA0D-5D9D-42F7-955A-6B9FAC9807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6413" y="3617136"/>
                <a:ext cx="685799" cy="685799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21BD1167-4987-4F1A-9A46-FEBD82DE0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06550" y="3624378"/>
                <a:ext cx="685800" cy="685800"/>
              </a:xfrm>
              <a:prstGeom prst="rect">
                <a:avLst/>
              </a:prstGeom>
            </p:spPr>
          </p:pic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3261B5B-8838-4EAE-9273-741AB47C9EA3}"/>
              </a:ext>
            </a:extLst>
          </p:cNvPr>
          <p:cNvGrpSpPr/>
          <p:nvPr/>
        </p:nvGrpSpPr>
        <p:grpSpPr>
          <a:xfrm>
            <a:off x="5007077" y="5374602"/>
            <a:ext cx="4895328" cy="834349"/>
            <a:chOff x="195050" y="6097273"/>
            <a:chExt cx="4895328" cy="834349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1B0A7D79-29FF-4FD0-B629-75B009B30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4956" y="6115940"/>
              <a:ext cx="689429" cy="689429"/>
            </a:xfrm>
            <a:prstGeom prst="rect">
              <a:avLst/>
            </a:prstGeom>
          </p:spPr>
        </p:pic>
        <p:sp>
          <p:nvSpPr>
            <p:cNvPr id="37" name="Text Placeholder 1">
              <a:extLst>
                <a:ext uri="{FF2B5EF4-FFF2-40B4-BE49-F238E27FC236}">
                  <a16:creationId xmlns:a16="http://schemas.microsoft.com/office/drawing/2014/main" id="{704380E4-6BFC-4205-B5BA-25188C5BE5EB}"/>
                </a:ext>
              </a:extLst>
            </p:cNvPr>
            <p:cNvSpPr txBox="1">
              <a:spLocks/>
            </p:cNvSpPr>
            <p:nvPr/>
          </p:nvSpPr>
          <p:spPr>
            <a:xfrm>
              <a:off x="1607221" y="6097273"/>
              <a:ext cx="3483157" cy="83434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457200" rtl="0" eaLnBrk="1" latinLnBrk="0" hangingPunct="1">
                <a:lnSpc>
                  <a:spcPct val="100000"/>
                </a:lnSpc>
                <a:spcBef>
                  <a:spcPct val="20000"/>
                </a:spcBef>
                <a:buFont typeface="Arial"/>
                <a:buNone/>
                <a:defRPr sz="5000" b="0" i="0" kern="1200" baseline="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8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4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spcBef>
                  <a:spcPts val="0"/>
                </a:spcBef>
              </a:pPr>
              <a:r>
                <a:rPr lang="en-US" sz="3600" b="1" dirty="0">
                  <a:solidFill>
                    <a:srgbClr val="33006F">
                      <a:lumMod val="50000"/>
                    </a:srgbClr>
                  </a:solidFill>
                  <a:latin typeface="Calibri" charset="0"/>
                  <a:ea typeface="Calibri" charset="0"/>
                  <a:cs typeface="Calibri" charset="0"/>
                </a:rPr>
                <a:t>Dr Tom Libby	</a:t>
              </a:r>
              <a:endParaRPr lang="en-US" sz="20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pic>
          <p:nvPicPr>
            <p:cNvPr id="38" name="Picture 2">
              <a:extLst>
                <a:ext uri="{FF2B5EF4-FFF2-40B4-BE49-F238E27FC236}">
                  <a16:creationId xmlns:a16="http://schemas.microsoft.com/office/drawing/2014/main" id="{7AFE58B0-3D65-4B8B-9590-0D3A7FA2526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0" t="1005" r="8334" b="18269"/>
            <a:stretch/>
          </p:blipFill>
          <p:spPr bwMode="auto">
            <a:xfrm>
              <a:off x="195050" y="6200581"/>
              <a:ext cx="733139" cy="5236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18D48F5-7EE7-4DAB-8891-A1CFD790C949}"/>
              </a:ext>
            </a:extLst>
          </p:cNvPr>
          <p:cNvGrpSpPr/>
          <p:nvPr/>
        </p:nvGrpSpPr>
        <p:grpSpPr>
          <a:xfrm>
            <a:off x="5057561" y="6115940"/>
            <a:ext cx="4685612" cy="843405"/>
            <a:chOff x="827826" y="5398830"/>
            <a:chExt cx="4685612" cy="843405"/>
          </a:xfrm>
        </p:grpSpPr>
        <p:pic>
          <p:nvPicPr>
            <p:cNvPr id="40" name="Picture 2" descr="Joseph Sullivan">
              <a:extLst>
                <a:ext uri="{FF2B5EF4-FFF2-40B4-BE49-F238E27FC236}">
                  <a16:creationId xmlns:a16="http://schemas.microsoft.com/office/drawing/2014/main" id="{C1D0B4F0-6595-4FAB-98E9-A865815D99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2207" y="5398830"/>
              <a:ext cx="693678" cy="693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B7A297EF-2C6F-49CC-99A1-7ECEC2375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826" y="5406203"/>
              <a:ext cx="685800" cy="685800"/>
            </a:xfrm>
            <a:prstGeom prst="rect">
              <a:avLst/>
            </a:prstGeom>
          </p:spPr>
        </p:pic>
        <p:sp>
          <p:nvSpPr>
            <p:cNvPr id="42" name="Text Placeholder 1">
              <a:extLst>
                <a:ext uri="{FF2B5EF4-FFF2-40B4-BE49-F238E27FC236}">
                  <a16:creationId xmlns:a16="http://schemas.microsoft.com/office/drawing/2014/main" id="{FA4AB4A4-6FDA-4629-B04A-72A858E8EB04}"/>
                </a:ext>
              </a:extLst>
            </p:cNvPr>
            <p:cNvSpPr txBox="1">
              <a:spLocks/>
            </p:cNvSpPr>
            <p:nvPr/>
          </p:nvSpPr>
          <p:spPr>
            <a:xfrm>
              <a:off x="2224465" y="5407886"/>
              <a:ext cx="3288973" cy="83434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457200" rtl="0" eaLnBrk="1" latinLnBrk="0" hangingPunct="1">
                <a:lnSpc>
                  <a:spcPct val="100000"/>
                </a:lnSpc>
                <a:spcBef>
                  <a:spcPct val="20000"/>
                </a:spcBef>
                <a:buFont typeface="Arial"/>
                <a:buNone/>
                <a:defRPr sz="5000" b="0" i="0" kern="1200" baseline="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8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4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spcBef>
                  <a:spcPts val="0"/>
                </a:spcBef>
              </a:pPr>
              <a:r>
                <a:rPr lang="en-US" sz="3600" b="1" dirty="0">
                  <a:solidFill>
                    <a:srgbClr val="33006F">
                      <a:lumMod val="50000"/>
                    </a:srgbClr>
                  </a:solidFill>
                  <a:latin typeface="Calibri" charset="0"/>
                  <a:ea typeface="Calibri" charset="0"/>
                  <a:cs typeface="Calibri" charset="0"/>
                </a:rPr>
                <a:t>Joey Sullivan</a:t>
              </a:r>
              <a:endParaRPr lang="en-US" sz="20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A1C7C97-405B-446C-8F5F-74AAB4398D19}"/>
              </a:ext>
            </a:extLst>
          </p:cNvPr>
          <p:cNvGrpSpPr/>
          <p:nvPr/>
        </p:nvGrpSpPr>
        <p:grpSpPr>
          <a:xfrm>
            <a:off x="43110" y="6124996"/>
            <a:ext cx="4685612" cy="846492"/>
            <a:chOff x="4726402" y="5395743"/>
            <a:chExt cx="4685612" cy="846492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CD92CFDA-88E4-42A5-956B-0C48A8839FA0}"/>
                </a:ext>
              </a:extLst>
            </p:cNvPr>
            <p:cNvGrpSpPr/>
            <p:nvPr/>
          </p:nvGrpSpPr>
          <p:grpSpPr>
            <a:xfrm>
              <a:off x="4726402" y="5406203"/>
              <a:ext cx="4685612" cy="836032"/>
              <a:chOff x="827826" y="5406203"/>
              <a:chExt cx="4685612" cy="836032"/>
            </a:xfrm>
          </p:grpSpPr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2E44C216-96C1-46B3-BE3D-06DD460B22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7826" y="5406203"/>
                <a:ext cx="685800" cy="685800"/>
              </a:xfrm>
              <a:prstGeom prst="rect">
                <a:avLst/>
              </a:prstGeom>
            </p:spPr>
          </p:pic>
          <p:sp>
            <p:nvSpPr>
              <p:cNvPr id="47" name="Text Placeholder 1">
                <a:extLst>
                  <a:ext uri="{FF2B5EF4-FFF2-40B4-BE49-F238E27FC236}">
                    <a16:creationId xmlns:a16="http://schemas.microsoft.com/office/drawing/2014/main" id="{E06C7A86-F923-4459-9F85-43E978B53EC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24465" y="5407886"/>
                <a:ext cx="3288973" cy="834349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0" indent="0" algn="l" defTabSz="457200" rtl="0" eaLnBrk="1" latinLnBrk="0" hangingPunct="1">
                  <a:lnSpc>
                    <a:spcPct val="100000"/>
                  </a:lnSpc>
                  <a:spcBef>
                    <a:spcPct val="20000"/>
                  </a:spcBef>
                  <a:buFont typeface="Arial"/>
                  <a:buNone/>
                  <a:defRPr sz="5000" b="0" i="0" kern="1200" baseline="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spcBef>
                    <a:spcPts val="0"/>
                  </a:spcBef>
                </a:pPr>
                <a:r>
                  <a:rPr lang="en-US" sz="3600" b="1" dirty="0">
                    <a:solidFill>
                      <a:srgbClr val="33006F">
                        <a:lumMod val="50000"/>
                      </a:srgbClr>
                    </a:solidFill>
                    <a:latin typeface="Calibri" charset="0"/>
                    <a:ea typeface="Calibri" charset="0"/>
                    <a:cs typeface="Calibri" charset="0"/>
                  </a:rPr>
                  <a:t>Dr Andrew Pace</a:t>
                </a:r>
                <a:endParaRPr lang="en-US" sz="2000" dirty="0">
                  <a:solidFill>
                    <a:schemeClr val="tx1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p:grp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6DD83D99-7961-4E1E-8A2D-9A5DE017B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0783" y="5395743"/>
              <a:ext cx="689429" cy="6894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01168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EFA3BE-453C-4BDA-BCB9-BBEFA6CB04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573078"/>
            <a:ext cx="9144000" cy="681298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tracking through contact-rich dynamics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B05D84-1D4F-4221-BBBE-27E3AAF3A3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5637" y="0"/>
            <a:ext cx="8312727" cy="547269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today’s talk:</a:t>
            </a:r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448EC70E-E210-43D5-8782-D44FF13B7307}"/>
              </a:ext>
            </a:extLst>
          </p:cNvPr>
          <p:cNvSpPr txBox="1">
            <a:spLocks/>
          </p:cNvSpPr>
          <p:nvPr/>
        </p:nvSpPr>
        <p:spPr>
          <a:xfrm>
            <a:off x="4802780" y="5168158"/>
            <a:ext cx="4030414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200" b="1" dirty="0">
                <a:solidFill>
                  <a:srgbClr val="000000"/>
                </a:solidFill>
              </a:rPr>
              <a:t>3. how can we get it?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cs typeface="Calibri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B4319E7-6DDE-41E6-91C9-BB6488A867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50054" y="5719355"/>
            <a:ext cx="3557584" cy="39528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43FD24F-8DB1-4E5C-93F8-566DE89D75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63752" y="6266624"/>
            <a:ext cx="1747167" cy="32808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03B2553-DDB9-4B7E-BBC2-7861C4BBA275}"/>
              </a:ext>
            </a:extLst>
          </p:cNvPr>
          <p:cNvGrpSpPr/>
          <p:nvPr/>
        </p:nvGrpSpPr>
        <p:grpSpPr>
          <a:xfrm>
            <a:off x="4802779" y="1453244"/>
            <a:ext cx="3925585" cy="3771344"/>
            <a:chOff x="4802779" y="1453244"/>
            <a:chExt cx="3925585" cy="377134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B262FA0-9932-42F1-A09B-076E9B3FCBF0}"/>
                </a:ext>
              </a:extLst>
            </p:cNvPr>
            <p:cNvGrpSpPr/>
            <p:nvPr/>
          </p:nvGrpSpPr>
          <p:grpSpPr>
            <a:xfrm>
              <a:off x="4802779" y="1453244"/>
              <a:ext cx="3925585" cy="3745498"/>
              <a:chOff x="4802779" y="1803542"/>
              <a:chExt cx="3925585" cy="3745498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14A5C436-64AB-4C61-B1D4-79B5801CC81B}"/>
                  </a:ext>
                </a:extLst>
              </p:cNvPr>
              <p:cNvGrpSpPr/>
              <p:nvPr/>
            </p:nvGrpSpPr>
            <p:grpSpPr>
              <a:xfrm>
                <a:off x="5143654" y="1803542"/>
                <a:ext cx="3584710" cy="3409975"/>
                <a:chOff x="4857578" y="1596684"/>
                <a:chExt cx="3584710" cy="3409975"/>
              </a:xfrm>
            </p:grpSpPr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4184BE80-EA75-41CC-8D37-295B5F1E3C1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r="62596"/>
                <a:stretch/>
              </p:blipFill>
              <p:spPr>
                <a:xfrm>
                  <a:off x="4857578" y="1596684"/>
                  <a:ext cx="1948804" cy="3409975"/>
                </a:xfrm>
                <a:prstGeom prst="rect">
                  <a:avLst/>
                </a:prstGeom>
              </p:spPr>
            </p:pic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C86FED61-8508-433E-A5C2-C892E36013E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37477" r="30961"/>
                <a:stretch/>
              </p:blipFill>
              <p:spPr>
                <a:xfrm>
                  <a:off x="6797841" y="1596684"/>
                  <a:ext cx="1644447" cy="3409975"/>
                </a:xfrm>
                <a:prstGeom prst="rect">
                  <a:avLst/>
                </a:prstGeom>
              </p:spPr>
            </p:pic>
          </p:grpSp>
          <p:sp>
            <p:nvSpPr>
              <p:cNvPr id="31" name="Text Placeholder 3">
                <a:extLst>
                  <a:ext uri="{FF2B5EF4-FFF2-40B4-BE49-F238E27FC236}">
                    <a16:creationId xmlns:a16="http://schemas.microsoft.com/office/drawing/2014/main" id="{A47998E6-05C7-4767-8AEC-087C13383F23}"/>
                  </a:ext>
                </a:extLst>
              </p:cNvPr>
              <p:cNvSpPr txBox="1">
                <a:spLocks/>
              </p:cNvSpPr>
              <p:nvPr/>
            </p:nvSpPr>
            <p:spPr>
              <a:xfrm rot="16200000">
                <a:off x="3504653" y="3899678"/>
                <a:ext cx="2947488" cy="351235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0" indent="0" algn="ctr" defTabSz="457200" rtl="0" eaLnBrk="1" latinLnBrk="0" hangingPunct="1">
                  <a:lnSpc>
                    <a:spcPct val="90000"/>
                  </a:lnSpc>
                  <a:spcBef>
                    <a:spcPct val="20000"/>
                  </a:spcBef>
                  <a:buFont typeface="Arial"/>
                  <a:buNone/>
                  <a:defRPr sz="3600" b="0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0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charset="0"/>
                    <a:cs typeface="Calibri" charset="0"/>
                  </a:rPr>
                  <a:t>final rotational velocity</a:t>
                </a:r>
              </a:p>
            </p:txBody>
          </p:sp>
        </p:grpSp>
        <p:sp>
          <p:nvSpPr>
            <p:cNvPr id="37" name="Text Placeholder 3">
              <a:extLst>
                <a:ext uri="{FF2B5EF4-FFF2-40B4-BE49-F238E27FC236}">
                  <a16:creationId xmlns:a16="http://schemas.microsoft.com/office/drawing/2014/main" id="{8778D375-D6B6-4E23-81FE-DA9FB227ACC1}"/>
                </a:ext>
              </a:extLst>
            </p:cNvPr>
            <p:cNvSpPr txBox="1">
              <a:spLocks/>
            </p:cNvSpPr>
            <p:nvPr/>
          </p:nvSpPr>
          <p:spPr>
            <a:xfrm>
              <a:off x="5618714" y="4873353"/>
              <a:ext cx="2947488" cy="351235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ct val="20000"/>
                </a:spcBef>
                <a:buFont typeface="Arial"/>
                <a:buNone/>
                <a:defRPr sz="36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8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4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0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charset="0"/>
                  <a:cs typeface="Calibri" charset="0"/>
                </a:rPr>
                <a:t>initial rotation</a:t>
              </a:r>
            </a:p>
          </p:txBody>
        </p:sp>
      </p:grp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C18B8488-84CC-4A2C-9C3B-EF9F5A8EB427}"/>
              </a:ext>
            </a:extLst>
          </p:cNvPr>
          <p:cNvSpPr txBox="1">
            <a:spLocks/>
          </p:cNvSpPr>
          <p:nvPr/>
        </p:nvSpPr>
        <p:spPr>
          <a:xfrm>
            <a:off x="0" y="2576690"/>
            <a:ext cx="4692318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libri" charset="0"/>
                <a:cs typeface="Calibri" charset="0"/>
              </a:rPr>
              <a:t>1. what is it?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F887834-7591-4CA5-BFD7-E3F24E22FAA8}"/>
              </a:ext>
            </a:extLst>
          </p:cNvPr>
          <p:cNvGrpSpPr/>
          <p:nvPr/>
        </p:nvGrpSpPr>
        <p:grpSpPr>
          <a:xfrm>
            <a:off x="20086" y="1012479"/>
            <a:ext cx="4701030" cy="1572638"/>
            <a:chOff x="20086" y="1092142"/>
            <a:chExt cx="4701030" cy="1572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B58F6359-212D-4943-BC34-259CDA270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680" y="1092142"/>
              <a:ext cx="705236" cy="1572638"/>
            </a:xfrm>
            <a:prstGeom prst="rect">
              <a:avLst/>
            </a:prstGeom>
          </p:spPr>
        </p:pic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D854636-AAF0-4691-8B77-E32EB7FC2282}"/>
                </a:ext>
              </a:extLst>
            </p:cNvPr>
            <p:cNvGrpSpPr/>
            <p:nvPr/>
          </p:nvGrpSpPr>
          <p:grpSpPr>
            <a:xfrm>
              <a:off x="20086" y="1362630"/>
              <a:ext cx="4701030" cy="1302150"/>
              <a:chOff x="20086" y="1362630"/>
              <a:chExt cx="4701030" cy="1302150"/>
            </a:xfrm>
          </p:grpSpPr>
          <p:sp>
            <p:nvSpPr>
              <p:cNvPr id="39" name="Curved Right Arrow 21">
                <a:extLst>
                  <a:ext uri="{FF2B5EF4-FFF2-40B4-BE49-F238E27FC236}">
                    <a16:creationId xmlns:a16="http://schemas.microsoft.com/office/drawing/2014/main" id="{385A5401-670B-4104-B21C-FB6B16F1F41B}"/>
                  </a:ext>
                </a:extLst>
              </p:cNvPr>
              <p:cNvSpPr/>
              <p:nvPr/>
            </p:nvSpPr>
            <p:spPr>
              <a:xfrm rot="16200000" flipH="1">
                <a:off x="2150948" y="1800578"/>
                <a:ext cx="295450" cy="752672"/>
              </a:xfrm>
              <a:prstGeom prst="curvedRightArrow">
                <a:avLst>
                  <a:gd name="adj1" fmla="val 33166"/>
                  <a:gd name="adj2" fmla="val 55480"/>
                  <a:gd name="adj3" fmla="val 29294"/>
                </a:avLst>
              </a:prstGeom>
              <a:solidFill>
                <a:schemeClr val="tx2"/>
              </a:solidFill>
              <a:ln w="12700" cap="flat" cmpd="sng" algn="ctr">
                <a:solidFill>
                  <a:schemeClr val="tx2">
                    <a:lumMod val="95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07C61EE4-FC47-4A1B-A346-7BE0577E2F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3223" y="1486041"/>
                <a:ext cx="1549472" cy="1178739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015AB60D-A998-4034-9784-18E9B8E8C9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5047" b="9353"/>
              <a:stretch/>
            </p:blipFill>
            <p:spPr>
              <a:xfrm>
                <a:off x="20086" y="1362630"/>
                <a:ext cx="705236" cy="1031661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6B1325BD-C8F5-4620-8616-A1DC5E2E9D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5047" b="9353"/>
              <a:stretch/>
            </p:blipFill>
            <p:spPr>
              <a:xfrm>
                <a:off x="1217100" y="1559580"/>
                <a:ext cx="705236" cy="1031661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16CDD4D3-DD00-4E51-95DC-877D45C6FA3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239"/>
              <a:stretch/>
            </p:blipFill>
            <p:spPr>
              <a:xfrm>
                <a:off x="1974630" y="1391358"/>
                <a:ext cx="1549472" cy="1199883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3FBB6C72-BA91-49FD-949A-21FB05993D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77" b="6715"/>
              <a:stretch/>
            </p:blipFill>
            <p:spPr>
              <a:xfrm>
                <a:off x="3171644" y="1589656"/>
                <a:ext cx="1549472" cy="996470"/>
              </a:xfrm>
              <a:prstGeom prst="rect">
                <a:avLst/>
              </a:prstGeom>
            </p:spPr>
          </p:pic>
        </p:grpSp>
      </p:grpSp>
      <p:pic>
        <p:nvPicPr>
          <p:cNvPr id="46" name="Graphic 45">
            <a:extLst>
              <a:ext uri="{FF2B5EF4-FFF2-40B4-BE49-F238E27FC236}">
                <a16:creationId xmlns:a16="http://schemas.microsoft.com/office/drawing/2014/main" id="{47AB407A-0BEC-40D7-9ECD-88DDF4B7D27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55625" t="-1675" r="1" b="-3"/>
          <a:stretch/>
        </p:blipFill>
        <p:spPr>
          <a:xfrm>
            <a:off x="263569" y="3163000"/>
            <a:ext cx="4327940" cy="32598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F4304EF-9ECF-495C-8ADC-C326F872D475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06" y="3822520"/>
            <a:ext cx="4245227" cy="1267987"/>
          </a:xfrm>
          <a:prstGeom prst="rect">
            <a:avLst/>
          </a:prstGeom>
        </p:spPr>
      </p:pic>
      <p:sp>
        <p:nvSpPr>
          <p:cNvPr id="48" name="Text Placeholder 3">
            <a:extLst>
              <a:ext uri="{FF2B5EF4-FFF2-40B4-BE49-F238E27FC236}">
                <a16:creationId xmlns:a16="http://schemas.microsoft.com/office/drawing/2014/main" id="{0212F64C-CC61-406E-9703-5556ECA66EAC}"/>
              </a:ext>
            </a:extLst>
          </p:cNvPr>
          <p:cNvSpPr txBox="1">
            <a:spLocks/>
          </p:cNvSpPr>
          <p:nvPr/>
        </p:nvSpPr>
        <p:spPr>
          <a:xfrm>
            <a:off x="106217" y="5165304"/>
            <a:ext cx="4692318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libri" charset="0"/>
                <a:cs typeface="Calibri" charset="0"/>
              </a:rPr>
              <a:t>2. why is it hard?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B1306B91-4EDC-4DFC-8230-D83A45FADBE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lum bright="-100000" contrast="-100000"/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74" r="28889" b="31369"/>
          <a:stretch/>
        </p:blipFill>
        <p:spPr>
          <a:xfrm>
            <a:off x="593753" y="6253922"/>
            <a:ext cx="4030414" cy="5793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 Placeholder 1">
                <a:extLst>
                  <a:ext uri="{FF2B5EF4-FFF2-40B4-BE49-F238E27FC236}">
                    <a16:creationId xmlns:a16="http://schemas.microsoft.com/office/drawing/2014/main" id="{0A65590A-576D-4291-B851-D50C24B259D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48779" y="5709279"/>
                <a:ext cx="5244003" cy="713828"/>
              </a:xfrm>
              <a:prstGeom prst="rect">
                <a:avLst/>
              </a:prstGeom>
            </p:spPr>
            <p:txBody>
              <a:bodyPr anchor="t">
                <a:noAutofit/>
              </a:bodyPr>
              <a:lstStyle>
                <a:lvl1pPr marL="0" indent="0" algn="ctr" defTabSz="457200" rtl="0" eaLnBrk="1" latinLnBrk="0" hangingPunct="1">
                  <a:lnSpc>
                    <a:spcPct val="90000"/>
                  </a:lnSpc>
                  <a:spcBef>
                    <a:spcPct val="20000"/>
                  </a:spcBef>
                  <a:buFont typeface="Arial"/>
                  <a:buNone/>
                  <a:defRPr sz="4800" b="1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sz="2800" b="0" i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sz="2800" b="0" i="1" smtClean="0">
                                      <a:solidFill>
                                        <a:schemeClr val="accent3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accent3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sz="2800" b="0" i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n-US" sz="2800" b="0" i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b="0" dirty="0">
                  <a:solidFill>
                    <a:schemeClr val="accent3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2" name="Text Placeholder 1">
                <a:extLst>
                  <a:ext uri="{FF2B5EF4-FFF2-40B4-BE49-F238E27FC236}">
                    <a16:creationId xmlns:a16="http://schemas.microsoft.com/office/drawing/2014/main" id="{0A65590A-576D-4291-B851-D50C24B259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8779" y="5709279"/>
                <a:ext cx="5244003" cy="71382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19722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4489839"/>
            <a:ext cx="8312726" cy="236816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15637" y="4489839"/>
            <a:ext cx="8311896" cy="2367924"/>
            <a:chOff x="415637" y="4489839"/>
            <a:chExt cx="8311896" cy="236792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637" y="4489839"/>
              <a:ext cx="8311896" cy="2367924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2468880" y="5498659"/>
              <a:ext cx="5013960" cy="504096"/>
              <a:chOff x="2468880" y="5498659"/>
              <a:chExt cx="5013960" cy="504096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000" t="286" r="60889" b="73489"/>
              <a:stretch/>
            </p:blipFill>
            <p:spPr>
              <a:xfrm>
                <a:off x="2468880" y="5498659"/>
                <a:ext cx="624840" cy="502920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000" t="286" r="60889" b="73489"/>
              <a:stretch/>
            </p:blipFill>
            <p:spPr>
              <a:xfrm>
                <a:off x="6858000" y="5499835"/>
                <a:ext cx="624840" cy="502920"/>
              </a:xfrm>
              <a:prstGeom prst="rect">
                <a:avLst/>
              </a:prstGeom>
            </p:spPr>
          </p:pic>
        </p:grpSp>
      </p:grpSp>
      <p:grpSp>
        <p:nvGrpSpPr>
          <p:cNvPr id="10" name="Group 9"/>
          <p:cNvGrpSpPr/>
          <p:nvPr/>
        </p:nvGrpSpPr>
        <p:grpSpPr>
          <a:xfrm>
            <a:off x="415637" y="3367416"/>
            <a:ext cx="4185361" cy="3490584"/>
            <a:chOff x="415637" y="3367416"/>
            <a:chExt cx="4185361" cy="349058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462"/>
            <a:stretch/>
          </p:blipFill>
          <p:spPr>
            <a:xfrm>
              <a:off x="415637" y="3620226"/>
              <a:ext cx="4034443" cy="3237774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74" r="68608" b="31369"/>
            <a:stretch/>
          </p:blipFill>
          <p:spPr>
            <a:xfrm>
              <a:off x="2316405" y="3367416"/>
              <a:ext cx="1779217" cy="579373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69" t="32074" r="28587" b="31369"/>
            <a:stretch/>
          </p:blipFill>
          <p:spPr>
            <a:xfrm>
              <a:off x="2762122" y="3940254"/>
              <a:ext cx="1838876" cy="579373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74" r="28889" b="31369"/>
          <a:stretch/>
        </p:blipFill>
        <p:spPr>
          <a:xfrm>
            <a:off x="316438" y="2228279"/>
            <a:ext cx="4030414" cy="579373"/>
          </a:xfrm>
          <a:prstGeom prst="rect">
            <a:avLst/>
          </a:prstGeom>
        </p:spPr>
      </p:pic>
      <p:sp>
        <p:nvSpPr>
          <p:cNvPr id="27" name="Content Placeholder 2"/>
          <p:cNvSpPr txBox="1">
            <a:spLocks/>
          </p:cNvSpPr>
          <p:nvPr/>
        </p:nvSpPr>
        <p:spPr bwMode="auto">
          <a:xfrm>
            <a:off x="-1" y="2732926"/>
            <a:ext cx="4933335" cy="562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69850" indent="0" algn="ctr" defTabSz="914400">
              <a:buClr>
                <a:schemeClr val="tx2"/>
              </a:buClr>
              <a:buNone/>
            </a:pPr>
            <a:r>
              <a:rPr lang="en-US" altLang="en-US" b="1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non-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orthogonal constraints</a:t>
            </a:r>
            <a:endParaRPr lang="en-US" altLang="en-US" kern="0" dirty="0">
              <a:solidFill>
                <a:schemeClr val="tx2"/>
              </a:solidFill>
              <a:latin typeface="Calibri" charset="0"/>
              <a:cs typeface="Calibri" charset="0"/>
            </a:endParaRPr>
          </a:p>
        </p:txBody>
      </p:sp>
      <p:sp>
        <p:nvSpPr>
          <p:cNvPr id="33" name="Content Placeholder 2"/>
          <p:cNvSpPr txBox="1">
            <a:spLocks/>
          </p:cNvSpPr>
          <p:nvPr/>
        </p:nvSpPr>
        <p:spPr bwMode="auto">
          <a:xfrm>
            <a:off x="4857826" y="2732689"/>
            <a:ext cx="4286174" cy="562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69850" indent="0" algn="ctr" defTabSz="914400">
              <a:buClr>
                <a:schemeClr val="tx2"/>
              </a:buClr>
              <a:buNone/>
            </a:pP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orthogonal constraints</a:t>
            </a:r>
            <a:endParaRPr lang="en-US" altLang="en-US" kern="0" dirty="0">
              <a:solidFill>
                <a:schemeClr val="tx2"/>
              </a:solidFill>
              <a:latin typeface="Calibri" charset="0"/>
              <a:cs typeface="Calibri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511039" y="3620226"/>
            <a:ext cx="4216493" cy="3237774"/>
            <a:chOff x="4511039" y="3620226"/>
            <a:chExt cx="4216493" cy="3237774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311" t="72898"/>
            <a:stretch/>
          </p:blipFill>
          <p:spPr>
            <a:xfrm>
              <a:off x="6858000" y="3657102"/>
              <a:ext cx="1115921" cy="429532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72"/>
            <a:stretch/>
          </p:blipFill>
          <p:spPr>
            <a:xfrm>
              <a:off x="4511039" y="3620226"/>
              <a:ext cx="4216493" cy="3237774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4758966" y="1798890"/>
            <a:ext cx="4053840" cy="991048"/>
            <a:chOff x="4779001" y="1553966"/>
            <a:chExt cx="4053840" cy="991048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399" r="28475" b="-3723"/>
            <a:stretch/>
          </p:blipFill>
          <p:spPr>
            <a:xfrm>
              <a:off x="4779001" y="1553966"/>
              <a:ext cx="4053840" cy="480608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29" t="67666" r="581" b="-5167"/>
            <a:stretch/>
          </p:blipFill>
          <p:spPr>
            <a:xfrm>
              <a:off x="6636768" y="1950654"/>
              <a:ext cx="1524000" cy="59436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 Placeholder 3">
                <a:extLst>
                  <a:ext uri="{FF2B5EF4-FFF2-40B4-BE49-F238E27FC236}">
                    <a16:creationId xmlns:a16="http://schemas.microsoft.com/office/drawing/2014/main" id="{5ABA76C7-2AF0-42D2-AB27-EFFC1BF31D1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461213" y="1533933"/>
                <a:ext cx="10058400" cy="1290433"/>
              </a:xfrm>
              <a:prstGeom prst="rect">
                <a:avLst/>
              </a:prstGeom>
              <a:solidFill>
                <a:srgbClr val="190037"/>
              </a:solidFill>
              <a:ln w="76200">
                <a:solidFill>
                  <a:schemeClr val="tx1">
                    <a:lumMod val="50000"/>
                  </a:schemeClr>
                </a:solidFill>
              </a:ln>
            </p:spPr>
            <p:txBody>
              <a:bodyPr anchor="ctr">
                <a:noAutofit/>
              </a:bodyPr>
              <a:lstStyle>
                <a:lvl1pPr marL="0" indent="0" algn="ctr" defTabSz="457200" rtl="0" eaLnBrk="1" latinLnBrk="0" hangingPunct="1">
                  <a:lnSpc>
                    <a:spcPct val="90000"/>
                  </a:lnSpc>
                  <a:spcBef>
                    <a:spcPct val="20000"/>
                  </a:spcBef>
                  <a:buFont typeface="Arial"/>
                  <a:buNone/>
                  <a:defRPr sz="3600" b="0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3200" b="1" dirty="0"/>
                  <a:t>orthogonal constraints (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⊤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𝐷𝑎</m:t>
                    </m:r>
                  </m:oMath>
                </a14:m>
                <a:r>
                  <a:rPr lang="en-US" sz="3200" b="1" dirty="0"/>
                  <a:t> diagonal)</a:t>
                </a:r>
              </a:p>
              <a:p>
                <a14:m>
                  <m:oMath xmlns:m="http://schemas.openxmlformats.org/officeDocument/2006/math">
                    <m:r>
                      <a:rPr lang="en-US" sz="3200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/>
                      </a:rPr>
                      <m:t>⟹</m:t>
                    </m:r>
                  </m:oMath>
                </a14:m>
                <a:r>
                  <a:rPr lang="en-US" sz="3200" b="1" dirty="0">
                    <a:sym typeface="Wingdings"/>
                  </a:rPr>
                  <a:t> impact resets commute</a:t>
                </a:r>
                <a:endParaRPr lang="en-US" sz="3200" dirty="0"/>
              </a:p>
            </p:txBody>
          </p:sp>
        </mc:Choice>
        <mc:Fallback xmlns="">
          <p:sp>
            <p:nvSpPr>
              <p:cNvPr id="25" name="Text Placeholder 3">
                <a:extLst>
                  <a:ext uri="{FF2B5EF4-FFF2-40B4-BE49-F238E27FC236}">
                    <a16:creationId xmlns:a16="http://schemas.microsoft.com/office/drawing/2014/main" id="{5ABA76C7-2AF0-42D2-AB27-EFFC1BF31D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61213" y="1533933"/>
                <a:ext cx="10058400" cy="1290433"/>
              </a:xfrm>
              <a:prstGeom prst="rect">
                <a:avLst/>
              </a:prstGeom>
              <a:blipFill>
                <a:blip r:embed="rId6"/>
                <a:stretch>
                  <a:fillRect b="-4018"/>
                </a:stretch>
              </a:blipFill>
              <a:ln w="76200">
                <a:solidFill>
                  <a:schemeClr val="tx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 Placeholder 1">
                <a:extLst>
                  <a:ext uri="{FF2B5EF4-FFF2-40B4-BE49-F238E27FC236}">
                    <a16:creationId xmlns:a16="http://schemas.microsoft.com/office/drawing/2014/main" id="{8D07F72C-567C-4CF1-B720-39EE444E655D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0" y="0"/>
                <a:ext cx="9144000" cy="1395686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400" b="0" dirty="0"/>
                  <a:t>impact reset is</a:t>
                </a:r>
                <a:r>
                  <a:rPr lang="en-US" sz="44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̇"/>
                            <m:ctrlP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  <m:sup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400" b="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  <m:acc>
                          <m:accPr>
                            <m:chr m:val="̇"/>
                            <m:ctrlPr>
                              <a:rPr lang="en-US" sz="4400" b="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400" b="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  <m:sup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4400" b="0" dirty="0"/>
                  <a:t> where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</m:d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𝐷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sz="2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  <m:sSup>
                            <m:sSupPr>
                              <m:ctrlPr>
                                <a:rPr lang="en-US" sz="28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28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⊤</m:t>
                              </m:r>
                            </m:sup>
                          </m:sSup>
                          <m:r>
                            <a:rPr lang="en-US" sz="2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sSup>
                            <m:sSupPr>
                              <m:ctrlPr>
                                <a:rPr lang="en-US" sz="28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p>
                              <m:r>
                                <a:rPr lang="en-US" sz="28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r>
                            <a:rPr lang="en-US" sz="2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r>
                            <a:rPr lang="en-US" sz="2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𝐷𝑎</m:t>
                          </m:r>
                          <m:r>
                            <a:rPr lang="en-US" sz="2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2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𝐷𝑎</m:t>
                      </m:r>
                    </m:oMath>
                  </m:oMathPara>
                </a14:m>
                <a:endParaRPr lang="en-US" sz="2800" b="0" dirty="0"/>
              </a:p>
            </p:txBody>
          </p:sp>
        </mc:Choice>
        <mc:Fallback xmlns="">
          <p:sp>
            <p:nvSpPr>
              <p:cNvPr id="29" name="Text Placeholder 1">
                <a:extLst>
                  <a:ext uri="{FF2B5EF4-FFF2-40B4-BE49-F238E27FC236}">
                    <a16:creationId xmlns:a16="http://schemas.microsoft.com/office/drawing/2014/main" id="{8D07F72C-567C-4CF1-B720-39EE444E655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0" y="0"/>
                <a:ext cx="9144000" cy="1395686"/>
              </a:xfrm>
              <a:blipFill>
                <a:blip r:embed="rId7"/>
                <a:stretch>
                  <a:fillRect t="-4803" b="-3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57602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15154" y="107576"/>
            <a:ext cx="8702046" cy="2850777"/>
          </a:xfrm>
          <a:prstGeom prst="rect">
            <a:avLst/>
          </a:prstGeom>
          <a:solidFill>
            <a:schemeClr val="tx2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300076"/>
            <a:ext cx="8312726" cy="24828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12"/>
          <a:stretch/>
        </p:blipFill>
        <p:spPr>
          <a:xfrm>
            <a:off x="3221779" y="3275056"/>
            <a:ext cx="5922221" cy="3582944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-325687" y="4062963"/>
            <a:ext cx="4374120" cy="562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69850" indent="0" algn="ctr" defTabSz="914400">
              <a:lnSpc>
                <a:spcPts val="4000"/>
              </a:lnSpc>
              <a:buClr>
                <a:schemeClr val="tx2"/>
              </a:buClr>
              <a:buNone/>
            </a:pPr>
            <a:r>
              <a:rPr lang="en-US" altLang="en-US" sz="4400" b="1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non-orthogonal </a:t>
            </a:r>
          </a:p>
          <a:p>
            <a:pPr marL="69850" indent="0" algn="ctr" defTabSz="914400">
              <a:lnSpc>
                <a:spcPts val="4000"/>
              </a:lnSpc>
              <a:buClr>
                <a:schemeClr val="tx2"/>
              </a:buClr>
              <a:buNone/>
            </a:pPr>
            <a:r>
              <a:rPr lang="en-US" altLang="en-US" sz="4400" b="1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constraints:</a:t>
            </a:r>
            <a:endParaRPr lang="en-US" altLang="en-US" sz="4400" b="1" kern="0" dirty="0">
              <a:solidFill>
                <a:schemeClr val="tx2"/>
              </a:solidFill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2565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15154" y="107576"/>
            <a:ext cx="8702046" cy="2850777"/>
          </a:xfrm>
          <a:prstGeom prst="rect">
            <a:avLst/>
          </a:prstGeom>
          <a:solidFill>
            <a:schemeClr val="tx2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300076"/>
            <a:ext cx="8312726" cy="24828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04" r="-218"/>
          <a:stretch/>
        </p:blipFill>
        <p:spPr>
          <a:xfrm>
            <a:off x="3202538" y="3275056"/>
            <a:ext cx="6000837" cy="3582944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C85BD26-F95D-435E-B76D-984728EB0F1F}"/>
              </a:ext>
            </a:extLst>
          </p:cNvPr>
          <p:cNvSpPr txBox="1">
            <a:spLocks/>
          </p:cNvSpPr>
          <p:nvPr/>
        </p:nvSpPr>
        <p:spPr bwMode="auto">
          <a:xfrm>
            <a:off x="-325687" y="4062963"/>
            <a:ext cx="4374120" cy="562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69850" indent="0" algn="ctr" defTabSz="914400">
              <a:lnSpc>
                <a:spcPts val="4000"/>
              </a:lnSpc>
              <a:buClr>
                <a:schemeClr val="tx2"/>
              </a:buClr>
              <a:buNone/>
            </a:pPr>
            <a:r>
              <a:rPr lang="en-US" altLang="en-US" sz="4400" b="1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orthogonal </a:t>
            </a:r>
          </a:p>
          <a:p>
            <a:pPr marL="69850" indent="0" algn="ctr" defTabSz="914400">
              <a:lnSpc>
                <a:spcPts val="4000"/>
              </a:lnSpc>
              <a:buClr>
                <a:schemeClr val="tx2"/>
              </a:buClr>
              <a:buNone/>
            </a:pPr>
            <a:r>
              <a:rPr lang="en-US" altLang="en-US" sz="4400" b="1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constraints:</a:t>
            </a:r>
            <a:endParaRPr lang="en-US" altLang="en-US" sz="4400" b="1" kern="0" dirty="0">
              <a:solidFill>
                <a:schemeClr val="tx2"/>
              </a:solidFill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7677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15154" y="107576"/>
            <a:ext cx="8702046" cy="2850777"/>
          </a:xfrm>
          <a:prstGeom prst="rect">
            <a:avLst/>
          </a:prstGeom>
          <a:solidFill>
            <a:schemeClr val="tx2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300076"/>
            <a:ext cx="8312726" cy="2482888"/>
          </a:xfrm>
          <a:prstGeom prst="rect">
            <a:avLst/>
          </a:prstGeom>
        </p:spPr>
      </p:pic>
      <p:sp>
        <p:nvSpPr>
          <p:cNvPr id="13" name="Text Placeholder 3"/>
          <p:cNvSpPr txBox="1">
            <a:spLocks/>
          </p:cNvSpPr>
          <p:nvPr/>
        </p:nvSpPr>
        <p:spPr>
          <a:xfrm>
            <a:off x="-461213" y="3146257"/>
            <a:ext cx="10058400" cy="1872842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tx2"/>
                </a:solidFill>
              </a:rPr>
              <a:t>Theorem (Pace &amp; Burden): 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dirty="0">
                <a:solidFill>
                  <a:schemeClr val="tx2"/>
                </a:solidFill>
              </a:rPr>
              <a:t>if constraints are orthogonal, final state varies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b="1" i="1" dirty="0">
                <a:solidFill>
                  <a:schemeClr val="tx2"/>
                </a:solidFill>
              </a:rPr>
              <a:t>piecewise-</a:t>
            </a:r>
            <a:r>
              <a:rPr lang="en-US" sz="3600" b="1" dirty="0" err="1">
                <a:solidFill>
                  <a:schemeClr val="tx2"/>
                </a:solidFill>
              </a:rPr>
              <a:t>differentiably</a:t>
            </a:r>
            <a:r>
              <a:rPr lang="en-US" sz="3600" b="1" dirty="0">
                <a:solidFill>
                  <a:schemeClr val="tx2"/>
                </a:solidFill>
              </a:rPr>
              <a:t> </a:t>
            </a:r>
            <a:r>
              <a:rPr lang="en-US" sz="3600" dirty="0" err="1">
                <a:solidFill>
                  <a:schemeClr val="tx2"/>
                </a:solidFill>
              </a:rPr>
              <a:t>w.r.t.</a:t>
            </a:r>
            <a:r>
              <a:rPr lang="en-US" sz="3600" dirty="0">
                <a:solidFill>
                  <a:schemeClr val="tx2"/>
                </a:solidFill>
              </a:rPr>
              <a:t> initial state</a:t>
            </a:r>
          </a:p>
        </p:txBody>
      </p:sp>
      <p:sp>
        <p:nvSpPr>
          <p:cNvPr id="17" name="Text Placeholder 2"/>
          <p:cNvSpPr txBox="1">
            <a:spLocks/>
          </p:cNvSpPr>
          <p:nvPr/>
        </p:nvSpPr>
        <p:spPr>
          <a:xfrm>
            <a:off x="2025502" y="6174941"/>
            <a:ext cx="7118497" cy="683059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600">
                <a:solidFill>
                  <a:schemeClr val="tx2"/>
                </a:solidFill>
              </a:rPr>
              <a:t>Burden, Sastry, Koditschek, Revzen </a:t>
            </a:r>
            <a:r>
              <a:rPr lang="en-US" sz="1600" i="1">
                <a:solidFill>
                  <a:schemeClr val="tx2"/>
                </a:solidFill>
              </a:rPr>
              <a:t>SIADS</a:t>
            </a:r>
            <a:r>
              <a:rPr lang="en-US" sz="1600">
                <a:solidFill>
                  <a:schemeClr val="tx2"/>
                </a:solidFill>
              </a:rPr>
              <a:t> 2016 (arXiv:1407.1775)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600" i="1">
                <a:solidFill>
                  <a:schemeClr val="tx2"/>
                </a:solidFill>
              </a:rPr>
              <a:t>Event-Selected Vector Field Discontinuities Yield Piecewise-Differentiable Flows</a:t>
            </a:r>
            <a:endParaRPr lang="en-US" sz="1600" i="1" dirty="0">
              <a:solidFill>
                <a:schemeClr val="tx2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338" y="6183733"/>
            <a:ext cx="2023165" cy="694944"/>
            <a:chOff x="2338" y="6183733"/>
            <a:chExt cx="2023165" cy="694944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9702" y="6183733"/>
              <a:ext cx="685801" cy="685801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8" y="6185318"/>
              <a:ext cx="689429" cy="689429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273" y="6183733"/>
              <a:ext cx="689429" cy="694944"/>
            </a:xfrm>
            <a:prstGeom prst="rect">
              <a:avLst/>
            </a:prstGeom>
          </p:spPr>
        </p:pic>
      </p:grpSp>
      <p:sp>
        <p:nvSpPr>
          <p:cNvPr id="11" name="Text Placeholder 2"/>
          <p:cNvSpPr txBox="1">
            <a:spLocks/>
          </p:cNvSpPr>
          <p:nvPr/>
        </p:nvSpPr>
        <p:spPr>
          <a:xfrm>
            <a:off x="659424" y="5493471"/>
            <a:ext cx="8458199" cy="683059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solidFill>
                  <a:schemeClr val="tx2"/>
                </a:solidFill>
              </a:rPr>
              <a:t>Pace &amp; Burden </a:t>
            </a:r>
            <a:r>
              <a:rPr lang="en-US" sz="1600" i="1" dirty="0">
                <a:solidFill>
                  <a:schemeClr val="tx2"/>
                </a:solidFill>
              </a:rPr>
              <a:t>HSCC</a:t>
            </a:r>
            <a:r>
              <a:rPr lang="en-US" sz="1600" dirty="0">
                <a:solidFill>
                  <a:schemeClr val="tx2"/>
                </a:solidFill>
              </a:rPr>
              <a:t> 2017 (arXiv:1610.05645)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600" i="1" dirty="0">
                <a:solidFill>
                  <a:schemeClr val="tx2"/>
                </a:solidFill>
              </a:rPr>
              <a:t>Piecewise-differentiable trajectory outcomes in mechanical systems subject to unilateral constraints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solidFill>
                  <a:schemeClr val="tx2"/>
                </a:solidFill>
              </a:rPr>
              <a:t>Pace &amp; Burden </a:t>
            </a:r>
            <a:r>
              <a:rPr lang="en-US" sz="1600" i="1" dirty="0">
                <a:solidFill>
                  <a:schemeClr val="tx2"/>
                </a:solidFill>
              </a:rPr>
              <a:t>ICRA</a:t>
            </a:r>
            <a:r>
              <a:rPr lang="en-US" sz="1600" dirty="0">
                <a:solidFill>
                  <a:schemeClr val="tx2"/>
                </a:solidFill>
              </a:rPr>
              <a:t> 2017 (arXiv:1609.04056)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>
                <a:solidFill>
                  <a:schemeClr val="tx2"/>
                </a:solidFill>
              </a:rPr>
              <a:t>Decoupled limbs yield differentiable trajectory outcomes through intermittent contact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68" y="5310028"/>
            <a:ext cx="685801" cy="68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9253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15154" y="107576"/>
            <a:ext cx="8702046" cy="2850777"/>
          </a:xfrm>
          <a:prstGeom prst="rect">
            <a:avLst/>
          </a:prstGeom>
          <a:solidFill>
            <a:schemeClr val="tx2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0227" y="300076"/>
            <a:ext cx="8283545" cy="2482887"/>
          </a:xfrm>
          <a:prstGeom prst="rect">
            <a:avLst/>
          </a:prstGeom>
        </p:spPr>
      </p:pic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8D914833-9F14-462D-AECE-1F2735C0A3EA}"/>
              </a:ext>
            </a:extLst>
          </p:cNvPr>
          <p:cNvSpPr txBox="1">
            <a:spLocks/>
          </p:cNvSpPr>
          <p:nvPr/>
        </p:nvSpPr>
        <p:spPr>
          <a:xfrm>
            <a:off x="0" y="3043677"/>
            <a:ext cx="9144000" cy="95267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trajectories vary continuously ….</a:t>
            </a:r>
          </a:p>
        </p:txBody>
      </p:sp>
    </p:spTree>
    <p:extLst>
      <p:ext uri="{BB962C8B-B14F-4D97-AF65-F5344CB8AC3E}">
        <p14:creationId xmlns:p14="http://schemas.microsoft.com/office/powerpoint/2010/main" val="30577323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15154" y="107576"/>
            <a:ext cx="8702046" cy="2850777"/>
          </a:xfrm>
          <a:prstGeom prst="rect">
            <a:avLst/>
          </a:prstGeom>
          <a:solidFill>
            <a:schemeClr val="tx2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0227" y="300076"/>
            <a:ext cx="8283545" cy="2482887"/>
          </a:xfrm>
          <a:prstGeom prst="rect">
            <a:avLst/>
          </a:prstGeom>
        </p:spPr>
      </p:pic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5EB592F9-22B3-48DE-9768-3A12EC28B4AE}"/>
              </a:ext>
            </a:extLst>
          </p:cNvPr>
          <p:cNvSpPr txBox="1">
            <a:spLocks/>
          </p:cNvSpPr>
          <p:nvPr/>
        </p:nvSpPr>
        <p:spPr>
          <a:xfrm>
            <a:off x="0" y="3043677"/>
            <a:ext cx="9144000" cy="95267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trajectories vary continuously ….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C9201B5F-157D-46BE-8BDC-E8D13CC0B386}"/>
              </a:ext>
            </a:extLst>
          </p:cNvPr>
          <p:cNvSpPr txBox="1">
            <a:spLocks/>
          </p:cNvSpPr>
          <p:nvPr/>
        </p:nvSpPr>
        <p:spPr>
          <a:xfrm>
            <a:off x="501145" y="3888307"/>
            <a:ext cx="2805581" cy="2969694"/>
          </a:xfrm>
          <a:prstGeom prst="rect">
            <a:avLst/>
          </a:prstGeom>
        </p:spPr>
        <p:txBody>
          <a:bodyPr anchor="t">
            <a:normAutofit lnSpcReduction="10000"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… do they </a:t>
            </a:r>
          </a:p>
          <a:p>
            <a:r>
              <a:rPr lang="en-US" dirty="0">
                <a:solidFill>
                  <a:srgbClr val="C00000"/>
                </a:solidFill>
              </a:rPr>
              <a:t>expand</a:t>
            </a:r>
            <a:r>
              <a:rPr lang="en-US" b="0" dirty="0"/>
              <a:t> </a:t>
            </a:r>
          </a:p>
          <a:p>
            <a:r>
              <a:rPr lang="en-US" b="0" dirty="0"/>
              <a:t>or </a:t>
            </a:r>
          </a:p>
          <a:p>
            <a:r>
              <a:rPr lang="en-US" dirty="0">
                <a:solidFill>
                  <a:srgbClr val="0432FF"/>
                </a:solidFill>
              </a:rPr>
              <a:t>contract</a:t>
            </a:r>
            <a:r>
              <a:rPr lang="en-US" b="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962153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15154" y="107576"/>
            <a:ext cx="8702046" cy="2850777"/>
          </a:xfrm>
          <a:prstGeom prst="rect">
            <a:avLst/>
          </a:prstGeom>
          <a:solidFill>
            <a:schemeClr val="tx2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0229" y="300076"/>
            <a:ext cx="8283541" cy="2482887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C2EC0517-597D-4384-9A7B-562AEB90F039}"/>
              </a:ext>
            </a:extLst>
          </p:cNvPr>
          <p:cNvSpPr txBox="1">
            <a:spLocks/>
          </p:cNvSpPr>
          <p:nvPr/>
        </p:nvSpPr>
        <p:spPr>
          <a:xfrm>
            <a:off x="0" y="3043677"/>
            <a:ext cx="9144000" cy="95267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trajectories vary continuously ….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E9F734B9-7993-43CA-8EC7-CCE809E39140}"/>
              </a:ext>
            </a:extLst>
          </p:cNvPr>
          <p:cNvSpPr txBox="1">
            <a:spLocks/>
          </p:cNvSpPr>
          <p:nvPr/>
        </p:nvSpPr>
        <p:spPr>
          <a:xfrm>
            <a:off x="501145" y="3888307"/>
            <a:ext cx="2805581" cy="2969694"/>
          </a:xfrm>
          <a:prstGeom prst="rect">
            <a:avLst/>
          </a:prstGeom>
        </p:spPr>
        <p:txBody>
          <a:bodyPr anchor="t">
            <a:normAutofit lnSpcReduction="10000"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… do they </a:t>
            </a:r>
          </a:p>
          <a:p>
            <a:r>
              <a:rPr lang="en-US" dirty="0">
                <a:solidFill>
                  <a:srgbClr val="C00000"/>
                </a:solidFill>
              </a:rPr>
              <a:t>expand</a:t>
            </a:r>
            <a:r>
              <a:rPr lang="en-US" b="0" dirty="0"/>
              <a:t> </a:t>
            </a:r>
          </a:p>
          <a:p>
            <a:r>
              <a:rPr lang="en-US" b="0" dirty="0"/>
              <a:t>or </a:t>
            </a:r>
          </a:p>
          <a:p>
            <a:r>
              <a:rPr lang="en-US" dirty="0">
                <a:solidFill>
                  <a:srgbClr val="0432FF"/>
                </a:solidFill>
              </a:rPr>
              <a:t>contract</a:t>
            </a:r>
            <a:r>
              <a:rPr lang="en-US" b="0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79E45E7-6ABB-4359-BE61-6F68789CA886}"/>
                  </a:ext>
                </a:extLst>
              </p:cNvPr>
              <p:cNvSpPr txBox="1"/>
              <p:nvPr/>
            </p:nvSpPr>
            <p:spPr>
              <a:xfrm>
                <a:off x="3306726" y="4625359"/>
                <a:ext cx="4703211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000" b="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000" b="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4000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4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4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4000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sz="4000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000" b="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000" b="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4000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4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4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79E45E7-6ABB-4359-BE61-6F68789CA8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6726" y="4625359"/>
                <a:ext cx="4703211" cy="61555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B310A26-7E40-491A-B10C-5C9A1AE3CE0D}"/>
                  </a:ext>
                </a:extLst>
              </p:cNvPr>
              <p:cNvSpPr txBox="1"/>
              <p:nvPr/>
            </p:nvSpPr>
            <p:spPr>
              <a:xfrm>
                <a:off x="3342184" y="6070255"/>
                <a:ext cx="4632294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000" b="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000" b="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4000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40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40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4000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sz="4000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000" b="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000" b="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4000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40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40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B310A26-7E40-491A-B10C-5C9A1AE3CE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2184" y="6070255"/>
                <a:ext cx="4632294" cy="61555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404638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1">
            <a:extLst>
              <a:ext uri="{FF2B5EF4-FFF2-40B4-BE49-F238E27FC236}">
                <a16:creationId xmlns:a16="http://schemas.microsoft.com/office/drawing/2014/main" id="{C2FD8AF9-0C13-44C0-8F03-2A2E9997BF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243840" y="878017"/>
            <a:ext cx="3162300" cy="2964180"/>
          </a:xfrm>
        </p:spPr>
        <p:txBody>
          <a:bodyPr>
            <a:normAutofit/>
          </a:bodyPr>
          <a:lstStyle/>
          <a:p>
            <a:r>
              <a:rPr lang="en-US" sz="16600" b="0" i="1" dirty="0">
                <a:latin typeface="Georgia" panose="02040502050405020303" pitchFamily="18" charset="0"/>
                <a:cs typeface="Times New Roman" panose="02020603050405020304" pitchFamily="18" charset="0"/>
              </a:rPr>
              <a:t>d</a:t>
            </a:r>
            <a:r>
              <a:rPr lang="en-US" sz="16600" b="0" dirty="0">
                <a:latin typeface="Georgia" panose="02040502050405020303" pitchFamily="18" charset="0"/>
                <a:cs typeface="Times New Roman" panose="02020603050405020304" pitchFamily="18" charset="0"/>
              </a:rPr>
              <a:t>(</a:t>
            </a: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48E17D2E-17D0-4BFE-898A-4A4330FD0F58}"/>
              </a:ext>
            </a:extLst>
          </p:cNvPr>
          <p:cNvSpPr>
            <a:spLocks/>
          </p:cNvSpPr>
          <p:nvPr/>
        </p:nvSpPr>
        <p:spPr bwMode="auto">
          <a:xfrm>
            <a:off x="2854955" y="1982603"/>
            <a:ext cx="349200" cy="934997"/>
          </a:xfrm>
          <a:custGeom>
            <a:avLst/>
            <a:gdLst>
              <a:gd name="T0" fmla="*/ 132 w 261"/>
              <a:gd name="T1" fmla="*/ 1232 h 1232"/>
              <a:gd name="T2" fmla="*/ 132 w 261"/>
              <a:gd name="T3" fmla="*/ 1232 h 1232"/>
              <a:gd name="T4" fmla="*/ 132 w 261"/>
              <a:gd name="T5" fmla="*/ 996 h 1232"/>
              <a:gd name="T6" fmla="*/ 0 w 261"/>
              <a:gd name="T7" fmla="*/ 983 h 1232"/>
              <a:gd name="T8" fmla="*/ 18 w 261"/>
              <a:gd name="T9" fmla="*/ 971 h 1232"/>
              <a:gd name="T10" fmla="*/ 53 w 261"/>
              <a:gd name="T11" fmla="*/ 946 h 1232"/>
              <a:gd name="T12" fmla="*/ 71 w 261"/>
              <a:gd name="T13" fmla="*/ 933 h 1232"/>
              <a:gd name="T14" fmla="*/ 89 w 261"/>
              <a:gd name="T15" fmla="*/ 921 h 1232"/>
              <a:gd name="T16" fmla="*/ 125 w 261"/>
              <a:gd name="T17" fmla="*/ 896 h 1232"/>
              <a:gd name="T18" fmla="*/ 143 w 261"/>
              <a:gd name="T19" fmla="*/ 884 h 1232"/>
              <a:gd name="T20" fmla="*/ 178 w 261"/>
              <a:gd name="T21" fmla="*/ 859 h 1232"/>
              <a:gd name="T22" fmla="*/ 196 w 261"/>
              <a:gd name="T23" fmla="*/ 846 h 1232"/>
              <a:gd name="T24" fmla="*/ 232 w 261"/>
              <a:gd name="T25" fmla="*/ 821 h 1232"/>
              <a:gd name="T26" fmla="*/ 250 w 261"/>
              <a:gd name="T27" fmla="*/ 809 h 1232"/>
              <a:gd name="T28" fmla="*/ 4 w 261"/>
              <a:gd name="T29" fmla="*/ 796 h 1232"/>
              <a:gd name="T30" fmla="*/ 21 w 261"/>
              <a:gd name="T31" fmla="*/ 784 h 1232"/>
              <a:gd name="T32" fmla="*/ 57 w 261"/>
              <a:gd name="T33" fmla="*/ 759 h 1232"/>
              <a:gd name="T34" fmla="*/ 75 w 261"/>
              <a:gd name="T35" fmla="*/ 747 h 1232"/>
              <a:gd name="T36" fmla="*/ 129 w 261"/>
              <a:gd name="T37" fmla="*/ 709 h 1232"/>
              <a:gd name="T38" fmla="*/ 146 w 261"/>
              <a:gd name="T39" fmla="*/ 697 h 1232"/>
              <a:gd name="T40" fmla="*/ 182 w 261"/>
              <a:gd name="T41" fmla="*/ 672 h 1232"/>
              <a:gd name="T42" fmla="*/ 200 w 261"/>
              <a:gd name="T43" fmla="*/ 660 h 1232"/>
              <a:gd name="T44" fmla="*/ 254 w 261"/>
              <a:gd name="T45" fmla="*/ 622 h 1232"/>
              <a:gd name="T46" fmla="*/ 7 w 261"/>
              <a:gd name="T47" fmla="*/ 610 h 1232"/>
              <a:gd name="T48" fmla="*/ 25 w 261"/>
              <a:gd name="T49" fmla="*/ 597 h 1232"/>
              <a:gd name="T50" fmla="*/ 43 w 261"/>
              <a:gd name="T51" fmla="*/ 585 h 1232"/>
              <a:gd name="T52" fmla="*/ 61 w 261"/>
              <a:gd name="T53" fmla="*/ 573 h 1232"/>
              <a:gd name="T54" fmla="*/ 79 w 261"/>
              <a:gd name="T55" fmla="*/ 560 h 1232"/>
              <a:gd name="T56" fmla="*/ 132 w 261"/>
              <a:gd name="T57" fmla="*/ 523 h 1232"/>
              <a:gd name="T58" fmla="*/ 150 w 261"/>
              <a:gd name="T59" fmla="*/ 510 h 1232"/>
              <a:gd name="T60" fmla="*/ 204 w 261"/>
              <a:gd name="T61" fmla="*/ 473 h 1232"/>
              <a:gd name="T62" fmla="*/ 222 w 261"/>
              <a:gd name="T63" fmla="*/ 461 h 1232"/>
              <a:gd name="T64" fmla="*/ 257 w 261"/>
              <a:gd name="T65" fmla="*/ 436 h 1232"/>
              <a:gd name="T66" fmla="*/ 11 w 261"/>
              <a:gd name="T67" fmla="*/ 423 h 1232"/>
              <a:gd name="T68" fmla="*/ 29 w 261"/>
              <a:gd name="T69" fmla="*/ 411 h 1232"/>
              <a:gd name="T70" fmla="*/ 65 w 261"/>
              <a:gd name="T71" fmla="*/ 386 h 1232"/>
              <a:gd name="T72" fmla="*/ 83 w 261"/>
              <a:gd name="T73" fmla="*/ 373 h 1232"/>
              <a:gd name="T74" fmla="*/ 100 w 261"/>
              <a:gd name="T75" fmla="*/ 361 h 1232"/>
              <a:gd name="T76" fmla="*/ 136 w 261"/>
              <a:gd name="T77" fmla="*/ 336 h 1232"/>
              <a:gd name="T78" fmla="*/ 154 w 261"/>
              <a:gd name="T79" fmla="*/ 324 h 1232"/>
              <a:gd name="T80" fmla="*/ 208 w 261"/>
              <a:gd name="T81" fmla="*/ 286 h 1232"/>
              <a:gd name="T82" fmla="*/ 225 w 261"/>
              <a:gd name="T83" fmla="*/ 274 h 1232"/>
              <a:gd name="T84" fmla="*/ 261 w 261"/>
              <a:gd name="T85" fmla="*/ 249 h 1232"/>
              <a:gd name="T86" fmla="*/ 132 w 261"/>
              <a:gd name="T87" fmla="*/ 237 h 1232"/>
              <a:gd name="T88" fmla="*/ 132 w 261"/>
              <a:gd name="T89" fmla="*/ 0 h 1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61" h="1232">
                <a:moveTo>
                  <a:pt x="132" y="1232"/>
                </a:moveTo>
                <a:lnTo>
                  <a:pt x="132" y="1232"/>
                </a:lnTo>
                <a:lnTo>
                  <a:pt x="132" y="996"/>
                </a:lnTo>
                <a:lnTo>
                  <a:pt x="0" y="983"/>
                </a:lnTo>
                <a:lnTo>
                  <a:pt x="18" y="971"/>
                </a:lnTo>
                <a:lnTo>
                  <a:pt x="53" y="946"/>
                </a:lnTo>
                <a:lnTo>
                  <a:pt x="71" y="933"/>
                </a:lnTo>
                <a:lnTo>
                  <a:pt x="89" y="921"/>
                </a:lnTo>
                <a:lnTo>
                  <a:pt x="125" y="896"/>
                </a:lnTo>
                <a:lnTo>
                  <a:pt x="143" y="884"/>
                </a:lnTo>
                <a:lnTo>
                  <a:pt x="178" y="859"/>
                </a:lnTo>
                <a:lnTo>
                  <a:pt x="196" y="846"/>
                </a:lnTo>
                <a:lnTo>
                  <a:pt x="232" y="821"/>
                </a:lnTo>
                <a:lnTo>
                  <a:pt x="250" y="809"/>
                </a:lnTo>
                <a:lnTo>
                  <a:pt x="4" y="796"/>
                </a:lnTo>
                <a:lnTo>
                  <a:pt x="21" y="784"/>
                </a:lnTo>
                <a:lnTo>
                  <a:pt x="57" y="759"/>
                </a:lnTo>
                <a:lnTo>
                  <a:pt x="75" y="747"/>
                </a:lnTo>
                <a:lnTo>
                  <a:pt x="129" y="709"/>
                </a:lnTo>
                <a:lnTo>
                  <a:pt x="146" y="697"/>
                </a:lnTo>
                <a:lnTo>
                  <a:pt x="182" y="672"/>
                </a:lnTo>
                <a:lnTo>
                  <a:pt x="200" y="660"/>
                </a:lnTo>
                <a:lnTo>
                  <a:pt x="254" y="622"/>
                </a:lnTo>
                <a:lnTo>
                  <a:pt x="7" y="610"/>
                </a:lnTo>
                <a:lnTo>
                  <a:pt x="25" y="597"/>
                </a:lnTo>
                <a:lnTo>
                  <a:pt x="43" y="585"/>
                </a:lnTo>
                <a:lnTo>
                  <a:pt x="61" y="573"/>
                </a:lnTo>
                <a:lnTo>
                  <a:pt x="79" y="560"/>
                </a:lnTo>
                <a:lnTo>
                  <a:pt x="132" y="523"/>
                </a:lnTo>
                <a:lnTo>
                  <a:pt x="150" y="510"/>
                </a:lnTo>
                <a:lnTo>
                  <a:pt x="204" y="473"/>
                </a:lnTo>
                <a:lnTo>
                  <a:pt x="222" y="461"/>
                </a:lnTo>
                <a:lnTo>
                  <a:pt x="257" y="436"/>
                </a:lnTo>
                <a:lnTo>
                  <a:pt x="11" y="423"/>
                </a:lnTo>
                <a:lnTo>
                  <a:pt x="29" y="411"/>
                </a:lnTo>
                <a:lnTo>
                  <a:pt x="65" y="386"/>
                </a:lnTo>
                <a:lnTo>
                  <a:pt x="83" y="373"/>
                </a:lnTo>
                <a:lnTo>
                  <a:pt x="100" y="361"/>
                </a:lnTo>
                <a:lnTo>
                  <a:pt x="136" y="336"/>
                </a:lnTo>
                <a:lnTo>
                  <a:pt x="154" y="324"/>
                </a:lnTo>
                <a:lnTo>
                  <a:pt x="208" y="286"/>
                </a:lnTo>
                <a:lnTo>
                  <a:pt x="225" y="274"/>
                </a:lnTo>
                <a:lnTo>
                  <a:pt x="261" y="249"/>
                </a:lnTo>
                <a:lnTo>
                  <a:pt x="132" y="237"/>
                </a:lnTo>
                <a:lnTo>
                  <a:pt x="132" y="0"/>
                </a:lnTo>
              </a:path>
            </a:pathLst>
          </a:custGeom>
          <a:noFill/>
          <a:ln w="57150" cap="sq">
            <a:solidFill>
              <a:schemeClr val="accent3">
                <a:lumMod val="75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5B508F8F-AD3A-4EE9-B9BA-6AC92C6EA4CB}"/>
              </a:ext>
            </a:extLst>
          </p:cNvPr>
          <p:cNvSpPr>
            <a:spLocks/>
          </p:cNvSpPr>
          <p:nvPr/>
        </p:nvSpPr>
        <p:spPr bwMode="auto">
          <a:xfrm>
            <a:off x="2763063" y="2917600"/>
            <a:ext cx="532986" cy="265846"/>
          </a:xfrm>
          <a:custGeom>
            <a:avLst/>
            <a:gdLst>
              <a:gd name="T0" fmla="*/ 0 w 704"/>
              <a:gd name="T1" fmla="*/ 0 h 352"/>
              <a:gd name="T2" fmla="*/ 0 w 704"/>
              <a:gd name="T3" fmla="*/ 0 h 352"/>
              <a:gd name="T4" fmla="*/ 704 w 704"/>
              <a:gd name="T5" fmla="*/ 0 h 352"/>
              <a:gd name="T6" fmla="*/ 704 w 704"/>
              <a:gd name="T7" fmla="*/ 352 h 352"/>
              <a:gd name="T8" fmla="*/ 0 w 704"/>
              <a:gd name="T9" fmla="*/ 352 h 352"/>
              <a:gd name="T10" fmla="*/ 0 w 704"/>
              <a:gd name="T11" fmla="*/ 0 h 3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04" h="352">
                <a:moveTo>
                  <a:pt x="0" y="0"/>
                </a:moveTo>
                <a:lnTo>
                  <a:pt x="0" y="0"/>
                </a:lnTo>
                <a:lnTo>
                  <a:pt x="704" y="0"/>
                </a:lnTo>
                <a:lnTo>
                  <a:pt x="704" y="352"/>
                </a:lnTo>
                <a:lnTo>
                  <a:pt x="0" y="35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 w="38100" cap="sq">
            <a:solidFill>
              <a:schemeClr val="tx1">
                <a:lumMod val="50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118E4FFF-A8D0-4FAF-BE82-447DF8D89071}"/>
              </a:ext>
            </a:extLst>
          </p:cNvPr>
          <p:cNvSpPr>
            <a:spLocks/>
          </p:cNvSpPr>
          <p:nvPr/>
        </p:nvSpPr>
        <p:spPr bwMode="auto">
          <a:xfrm>
            <a:off x="2497218" y="1449616"/>
            <a:ext cx="1064677" cy="532988"/>
          </a:xfrm>
          <a:custGeom>
            <a:avLst/>
            <a:gdLst>
              <a:gd name="T0" fmla="*/ 0 w 1408"/>
              <a:gd name="T1" fmla="*/ 0 h 704"/>
              <a:gd name="T2" fmla="*/ 0 w 1408"/>
              <a:gd name="T3" fmla="*/ 0 h 704"/>
              <a:gd name="T4" fmla="*/ 1408 w 1408"/>
              <a:gd name="T5" fmla="*/ 0 h 704"/>
              <a:gd name="T6" fmla="*/ 1408 w 1408"/>
              <a:gd name="T7" fmla="*/ 704 h 704"/>
              <a:gd name="T8" fmla="*/ 0 w 1408"/>
              <a:gd name="T9" fmla="*/ 704 h 704"/>
              <a:gd name="T10" fmla="*/ 0 w 1408"/>
              <a:gd name="T11" fmla="*/ 0 h 7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08" h="704">
                <a:moveTo>
                  <a:pt x="0" y="0"/>
                </a:moveTo>
                <a:lnTo>
                  <a:pt x="0" y="0"/>
                </a:lnTo>
                <a:lnTo>
                  <a:pt x="1408" y="0"/>
                </a:lnTo>
                <a:lnTo>
                  <a:pt x="1408" y="704"/>
                </a:lnTo>
                <a:lnTo>
                  <a:pt x="0" y="70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38100" cap="sq">
            <a:solidFill>
              <a:schemeClr val="accent4">
                <a:lumMod val="50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14">
            <a:extLst>
              <a:ext uri="{FF2B5EF4-FFF2-40B4-BE49-F238E27FC236}">
                <a16:creationId xmlns:a16="http://schemas.microsoft.com/office/drawing/2014/main" id="{3CA88152-0345-4A71-8EF0-565683010870}"/>
              </a:ext>
            </a:extLst>
          </p:cNvPr>
          <p:cNvSpPr>
            <a:spLocks/>
          </p:cNvSpPr>
          <p:nvPr/>
        </p:nvSpPr>
        <p:spPr bwMode="auto">
          <a:xfrm>
            <a:off x="2497216" y="3203092"/>
            <a:ext cx="1064679" cy="153023"/>
          </a:xfrm>
          <a:custGeom>
            <a:avLst/>
            <a:gdLst>
              <a:gd name="T0" fmla="*/ 0 w 2036"/>
              <a:gd name="T1" fmla="*/ 0 h 201"/>
              <a:gd name="T2" fmla="*/ 0 w 2036"/>
              <a:gd name="T3" fmla="*/ 0 h 201"/>
              <a:gd name="T4" fmla="*/ 2036 w 2036"/>
              <a:gd name="T5" fmla="*/ 0 h 201"/>
              <a:gd name="T6" fmla="*/ 2036 w 2036"/>
              <a:gd name="T7" fmla="*/ 201 h 201"/>
              <a:gd name="T8" fmla="*/ 0 w 2036"/>
              <a:gd name="T9" fmla="*/ 201 h 201"/>
              <a:gd name="T10" fmla="*/ 0 w 2036"/>
              <a:gd name="T11" fmla="*/ 0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36" h="201">
                <a:moveTo>
                  <a:pt x="0" y="0"/>
                </a:moveTo>
                <a:lnTo>
                  <a:pt x="0" y="0"/>
                </a:lnTo>
                <a:lnTo>
                  <a:pt x="2036" y="0"/>
                </a:lnTo>
                <a:lnTo>
                  <a:pt x="2036" y="201"/>
                </a:lnTo>
                <a:lnTo>
                  <a:pt x="0" y="2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Freeform 13">
            <a:extLst>
              <a:ext uri="{FF2B5EF4-FFF2-40B4-BE49-F238E27FC236}">
                <a16:creationId xmlns:a16="http://schemas.microsoft.com/office/drawing/2014/main" id="{00BF087A-5898-43B4-9B97-18ADC8C9D301}"/>
              </a:ext>
            </a:extLst>
          </p:cNvPr>
          <p:cNvSpPr>
            <a:spLocks/>
          </p:cNvSpPr>
          <p:nvPr/>
        </p:nvSpPr>
        <p:spPr bwMode="auto">
          <a:xfrm>
            <a:off x="2854955" y="2961110"/>
            <a:ext cx="349200" cy="924597"/>
          </a:xfrm>
          <a:custGeom>
            <a:avLst/>
            <a:gdLst>
              <a:gd name="T0" fmla="*/ 66 w 132"/>
              <a:gd name="T1" fmla="*/ 438 h 438"/>
              <a:gd name="T2" fmla="*/ 66 w 132"/>
              <a:gd name="T3" fmla="*/ 438 h 438"/>
              <a:gd name="T4" fmla="*/ 0 w 132"/>
              <a:gd name="T5" fmla="*/ 240 h 438"/>
              <a:gd name="T6" fmla="*/ 65 w 132"/>
              <a:gd name="T7" fmla="*/ 240 h 438"/>
              <a:gd name="T8" fmla="*/ 65 w 132"/>
              <a:gd name="T9" fmla="*/ 0 h 438"/>
              <a:gd name="T10" fmla="*/ 66 w 132"/>
              <a:gd name="T11" fmla="*/ 0 h 438"/>
              <a:gd name="T12" fmla="*/ 66 w 132"/>
              <a:gd name="T13" fmla="*/ 240 h 438"/>
              <a:gd name="T14" fmla="*/ 132 w 132"/>
              <a:gd name="T15" fmla="*/ 240 h 438"/>
              <a:gd name="T16" fmla="*/ 66 w 132"/>
              <a:gd name="T17" fmla="*/ 438 h 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2" h="438">
                <a:moveTo>
                  <a:pt x="66" y="438"/>
                </a:moveTo>
                <a:lnTo>
                  <a:pt x="66" y="438"/>
                </a:lnTo>
                <a:lnTo>
                  <a:pt x="0" y="240"/>
                </a:lnTo>
                <a:lnTo>
                  <a:pt x="65" y="240"/>
                </a:lnTo>
                <a:lnTo>
                  <a:pt x="65" y="0"/>
                </a:lnTo>
                <a:lnTo>
                  <a:pt x="66" y="0"/>
                </a:lnTo>
                <a:lnTo>
                  <a:pt x="66" y="240"/>
                </a:lnTo>
                <a:lnTo>
                  <a:pt x="132" y="240"/>
                </a:lnTo>
                <a:lnTo>
                  <a:pt x="66" y="438"/>
                </a:lnTo>
                <a:close/>
              </a:path>
            </a:pathLst>
          </a:custGeom>
          <a:solidFill>
            <a:schemeClr val="tx1">
              <a:lumMod val="50000"/>
            </a:schemeClr>
          </a:solidFill>
          <a:ln w="57150" cap="sq">
            <a:solidFill>
              <a:schemeClr val="tx1">
                <a:lumMod val="50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Freeform 5">
            <a:extLst>
              <a:ext uri="{FF2B5EF4-FFF2-40B4-BE49-F238E27FC236}">
                <a16:creationId xmlns:a16="http://schemas.microsoft.com/office/drawing/2014/main" id="{7DE0784A-CC65-4B8C-B2D1-4F502D7C5F22}"/>
              </a:ext>
            </a:extLst>
          </p:cNvPr>
          <p:cNvSpPr>
            <a:spLocks/>
          </p:cNvSpPr>
          <p:nvPr/>
        </p:nvSpPr>
        <p:spPr bwMode="auto">
          <a:xfrm>
            <a:off x="4621147" y="1982603"/>
            <a:ext cx="349200" cy="934997"/>
          </a:xfrm>
          <a:custGeom>
            <a:avLst/>
            <a:gdLst>
              <a:gd name="T0" fmla="*/ 132 w 261"/>
              <a:gd name="T1" fmla="*/ 1232 h 1232"/>
              <a:gd name="T2" fmla="*/ 132 w 261"/>
              <a:gd name="T3" fmla="*/ 1232 h 1232"/>
              <a:gd name="T4" fmla="*/ 132 w 261"/>
              <a:gd name="T5" fmla="*/ 996 h 1232"/>
              <a:gd name="T6" fmla="*/ 0 w 261"/>
              <a:gd name="T7" fmla="*/ 983 h 1232"/>
              <a:gd name="T8" fmla="*/ 18 w 261"/>
              <a:gd name="T9" fmla="*/ 971 h 1232"/>
              <a:gd name="T10" fmla="*/ 53 w 261"/>
              <a:gd name="T11" fmla="*/ 946 h 1232"/>
              <a:gd name="T12" fmla="*/ 71 w 261"/>
              <a:gd name="T13" fmla="*/ 933 h 1232"/>
              <a:gd name="T14" fmla="*/ 89 w 261"/>
              <a:gd name="T15" fmla="*/ 921 h 1232"/>
              <a:gd name="T16" fmla="*/ 125 w 261"/>
              <a:gd name="T17" fmla="*/ 896 h 1232"/>
              <a:gd name="T18" fmla="*/ 143 w 261"/>
              <a:gd name="T19" fmla="*/ 884 h 1232"/>
              <a:gd name="T20" fmla="*/ 178 w 261"/>
              <a:gd name="T21" fmla="*/ 859 h 1232"/>
              <a:gd name="T22" fmla="*/ 196 w 261"/>
              <a:gd name="T23" fmla="*/ 846 h 1232"/>
              <a:gd name="T24" fmla="*/ 232 w 261"/>
              <a:gd name="T25" fmla="*/ 821 h 1232"/>
              <a:gd name="T26" fmla="*/ 250 w 261"/>
              <a:gd name="T27" fmla="*/ 809 h 1232"/>
              <a:gd name="T28" fmla="*/ 4 w 261"/>
              <a:gd name="T29" fmla="*/ 796 h 1232"/>
              <a:gd name="T30" fmla="*/ 21 w 261"/>
              <a:gd name="T31" fmla="*/ 784 h 1232"/>
              <a:gd name="T32" fmla="*/ 57 w 261"/>
              <a:gd name="T33" fmla="*/ 759 h 1232"/>
              <a:gd name="T34" fmla="*/ 75 w 261"/>
              <a:gd name="T35" fmla="*/ 747 h 1232"/>
              <a:gd name="T36" fmla="*/ 129 w 261"/>
              <a:gd name="T37" fmla="*/ 709 h 1232"/>
              <a:gd name="T38" fmla="*/ 146 w 261"/>
              <a:gd name="T39" fmla="*/ 697 h 1232"/>
              <a:gd name="T40" fmla="*/ 182 w 261"/>
              <a:gd name="T41" fmla="*/ 672 h 1232"/>
              <a:gd name="T42" fmla="*/ 200 w 261"/>
              <a:gd name="T43" fmla="*/ 660 h 1232"/>
              <a:gd name="T44" fmla="*/ 254 w 261"/>
              <a:gd name="T45" fmla="*/ 622 h 1232"/>
              <a:gd name="T46" fmla="*/ 7 w 261"/>
              <a:gd name="T47" fmla="*/ 610 h 1232"/>
              <a:gd name="T48" fmla="*/ 25 w 261"/>
              <a:gd name="T49" fmla="*/ 597 h 1232"/>
              <a:gd name="T50" fmla="*/ 43 w 261"/>
              <a:gd name="T51" fmla="*/ 585 h 1232"/>
              <a:gd name="T52" fmla="*/ 61 w 261"/>
              <a:gd name="T53" fmla="*/ 573 h 1232"/>
              <a:gd name="T54" fmla="*/ 79 w 261"/>
              <a:gd name="T55" fmla="*/ 560 h 1232"/>
              <a:gd name="T56" fmla="*/ 132 w 261"/>
              <a:gd name="T57" fmla="*/ 523 h 1232"/>
              <a:gd name="T58" fmla="*/ 150 w 261"/>
              <a:gd name="T59" fmla="*/ 510 h 1232"/>
              <a:gd name="T60" fmla="*/ 204 w 261"/>
              <a:gd name="T61" fmla="*/ 473 h 1232"/>
              <a:gd name="T62" fmla="*/ 222 w 261"/>
              <a:gd name="T63" fmla="*/ 461 h 1232"/>
              <a:gd name="T64" fmla="*/ 257 w 261"/>
              <a:gd name="T65" fmla="*/ 436 h 1232"/>
              <a:gd name="T66" fmla="*/ 11 w 261"/>
              <a:gd name="T67" fmla="*/ 423 h 1232"/>
              <a:gd name="T68" fmla="*/ 29 w 261"/>
              <a:gd name="T69" fmla="*/ 411 h 1232"/>
              <a:gd name="T70" fmla="*/ 65 w 261"/>
              <a:gd name="T71" fmla="*/ 386 h 1232"/>
              <a:gd name="T72" fmla="*/ 83 w 261"/>
              <a:gd name="T73" fmla="*/ 373 h 1232"/>
              <a:gd name="T74" fmla="*/ 100 w 261"/>
              <a:gd name="T75" fmla="*/ 361 h 1232"/>
              <a:gd name="T76" fmla="*/ 136 w 261"/>
              <a:gd name="T77" fmla="*/ 336 h 1232"/>
              <a:gd name="T78" fmla="*/ 154 w 261"/>
              <a:gd name="T79" fmla="*/ 324 h 1232"/>
              <a:gd name="T80" fmla="*/ 208 w 261"/>
              <a:gd name="T81" fmla="*/ 286 h 1232"/>
              <a:gd name="T82" fmla="*/ 225 w 261"/>
              <a:gd name="T83" fmla="*/ 274 h 1232"/>
              <a:gd name="T84" fmla="*/ 261 w 261"/>
              <a:gd name="T85" fmla="*/ 249 h 1232"/>
              <a:gd name="T86" fmla="*/ 132 w 261"/>
              <a:gd name="T87" fmla="*/ 237 h 1232"/>
              <a:gd name="T88" fmla="*/ 132 w 261"/>
              <a:gd name="T89" fmla="*/ 0 h 1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61" h="1232">
                <a:moveTo>
                  <a:pt x="132" y="1232"/>
                </a:moveTo>
                <a:lnTo>
                  <a:pt x="132" y="1232"/>
                </a:lnTo>
                <a:lnTo>
                  <a:pt x="132" y="996"/>
                </a:lnTo>
                <a:lnTo>
                  <a:pt x="0" y="983"/>
                </a:lnTo>
                <a:lnTo>
                  <a:pt x="18" y="971"/>
                </a:lnTo>
                <a:lnTo>
                  <a:pt x="53" y="946"/>
                </a:lnTo>
                <a:lnTo>
                  <a:pt x="71" y="933"/>
                </a:lnTo>
                <a:lnTo>
                  <a:pt x="89" y="921"/>
                </a:lnTo>
                <a:lnTo>
                  <a:pt x="125" y="896"/>
                </a:lnTo>
                <a:lnTo>
                  <a:pt x="143" y="884"/>
                </a:lnTo>
                <a:lnTo>
                  <a:pt x="178" y="859"/>
                </a:lnTo>
                <a:lnTo>
                  <a:pt x="196" y="846"/>
                </a:lnTo>
                <a:lnTo>
                  <a:pt x="232" y="821"/>
                </a:lnTo>
                <a:lnTo>
                  <a:pt x="250" y="809"/>
                </a:lnTo>
                <a:lnTo>
                  <a:pt x="4" y="796"/>
                </a:lnTo>
                <a:lnTo>
                  <a:pt x="21" y="784"/>
                </a:lnTo>
                <a:lnTo>
                  <a:pt x="57" y="759"/>
                </a:lnTo>
                <a:lnTo>
                  <a:pt x="75" y="747"/>
                </a:lnTo>
                <a:lnTo>
                  <a:pt x="129" y="709"/>
                </a:lnTo>
                <a:lnTo>
                  <a:pt x="146" y="697"/>
                </a:lnTo>
                <a:lnTo>
                  <a:pt x="182" y="672"/>
                </a:lnTo>
                <a:lnTo>
                  <a:pt x="200" y="660"/>
                </a:lnTo>
                <a:lnTo>
                  <a:pt x="254" y="622"/>
                </a:lnTo>
                <a:lnTo>
                  <a:pt x="7" y="610"/>
                </a:lnTo>
                <a:lnTo>
                  <a:pt x="25" y="597"/>
                </a:lnTo>
                <a:lnTo>
                  <a:pt x="43" y="585"/>
                </a:lnTo>
                <a:lnTo>
                  <a:pt x="61" y="573"/>
                </a:lnTo>
                <a:lnTo>
                  <a:pt x="79" y="560"/>
                </a:lnTo>
                <a:lnTo>
                  <a:pt x="132" y="523"/>
                </a:lnTo>
                <a:lnTo>
                  <a:pt x="150" y="510"/>
                </a:lnTo>
                <a:lnTo>
                  <a:pt x="204" y="473"/>
                </a:lnTo>
                <a:lnTo>
                  <a:pt x="222" y="461"/>
                </a:lnTo>
                <a:lnTo>
                  <a:pt x="257" y="436"/>
                </a:lnTo>
                <a:lnTo>
                  <a:pt x="11" y="423"/>
                </a:lnTo>
                <a:lnTo>
                  <a:pt x="29" y="411"/>
                </a:lnTo>
                <a:lnTo>
                  <a:pt x="65" y="386"/>
                </a:lnTo>
                <a:lnTo>
                  <a:pt x="83" y="373"/>
                </a:lnTo>
                <a:lnTo>
                  <a:pt x="100" y="361"/>
                </a:lnTo>
                <a:lnTo>
                  <a:pt x="136" y="336"/>
                </a:lnTo>
                <a:lnTo>
                  <a:pt x="154" y="324"/>
                </a:lnTo>
                <a:lnTo>
                  <a:pt x="208" y="286"/>
                </a:lnTo>
                <a:lnTo>
                  <a:pt x="225" y="274"/>
                </a:lnTo>
                <a:lnTo>
                  <a:pt x="261" y="249"/>
                </a:lnTo>
                <a:lnTo>
                  <a:pt x="132" y="237"/>
                </a:lnTo>
                <a:lnTo>
                  <a:pt x="132" y="0"/>
                </a:lnTo>
              </a:path>
            </a:pathLst>
          </a:custGeom>
          <a:noFill/>
          <a:ln w="57150" cap="sq">
            <a:solidFill>
              <a:schemeClr val="accent3">
                <a:lumMod val="75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Freeform 7">
            <a:extLst>
              <a:ext uri="{FF2B5EF4-FFF2-40B4-BE49-F238E27FC236}">
                <a16:creationId xmlns:a16="http://schemas.microsoft.com/office/drawing/2014/main" id="{AEC3333D-034B-4D48-9124-4691522DA825}"/>
              </a:ext>
            </a:extLst>
          </p:cNvPr>
          <p:cNvSpPr>
            <a:spLocks/>
          </p:cNvSpPr>
          <p:nvPr/>
        </p:nvSpPr>
        <p:spPr bwMode="auto">
          <a:xfrm>
            <a:off x="4529255" y="2917600"/>
            <a:ext cx="532986" cy="265846"/>
          </a:xfrm>
          <a:custGeom>
            <a:avLst/>
            <a:gdLst>
              <a:gd name="T0" fmla="*/ 0 w 704"/>
              <a:gd name="T1" fmla="*/ 0 h 352"/>
              <a:gd name="T2" fmla="*/ 0 w 704"/>
              <a:gd name="T3" fmla="*/ 0 h 352"/>
              <a:gd name="T4" fmla="*/ 704 w 704"/>
              <a:gd name="T5" fmla="*/ 0 h 352"/>
              <a:gd name="T6" fmla="*/ 704 w 704"/>
              <a:gd name="T7" fmla="*/ 352 h 352"/>
              <a:gd name="T8" fmla="*/ 0 w 704"/>
              <a:gd name="T9" fmla="*/ 352 h 352"/>
              <a:gd name="T10" fmla="*/ 0 w 704"/>
              <a:gd name="T11" fmla="*/ 0 h 3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04" h="352">
                <a:moveTo>
                  <a:pt x="0" y="0"/>
                </a:moveTo>
                <a:lnTo>
                  <a:pt x="0" y="0"/>
                </a:lnTo>
                <a:lnTo>
                  <a:pt x="704" y="0"/>
                </a:lnTo>
                <a:lnTo>
                  <a:pt x="704" y="352"/>
                </a:lnTo>
                <a:lnTo>
                  <a:pt x="0" y="35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38100" cap="sq">
            <a:solidFill>
              <a:schemeClr val="accent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Freeform 9">
            <a:extLst>
              <a:ext uri="{FF2B5EF4-FFF2-40B4-BE49-F238E27FC236}">
                <a16:creationId xmlns:a16="http://schemas.microsoft.com/office/drawing/2014/main" id="{0897D89F-489A-449E-B15D-548BA33FFA10}"/>
              </a:ext>
            </a:extLst>
          </p:cNvPr>
          <p:cNvSpPr>
            <a:spLocks/>
          </p:cNvSpPr>
          <p:nvPr/>
        </p:nvSpPr>
        <p:spPr bwMode="auto">
          <a:xfrm>
            <a:off x="4263410" y="1449616"/>
            <a:ext cx="1064677" cy="532988"/>
          </a:xfrm>
          <a:custGeom>
            <a:avLst/>
            <a:gdLst>
              <a:gd name="T0" fmla="*/ 0 w 1408"/>
              <a:gd name="T1" fmla="*/ 0 h 704"/>
              <a:gd name="T2" fmla="*/ 0 w 1408"/>
              <a:gd name="T3" fmla="*/ 0 h 704"/>
              <a:gd name="T4" fmla="*/ 1408 w 1408"/>
              <a:gd name="T5" fmla="*/ 0 h 704"/>
              <a:gd name="T6" fmla="*/ 1408 w 1408"/>
              <a:gd name="T7" fmla="*/ 704 h 704"/>
              <a:gd name="T8" fmla="*/ 0 w 1408"/>
              <a:gd name="T9" fmla="*/ 704 h 704"/>
              <a:gd name="T10" fmla="*/ 0 w 1408"/>
              <a:gd name="T11" fmla="*/ 0 h 7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08" h="704">
                <a:moveTo>
                  <a:pt x="0" y="0"/>
                </a:moveTo>
                <a:lnTo>
                  <a:pt x="0" y="0"/>
                </a:lnTo>
                <a:lnTo>
                  <a:pt x="1408" y="0"/>
                </a:lnTo>
                <a:lnTo>
                  <a:pt x="1408" y="704"/>
                </a:lnTo>
                <a:lnTo>
                  <a:pt x="0" y="70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38100" cap="sq">
            <a:solidFill>
              <a:schemeClr val="accent4">
                <a:lumMod val="50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Freeform 14">
            <a:extLst>
              <a:ext uri="{FF2B5EF4-FFF2-40B4-BE49-F238E27FC236}">
                <a16:creationId xmlns:a16="http://schemas.microsoft.com/office/drawing/2014/main" id="{DAC9F78C-A725-4132-9E3E-406F78DCCB85}"/>
              </a:ext>
            </a:extLst>
          </p:cNvPr>
          <p:cNvSpPr>
            <a:spLocks/>
          </p:cNvSpPr>
          <p:nvPr/>
        </p:nvSpPr>
        <p:spPr bwMode="auto">
          <a:xfrm>
            <a:off x="4263408" y="3203092"/>
            <a:ext cx="1064679" cy="153023"/>
          </a:xfrm>
          <a:custGeom>
            <a:avLst/>
            <a:gdLst>
              <a:gd name="T0" fmla="*/ 0 w 2036"/>
              <a:gd name="T1" fmla="*/ 0 h 201"/>
              <a:gd name="T2" fmla="*/ 0 w 2036"/>
              <a:gd name="T3" fmla="*/ 0 h 201"/>
              <a:gd name="T4" fmla="*/ 2036 w 2036"/>
              <a:gd name="T5" fmla="*/ 0 h 201"/>
              <a:gd name="T6" fmla="*/ 2036 w 2036"/>
              <a:gd name="T7" fmla="*/ 201 h 201"/>
              <a:gd name="T8" fmla="*/ 0 w 2036"/>
              <a:gd name="T9" fmla="*/ 201 h 201"/>
              <a:gd name="T10" fmla="*/ 0 w 2036"/>
              <a:gd name="T11" fmla="*/ 0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36" h="201">
                <a:moveTo>
                  <a:pt x="0" y="0"/>
                </a:moveTo>
                <a:lnTo>
                  <a:pt x="0" y="0"/>
                </a:lnTo>
                <a:lnTo>
                  <a:pt x="2036" y="0"/>
                </a:lnTo>
                <a:lnTo>
                  <a:pt x="2036" y="201"/>
                </a:lnTo>
                <a:lnTo>
                  <a:pt x="0" y="2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Text Placeholder 1">
            <a:extLst>
              <a:ext uri="{FF2B5EF4-FFF2-40B4-BE49-F238E27FC236}">
                <a16:creationId xmlns:a16="http://schemas.microsoft.com/office/drawing/2014/main" id="{46D2A5F2-392E-4BE7-963A-3794E4A21EEA}"/>
              </a:ext>
            </a:extLst>
          </p:cNvPr>
          <p:cNvSpPr txBox="1">
            <a:spLocks/>
          </p:cNvSpPr>
          <p:nvPr/>
        </p:nvSpPr>
        <p:spPr>
          <a:xfrm>
            <a:off x="2363878" y="1251397"/>
            <a:ext cx="3162300" cy="296418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600" b="0" dirty="0">
                <a:latin typeface="Georgia" panose="02040502050405020303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C3831D6C-C42B-4EA0-A0BB-5A38C9B3B968}"/>
              </a:ext>
            </a:extLst>
          </p:cNvPr>
          <p:cNvSpPr txBox="1">
            <a:spLocks/>
          </p:cNvSpPr>
          <p:nvPr/>
        </p:nvSpPr>
        <p:spPr>
          <a:xfrm>
            <a:off x="5416718" y="878017"/>
            <a:ext cx="3910161" cy="296418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600" b="0" dirty="0">
                <a:latin typeface="Georgia" panose="02040502050405020303" pitchFamily="18" charset="0"/>
                <a:cs typeface="Times New Roman" panose="02020603050405020304" pitchFamily="18" charset="0"/>
              </a:rPr>
              <a:t>)=0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4481CFB4-5D8F-4D24-AA59-F8A313DF8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245" y="2440038"/>
            <a:ext cx="1398618" cy="434052"/>
          </a:xfrm>
          <a:prstGeom prst="rect">
            <a:avLst/>
          </a:prstGeom>
          <a:solidFill>
            <a:schemeClr val="tx1">
              <a:lumMod val="50000"/>
              <a:alpha val="74902"/>
            </a:schemeClr>
          </a:solidFill>
          <a:ln w="38100">
            <a:solidFill>
              <a:schemeClr val="tx1">
                <a:lumMod val="50000"/>
                <a:alpha val="74902"/>
              </a:schemeClr>
            </a:solidFill>
          </a:ln>
          <a:effectLst/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C9C62DCC-40E8-4B95-A908-6484481D4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585" y="2358865"/>
            <a:ext cx="1398618" cy="530514"/>
          </a:xfrm>
          <a:prstGeom prst="rect">
            <a:avLst/>
          </a:prstGeom>
          <a:solidFill>
            <a:schemeClr val="bg2">
              <a:lumMod val="50000"/>
              <a:alpha val="74902"/>
            </a:schemeClr>
          </a:solidFill>
          <a:ln w="38100">
            <a:solidFill>
              <a:srgbClr val="190037">
                <a:alpha val="74902"/>
              </a:srgbClr>
            </a:solidFill>
          </a:ln>
          <a:effectLst/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981CF6F-B5C3-48CA-B8E1-8DBE5485AE8B}"/>
              </a:ext>
            </a:extLst>
          </p:cNvPr>
          <p:cNvGrpSpPr/>
          <p:nvPr/>
        </p:nvGrpSpPr>
        <p:grpSpPr>
          <a:xfrm>
            <a:off x="2338" y="6174941"/>
            <a:ext cx="9141661" cy="702746"/>
            <a:chOff x="2338" y="6174941"/>
            <a:chExt cx="9141661" cy="702746"/>
          </a:xfrm>
        </p:grpSpPr>
        <p:sp>
          <p:nvSpPr>
            <p:cNvPr id="21" name="Text Placeholder 2">
              <a:extLst>
                <a:ext uri="{FF2B5EF4-FFF2-40B4-BE49-F238E27FC236}">
                  <a16:creationId xmlns:a16="http://schemas.microsoft.com/office/drawing/2014/main" id="{815D4B8B-AA22-4847-8A08-367F1BCA2156}"/>
                </a:ext>
              </a:extLst>
            </p:cNvPr>
            <p:cNvSpPr txBox="1">
              <a:spLocks/>
            </p:cNvSpPr>
            <p:nvPr/>
          </p:nvSpPr>
          <p:spPr>
            <a:xfrm>
              <a:off x="2711304" y="6174941"/>
              <a:ext cx="6432695" cy="683059"/>
            </a:xfrm>
            <a:prstGeom prst="rect">
              <a:avLst/>
            </a:prstGeom>
          </p:spPr>
          <p:txBody>
            <a:bodyPr anchor="b"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buFont typeface="Arial"/>
                <a:buNone/>
              </a:pPr>
              <a:r>
                <a:rPr lang="en-US" sz="1600" dirty="0">
                  <a:solidFill>
                    <a:schemeClr val="tx2"/>
                  </a:solidFill>
                </a:rPr>
                <a:t>Burden, Gonzalez, Vasudevan, </a:t>
              </a:r>
              <a:r>
                <a:rPr lang="en-US" sz="1600" dirty="0" err="1">
                  <a:solidFill>
                    <a:schemeClr val="tx2"/>
                  </a:solidFill>
                </a:rPr>
                <a:t>Bajcsy</a:t>
              </a:r>
              <a:r>
                <a:rPr lang="en-US" sz="1600" dirty="0">
                  <a:solidFill>
                    <a:schemeClr val="tx2"/>
                  </a:solidFill>
                </a:rPr>
                <a:t>, Sastry </a:t>
              </a:r>
              <a:r>
                <a:rPr lang="en-US" sz="1600" i="1" dirty="0">
                  <a:solidFill>
                    <a:schemeClr val="tx2"/>
                  </a:solidFill>
                </a:rPr>
                <a:t>IEEE TAC </a:t>
              </a:r>
              <a:r>
                <a:rPr lang="en-US" sz="1600" dirty="0">
                  <a:solidFill>
                    <a:schemeClr val="tx2"/>
                  </a:solidFill>
                </a:rPr>
                <a:t>2015 </a:t>
              </a:r>
            </a:p>
            <a:p>
              <a:pPr marL="0" indent="0">
                <a:spcBef>
                  <a:spcPts val="0"/>
                </a:spcBef>
                <a:buFont typeface="Arial"/>
                <a:buNone/>
              </a:pPr>
              <a:r>
                <a:rPr lang="en-US" sz="1600" i="1" dirty="0" err="1">
                  <a:solidFill>
                    <a:schemeClr val="tx2"/>
                  </a:solidFill>
                </a:rPr>
                <a:t>Metrization</a:t>
              </a:r>
              <a:r>
                <a:rPr lang="en-US" sz="1600" i="1" dirty="0">
                  <a:solidFill>
                    <a:schemeClr val="tx2"/>
                  </a:solidFill>
                </a:rPr>
                <a:t> and simulation of controlled hybrid systems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F98FFF5-0D0E-4132-B582-E62AAFA48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39702" y="6183733"/>
              <a:ext cx="685801" cy="685801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46A40F7-4FE9-4FFA-9616-5E643697DC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38" y="6185318"/>
              <a:ext cx="689429" cy="689429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80F5915-92AB-4CF0-95A0-2A93B0E43C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0273" y="6184723"/>
              <a:ext cx="689429" cy="692964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6439F78-0EB1-477F-92A8-3DECF461FE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25503" y="6187439"/>
              <a:ext cx="685801" cy="685801"/>
            </a:xfrm>
            <a:prstGeom prst="rect">
              <a:avLst/>
            </a:prstGeom>
          </p:spPr>
        </p:pic>
      </p:grpSp>
      <p:sp>
        <p:nvSpPr>
          <p:cNvPr id="27" name="Text Placeholder 1">
            <a:extLst>
              <a:ext uri="{FF2B5EF4-FFF2-40B4-BE49-F238E27FC236}">
                <a16:creationId xmlns:a16="http://schemas.microsoft.com/office/drawing/2014/main" id="{CDEB94ED-8CAB-43DA-906B-D738670C980C}"/>
              </a:ext>
            </a:extLst>
          </p:cNvPr>
          <p:cNvSpPr txBox="1">
            <a:spLocks/>
          </p:cNvSpPr>
          <p:nvPr/>
        </p:nvSpPr>
        <p:spPr>
          <a:xfrm>
            <a:off x="0" y="221068"/>
            <a:ext cx="9144000" cy="95267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how to measure </a:t>
            </a:r>
            <a:r>
              <a:rPr lang="en-US" dirty="0"/>
              <a:t>distance?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86F5EECC-BDBA-4D74-B135-20CA275DDB26}"/>
              </a:ext>
            </a:extLst>
          </p:cNvPr>
          <p:cNvSpPr txBox="1">
            <a:spLocks/>
          </p:cNvSpPr>
          <p:nvPr/>
        </p:nvSpPr>
        <p:spPr>
          <a:xfrm>
            <a:off x="-461213" y="4094417"/>
            <a:ext cx="10058400" cy="1872842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tx2"/>
                </a:solidFill>
              </a:rPr>
              <a:t>Theorem (Burden, Gonzalez, Vasudevan, </a:t>
            </a:r>
            <a:r>
              <a:rPr lang="en-US" sz="3600" b="1" i="1" dirty="0">
                <a:solidFill>
                  <a:schemeClr val="tx2"/>
                </a:solidFill>
              </a:rPr>
              <a:t>et al</a:t>
            </a:r>
            <a:r>
              <a:rPr lang="en-US" sz="3600" b="1" dirty="0">
                <a:solidFill>
                  <a:schemeClr val="tx2"/>
                </a:solidFill>
              </a:rPr>
              <a:t>): 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i="1" dirty="0">
                <a:solidFill>
                  <a:schemeClr val="tx2"/>
                </a:solidFill>
                <a:latin typeface="Georgia" panose="02040502050405020303" pitchFamily="18" charset="0"/>
              </a:rPr>
              <a:t>d</a:t>
            </a:r>
            <a:r>
              <a:rPr lang="en-US" sz="3600" dirty="0">
                <a:solidFill>
                  <a:schemeClr val="tx2"/>
                </a:solidFill>
                <a:latin typeface="Georgia" panose="02040502050405020303" pitchFamily="18" charset="0"/>
              </a:rPr>
              <a:t>(</a:t>
            </a:r>
            <a:r>
              <a:rPr lang="en-US" sz="3600" i="1" dirty="0">
                <a:solidFill>
                  <a:schemeClr val="tx2"/>
                </a:solidFill>
                <a:latin typeface="Georgia" panose="02040502050405020303" pitchFamily="18" charset="0"/>
              </a:rPr>
              <a:t>x</a:t>
            </a:r>
            <a:r>
              <a:rPr lang="en-US" sz="3600" i="1" baseline="30000" dirty="0">
                <a:solidFill>
                  <a:schemeClr val="tx2"/>
                </a:solidFill>
                <a:latin typeface="Georgia" panose="02040502050405020303" pitchFamily="18" charset="0"/>
              </a:rPr>
              <a:t> -</a:t>
            </a:r>
            <a:r>
              <a:rPr lang="en-US" sz="3600" i="1" dirty="0">
                <a:solidFill>
                  <a:schemeClr val="tx2"/>
                </a:solidFill>
                <a:latin typeface="Georgia" panose="02040502050405020303" pitchFamily="18" charset="0"/>
              </a:rPr>
              <a:t>, x</a:t>
            </a:r>
            <a:r>
              <a:rPr lang="en-US" sz="3600" i="1" baseline="30000" dirty="0">
                <a:solidFill>
                  <a:schemeClr val="tx2"/>
                </a:solidFill>
                <a:latin typeface="Georgia" panose="02040502050405020303" pitchFamily="18" charset="0"/>
              </a:rPr>
              <a:t> +</a:t>
            </a:r>
            <a:r>
              <a:rPr lang="en-US" sz="3600" dirty="0">
                <a:solidFill>
                  <a:schemeClr val="tx2"/>
                </a:solidFill>
                <a:latin typeface="Georgia" panose="02040502050405020303" pitchFamily="18" charset="0"/>
              </a:rPr>
              <a:t>)</a:t>
            </a:r>
            <a:r>
              <a:rPr lang="en-US" sz="3600" i="1" dirty="0">
                <a:solidFill>
                  <a:schemeClr val="tx2"/>
                </a:solidFill>
                <a:latin typeface="Georgia" panose="02040502050405020303" pitchFamily="18" charset="0"/>
              </a:rPr>
              <a:t> = 0</a:t>
            </a:r>
            <a:r>
              <a:rPr lang="en-US" sz="3600" dirty="0">
                <a:solidFill>
                  <a:schemeClr val="tx2"/>
                </a:solidFill>
              </a:rPr>
              <a:t> determines a distance metric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dirty="0">
                <a:solidFill>
                  <a:schemeClr val="tx2"/>
                </a:solidFill>
              </a:rPr>
              <a:t>compatible with topological quotient </a:t>
            </a:r>
            <a:r>
              <a:rPr lang="en-US" sz="3600" i="1" dirty="0">
                <a:solidFill>
                  <a:schemeClr val="tx2"/>
                </a:solidFill>
                <a:latin typeface="Georgia" panose="02040502050405020303" pitchFamily="18" charset="0"/>
              </a:rPr>
              <a:t>x</a:t>
            </a:r>
            <a:r>
              <a:rPr lang="en-US" sz="3600" i="1" baseline="30000" dirty="0">
                <a:solidFill>
                  <a:schemeClr val="tx2"/>
                </a:solidFill>
                <a:latin typeface="Georgia" panose="02040502050405020303" pitchFamily="18" charset="0"/>
              </a:rPr>
              <a:t> -</a:t>
            </a:r>
            <a:r>
              <a:rPr lang="en-US" sz="3600" i="1" dirty="0">
                <a:solidFill>
                  <a:schemeClr val="tx2"/>
                </a:solidFill>
                <a:latin typeface="Georgia" panose="02040502050405020303" pitchFamily="18" charset="0"/>
              </a:rPr>
              <a:t> ~ x</a:t>
            </a:r>
            <a:r>
              <a:rPr lang="en-US" sz="3600" i="1" baseline="30000" dirty="0">
                <a:solidFill>
                  <a:schemeClr val="tx2"/>
                </a:solidFill>
                <a:latin typeface="Georgia" panose="02040502050405020303" pitchFamily="18" charset="0"/>
              </a:rPr>
              <a:t> +</a:t>
            </a:r>
            <a:endParaRPr lang="en-US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94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uild="p"/>
      <p:bldP spid="46" grpId="0"/>
      <p:bldP spid="47" grpId="0"/>
      <p:bldP spid="2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9DB89BC5-7141-4B60-8248-420770FD9B3A}"/>
              </a:ext>
            </a:extLst>
          </p:cNvPr>
          <p:cNvSpPr txBox="1">
            <a:spLocks/>
          </p:cNvSpPr>
          <p:nvPr/>
        </p:nvSpPr>
        <p:spPr>
          <a:xfrm>
            <a:off x="-461213" y="1222811"/>
            <a:ext cx="10058400" cy="4579296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tx2"/>
                </a:solidFill>
              </a:rPr>
              <a:t>Theorem (</a:t>
            </a:r>
            <a:r>
              <a:rPr lang="en-US" sz="3600" b="1" dirty="0" err="1">
                <a:solidFill>
                  <a:schemeClr val="tx2"/>
                </a:solidFill>
              </a:rPr>
              <a:t>Lohmiller</a:t>
            </a:r>
            <a:r>
              <a:rPr lang="en-US" sz="3600" b="1" dirty="0">
                <a:solidFill>
                  <a:schemeClr val="tx2"/>
                </a:solidFill>
              </a:rPr>
              <a:t> &amp; </a:t>
            </a:r>
            <a:r>
              <a:rPr lang="en-US" sz="3600" b="1" dirty="0" err="1">
                <a:solidFill>
                  <a:schemeClr val="tx2"/>
                </a:solidFill>
              </a:rPr>
              <a:t>Slotine</a:t>
            </a:r>
            <a:r>
              <a:rPr lang="en-US" sz="3600" b="1" dirty="0">
                <a:solidFill>
                  <a:schemeClr val="tx2"/>
                </a:solidFill>
              </a:rPr>
              <a:t>):  </a:t>
            </a:r>
            <a:r>
              <a:rPr lang="en-US" sz="3600" dirty="0">
                <a:solidFill>
                  <a:schemeClr val="tx2"/>
                </a:solidFill>
              </a:rPr>
              <a:t>if the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tx2"/>
                </a:solidFill>
              </a:rPr>
              <a:t>   or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3600" b="1" dirty="0">
              <a:solidFill>
                <a:schemeClr val="tx2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dirty="0">
                <a:solidFill>
                  <a:schemeClr val="tx2"/>
                </a:solidFill>
              </a:rPr>
              <a:t>dynamics are </a:t>
            </a:r>
            <a:r>
              <a:rPr lang="en-US" sz="3600" b="1" i="1" dirty="0">
                <a:solidFill>
                  <a:schemeClr val="tx2"/>
                </a:solidFill>
              </a:rPr>
              <a:t>infinitesimally</a:t>
            </a:r>
            <a:r>
              <a:rPr lang="en-US" sz="3600" dirty="0">
                <a:solidFill>
                  <a:schemeClr val="tx2"/>
                </a:solidFill>
              </a:rPr>
              <a:t> contractive,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tx2"/>
                </a:solidFill>
              </a:rPr>
              <a:t>      or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800" b="1" dirty="0">
              <a:solidFill>
                <a:schemeClr val="tx2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dirty="0">
                <a:solidFill>
                  <a:schemeClr val="tx2"/>
                </a:solidFill>
              </a:rPr>
              <a:t>then the dynamics are </a:t>
            </a:r>
            <a:r>
              <a:rPr lang="en-US" sz="3600" b="1" i="1" dirty="0">
                <a:solidFill>
                  <a:schemeClr val="tx2"/>
                </a:solidFill>
              </a:rPr>
              <a:t>globally</a:t>
            </a:r>
            <a:r>
              <a:rPr lang="en-US" sz="3600" dirty="0">
                <a:solidFill>
                  <a:schemeClr val="tx2"/>
                </a:solidFill>
              </a:rPr>
              <a:t> contractive,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3600" dirty="0">
              <a:solidFill>
                <a:schemeClr val="tx2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dirty="0">
                <a:solidFill>
                  <a:schemeClr val="tx2"/>
                </a:solidFill>
              </a:rPr>
              <a:t>i.e. </a:t>
            </a:r>
            <a:r>
              <a:rPr lang="en-US" sz="3600" b="1" dirty="0">
                <a:solidFill>
                  <a:schemeClr val="tx2"/>
                </a:solidFill>
              </a:rPr>
              <a:t>distances decrease at an exponential rate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16" name="Text Placeholder 2"/>
          <p:cNvSpPr txBox="1">
            <a:spLocks/>
          </p:cNvSpPr>
          <p:nvPr/>
        </p:nvSpPr>
        <p:spPr>
          <a:xfrm>
            <a:off x="3197836" y="1574846"/>
            <a:ext cx="5946164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A1DEB3F6-15FC-48D3-AF93-8CE3EF4B97A7}"/>
              </a:ext>
            </a:extLst>
          </p:cNvPr>
          <p:cNvSpPr txBox="1">
            <a:spLocks/>
          </p:cNvSpPr>
          <p:nvPr/>
        </p:nvSpPr>
        <p:spPr>
          <a:xfrm>
            <a:off x="0" y="104983"/>
            <a:ext cx="9144000" cy="95267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contraction in </a:t>
            </a:r>
            <a:r>
              <a:rPr lang="en-US" dirty="0"/>
              <a:t>classical </a:t>
            </a:r>
            <a:r>
              <a:rPr lang="en-US" b="0" dirty="0"/>
              <a:t>dynamics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0A320179-40B1-4711-AF9B-49012C2952FA}"/>
              </a:ext>
            </a:extLst>
          </p:cNvPr>
          <p:cNvSpPr txBox="1">
            <a:spLocks/>
          </p:cNvSpPr>
          <p:nvPr/>
        </p:nvSpPr>
        <p:spPr>
          <a:xfrm>
            <a:off x="2338" y="6132411"/>
            <a:ext cx="9141662" cy="683059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600" dirty="0" err="1">
                <a:solidFill>
                  <a:schemeClr val="tx2"/>
                </a:solidFill>
              </a:rPr>
              <a:t>Lohmiller</a:t>
            </a:r>
            <a:r>
              <a:rPr lang="en-US" sz="1600" dirty="0">
                <a:solidFill>
                  <a:schemeClr val="tx2"/>
                </a:solidFill>
              </a:rPr>
              <a:t>, </a:t>
            </a:r>
            <a:r>
              <a:rPr lang="en-US" sz="1600" dirty="0" err="1">
                <a:solidFill>
                  <a:schemeClr val="tx2"/>
                </a:solidFill>
              </a:rPr>
              <a:t>Slotine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i="1" dirty="0" err="1">
                <a:solidFill>
                  <a:schemeClr val="tx2"/>
                </a:solidFill>
              </a:rPr>
              <a:t>Automatica</a:t>
            </a:r>
            <a:r>
              <a:rPr lang="en-US" sz="1600" dirty="0">
                <a:solidFill>
                  <a:schemeClr val="tx2"/>
                </a:solidFill>
              </a:rPr>
              <a:t> 1998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600" i="1" dirty="0">
                <a:solidFill>
                  <a:schemeClr val="tx2"/>
                </a:solidFill>
              </a:rPr>
              <a:t>On contraction analysis for nonlinear systems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7888877-0915-47F3-AA10-EAE6459ED007}"/>
              </a:ext>
            </a:extLst>
          </p:cNvPr>
          <p:cNvGrpSpPr/>
          <p:nvPr/>
        </p:nvGrpSpPr>
        <p:grpSpPr>
          <a:xfrm>
            <a:off x="347680" y="1838927"/>
            <a:ext cx="8448640" cy="958862"/>
            <a:chOff x="347680" y="1838927"/>
            <a:chExt cx="8448640" cy="95886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72D6BA4-B766-4BC8-A6C2-ADB5162EDCA4}"/>
                </a:ext>
              </a:extLst>
            </p:cNvPr>
            <p:cNvGrpSpPr/>
            <p:nvPr/>
          </p:nvGrpSpPr>
          <p:grpSpPr>
            <a:xfrm>
              <a:off x="347680" y="1843537"/>
              <a:ext cx="4453627" cy="954252"/>
              <a:chOff x="347680" y="1843537"/>
              <a:chExt cx="4453627" cy="954252"/>
            </a:xfrm>
          </p:grpSpPr>
          <p:sp>
            <p:nvSpPr>
              <p:cNvPr id="26" name="Text Placeholder 1">
                <a:extLst>
                  <a:ext uri="{FF2B5EF4-FFF2-40B4-BE49-F238E27FC236}">
                    <a16:creationId xmlns:a16="http://schemas.microsoft.com/office/drawing/2014/main" id="{089D1340-311B-4BB1-A379-6DA987B9BA1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7680" y="1843537"/>
                <a:ext cx="4453627" cy="683060"/>
              </a:xfrm>
              <a:prstGeom prst="rect">
                <a:avLst/>
              </a:prstGeom>
            </p:spPr>
            <p:txBody>
              <a:bodyPr anchor="t">
                <a:normAutofit/>
              </a:bodyPr>
              <a:lstStyle>
                <a:lvl1pPr marL="0" indent="0" algn="ctr" defTabSz="457200" rtl="0" eaLnBrk="1" latinLnBrk="0" hangingPunct="1">
                  <a:lnSpc>
                    <a:spcPct val="90000"/>
                  </a:lnSpc>
                  <a:spcBef>
                    <a:spcPct val="20000"/>
                  </a:spcBef>
                  <a:buFont typeface="Arial"/>
                  <a:buNone/>
                  <a:defRPr sz="4800" b="1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3600" b="0" dirty="0"/>
                  <a:t>continuous-time</a:t>
                </a:r>
              </a:p>
            </p:txBody>
          </p:sp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36D6F83E-F958-426C-8A8F-C16ABC1514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799730" y="2469700"/>
                <a:ext cx="1549526" cy="328089"/>
              </a:xfrm>
              <a:prstGeom prst="rect">
                <a:avLst/>
              </a:prstGeom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D8FFD87-5850-4812-A1BD-52F239821EAC}"/>
                </a:ext>
              </a:extLst>
            </p:cNvPr>
            <p:cNvGrpSpPr/>
            <p:nvPr/>
          </p:nvGrpSpPr>
          <p:grpSpPr>
            <a:xfrm>
              <a:off x="4342693" y="1838927"/>
              <a:ext cx="4453627" cy="958862"/>
              <a:chOff x="4342693" y="1838927"/>
              <a:chExt cx="4453627" cy="958862"/>
            </a:xfrm>
          </p:grpSpPr>
          <p:sp>
            <p:nvSpPr>
              <p:cNvPr id="27" name="Text Placeholder 1">
                <a:extLst>
                  <a:ext uri="{FF2B5EF4-FFF2-40B4-BE49-F238E27FC236}">
                    <a16:creationId xmlns:a16="http://schemas.microsoft.com/office/drawing/2014/main" id="{3AC09B80-53EC-42C5-84EF-6486EF13A8C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342693" y="1838927"/>
                <a:ext cx="4453627" cy="683060"/>
              </a:xfrm>
              <a:prstGeom prst="rect">
                <a:avLst/>
              </a:prstGeom>
            </p:spPr>
            <p:txBody>
              <a:bodyPr anchor="t">
                <a:normAutofit/>
              </a:bodyPr>
              <a:lstStyle>
                <a:lvl1pPr marL="0" indent="0" algn="ctr" defTabSz="457200" rtl="0" eaLnBrk="1" latinLnBrk="0" hangingPunct="1">
                  <a:lnSpc>
                    <a:spcPct val="90000"/>
                  </a:lnSpc>
                  <a:spcBef>
                    <a:spcPct val="20000"/>
                  </a:spcBef>
                  <a:buFont typeface="Arial"/>
                  <a:buNone/>
                  <a:defRPr sz="4800" b="1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3600" b="0" dirty="0"/>
                  <a:t>discrete-time</a:t>
                </a:r>
              </a:p>
            </p:txBody>
          </p:sp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D047C9F6-291F-4B7D-A901-6F8DFDB30B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80110" y="2434123"/>
                <a:ext cx="1778791" cy="363666"/>
              </a:xfrm>
              <a:prstGeom prst="rect">
                <a:avLst/>
              </a:prstGeom>
            </p:spPr>
          </p:pic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9A7DDE4-637F-4DF5-B8DF-145C16FCE3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701" y="3568770"/>
            <a:ext cx="3557584" cy="3952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C4F3F1-0074-405B-807F-1D08D5DF47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6654" y="3635966"/>
            <a:ext cx="2205701" cy="3280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5553E06-B4FF-469A-A2D9-4DA31C7A78C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977"/>
          <a:stretch/>
        </p:blipFill>
        <p:spPr>
          <a:xfrm>
            <a:off x="3118853" y="4735036"/>
            <a:ext cx="3364907" cy="39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75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EFA3BE-453C-4BDA-BCB9-BBEFA6CB04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573078"/>
            <a:ext cx="9144000" cy="681298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tracking through contact-rich dynamics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B05D84-1D4F-4221-BBBE-27E3AAF3A3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5637" y="0"/>
            <a:ext cx="8312727" cy="547269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today’s talk: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A480AFA7-56A2-419F-B221-205B05FC9008}"/>
              </a:ext>
            </a:extLst>
          </p:cNvPr>
          <p:cNvSpPr txBox="1">
            <a:spLocks/>
          </p:cNvSpPr>
          <p:nvPr/>
        </p:nvSpPr>
        <p:spPr>
          <a:xfrm>
            <a:off x="0" y="2576690"/>
            <a:ext cx="4692318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cs typeface="Calibri" charset="0"/>
              </a:rPr>
              <a:t>1. what is it?</a:t>
            </a:r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448EC70E-E210-43D5-8782-D44FF13B7307}"/>
              </a:ext>
            </a:extLst>
          </p:cNvPr>
          <p:cNvSpPr txBox="1">
            <a:spLocks/>
          </p:cNvSpPr>
          <p:nvPr/>
        </p:nvSpPr>
        <p:spPr>
          <a:xfrm>
            <a:off x="4802780" y="5168158"/>
            <a:ext cx="4030414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200" b="1" dirty="0">
                <a:solidFill>
                  <a:srgbClr val="000000"/>
                </a:solidFill>
              </a:rPr>
              <a:t>3. how can we get it?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cs typeface="Calibri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CC16BB3-40D3-4688-89B0-E700EC1028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06" y="3822520"/>
            <a:ext cx="4245227" cy="1267987"/>
          </a:xfrm>
          <a:prstGeom prst="rect">
            <a:avLst/>
          </a:prstGeom>
        </p:spPr>
      </p:pic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48DD2E67-5361-4332-BA88-849C289DD7D3}"/>
              </a:ext>
            </a:extLst>
          </p:cNvPr>
          <p:cNvSpPr txBox="1">
            <a:spLocks/>
          </p:cNvSpPr>
          <p:nvPr/>
        </p:nvSpPr>
        <p:spPr>
          <a:xfrm>
            <a:off x="106217" y="5165304"/>
            <a:ext cx="4692318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cs typeface="Calibri" charset="0"/>
              </a:rPr>
              <a:t>2. why is it hard?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38936CC-0BF3-4431-8B5F-83EB22A24032}"/>
              </a:ext>
            </a:extLst>
          </p:cNvPr>
          <p:cNvGrpSpPr/>
          <p:nvPr/>
        </p:nvGrpSpPr>
        <p:grpSpPr>
          <a:xfrm>
            <a:off x="20086" y="1012479"/>
            <a:ext cx="4701030" cy="1572638"/>
            <a:chOff x="20086" y="1092142"/>
            <a:chExt cx="4701030" cy="157263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5E95E75-C6B3-4585-888C-08933D3CA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680" y="1092142"/>
              <a:ext cx="705236" cy="1572638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7600E9E-0794-4298-AA02-F51F9D8BE8D9}"/>
                </a:ext>
              </a:extLst>
            </p:cNvPr>
            <p:cNvGrpSpPr/>
            <p:nvPr/>
          </p:nvGrpSpPr>
          <p:grpSpPr>
            <a:xfrm>
              <a:off x="20086" y="1362630"/>
              <a:ext cx="4701030" cy="1302150"/>
              <a:chOff x="20086" y="1362630"/>
              <a:chExt cx="4701030" cy="1302150"/>
            </a:xfrm>
          </p:grpSpPr>
          <p:sp>
            <p:nvSpPr>
              <p:cNvPr id="14" name="Curved Right Arrow 21">
                <a:extLst>
                  <a:ext uri="{FF2B5EF4-FFF2-40B4-BE49-F238E27FC236}">
                    <a16:creationId xmlns:a16="http://schemas.microsoft.com/office/drawing/2014/main" id="{60D7D605-B583-486B-81E5-B639540CE4A5}"/>
                  </a:ext>
                </a:extLst>
              </p:cNvPr>
              <p:cNvSpPr/>
              <p:nvPr/>
            </p:nvSpPr>
            <p:spPr>
              <a:xfrm rot="16200000" flipH="1">
                <a:off x="2150948" y="1800578"/>
                <a:ext cx="295450" cy="752672"/>
              </a:xfrm>
              <a:prstGeom prst="curvedRightArrow">
                <a:avLst>
                  <a:gd name="adj1" fmla="val 33166"/>
                  <a:gd name="adj2" fmla="val 55480"/>
                  <a:gd name="adj3" fmla="val 29294"/>
                </a:avLst>
              </a:prstGeom>
              <a:solidFill>
                <a:schemeClr val="tx2"/>
              </a:solidFill>
              <a:ln w="12700" cap="flat" cmpd="sng" algn="ctr">
                <a:solidFill>
                  <a:schemeClr val="tx2">
                    <a:lumMod val="95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9E22F0B8-48C7-4415-9365-3FFBA2B2E0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3223" y="1486041"/>
                <a:ext cx="1549472" cy="1178739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E7F43DE0-11DE-4635-B45E-879CF99876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5047" b="9353"/>
              <a:stretch/>
            </p:blipFill>
            <p:spPr>
              <a:xfrm>
                <a:off x="20086" y="1362630"/>
                <a:ext cx="705236" cy="1031661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FE45D089-9D53-492D-BADA-15E0ABA524A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5047" b="9353"/>
              <a:stretch/>
            </p:blipFill>
            <p:spPr>
              <a:xfrm>
                <a:off x="1217100" y="1559580"/>
                <a:ext cx="705236" cy="1031661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8980C716-87CA-42AD-99FA-98C060DAF6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239"/>
              <a:stretch/>
            </p:blipFill>
            <p:spPr>
              <a:xfrm>
                <a:off x="1974630" y="1391358"/>
                <a:ext cx="1549472" cy="1199883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4117F5B7-8B5A-4071-A484-D1462C3CDC1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77" b="6715"/>
              <a:stretch/>
            </p:blipFill>
            <p:spPr>
              <a:xfrm>
                <a:off x="3171644" y="1589656"/>
                <a:ext cx="1549472" cy="996470"/>
              </a:xfrm>
              <a:prstGeom prst="rect">
                <a:avLst/>
              </a:prstGeom>
            </p:spPr>
          </p:pic>
        </p:grpSp>
      </p:grpSp>
      <p:pic>
        <p:nvPicPr>
          <p:cNvPr id="30" name="Graphic 29">
            <a:extLst>
              <a:ext uri="{FF2B5EF4-FFF2-40B4-BE49-F238E27FC236}">
                <a16:creationId xmlns:a16="http://schemas.microsoft.com/office/drawing/2014/main" id="{F770D199-AF0F-4C29-8A88-C10A3658D9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55625" t="-1675" r="1" b="-3"/>
          <a:stretch/>
        </p:blipFill>
        <p:spPr>
          <a:xfrm>
            <a:off x="263569" y="3163000"/>
            <a:ext cx="4327940" cy="32598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B4319E7-6DDE-41E6-91C9-BB6488A867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50054" y="5719355"/>
            <a:ext cx="3557584" cy="39528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43FD24F-8DB1-4E5C-93F8-566DE89D75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63752" y="6266624"/>
            <a:ext cx="1747167" cy="32808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03B2553-DDB9-4B7E-BBC2-7861C4BBA275}"/>
              </a:ext>
            </a:extLst>
          </p:cNvPr>
          <p:cNvGrpSpPr/>
          <p:nvPr/>
        </p:nvGrpSpPr>
        <p:grpSpPr>
          <a:xfrm>
            <a:off x="4802779" y="1453244"/>
            <a:ext cx="3925585" cy="3771344"/>
            <a:chOff x="4802779" y="1453244"/>
            <a:chExt cx="3925585" cy="377134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B262FA0-9932-42F1-A09B-076E9B3FCBF0}"/>
                </a:ext>
              </a:extLst>
            </p:cNvPr>
            <p:cNvGrpSpPr/>
            <p:nvPr/>
          </p:nvGrpSpPr>
          <p:grpSpPr>
            <a:xfrm>
              <a:off x="4802779" y="1453244"/>
              <a:ext cx="3925585" cy="3745498"/>
              <a:chOff x="4802779" y="1803542"/>
              <a:chExt cx="3925585" cy="3745498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14A5C436-64AB-4C61-B1D4-79B5801CC81B}"/>
                  </a:ext>
                </a:extLst>
              </p:cNvPr>
              <p:cNvGrpSpPr/>
              <p:nvPr/>
            </p:nvGrpSpPr>
            <p:grpSpPr>
              <a:xfrm>
                <a:off x="5143654" y="1803542"/>
                <a:ext cx="3584710" cy="3409975"/>
                <a:chOff x="4857578" y="1596684"/>
                <a:chExt cx="3584710" cy="3409975"/>
              </a:xfrm>
            </p:grpSpPr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4184BE80-EA75-41CC-8D37-295B5F1E3C1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/>
                <a:srcRect r="62596"/>
                <a:stretch/>
              </p:blipFill>
              <p:spPr>
                <a:xfrm>
                  <a:off x="4857578" y="1596684"/>
                  <a:ext cx="1948804" cy="3409975"/>
                </a:xfrm>
                <a:prstGeom prst="rect">
                  <a:avLst/>
                </a:prstGeom>
              </p:spPr>
            </p:pic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C86FED61-8508-433E-A5C2-C892E36013E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/>
                <a:srcRect l="37477" r="30961"/>
                <a:stretch/>
              </p:blipFill>
              <p:spPr>
                <a:xfrm>
                  <a:off x="6797841" y="1596684"/>
                  <a:ext cx="1644447" cy="3409975"/>
                </a:xfrm>
                <a:prstGeom prst="rect">
                  <a:avLst/>
                </a:prstGeom>
              </p:spPr>
            </p:pic>
          </p:grpSp>
          <p:sp>
            <p:nvSpPr>
              <p:cNvPr id="31" name="Text Placeholder 3">
                <a:extLst>
                  <a:ext uri="{FF2B5EF4-FFF2-40B4-BE49-F238E27FC236}">
                    <a16:creationId xmlns:a16="http://schemas.microsoft.com/office/drawing/2014/main" id="{A47998E6-05C7-4767-8AEC-087C13383F23}"/>
                  </a:ext>
                </a:extLst>
              </p:cNvPr>
              <p:cNvSpPr txBox="1">
                <a:spLocks/>
              </p:cNvSpPr>
              <p:nvPr/>
            </p:nvSpPr>
            <p:spPr>
              <a:xfrm rot="16200000">
                <a:off x="3504653" y="3899678"/>
                <a:ext cx="2947488" cy="351235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0" indent="0" algn="ctr" defTabSz="457200" rtl="0" eaLnBrk="1" latinLnBrk="0" hangingPunct="1">
                  <a:lnSpc>
                    <a:spcPct val="90000"/>
                  </a:lnSpc>
                  <a:spcBef>
                    <a:spcPct val="20000"/>
                  </a:spcBef>
                  <a:buFont typeface="Arial"/>
                  <a:buNone/>
                  <a:defRPr sz="3600" b="0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0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charset="0"/>
                    <a:cs typeface="Calibri" charset="0"/>
                  </a:rPr>
                  <a:t>final rotational velocity</a:t>
                </a:r>
              </a:p>
            </p:txBody>
          </p:sp>
        </p:grpSp>
        <p:sp>
          <p:nvSpPr>
            <p:cNvPr id="37" name="Text Placeholder 3">
              <a:extLst>
                <a:ext uri="{FF2B5EF4-FFF2-40B4-BE49-F238E27FC236}">
                  <a16:creationId xmlns:a16="http://schemas.microsoft.com/office/drawing/2014/main" id="{8778D375-D6B6-4E23-81FE-DA9FB227ACC1}"/>
                </a:ext>
              </a:extLst>
            </p:cNvPr>
            <p:cNvSpPr txBox="1">
              <a:spLocks/>
            </p:cNvSpPr>
            <p:nvPr/>
          </p:nvSpPr>
          <p:spPr>
            <a:xfrm>
              <a:off x="5618714" y="4873353"/>
              <a:ext cx="2947488" cy="351235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ct val="20000"/>
                </a:spcBef>
                <a:buFont typeface="Arial"/>
                <a:buNone/>
                <a:defRPr sz="36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8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4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0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charset="0"/>
                  <a:cs typeface="Calibri" charset="0"/>
                </a:rPr>
                <a:t>initial rotation</a:t>
              </a: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AE494B38-F640-4512-9033-5A6C55BFD44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lum bright="-100000" contrast="-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74" r="28889" b="31369"/>
          <a:stretch/>
        </p:blipFill>
        <p:spPr>
          <a:xfrm>
            <a:off x="593753" y="6253922"/>
            <a:ext cx="4030414" cy="5793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 Placeholder 1">
                <a:extLst>
                  <a:ext uri="{FF2B5EF4-FFF2-40B4-BE49-F238E27FC236}">
                    <a16:creationId xmlns:a16="http://schemas.microsoft.com/office/drawing/2014/main" id="{DD719F3E-FFFC-47C8-9784-6CD8BEC351B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48779" y="5709279"/>
                <a:ext cx="5244003" cy="713828"/>
              </a:xfrm>
              <a:prstGeom prst="rect">
                <a:avLst/>
              </a:prstGeom>
            </p:spPr>
            <p:txBody>
              <a:bodyPr anchor="t">
                <a:noAutofit/>
              </a:bodyPr>
              <a:lstStyle>
                <a:lvl1pPr marL="0" indent="0" algn="ctr" defTabSz="457200" rtl="0" eaLnBrk="1" latinLnBrk="0" hangingPunct="1">
                  <a:lnSpc>
                    <a:spcPct val="90000"/>
                  </a:lnSpc>
                  <a:spcBef>
                    <a:spcPct val="20000"/>
                  </a:spcBef>
                  <a:buFont typeface="Arial"/>
                  <a:buNone/>
                  <a:defRPr sz="4800" b="1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sz="2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n-US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b="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9" name="Text Placeholder 1">
                <a:extLst>
                  <a:ext uri="{FF2B5EF4-FFF2-40B4-BE49-F238E27FC236}">
                    <a16:creationId xmlns:a16="http://schemas.microsoft.com/office/drawing/2014/main" id="{DD719F3E-FFFC-47C8-9784-6CD8BEC351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8779" y="5709279"/>
                <a:ext cx="5244003" cy="71382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59652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C2713E85-373B-4C57-B048-177EF569EEFB}"/>
              </a:ext>
            </a:extLst>
          </p:cNvPr>
          <p:cNvSpPr txBox="1">
            <a:spLocks/>
          </p:cNvSpPr>
          <p:nvPr/>
        </p:nvSpPr>
        <p:spPr>
          <a:xfrm>
            <a:off x="-461213" y="2224686"/>
            <a:ext cx="10058400" cy="1296841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endParaRPr lang="en-US" sz="4800" dirty="0">
              <a:solidFill>
                <a:schemeClr val="tx2"/>
              </a:solidFill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1339702" y="6174941"/>
            <a:ext cx="7804298" cy="683059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solidFill>
                  <a:schemeClr val="tx2"/>
                </a:solidFill>
              </a:rPr>
              <a:t>Johnson, Burden, </a:t>
            </a:r>
            <a:r>
              <a:rPr lang="en-US" sz="1600" dirty="0" err="1">
                <a:solidFill>
                  <a:schemeClr val="tx2"/>
                </a:solidFill>
              </a:rPr>
              <a:t>Koditschek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i="1" dirty="0">
                <a:solidFill>
                  <a:schemeClr val="tx2"/>
                </a:solidFill>
              </a:rPr>
              <a:t>IJRR</a:t>
            </a:r>
            <a:r>
              <a:rPr lang="en-US" sz="1600" dirty="0">
                <a:solidFill>
                  <a:schemeClr val="tx2"/>
                </a:solidFill>
              </a:rPr>
              <a:t> 2016 (arXiv:1502.01538)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>
                <a:solidFill>
                  <a:schemeClr val="tx2"/>
                </a:solidFill>
              </a:rPr>
              <a:t>A hybrid systems model for simple manipulation and self-manipulation systems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4943"/>
            <a:ext cx="685800" cy="685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35" y="6174941"/>
            <a:ext cx="689429" cy="694944"/>
          </a:xfrm>
          <a:prstGeom prst="rect">
            <a:avLst/>
          </a:prstGeom>
        </p:spPr>
      </p:pic>
      <p:sp>
        <p:nvSpPr>
          <p:cNvPr id="16" name="Text Placeholder 2"/>
          <p:cNvSpPr txBox="1">
            <a:spLocks/>
          </p:cNvSpPr>
          <p:nvPr/>
        </p:nvSpPr>
        <p:spPr>
          <a:xfrm>
            <a:off x="3197836" y="1585211"/>
            <a:ext cx="5946164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t="48893" b="24043"/>
          <a:stretch/>
        </p:blipFill>
        <p:spPr>
          <a:xfrm>
            <a:off x="86625" y="2356970"/>
            <a:ext cx="4718804" cy="4812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t="75465"/>
          <a:stretch/>
        </p:blipFill>
        <p:spPr>
          <a:xfrm>
            <a:off x="86625" y="2939175"/>
            <a:ext cx="4718804" cy="436288"/>
          </a:xfrm>
          <a:prstGeom prst="rect">
            <a:avLst/>
          </a:prstGeom>
        </p:spPr>
      </p:pic>
      <p:sp>
        <p:nvSpPr>
          <p:cNvPr id="19" name="Text Placeholder 2"/>
          <p:cNvSpPr txBox="1">
            <a:spLocks/>
          </p:cNvSpPr>
          <p:nvPr/>
        </p:nvSpPr>
        <p:spPr>
          <a:xfrm>
            <a:off x="4794679" y="2271507"/>
            <a:ext cx="4349321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tx2"/>
                </a:solidFill>
              </a:rPr>
              <a:t>continuous-time</a:t>
            </a:r>
          </a:p>
        </p:txBody>
      </p:sp>
      <p:sp>
        <p:nvSpPr>
          <p:cNvPr id="20" name="Text Placeholder 2"/>
          <p:cNvSpPr txBox="1">
            <a:spLocks/>
          </p:cNvSpPr>
          <p:nvPr/>
        </p:nvSpPr>
        <p:spPr>
          <a:xfrm>
            <a:off x="4805429" y="2838170"/>
            <a:ext cx="4338571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tx2"/>
                </a:solidFill>
              </a:rPr>
              <a:t>discrete-time (impact)</a:t>
            </a:r>
          </a:p>
        </p:txBody>
      </p:sp>
      <p:sp>
        <p:nvSpPr>
          <p:cNvPr id="32" name="Text Placeholder 3"/>
          <p:cNvSpPr txBox="1">
            <a:spLocks/>
          </p:cNvSpPr>
          <p:nvPr/>
        </p:nvSpPr>
        <p:spPr>
          <a:xfrm>
            <a:off x="-461213" y="4017579"/>
            <a:ext cx="10058400" cy="1692879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4800" dirty="0">
                <a:solidFill>
                  <a:schemeClr val="tx2"/>
                </a:solidFill>
              </a:rPr>
              <a:t>continuous-time </a:t>
            </a:r>
            <a:r>
              <a:rPr lang="en-US" sz="4800" b="1" i="1" dirty="0">
                <a:solidFill>
                  <a:schemeClr val="tx2"/>
                </a:solidFill>
              </a:rPr>
              <a:t>and</a:t>
            </a:r>
            <a:r>
              <a:rPr lang="en-US" sz="4800" dirty="0">
                <a:solidFill>
                  <a:schemeClr val="tx2"/>
                </a:solidFill>
              </a:rPr>
              <a:t> discrete-time interact in contact-rich dynamics</a:t>
            </a:r>
          </a:p>
        </p:txBody>
      </p: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A359627F-51A3-475A-A137-B60D24D61CA7}"/>
              </a:ext>
            </a:extLst>
          </p:cNvPr>
          <p:cNvSpPr txBox="1">
            <a:spLocks/>
          </p:cNvSpPr>
          <p:nvPr/>
        </p:nvSpPr>
        <p:spPr>
          <a:xfrm>
            <a:off x="0" y="104983"/>
            <a:ext cx="9144000" cy="95267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contact-rich </a:t>
            </a:r>
            <a:r>
              <a:rPr lang="en-US" b="0" dirty="0"/>
              <a:t>dynamics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ECD1A347-A1E0-4646-B3C2-3E687AE48AA0}"/>
              </a:ext>
            </a:extLst>
          </p:cNvPr>
          <p:cNvSpPr txBox="1">
            <a:spLocks/>
          </p:cNvSpPr>
          <p:nvPr/>
        </p:nvSpPr>
        <p:spPr>
          <a:xfrm>
            <a:off x="2812825" y="1017747"/>
            <a:ext cx="5946164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limbs in contact with ground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A9BA2A88-590D-43D4-AF35-16B56AC2C9D3}"/>
              </a:ext>
            </a:extLst>
          </p:cNvPr>
          <p:cNvSpPr txBox="1">
            <a:spLocks/>
          </p:cNvSpPr>
          <p:nvPr/>
        </p:nvSpPr>
        <p:spPr>
          <a:xfrm>
            <a:off x="3416967" y="1545608"/>
            <a:ext cx="5727033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ground penetration constraints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269A633-D2B7-4094-9FF9-C94D847CCE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000000">
                <a:tint val="45000"/>
                <a:satMod val="400000"/>
              </a:srgbClr>
            </a:duotone>
          </a:blip>
          <a:srcRect b="77679"/>
          <a:stretch/>
        </p:blipFill>
        <p:spPr>
          <a:xfrm>
            <a:off x="86625" y="1173744"/>
            <a:ext cx="4718804" cy="39691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8DA1AA8-011A-44F6-A729-3F511797F8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rgbClr val="000000">
                <a:tint val="45000"/>
                <a:satMod val="400000"/>
              </a:srgbClr>
            </a:duotone>
          </a:blip>
          <a:srcRect t="22651" b="52746"/>
          <a:stretch/>
        </p:blipFill>
        <p:spPr>
          <a:xfrm>
            <a:off x="86625" y="1631629"/>
            <a:ext cx="4718804" cy="43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32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54A9463-FDCF-43C9-9880-CDE4228FBBB7}"/>
              </a:ext>
            </a:extLst>
          </p:cNvPr>
          <p:cNvSpPr/>
          <p:nvPr/>
        </p:nvSpPr>
        <p:spPr>
          <a:xfrm>
            <a:off x="215154" y="107576"/>
            <a:ext cx="8702046" cy="2850777"/>
          </a:xfrm>
          <a:prstGeom prst="rect">
            <a:avLst/>
          </a:prstGeom>
          <a:solidFill>
            <a:schemeClr val="tx2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7C88D8B4-99C5-48FA-93E1-2B72339AC4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0229" y="300076"/>
            <a:ext cx="8283541" cy="248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156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94796D0-F4B5-437B-9224-A9619DDAD24A}"/>
              </a:ext>
            </a:extLst>
          </p:cNvPr>
          <p:cNvSpPr/>
          <p:nvPr/>
        </p:nvSpPr>
        <p:spPr>
          <a:xfrm>
            <a:off x="215154" y="107576"/>
            <a:ext cx="8702046" cy="2850777"/>
          </a:xfrm>
          <a:prstGeom prst="rect">
            <a:avLst/>
          </a:prstGeom>
          <a:solidFill>
            <a:schemeClr val="tx2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5437D6C-5E3C-4CBC-B9F2-93D7904E68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0229" y="300076"/>
            <a:ext cx="8283541" cy="2482886"/>
          </a:xfrm>
          <a:prstGeom prst="rect">
            <a:avLst/>
          </a:prstGeom>
        </p:spPr>
      </p:pic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D76B52A7-C4E1-46BD-B0AE-21C84186229E}"/>
              </a:ext>
            </a:extLst>
          </p:cNvPr>
          <p:cNvSpPr txBox="1">
            <a:spLocks/>
          </p:cNvSpPr>
          <p:nvPr/>
        </p:nvSpPr>
        <p:spPr>
          <a:xfrm>
            <a:off x="0" y="3057687"/>
            <a:ext cx="9144000" cy="95267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0" dirty="0"/>
              <a:t>can’t look at discrete-time alone … </a:t>
            </a:r>
          </a:p>
        </p:txBody>
      </p:sp>
    </p:spTree>
    <p:extLst>
      <p:ext uri="{BB962C8B-B14F-4D97-AF65-F5344CB8AC3E}">
        <p14:creationId xmlns:p14="http://schemas.microsoft.com/office/powerpoint/2010/main" val="23461324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2F4FF59-8D0A-4833-84D5-146C5A9E8AB0}"/>
              </a:ext>
            </a:extLst>
          </p:cNvPr>
          <p:cNvSpPr txBox="1">
            <a:spLocks/>
          </p:cNvSpPr>
          <p:nvPr/>
        </p:nvSpPr>
        <p:spPr>
          <a:xfrm>
            <a:off x="-1" y="5701410"/>
            <a:ext cx="9144000" cy="1103427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dirty="0" err="1">
                <a:solidFill>
                  <a:schemeClr val="tx2"/>
                </a:solidFill>
              </a:rPr>
              <a:t>Aizerman</a:t>
            </a:r>
            <a:r>
              <a:rPr lang="en-US" sz="1600" dirty="0">
                <a:solidFill>
                  <a:schemeClr val="tx2"/>
                </a:solidFill>
              </a:rPr>
              <a:t> &amp; </a:t>
            </a:r>
            <a:r>
              <a:rPr lang="en-US" sz="1600" dirty="0" err="1">
                <a:solidFill>
                  <a:schemeClr val="tx2"/>
                </a:solidFill>
              </a:rPr>
              <a:t>Gantmacher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i="1" dirty="0">
                <a:solidFill>
                  <a:schemeClr val="tx2"/>
                </a:solidFill>
              </a:rPr>
              <a:t>Quarterly Journal of Mechanics and Applied Mathematics </a:t>
            </a:r>
            <a:r>
              <a:rPr lang="en-US" sz="1600" dirty="0">
                <a:solidFill>
                  <a:schemeClr val="tx2"/>
                </a:solidFill>
              </a:rPr>
              <a:t>1958 </a:t>
            </a:r>
            <a:endParaRPr lang="en-US" sz="1600" i="1" dirty="0">
              <a:solidFill>
                <a:schemeClr val="tx2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>
                <a:solidFill>
                  <a:schemeClr val="tx2"/>
                </a:solidFill>
              </a:rPr>
              <a:t>Determination of Stability by Linear Approximation of a Periodic Solution of a System of Differential Equations with Discontinuous Right-Hand Sides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9ADA74-AD0C-455F-BEF2-1AFA0F3C5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549" y="4787648"/>
            <a:ext cx="7640903" cy="75895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E0FB04E-0241-4CBE-AAC8-242C15783CE0}"/>
              </a:ext>
            </a:extLst>
          </p:cNvPr>
          <p:cNvSpPr/>
          <p:nvPr/>
        </p:nvSpPr>
        <p:spPr>
          <a:xfrm>
            <a:off x="215154" y="107576"/>
            <a:ext cx="8702046" cy="2850777"/>
          </a:xfrm>
          <a:prstGeom prst="rect">
            <a:avLst/>
          </a:prstGeom>
          <a:solidFill>
            <a:schemeClr val="tx2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C2CD387-C56D-4A03-B87C-7400FE0C7E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0229" y="300076"/>
            <a:ext cx="8283541" cy="2482886"/>
          </a:xfrm>
          <a:prstGeom prst="rect">
            <a:avLst/>
          </a:prstGeom>
        </p:spPr>
      </p:pic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213128D6-49BC-431B-A227-EB11743AB913}"/>
              </a:ext>
            </a:extLst>
          </p:cNvPr>
          <p:cNvSpPr txBox="1">
            <a:spLocks/>
          </p:cNvSpPr>
          <p:nvPr/>
        </p:nvSpPr>
        <p:spPr>
          <a:xfrm>
            <a:off x="0" y="3057687"/>
            <a:ext cx="9144000" cy="95267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0" dirty="0"/>
              <a:t>can’t look at discrete-time alone … </a:t>
            </a: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143E8FE2-ADEF-455E-A534-9ABE3D42C2A2}"/>
              </a:ext>
            </a:extLst>
          </p:cNvPr>
          <p:cNvSpPr txBox="1">
            <a:spLocks/>
          </p:cNvSpPr>
          <p:nvPr/>
        </p:nvSpPr>
        <p:spPr>
          <a:xfrm>
            <a:off x="0" y="3834972"/>
            <a:ext cx="9144000" cy="952676"/>
          </a:xfrm>
          <a:prstGeom prst="rect">
            <a:avLst/>
          </a:prstGeom>
        </p:spPr>
        <p:txBody>
          <a:bodyPr anchor="ctr">
            <a:normAutofit fontScale="92500"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need interaction w/ continuous-time: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366DCE-2B64-47D0-ADD2-BB6F7FD498C1}"/>
              </a:ext>
            </a:extLst>
          </p:cNvPr>
          <p:cNvSpPr txBox="1">
            <a:spLocks/>
          </p:cNvSpPr>
          <p:nvPr/>
        </p:nvSpPr>
        <p:spPr>
          <a:xfrm>
            <a:off x="296202" y="5439643"/>
            <a:ext cx="5946164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330" lvl="1" indent="0">
              <a:buNone/>
            </a:pPr>
            <a:r>
              <a:rPr lang="en-US" dirty="0">
                <a:solidFill>
                  <a:schemeClr val="tx2"/>
                </a:solidFill>
              </a:rPr>
              <a:t>“saltation matrix”</a:t>
            </a:r>
          </a:p>
        </p:txBody>
      </p:sp>
      <p:sp>
        <p:nvSpPr>
          <p:cNvPr id="2" name="Arrow: Curved Right 1">
            <a:extLst>
              <a:ext uri="{FF2B5EF4-FFF2-40B4-BE49-F238E27FC236}">
                <a16:creationId xmlns:a16="http://schemas.microsoft.com/office/drawing/2014/main" id="{1AD75A65-0B96-4128-80C4-F2FF8FE1E7F8}"/>
              </a:ext>
            </a:extLst>
          </p:cNvPr>
          <p:cNvSpPr/>
          <p:nvPr/>
        </p:nvSpPr>
        <p:spPr>
          <a:xfrm>
            <a:off x="226262" y="5100612"/>
            <a:ext cx="407933" cy="685194"/>
          </a:xfrm>
          <a:prstGeom prst="curvedRightArrow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84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9DB89BC5-7141-4B60-8248-420770FD9B3A}"/>
              </a:ext>
            </a:extLst>
          </p:cNvPr>
          <p:cNvSpPr txBox="1">
            <a:spLocks/>
          </p:cNvSpPr>
          <p:nvPr/>
        </p:nvSpPr>
        <p:spPr>
          <a:xfrm>
            <a:off x="-461213" y="794014"/>
            <a:ext cx="10058400" cy="4579296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tx2"/>
                </a:solidFill>
              </a:rPr>
              <a:t>Theorem (Burden, Coogan):  </a:t>
            </a:r>
            <a:r>
              <a:rPr lang="en-US" sz="3600" dirty="0">
                <a:solidFill>
                  <a:schemeClr val="tx2"/>
                </a:solidFill>
              </a:rPr>
              <a:t>if the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tx2"/>
                </a:solidFill>
              </a:rPr>
              <a:t>   and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3600" b="1" dirty="0">
              <a:solidFill>
                <a:schemeClr val="tx2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dirty="0">
                <a:solidFill>
                  <a:schemeClr val="tx2"/>
                </a:solidFill>
              </a:rPr>
              <a:t>dynamics are </a:t>
            </a:r>
            <a:r>
              <a:rPr lang="en-US" sz="3600" b="1" i="1" dirty="0">
                <a:solidFill>
                  <a:schemeClr val="tx2"/>
                </a:solidFill>
              </a:rPr>
              <a:t>infinitesimally</a:t>
            </a:r>
            <a:r>
              <a:rPr lang="en-US" sz="3600" dirty="0">
                <a:solidFill>
                  <a:schemeClr val="tx2"/>
                </a:solidFill>
              </a:rPr>
              <a:t> contractive,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tx2"/>
                </a:solidFill>
              </a:rPr>
              <a:t>         and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800" b="1" dirty="0">
              <a:solidFill>
                <a:schemeClr val="tx2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dirty="0">
                <a:solidFill>
                  <a:schemeClr val="tx2"/>
                </a:solidFill>
              </a:rPr>
              <a:t>then combined dynamics </a:t>
            </a:r>
            <a:r>
              <a:rPr lang="en-US" sz="3600" b="1" i="1" dirty="0">
                <a:solidFill>
                  <a:schemeClr val="tx2"/>
                </a:solidFill>
              </a:rPr>
              <a:t>globally</a:t>
            </a:r>
            <a:r>
              <a:rPr lang="en-US" sz="3600" dirty="0">
                <a:solidFill>
                  <a:schemeClr val="tx2"/>
                </a:solidFill>
              </a:rPr>
              <a:t> contractive,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3600" dirty="0">
              <a:solidFill>
                <a:schemeClr val="tx2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dirty="0">
                <a:solidFill>
                  <a:schemeClr val="tx2"/>
                </a:solidFill>
              </a:rPr>
              <a:t>i.e. </a:t>
            </a:r>
            <a:r>
              <a:rPr lang="en-US" sz="3600" b="1" dirty="0">
                <a:solidFill>
                  <a:schemeClr val="tx2"/>
                </a:solidFill>
              </a:rPr>
              <a:t>distances decrease at an exponential rate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16" name="Text Placeholder 2"/>
          <p:cNvSpPr txBox="1">
            <a:spLocks/>
          </p:cNvSpPr>
          <p:nvPr/>
        </p:nvSpPr>
        <p:spPr>
          <a:xfrm>
            <a:off x="3197836" y="1146049"/>
            <a:ext cx="5946164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A1DEB3F6-15FC-48D3-AF93-8CE3EF4B97A7}"/>
              </a:ext>
            </a:extLst>
          </p:cNvPr>
          <p:cNvSpPr txBox="1">
            <a:spLocks/>
          </p:cNvSpPr>
          <p:nvPr/>
        </p:nvSpPr>
        <p:spPr>
          <a:xfrm>
            <a:off x="0" y="6679"/>
            <a:ext cx="9144000" cy="787335"/>
          </a:xfrm>
          <a:prstGeom prst="rect">
            <a:avLst/>
          </a:prstGeom>
        </p:spPr>
        <p:txBody>
          <a:bodyPr anchor="ctr">
            <a:normAutofit fontScale="92500"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contraction in </a:t>
            </a:r>
            <a:r>
              <a:rPr lang="en-US" dirty="0"/>
              <a:t>contact-rich </a:t>
            </a:r>
            <a:r>
              <a:rPr lang="en-US" b="0" dirty="0"/>
              <a:t>dynamics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7888877-0915-47F3-AA10-EAE6459ED007}"/>
              </a:ext>
            </a:extLst>
          </p:cNvPr>
          <p:cNvGrpSpPr/>
          <p:nvPr/>
        </p:nvGrpSpPr>
        <p:grpSpPr>
          <a:xfrm>
            <a:off x="347680" y="1410130"/>
            <a:ext cx="8448640" cy="958862"/>
            <a:chOff x="347680" y="1838927"/>
            <a:chExt cx="8448640" cy="95886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72D6BA4-B766-4BC8-A6C2-ADB5162EDCA4}"/>
                </a:ext>
              </a:extLst>
            </p:cNvPr>
            <p:cNvGrpSpPr/>
            <p:nvPr/>
          </p:nvGrpSpPr>
          <p:grpSpPr>
            <a:xfrm>
              <a:off x="347680" y="1843537"/>
              <a:ext cx="4453627" cy="954252"/>
              <a:chOff x="347680" y="1843537"/>
              <a:chExt cx="4453627" cy="954252"/>
            </a:xfrm>
          </p:grpSpPr>
          <p:sp>
            <p:nvSpPr>
              <p:cNvPr id="26" name="Text Placeholder 1">
                <a:extLst>
                  <a:ext uri="{FF2B5EF4-FFF2-40B4-BE49-F238E27FC236}">
                    <a16:creationId xmlns:a16="http://schemas.microsoft.com/office/drawing/2014/main" id="{089D1340-311B-4BB1-A379-6DA987B9BA1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7680" y="1843537"/>
                <a:ext cx="4453627" cy="683060"/>
              </a:xfrm>
              <a:prstGeom prst="rect">
                <a:avLst/>
              </a:prstGeom>
            </p:spPr>
            <p:txBody>
              <a:bodyPr anchor="t">
                <a:normAutofit/>
              </a:bodyPr>
              <a:lstStyle>
                <a:lvl1pPr marL="0" indent="0" algn="ctr" defTabSz="457200" rtl="0" eaLnBrk="1" latinLnBrk="0" hangingPunct="1">
                  <a:lnSpc>
                    <a:spcPct val="90000"/>
                  </a:lnSpc>
                  <a:spcBef>
                    <a:spcPct val="20000"/>
                  </a:spcBef>
                  <a:buFont typeface="Arial"/>
                  <a:buNone/>
                  <a:defRPr sz="4800" b="1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3600" b="0" dirty="0"/>
                  <a:t>continuous-time</a:t>
                </a:r>
              </a:p>
            </p:txBody>
          </p:sp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36D6F83E-F958-426C-8A8F-C16ABC1514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799730" y="2469700"/>
                <a:ext cx="1549526" cy="328089"/>
              </a:xfrm>
              <a:prstGeom prst="rect">
                <a:avLst/>
              </a:prstGeom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D8FFD87-5850-4812-A1BD-52F239821EAC}"/>
                </a:ext>
              </a:extLst>
            </p:cNvPr>
            <p:cNvGrpSpPr/>
            <p:nvPr/>
          </p:nvGrpSpPr>
          <p:grpSpPr>
            <a:xfrm>
              <a:off x="4342693" y="1838927"/>
              <a:ext cx="4453627" cy="958862"/>
              <a:chOff x="4342693" y="1838927"/>
              <a:chExt cx="4453627" cy="958862"/>
            </a:xfrm>
          </p:grpSpPr>
          <p:sp>
            <p:nvSpPr>
              <p:cNvPr id="27" name="Text Placeholder 1">
                <a:extLst>
                  <a:ext uri="{FF2B5EF4-FFF2-40B4-BE49-F238E27FC236}">
                    <a16:creationId xmlns:a16="http://schemas.microsoft.com/office/drawing/2014/main" id="{3AC09B80-53EC-42C5-84EF-6486EF13A8C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342693" y="1838927"/>
                <a:ext cx="4453627" cy="683060"/>
              </a:xfrm>
              <a:prstGeom prst="rect">
                <a:avLst/>
              </a:prstGeom>
            </p:spPr>
            <p:txBody>
              <a:bodyPr anchor="t">
                <a:normAutofit/>
              </a:bodyPr>
              <a:lstStyle>
                <a:lvl1pPr marL="0" indent="0" algn="ctr" defTabSz="457200" rtl="0" eaLnBrk="1" latinLnBrk="0" hangingPunct="1">
                  <a:lnSpc>
                    <a:spcPct val="90000"/>
                  </a:lnSpc>
                  <a:spcBef>
                    <a:spcPct val="20000"/>
                  </a:spcBef>
                  <a:buFont typeface="Arial"/>
                  <a:buNone/>
                  <a:defRPr sz="4800" b="1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3600" b="0" dirty="0"/>
                  <a:t>discrete-time</a:t>
                </a:r>
              </a:p>
            </p:txBody>
          </p:sp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D047C9F6-291F-4B7D-A901-6F8DFDB30B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80110" y="2434123"/>
                <a:ext cx="1778791" cy="363666"/>
              </a:xfrm>
              <a:prstGeom prst="rect">
                <a:avLst/>
              </a:prstGeom>
            </p:spPr>
          </p:pic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9A7DDE4-637F-4DF5-B8DF-145C16FCE3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701" y="3139973"/>
            <a:ext cx="3557584" cy="3952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0C2099-2B9E-4C02-A9CF-5361ECD71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2029" y="4306239"/>
            <a:ext cx="3359941" cy="3952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1B55B2-715D-451D-A90E-88BB0E072C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5921" y="3207169"/>
            <a:ext cx="1747167" cy="32808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4EB0264-1C59-41E7-95FE-C0A29CE64275}"/>
              </a:ext>
            </a:extLst>
          </p:cNvPr>
          <p:cNvGrpSpPr/>
          <p:nvPr/>
        </p:nvGrpSpPr>
        <p:grpSpPr>
          <a:xfrm>
            <a:off x="-6496" y="5482388"/>
            <a:ext cx="9183156" cy="1382366"/>
            <a:chOff x="-6496" y="5482388"/>
            <a:chExt cx="9183156" cy="1382366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B3FD498-1F77-4BA3-8527-232E215445F9}"/>
                </a:ext>
              </a:extLst>
            </p:cNvPr>
            <p:cNvGrpSpPr/>
            <p:nvPr/>
          </p:nvGrpSpPr>
          <p:grpSpPr>
            <a:xfrm>
              <a:off x="-6496" y="5482388"/>
              <a:ext cx="8496593" cy="692186"/>
              <a:chOff x="641439" y="6174941"/>
              <a:chExt cx="8496593" cy="692186"/>
            </a:xfrm>
          </p:grpSpPr>
          <p:sp>
            <p:nvSpPr>
              <p:cNvPr id="18" name="Text Placeholder 2">
                <a:extLst>
                  <a:ext uri="{FF2B5EF4-FFF2-40B4-BE49-F238E27FC236}">
                    <a16:creationId xmlns:a16="http://schemas.microsoft.com/office/drawing/2014/main" id="{9160474F-5BC1-4AB5-A882-CFE34FD9AE8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33734" y="6174941"/>
                <a:ext cx="7804298" cy="683059"/>
              </a:xfrm>
              <a:prstGeom prst="rect">
                <a:avLst/>
              </a:prstGeom>
            </p:spPr>
            <p:txBody>
              <a:bodyPr anchor="b"/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sz="1600" dirty="0">
                    <a:solidFill>
                      <a:schemeClr val="tx2"/>
                    </a:solidFill>
                  </a:rPr>
                  <a:t>Burden, Coogan </a:t>
                </a:r>
                <a:r>
                  <a:rPr lang="en-US" sz="1600" i="1" dirty="0">
                    <a:solidFill>
                      <a:schemeClr val="tx2"/>
                    </a:solidFill>
                  </a:rPr>
                  <a:t>IEEE TAC</a:t>
                </a:r>
                <a:r>
                  <a:rPr lang="en-US" sz="1600" dirty="0">
                    <a:solidFill>
                      <a:schemeClr val="tx2"/>
                    </a:solidFill>
                  </a:rPr>
                  <a:t> (conditionally accepted, 2021)</a:t>
                </a:r>
              </a:p>
              <a:p>
                <a:pPr marL="0" indent="0">
                  <a:spcBef>
                    <a:spcPts val="0"/>
                  </a:spcBef>
                  <a:buFont typeface="Arial"/>
                  <a:buNone/>
                </a:pPr>
                <a:r>
                  <a:rPr lang="en-US" sz="1600" i="1" dirty="0">
                    <a:solidFill>
                      <a:schemeClr val="tx2"/>
                    </a:solidFill>
                  </a:rPr>
                  <a:t>On infinitesimal contraction analysis for a class of hybrid systems</a:t>
                </a:r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E14FEAB0-6487-425B-8644-B089CFA6CE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41439" y="6177698"/>
                <a:ext cx="689429" cy="689429"/>
              </a:xfrm>
              <a:prstGeom prst="rect">
                <a:avLst/>
              </a:prstGeom>
            </p:spPr>
          </p:pic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D9C51AF-2CE1-4FAF-9C76-ACA5529B2FA9}"/>
                </a:ext>
              </a:extLst>
            </p:cNvPr>
            <p:cNvGrpSpPr/>
            <p:nvPr/>
          </p:nvGrpSpPr>
          <p:grpSpPr>
            <a:xfrm>
              <a:off x="0" y="6160645"/>
              <a:ext cx="9176660" cy="704109"/>
              <a:chOff x="0" y="6174941"/>
              <a:chExt cx="9176660" cy="704109"/>
            </a:xfrm>
          </p:grpSpPr>
          <p:sp>
            <p:nvSpPr>
              <p:cNvPr id="23" name="Text Placeholder 2">
                <a:extLst>
                  <a:ext uri="{FF2B5EF4-FFF2-40B4-BE49-F238E27FC236}">
                    <a16:creationId xmlns:a16="http://schemas.microsoft.com/office/drawing/2014/main" id="{214BE652-2E5B-4516-BFE3-2EC21AEAE34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72362" y="6174941"/>
                <a:ext cx="7804298" cy="683059"/>
              </a:xfrm>
              <a:prstGeom prst="rect">
                <a:avLst/>
              </a:prstGeom>
            </p:spPr>
            <p:txBody>
              <a:bodyPr anchor="b"/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sz="1600" dirty="0">
                    <a:solidFill>
                      <a:schemeClr val="tx2"/>
                    </a:solidFill>
                  </a:rPr>
                  <a:t>Burden, Libby, Coogan (</a:t>
                </a:r>
                <a:r>
                  <a:rPr lang="en-US" sz="1600" dirty="0" err="1">
                    <a:solidFill>
                      <a:schemeClr val="tx2"/>
                    </a:solidFill>
                  </a:rPr>
                  <a:t>arXiv</a:t>
                </a:r>
                <a:r>
                  <a:rPr lang="en-US" sz="1600" dirty="0">
                    <a:solidFill>
                      <a:schemeClr val="tx2"/>
                    </a:solidFill>
                  </a:rPr>
                  <a:t>: 1804.04122v2)</a:t>
                </a:r>
              </a:p>
              <a:p>
                <a:pPr marL="0" indent="0">
                  <a:spcBef>
                    <a:spcPts val="0"/>
                  </a:spcBef>
                  <a:buFont typeface="Arial"/>
                  <a:buNone/>
                </a:pPr>
                <a:r>
                  <a:rPr lang="en-US" sz="1600" i="1" dirty="0">
                    <a:solidFill>
                      <a:schemeClr val="tx2"/>
                    </a:solidFill>
                  </a:rPr>
                  <a:t>On contraction analysis for hybrid systems</a:t>
                </a:r>
              </a:p>
            </p:txBody>
          </p: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13E9C920-1F07-4EBC-9DFF-5FA59CD910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0" y="6186497"/>
                <a:ext cx="685799" cy="685799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C96C8FCF-A9E7-4D98-A759-EE06359CD6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82933" y="6189621"/>
                <a:ext cx="689429" cy="68942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31195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>
            <a:extLst>
              <a:ext uri="{FF2B5EF4-FFF2-40B4-BE49-F238E27FC236}">
                <a16:creationId xmlns:a16="http://schemas.microsoft.com/office/drawing/2014/main" id="{94A3B080-711B-491B-9857-D8222F2F839D}"/>
              </a:ext>
            </a:extLst>
          </p:cNvPr>
          <p:cNvGrpSpPr/>
          <p:nvPr/>
        </p:nvGrpSpPr>
        <p:grpSpPr>
          <a:xfrm>
            <a:off x="4925448" y="3620226"/>
            <a:ext cx="4216493" cy="3237774"/>
            <a:chOff x="4511039" y="3620226"/>
            <a:chExt cx="4216493" cy="3237774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50DE63DB-9C5D-4DD3-9C00-DA0251AA0C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2"/>
            <a:stretch/>
          </p:blipFill>
          <p:spPr>
            <a:xfrm>
              <a:off x="4785359" y="4489839"/>
              <a:ext cx="3942173" cy="2367924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E6B1BCC2-0B68-49D8-98CC-CD9A0B91DE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00" t="286" r="60889" b="73489"/>
            <a:stretch/>
          </p:blipFill>
          <p:spPr>
            <a:xfrm>
              <a:off x="6858000" y="5499835"/>
              <a:ext cx="624840" cy="502920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7AA93E2C-2676-4B57-BDDD-244B1A0E040D}"/>
                </a:ext>
              </a:extLst>
            </p:cNvPr>
            <p:cNvGrpSpPr/>
            <p:nvPr/>
          </p:nvGrpSpPr>
          <p:grpSpPr>
            <a:xfrm>
              <a:off x="4511039" y="3620226"/>
              <a:ext cx="4216493" cy="3237774"/>
              <a:chOff x="4511039" y="3620226"/>
              <a:chExt cx="4216493" cy="3237774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0D432EAA-7BBA-4A31-BC65-EA4EC471F2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311" t="72898"/>
              <a:stretch/>
            </p:blipFill>
            <p:spPr>
              <a:xfrm>
                <a:off x="6858000" y="3657102"/>
                <a:ext cx="1115921" cy="429532"/>
              </a:xfrm>
              <a:prstGeom prst="rect">
                <a:avLst/>
              </a:prstGeom>
            </p:spPr>
          </p:pic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78C6D9A3-ACE2-4402-A5FA-C9E15EE3E4D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272"/>
              <a:stretch/>
            </p:blipFill>
            <p:spPr>
              <a:xfrm>
                <a:off x="4511039" y="3620226"/>
                <a:ext cx="4216493" cy="3237774"/>
              </a:xfrm>
              <a:prstGeom prst="rect">
                <a:avLst/>
              </a:prstGeom>
            </p:spPr>
          </p:pic>
        </p:grpSp>
      </p:grp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0176F419-6D70-437B-9AFC-10D743520345}"/>
              </a:ext>
            </a:extLst>
          </p:cNvPr>
          <p:cNvSpPr txBox="1">
            <a:spLocks/>
          </p:cNvSpPr>
          <p:nvPr/>
        </p:nvSpPr>
        <p:spPr bwMode="auto">
          <a:xfrm>
            <a:off x="2899602" y="4414310"/>
            <a:ext cx="2633783" cy="562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69850" indent="0" algn="ctr" defTabSz="914400">
              <a:spcBef>
                <a:spcPts val="0"/>
              </a:spcBef>
              <a:buClr>
                <a:schemeClr val="tx2"/>
              </a:buClr>
              <a:buNone/>
            </a:pPr>
            <a:r>
              <a:rPr lang="en-US" altLang="en-US" b="1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decoupled </a:t>
            </a:r>
          </a:p>
          <a:p>
            <a:pPr marL="69850" indent="0" algn="ctr" defTabSz="914400">
              <a:spcBef>
                <a:spcPts val="0"/>
              </a:spcBef>
              <a:buClr>
                <a:schemeClr val="tx2"/>
              </a:buClr>
              <a:buNone/>
            </a:pPr>
            <a:r>
              <a:rPr lang="en-US" altLang="en-US" b="1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limbs</a:t>
            </a:r>
            <a:endParaRPr lang="en-US" altLang="en-US" b="1" kern="0" dirty="0">
              <a:solidFill>
                <a:schemeClr val="tx2"/>
              </a:solidFill>
              <a:latin typeface="Calibri" charset="0"/>
              <a:cs typeface="Calibri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D7FF950-332E-484E-8EBD-38EFEAC19F57}"/>
              </a:ext>
            </a:extLst>
          </p:cNvPr>
          <p:cNvGrpSpPr/>
          <p:nvPr/>
        </p:nvGrpSpPr>
        <p:grpSpPr>
          <a:xfrm>
            <a:off x="1" y="4425291"/>
            <a:ext cx="5196485" cy="566428"/>
            <a:chOff x="1" y="4425291"/>
            <a:chExt cx="5196485" cy="56642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9459DB2-72F6-49DD-B3C5-5946FD0245DA}"/>
                </a:ext>
              </a:extLst>
            </p:cNvPr>
            <p:cNvSpPr/>
            <p:nvPr/>
          </p:nvSpPr>
          <p:spPr>
            <a:xfrm>
              <a:off x="3315055" y="4425291"/>
              <a:ext cx="1881431" cy="540890"/>
            </a:xfrm>
            <a:prstGeom prst="round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Content Placeholder 2">
              <a:extLst>
                <a:ext uri="{FF2B5EF4-FFF2-40B4-BE49-F238E27FC236}">
                  <a16:creationId xmlns:a16="http://schemas.microsoft.com/office/drawing/2014/main" id="{45670644-F28C-4B23-9665-DDDDB377EDF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" y="4428866"/>
              <a:ext cx="3240060" cy="562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charset="2"/>
                <a:buChar char="l"/>
                <a:defRPr sz="3200">
                  <a:solidFill>
                    <a:srgbClr val="0033CC"/>
                  </a:solidFill>
                  <a:latin typeface="Calibri"/>
                  <a:ea typeface="ＭＳ Ｐゴシック" pitchFamily="-107" charset="-128"/>
                  <a:cs typeface="ＭＳ Ｐゴシック" charset="0"/>
                </a:defRPr>
              </a:lvl1pPr>
              <a:lvl2pPr marL="557213" indent="-2730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Char char="–"/>
                <a:defRPr sz="2800">
                  <a:solidFill>
                    <a:schemeClr val="tx1"/>
                  </a:solidFill>
                  <a:latin typeface="Calibri"/>
                  <a:ea typeface="ＭＳ Ｐゴシック" pitchFamily="-107" charset="-128"/>
                  <a:cs typeface="Calibri"/>
                </a:defRPr>
              </a:lvl2pPr>
              <a:lvl3pPr marL="547688" indent="366713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defRPr sz="1400">
                  <a:solidFill>
                    <a:schemeClr val="tx1"/>
                  </a:solidFill>
                  <a:latin typeface="Calibri"/>
                  <a:ea typeface="Calibri" charset="0"/>
                  <a:cs typeface="Calibri"/>
                </a:defRPr>
              </a:lvl3pPr>
              <a:lvl4pPr marL="1233488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0000"/>
                <a:buChar char="–"/>
                <a:defRPr sz="2000">
                  <a:solidFill>
                    <a:schemeClr val="tx1"/>
                  </a:solidFill>
                  <a:latin typeface="Calibri"/>
                  <a:ea typeface="Calibri" charset="0"/>
                  <a:cs typeface="Calibri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charset="2"/>
                <a:buChar char="l"/>
                <a:defRPr>
                  <a:solidFill>
                    <a:schemeClr val="tx1"/>
                  </a:solidFill>
                  <a:latin typeface="Calibri"/>
                  <a:ea typeface="Calibri" charset="0"/>
                  <a:cs typeface="Calibri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-107" charset="2"/>
                <a:buChar char="l"/>
                <a:defRPr sz="1600" b="1">
                  <a:solidFill>
                    <a:schemeClr val="tx1"/>
                  </a:solidFill>
                  <a:latin typeface="+mn-lt"/>
                  <a:ea typeface="ＭＳ Ｐゴシック" pitchFamily="-107" charset="-128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-107" charset="2"/>
                <a:buChar char="l"/>
                <a:defRPr sz="1600" b="1">
                  <a:solidFill>
                    <a:schemeClr val="tx1"/>
                  </a:solidFill>
                  <a:latin typeface="+mn-lt"/>
                  <a:ea typeface="ＭＳ Ｐゴシック" pitchFamily="-107" charset="-128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-107" charset="2"/>
                <a:buChar char="l"/>
                <a:defRPr sz="1600" b="1">
                  <a:solidFill>
                    <a:schemeClr val="tx1"/>
                  </a:solidFill>
                  <a:latin typeface="+mn-lt"/>
                  <a:ea typeface="ＭＳ Ｐゴシック" pitchFamily="-107" charset="-128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-107" charset="2"/>
                <a:buChar char="l"/>
                <a:defRPr sz="1600" b="1">
                  <a:solidFill>
                    <a:schemeClr val="tx1"/>
                  </a:solidFill>
                  <a:latin typeface="+mn-lt"/>
                  <a:ea typeface="ＭＳ Ｐゴシック" pitchFamily="-107" charset="-128"/>
                </a:defRPr>
              </a:lvl9pPr>
            </a:lstStyle>
            <a:p>
              <a:pPr marL="69850" indent="0" algn="r" defTabSz="914400">
                <a:spcBef>
                  <a:spcPts val="0"/>
                </a:spcBef>
                <a:buClr>
                  <a:schemeClr val="tx2"/>
                </a:buClr>
                <a:buNone/>
              </a:pPr>
              <a:r>
                <a:rPr lang="en-US" altLang="en-US" b="1" kern="0" dirty="0">
                  <a:solidFill>
                    <a:srgbClr val="FFC000"/>
                  </a:solidFill>
                  <a:latin typeface="Calibri" charset="0"/>
                  <a:ea typeface="ＭＳ Ｐゴシック" charset="-128"/>
                </a:rPr>
                <a:t>decoupled how?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E92839B4-67BB-4E3B-8EF5-F839F86914DF}"/>
              </a:ext>
            </a:extLst>
          </p:cNvPr>
          <p:cNvGrpSpPr/>
          <p:nvPr/>
        </p:nvGrpSpPr>
        <p:grpSpPr>
          <a:xfrm>
            <a:off x="2655113" y="68349"/>
            <a:ext cx="1947348" cy="4058502"/>
            <a:chOff x="2655113" y="68349"/>
            <a:chExt cx="1947348" cy="4058502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8021F6CD-5B0F-483A-9198-826713EED330}"/>
                </a:ext>
              </a:extLst>
            </p:cNvPr>
            <p:cNvGrpSpPr/>
            <p:nvPr/>
          </p:nvGrpSpPr>
          <p:grpSpPr>
            <a:xfrm>
              <a:off x="3106730" y="842766"/>
              <a:ext cx="1069628" cy="3284085"/>
              <a:chOff x="480058" y="383526"/>
              <a:chExt cx="1219203" cy="3743325"/>
            </a:xfrm>
          </p:grpSpPr>
          <p:pic>
            <p:nvPicPr>
              <p:cNvPr id="34" name="Graphic 33">
                <a:extLst>
                  <a:ext uri="{FF2B5EF4-FFF2-40B4-BE49-F238E27FC236}">
                    <a16:creationId xmlns:a16="http://schemas.microsoft.com/office/drawing/2014/main" id="{23CFBEA0-703B-4475-ACB9-B263809AF6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 rot="16200000">
                <a:off x="-782002" y="1645589"/>
                <a:ext cx="3743325" cy="1219200"/>
              </a:xfrm>
              <a:prstGeom prst="rect">
                <a:avLst/>
              </a:prstGeom>
            </p:spPr>
          </p:pic>
          <p:sp>
            <p:nvSpPr>
              <p:cNvPr id="36" name="Content Placeholder 2">
                <a:extLst>
                  <a:ext uri="{FF2B5EF4-FFF2-40B4-BE49-F238E27FC236}">
                    <a16:creationId xmlns:a16="http://schemas.microsoft.com/office/drawing/2014/main" id="{7AC51630-478A-49C5-84FB-0769E653D848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80059" y="449580"/>
                <a:ext cx="1219201" cy="5628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charset="2"/>
                  <a:buChar char="l"/>
                  <a:defRPr sz="3200">
                    <a:solidFill>
                      <a:srgbClr val="0033CC"/>
                    </a:solidFill>
                    <a:latin typeface="Calibri"/>
                    <a:ea typeface="ＭＳ Ｐゴシック" pitchFamily="-107" charset="-128"/>
                    <a:cs typeface="ＭＳ Ｐゴシック" charset="0"/>
                  </a:defRPr>
                </a:lvl1pPr>
                <a:lvl2pPr marL="557213" indent="-2730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Char char="–"/>
                  <a:defRPr sz="2800">
                    <a:solidFill>
                      <a:schemeClr val="tx1"/>
                    </a:solidFill>
                    <a:latin typeface="Calibri"/>
                    <a:ea typeface="ＭＳ Ｐゴシック" pitchFamily="-107" charset="-128"/>
                    <a:cs typeface="Calibri"/>
                  </a:defRPr>
                </a:lvl2pPr>
                <a:lvl3pPr marL="547688" indent="3667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defRPr sz="1400">
                    <a:solidFill>
                      <a:schemeClr val="tx1"/>
                    </a:solidFill>
                    <a:latin typeface="Calibri"/>
                    <a:ea typeface="Calibri" charset="0"/>
                    <a:cs typeface="Calibri"/>
                  </a:defRPr>
                </a:lvl3pPr>
                <a:lvl4pPr marL="1233488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0000"/>
                  <a:buChar char="–"/>
                  <a:defRPr sz="2000">
                    <a:solidFill>
                      <a:schemeClr val="tx1"/>
                    </a:solidFill>
                    <a:latin typeface="Calibri"/>
                    <a:ea typeface="Calibri" charset="0"/>
                    <a:cs typeface="Calibri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charset="2"/>
                  <a:buChar char="l"/>
                  <a:defRPr>
                    <a:solidFill>
                      <a:schemeClr val="tx1"/>
                    </a:solidFill>
                    <a:latin typeface="Calibri"/>
                    <a:ea typeface="Calibri" charset="0"/>
                    <a:cs typeface="Calibri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-107" charset="2"/>
                  <a:buChar char="l"/>
                  <a:defRPr sz="1600" b="1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-107" charset="2"/>
                  <a:buChar char="l"/>
                  <a:defRPr sz="1600" b="1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-107" charset="2"/>
                  <a:buChar char="l"/>
                  <a:defRPr sz="1600" b="1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-107" charset="2"/>
                  <a:buChar char="l"/>
                  <a:defRPr sz="1600" b="1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9pPr>
              </a:lstStyle>
              <a:p>
                <a:pPr marL="69850" indent="0" algn="ctr" defTabSz="914400">
                  <a:spcBef>
                    <a:spcPts val="0"/>
                  </a:spcBef>
                  <a:buClr>
                    <a:schemeClr val="tx2"/>
                  </a:buClr>
                  <a:buNone/>
                </a:pPr>
                <a:r>
                  <a:rPr lang="en-US" altLang="en-US" sz="2800" b="1" kern="0" dirty="0">
                    <a:solidFill>
                      <a:schemeClr val="tx2"/>
                    </a:solidFill>
                    <a:latin typeface="Calibri" charset="0"/>
                    <a:ea typeface="ＭＳ Ｐゴシック" charset="-128"/>
                  </a:rPr>
                  <a:t>body</a:t>
                </a:r>
                <a:endParaRPr lang="en-US" altLang="en-US" sz="2800" b="1" kern="0" dirty="0">
                  <a:solidFill>
                    <a:schemeClr val="tx2"/>
                  </a:solidFill>
                  <a:latin typeface="Calibri" charset="0"/>
                  <a:cs typeface="Calibri" charset="0"/>
                </a:endParaRPr>
              </a:p>
            </p:txBody>
          </p:sp>
          <p:sp>
            <p:nvSpPr>
              <p:cNvPr id="37" name="Content Placeholder 2">
                <a:extLst>
                  <a:ext uri="{FF2B5EF4-FFF2-40B4-BE49-F238E27FC236}">
                    <a16:creationId xmlns:a16="http://schemas.microsoft.com/office/drawing/2014/main" id="{5043C40F-598F-4DD3-8AEB-27804AD8D702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80058" y="3522754"/>
                <a:ext cx="1219201" cy="5628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charset="2"/>
                  <a:buChar char="l"/>
                  <a:defRPr sz="3200">
                    <a:solidFill>
                      <a:srgbClr val="0033CC"/>
                    </a:solidFill>
                    <a:latin typeface="Calibri"/>
                    <a:ea typeface="ＭＳ Ｐゴシック" pitchFamily="-107" charset="-128"/>
                    <a:cs typeface="ＭＳ Ｐゴシック" charset="0"/>
                  </a:defRPr>
                </a:lvl1pPr>
                <a:lvl2pPr marL="557213" indent="-2730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Char char="–"/>
                  <a:defRPr sz="2800">
                    <a:solidFill>
                      <a:schemeClr val="tx1"/>
                    </a:solidFill>
                    <a:latin typeface="Calibri"/>
                    <a:ea typeface="ＭＳ Ｐゴシック" pitchFamily="-107" charset="-128"/>
                    <a:cs typeface="Calibri"/>
                  </a:defRPr>
                </a:lvl2pPr>
                <a:lvl3pPr marL="547688" indent="3667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defRPr sz="1400">
                    <a:solidFill>
                      <a:schemeClr val="tx1"/>
                    </a:solidFill>
                    <a:latin typeface="Calibri"/>
                    <a:ea typeface="Calibri" charset="0"/>
                    <a:cs typeface="Calibri"/>
                  </a:defRPr>
                </a:lvl3pPr>
                <a:lvl4pPr marL="1233488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0000"/>
                  <a:buChar char="–"/>
                  <a:defRPr sz="2000">
                    <a:solidFill>
                      <a:schemeClr val="tx1"/>
                    </a:solidFill>
                    <a:latin typeface="Calibri"/>
                    <a:ea typeface="Calibri" charset="0"/>
                    <a:cs typeface="Calibri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charset="2"/>
                  <a:buChar char="l"/>
                  <a:defRPr>
                    <a:solidFill>
                      <a:schemeClr val="tx1"/>
                    </a:solidFill>
                    <a:latin typeface="Calibri"/>
                    <a:ea typeface="Calibri" charset="0"/>
                    <a:cs typeface="Calibri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-107" charset="2"/>
                  <a:buChar char="l"/>
                  <a:defRPr sz="1600" b="1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-107" charset="2"/>
                  <a:buChar char="l"/>
                  <a:defRPr sz="1600" b="1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-107" charset="2"/>
                  <a:buChar char="l"/>
                  <a:defRPr sz="1600" b="1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-107" charset="2"/>
                  <a:buChar char="l"/>
                  <a:defRPr sz="1600" b="1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9pPr>
              </a:lstStyle>
              <a:p>
                <a:pPr marL="69850" indent="0" algn="ctr" defTabSz="914400">
                  <a:spcBef>
                    <a:spcPts val="0"/>
                  </a:spcBef>
                  <a:buClr>
                    <a:schemeClr val="tx2"/>
                  </a:buClr>
                  <a:buNone/>
                </a:pPr>
                <a:r>
                  <a:rPr lang="en-US" altLang="en-US" sz="2800" b="1" kern="0" dirty="0">
                    <a:solidFill>
                      <a:schemeClr val="tx2"/>
                    </a:solidFill>
                    <a:latin typeface="Calibri" charset="0"/>
                    <a:ea typeface="ＭＳ Ｐゴシック" charset="-128"/>
                  </a:rPr>
                  <a:t>foot</a:t>
                </a:r>
                <a:endParaRPr lang="en-US" altLang="en-US" sz="2800" b="1" kern="0" dirty="0">
                  <a:solidFill>
                    <a:schemeClr val="tx2"/>
                  </a:solidFill>
                  <a:latin typeface="Calibri" charset="0"/>
                  <a:cs typeface="Calibri" charset="0"/>
                </a:endParaRPr>
              </a:p>
            </p:txBody>
          </p:sp>
        </p:grp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58FD545C-241E-4B72-81C5-9EFC6F70084F}"/>
                </a:ext>
              </a:extLst>
            </p:cNvPr>
            <p:cNvSpPr/>
            <p:nvPr/>
          </p:nvSpPr>
          <p:spPr>
            <a:xfrm>
              <a:off x="3003896" y="1513053"/>
              <a:ext cx="1244674" cy="1687329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2" name="Content Placeholder 2">
              <a:extLst>
                <a:ext uri="{FF2B5EF4-FFF2-40B4-BE49-F238E27FC236}">
                  <a16:creationId xmlns:a16="http://schemas.microsoft.com/office/drawing/2014/main" id="{AE327924-E9E9-44FF-AB05-29AA7AE6E2E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655113" y="68349"/>
              <a:ext cx="1947348" cy="384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charset="2"/>
                <a:buChar char="l"/>
                <a:defRPr sz="3200">
                  <a:solidFill>
                    <a:srgbClr val="0033CC"/>
                  </a:solidFill>
                  <a:latin typeface="Calibri"/>
                  <a:ea typeface="ＭＳ Ｐゴシック" pitchFamily="-107" charset="-128"/>
                  <a:cs typeface="ＭＳ Ｐゴシック" charset="0"/>
                </a:defRPr>
              </a:lvl1pPr>
              <a:lvl2pPr marL="557213" indent="-2730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Char char="–"/>
                <a:defRPr sz="2800">
                  <a:solidFill>
                    <a:schemeClr val="tx1"/>
                  </a:solidFill>
                  <a:latin typeface="Calibri"/>
                  <a:ea typeface="ＭＳ Ｐゴシック" pitchFamily="-107" charset="-128"/>
                  <a:cs typeface="Calibri"/>
                </a:defRPr>
              </a:lvl2pPr>
              <a:lvl3pPr marL="547688" indent="366713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defRPr sz="1400">
                  <a:solidFill>
                    <a:schemeClr val="tx1"/>
                  </a:solidFill>
                  <a:latin typeface="Calibri"/>
                  <a:ea typeface="Calibri" charset="0"/>
                  <a:cs typeface="Calibri"/>
                </a:defRPr>
              </a:lvl3pPr>
              <a:lvl4pPr marL="1233488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0000"/>
                <a:buChar char="–"/>
                <a:defRPr sz="2000">
                  <a:solidFill>
                    <a:schemeClr val="tx1"/>
                  </a:solidFill>
                  <a:latin typeface="Calibri"/>
                  <a:ea typeface="Calibri" charset="0"/>
                  <a:cs typeface="Calibri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charset="2"/>
                <a:buChar char="l"/>
                <a:defRPr>
                  <a:solidFill>
                    <a:schemeClr val="tx1"/>
                  </a:solidFill>
                  <a:latin typeface="Calibri"/>
                  <a:ea typeface="Calibri" charset="0"/>
                  <a:cs typeface="Calibri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-107" charset="2"/>
                <a:buChar char="l"/>
                <a:defRPr sz="1600" b="1">
                  <a:solidFill>
                    <a:schemeClr val="tx1"/>
                  </a:solidFill>
                  <a:latin typeface="+mn-lt"/>
                  <a:ea typeface="ＭＳ Ｐゴシック" pitchFamily="-107" charset="-128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-107" charset="2"/>
                <a:buChar char="l"/>
                <a:defRPr sz="1600" b="1">
                  <a:solidFill>
                    <a:schemeClr val="tx1"/>
                  </a:solidFill>
                  <a:latin typeface="+mn-lt"/>
                  <a:ea typeface="ＭＳ Ｐゴシック" pitchFamily="-107" charset="-128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-107" charset="2"/>
                <a:buChar char="l"/>
                <a:defRPr sz="1600" b="1">
                  <a:solidFill>
                    <a:schemeClr val="tx1"/>
                  </a:solidFill>
                  <a:latin typeface="+mn-lt"/>
                  <a:ea typeface="ＭＳ Ｐゴシック" pitchFamily="-107" charset="-128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-107" charset="2"/>
                <a:buChar char="l"/>
                <a:defRPr sz="1600" b="1">
                  <a:solidFill>
                    <a:schemeClr val="tx1"/>
                  </a:solidFill>
                  <a:latin typeface="+mn-lt"/>
                  <a:ea typeface="ＭＳ Ｐゴシック" pitchFamily="-107" charset="-128"/>
                </a:defRPr>
              </a:lvl9pPr>
            </a:lstStyle>
            <a:p>
              <a:pPr marL="0" indent="0" algn="ctr" defTabSz="914400">
                <a:lnSpc>
                  <a:spcPts val="2600"/>
                </a:lnSpc>
                <a:spcBef>
                  <a:spcPts val="0"/>
                </a:spcBef>
                <a:buClr>
                  <a:schemeClr val="tx2"/>
                </a:buClr>
                <a:buNone/>
              </a:pPr>
              <a:r>
                <a:rPr lang="en-US" altLang="en-US" kern="0" dirty="0">
                  <a:solidFill>
                    <a:srgbClr val="FF0000"/>
                  </a:solidFill>
                  <a:latin typeface="Calibri" charset="0"/>
                  <a:ea typeface="ＭＳ Ｐゴシック" charset="-128"/>
                </a:rPr>
                <a:t>elastic:  </a:t>
              </a:r>
              <a:r>
                <a:rPr lang="en-US" altLang="en-US" b="1" kern="0" dirty="0">
                  <a:solidFill>
                    <a:srgbClr val="FF0000"/>
                  </a:solidFill>
                  <a:latin typeface="Calibri" charset="0"/>
                  <a:ea typeface="ＭＳ Ｐゴシック" charset="-128"/>
                </a:rPr>
                <a:t>expansive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52C38D79-2952-45BC-8BFD-DADA1759A81D}"/>
              </a:ext>
            </a:extLst>
          </p:cNvPr>
          <p:cNvGrpSpPr/>
          <p:nvPr/>
        </p:nvGrpSpPr>
        <p:grpSpPr>
          <a:xfrm>
            <a:off x="4801057" y="71179"/>
            <a:ext cx="2356291" cy="4050809"/>
            <a:chOff x="4801057" y="71179"/>
            <a:chExt cx="2356291" cy="4050809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55D5A69B-7288-4457-A407-302DD6340E2B}"/>
                </a:ext>
              </a:extLst>
            </p:cNvPr>
            <p:cNvGrpSpPr/>
            <p:nvPr/>
          </p:nvGrpSpPr>
          <p:grpSpPr>
            <a:xfrm>
              <a:off x="5444389" y="837903"/>
              <a:ext cx="1069629" cy="3284085"/>
              <a:chOff x="3208810" y="377983"/>
              <a:chExt cx="1219204" cy="3743325"/>
            </a:xfrm>
          </p:grpSpPr>
          <p:pic>
            <p:nvPicPr>
              <p:cNvPr id="35" name="Graphic 34">
                <a:extLst>
                  <a:ext uri="{FF2B5EF4-FFF2-40B4-BE49-F238E27FC236}">
                    <a16:creationId xmlns:a16="http://schemas.microsoft.com/office/drawing/2014/main" id="{C5F61307-539D-4CBB-A4C0-CEA0E3F98A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 rot="16200000">
                <a:off x="1946751" y="1640046"/>
                <a:ext cx="3743325" cy="1219200"/>
              </a:xfrm>
              <a:prstGeom prst="rect">
                <a:avLst/>
              </a:prstGeom>
            </p:spPr>
          </p:pic>
          <p:sp>
            <p:nvSpPr>
              <p:cNvPr id="38" name="Content Placeholder 2">
                <a:extLst>
                  <a:ext uri="{FF2B5EF4-FFF2-40B4-BE49-F238E27FC236}">
                    <a16:creationId xmlns:a16="http://schemas.microsoft.com/office/drawing/2014/main" id="{5C7929FA-8DE0-4B88-8BB6-20830004BC7B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208811" y="449580"/>
                <a:ext cx="1219201" cy="5628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charset="2"/>
                  <a:buChar char="l"/>
                  <a:defRPr sz="3200">
                    <a:solidFill>
                      <a:srgbClr val="0033CC"/>
                    </a:solidFill>
                    <a:latin typeface="Calibri"/>
                    <a:ea typeface="ＭＳ Ｐゴシック" pitchFamily="-107" charset="-128"/>
                    <a:cs typeface="ＭＳ Ｐゴシック" charset="0"/>
                  </a:defRPr>
                </a:lvl1pPr>
                <a:lvl2pPr marL="557213" indent="-2730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Char char="–"/>
                  <a:defRPr sz="2800">
                    <a:solidFill>
                      <a:schemeClr val="tx1"/>
                    </a:solidFill>
                    <a:latin typeface="Calibri"/>
                    <a:ea typeface="ＭＳ Ｐゴシック" pitchFamily="-107" charset="-128"/>
                    <a:cs typeface="Calibri"/>
                  </a:defRPr>
                </a:lvl2pPr>
                <a:lvl3pPr marL="547688" indent="3667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defRPr sz="1400">
                    <a:solidFill>
                      <a:schemeClr val="tx1"/>
                    </a:solidFill>
                    <a:latin typeface="Calibri"/>
                    <a:ea typeface="Calibri" charset="0"/>
                    <a:cs typeface="Calibri"/>
                  </a:defRPr>
                </a:lvl3pPr>
                <a:lvl4pPr marL="1233488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0000"/>
                  <a:buChar char="–"/>
                  <a:defRPr sz="2000">
                    <a:solidFill>
                      <a:schemeClr val="tx1"/>
                    </a:solidFill>
                    <a:latin typeface="Calibri"/>
                    <a:ea typeface="Calibri" charset="0"/>
                    <a:cs typeface="Calibri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charset="2"/>
                  <a:buChar char="l"/>
                  <a:defRPr>
                    <a:solidFill>
                      <a:schemeClr val="tx1"/>
                    </a:solidFill>
                    <a:latin typeface="Calibri"/>
                    <a:ea typeface="Calibri" charset="0"/>
                    <a:cs typeface="Calibri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-107" charset="2"/>
                  <a:buChar char="l"/>
                  <a:defRPr sz="1600" b="1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-107" charset="2"/>
                  <a:buChar char="l"/>
                  <a:defRPr sz="1600" b="1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-107" charset="2"/>
                  <a:buChar char="l"/>
                  <a:defRPr sz="1600" b="1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-107" charset="2"/>
                  <a:buChar char="l"/>
                  <a:defRPr sz="1600" b="1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9pPr>
              </a:lstStyle>
              <a:p>
                <a:pPr marL="69850" indent="0" algn="ctr" defTabSz="914400">
                  <a:spcBef>
                    <a:spcPts val="0"/>
                  </a:spcBef>
                  <a:buClr>
                    <a:schemeClr val="tx2"/>
                  </a:buClr>
                  <a:buNone/>
                </a:pPr>
                <a:r>
                  <a:rPr lang="en-US" altLang="en-US" sz="2800" b="1" kern="0" dirty="0">
                    <a:solidFill>
                      <a:schemeClr val="tx2"/>
                    </a:solidFill>
                    <a:latin typeface="Calibri" charset="0"/>
                    <a:ea typeface="ＭＳ Ｐゴシック" charset="-128"/>
                  </a:rPr>
                  <a:t>body</a:t>
                </a:r>
                <a:endParaRPr lang="en-US" altLang="en-US" sz="2800" b="1" kern="0" dirty="0">
                  <a:solidFill>
                    <a:schemeClr val="tx2"/>
                  </a:solidFill>
                  <a:latin typeface="Calibri" charset="0"/>
                  <a:cs typeface="Calibri" charset="0"/>
                </a:endParaRPr>
              </a:p>
            </p:txBody>
          </p:sp>
          <p:sp>
            <p:nvSpPr>
              <p:cNvPr id="39" name="Content Placeholder 2">
                <a:extLst>
                  <a:ext uri="{FF2B5EF4-FFF2-40B4-BE49-F238E27FC236}">
                    <a16:creationId xmlns:a16="http://schemas.microsoft.com/office/drawing/2014/main" id="{F66CD470-B867-4748-BEA0-8A8C8D827206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208810" y="3522754"/>
                <a:ext cx="1219201" cy="5628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charset="2"/>
                  <a:buChar char="l"/>
                  <a:defRPr sz="3200">
                    <a:solidFill>
                      <a:srgbClr val="0033CC"/>
                    </a:solidFill>
                    <a:latin typeface="Calibri"/>
                    <a:ea typeface="ＭＳ Ｐゴシック" pitchFamily="-107" charset="-128"/>
                    <a:cs typeface="ＭＳ Ｐゴシック" charset="0"/>
                  </a:defRPr>
                </a:lvl1pPr>
                <a:lvl2pPr marL="557213" indent="-2730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Char char="–"/>
                  <a:defRPr sz="2800">
                    <a:solidFill>
                      <a:schemeClr val="tx1"/>
                    </a:solidFill>
                    <a:latin typeface="Calibri"/>
                    <a:ea typeface="ＭＳ Ｐゴシック" pitchFamily="-107" charset="-128"/>
                    <a:cs typeface="Calibri"/>
                  </a:defRPr>
                </a:lvl2pPr>
                <a:lvl3pPr marL="547688" indent="3667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defRPr sz="1400">
                    <a:solidFill>
                      <a:schemeClr val="tx1"/>
                    </a:solidFill>
                    <a:latin typeface="Calibri"/>
                    <a:ea typeface="Calibri" charset="0"/>
                    <a:cs typeface="Calibri"/>
                  </a:defRPr>
                </a:lvl3pPr>
                <a:lvl4pPr marL="1233488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0000"/>
                  <a:buChar char="–"/>
                  <a:defRPr sz="2000">
                    <a:solidFill>
                      <a:schemeClr val="tx1"/>
                    </a:solidFill>
                    <a:latin typeface="Calibri"/>
                    <a:ea typeface="Calibri" charset="0"/>
                    <a:cs typeface="Calibri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charset="2"/>
                  <a:buChar char="l"/>
                  <a:defRPr>
                    <a:solidFill>
                      <a:schemeClr val="tx1"/>
                    </a:solidFill>
                    <a:latin typeface="Calibri"/>
                    <a:ea typeface="Calibri" charset="0"/>
                    <a:cs typeface="Calibri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-107" charset="2"/>
                  <a:buChar char="l"/>
                  <a:defRPr sz="1600" b="1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-107" charset="2"/>
                  <a:buChar char="l"/>
                  <a:defRPr sz="1600" b="1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-107" charset="2"/>
                  <a:buChar char="l"/>
                  <a:defRPr sz="1600" b="1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-107" charset="2"/>
                  <a:buChar char="l"/>
                  <a:defRPr sz="1600" b="1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9pPr>
              </a:lstStyle>
              <a:p>
                <a:pPr marL="69850" indent="0" algn="ctr" defTabSz="914400">
                  <a:spcBef>
                    <a:spcPts val="0"/>
                  </a:spcBef>
                  <a:buClr>
                    <a:schemeClr val="tx2"/>
                  </a:buClr>
                  <a:buNone/>
                </a:pPr>
                <a:r>
                  <a:rPr lang="en-US" altLang="en-US" sz="2800" b="1" kern="0" dirty="0">
                    <a:solidFill>
                      <a:schemeClr val="tx2"/>
                    </a:solidFill>
                    <a:latin typeface="Calibri" charset="0"/>
                    <a:ea typeface="ＭＳ Ｐゴシック" charset="-128"/>
                  </a:rPr>
                  <a:t>foot</a:t>
                </a:r>
                <a:endParaRPr lang="en-US" altLang="en-US" sz="2800" b="1" kern="0" dirty="0">
                  <a:solidFill>
                    <a:schemeClr val="tx2"/>
                  </a:solidFill>
                  <a:latin typeface="Calibri" charset="0"/>
                  <a:cs typeface="Calibri" charset="0"/>
                </a:endParaRPr>
              </a:p>
            </p:txBody>
          </p:sp>
        </p:grp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EDA91112-93A5-4F05-923E-D25244E2DFD0}"/>
                </a:ext>
              </a:extLst>
            </p:cNvPr>
            <p:cNvSpPr/>
            <p:nvPr/>
          </p:nvSpPr>
          <p:spPr>
            <a:xfrm>
              <a:off x="5361732" y="1513053"/>
              <a:ext cx="1244675" cy="1687329"/>
            </a:xfrm>
            <a:prstGeom prst="roundRect">
              <a:avLst/>
            </a:prstGeom>
            <a:noFill/>
            <a:ln w="38100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5" name="Content Placeholder 2">
              <a:extLst>
                <a:ext uri="{FF2B5EF4-FFF2-40B4-BE49-F238E27FC236}">
                  <a16:creationId xmlns:a16="http://schemas.microsoft.com/office/drawing/2014/main" id="{D2F8BD1F-F6EB-4415-A955-A380AD886F4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801057" y="71179"/>
              <a:ext cx="2356291" cy="384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charset="2"/>
                <a:buChar char="l"/>
                <a:defRPr sz="3200">
                  <a:solidFill>
                    <a:srgbClr val="0033CC"/>
                  </a:solidFill>
                  <a:latin typeface="Calibri"/>
                  <a:ea typeface="ＭＳ Ｐゴシック" pitchFamily="-107" charset="-128"/>
                  <a:cs typeface="ＭＳ Ｐゴシック" charset="0"/>
                </a:defRPr>
              </a:lvl1pPr>
              <a:lvl2pPr marL="557213" indent="-2730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Char char="–"/>
                <a:defRPr sz="2800">
                  <a:solidFill>
                    <a:schemeClr val="tx1"/>
                  </a:solidFill>
                  <a:latin typeface="Calibri"/>
                  <a:ea typeface="ＭＳ Ｐゴシック" pitchFamily="-107" charset="-128"/>
                  <a:cs typeface="Calibri"/>
                </a:defRPr>
              </a:lvl2pPr>
              <a:lvl3pPr marL="547688" indent="366713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defRPr sz="1400">
                  <a:solidFill>
                    <a:schemeClr val="tx1"/>
                  </a:solidFill>
                  <a:latin typeface="Calibri"/>
                  <a:ea typeface="Calibri" charset="0"/>
                  <a:cs typeface="Calibri"/>
                </a:defRPr>
              </a:lvl3pPr>
              <a:lvl4pPr marL="1233488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0000"/>
                <a:buChar char="–"/>
                <a:defRPr sz="2000">
                  <a:solidFill>
                    <a:schemeClr val="tx1"/>
                  </a:solidFill>
                  <a:latin typeface="Calibri"/>
                  <a:ea typeface="Calibri" charset="0"/>
                  <a:cs typeface="Calibri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charset="2"/>
                <a:buChar char="l"/>
                <a:defRPr>
                  <a:solidFill>
                    <a:schemeClr val="tx1"/>
                  </a:solidFill>
                  <a:latin typeface="Calibri"/>
                  <a:ea typeface="Calibri" charset="0"/>
                  <a:cs typeface="Calibri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-107" charset="2"/>
                <a:buChar char="l"/>
                <a:defRPr sz="1600" b="1">
                  <a:solidFill>
                    <a:schemeClr val="tx1"/>
                  </a:solidFill>
                  <a:latin typeface="+mn-lt"/>
                  <a:ea typeface="ＭＳ Ｐゴシック" pitchFamily="-107" charset="-128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-107" charset="2"/>
                <a:buChar char="l"/>
                <a:defRPr sz="1600" b="1">
                  <a:solidFill>
                    <a:schemeClr val="tx1"/>
                  </a:solidFill>
                  <a:latin typeface="+mn-lt"/>
                  <a:ea typeface="ＭＳ Ｐゴシック" pitchFamily="-107" charset="-128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-107" charset="2"/>
                <a:buChar char="l"/>
                <a:defRPr sz="1600" b="1">
                  <a:solidFill>
                    <a:schemeClr val="tx1"/>
                  </a:solidFill>
                  <a:latin typeface="+mn-lt"/>
                  <a:ea typeface="ＭＳ Ｐゴシック" pitchFamily="-107" charset="-128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-107" charset="2"/>
                <a:buChar char="l"/>
                <a:defRPr sz="1600" b="1">
                  <a:solidFill>
                    <a:schemeClr val="tx1"/>
                  </a:solidFill>
                  <a:latin typeface="+mn-lt"/>
                  <a:ea typeface="ＭＳ Ｐゴシック" pitchFamily="-107" charset="-128"/>
                </a:defRPr>
              </a:lvl9pPr>
            </a:lstStyle>
            <a:p>
              <a:pPr marL="0" indent="0" algn="ctr" defTabSz="914400">
                <a:lnSpc>
                  <a:spcPts val="2600"/>
                </a:lnSpc>
                <a:spcBef>
                  <a:spcPts val="0"/>
                </a:spcBef>
                <a:buClr>
                  <a:schemeClr val="tx2"/>
                </a:buClr>
                <a:buNone/>
              </a:pPr>
              <a:r>
                <a:rPr lang="en-US" altLang="en-US" b="1" i="1" kern="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alibri" charset="0"/>
                  <a:ea typeface="ＭＳ Ｐゴシック" charset="-128"/>
                </a:rPr>
                <a:t>visco</a:t>
              </a:r>
              <a:r>
                <a:rPr lang="en-US" altLang="en-US" kern="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alibri" charset="0"/>
                  <a:ea typeface="ＭＳ Ｐゴシック" charset="-128"/>
                </a:rPr>
                <a:t>elastic:  </a:t>
              </a:r>
              <a:r>
                <a:rPr lang="en-US" altLang="en-US" b="1" kern="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alibri" charset="0"/>
                  <a:ea typeface="ＭＳ Ｐゴシック" charset="-128"/>
                </a:rPr>
                <a:t>contractive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4222AF49-CD64-4B2E-8B15-2660F3682EE7}"/>
              </a:ext>
            </a:extLst>
          </p:cNvPr>
          <p:cNvGrpSpPr/>
          <p:nvPr/>
        </p:nvGrpSpPr>
        <p:grpSpPr>
          <a:xfrm>
            <a:off x="-11581" y="68349"/>
            <a:ext cx="2591920" cy="4058505"/>
            <a:chOff x="-11581" y="68349"/>
            <a:chExt cx="2591920" cy="4058505"/>
          </a:xfrm>
        </p:grpSpPr>
        <p:pic>
          <p:nvPicPr>
            <p:cNvPr id="72" name="Graphic 71">
              <a:extLst>
                <a:ext uri="{FF2B5EF4-FFF2-40B4-BE49-F238E27FC236}">
                  <a16:creationId xmlns:a16="http://schemas.microsoft.com/office/drawing/2014/main" id="{D24A9156-7F27-4276-9B4B-EDA47FADB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16200000">
              <a:off x="-363977" y="1949996"/>
              <a:ext cx="3284089" cy="1069627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2820DB63-8C0E-444A-9672-8034C7F5A567}"/>
                </a:ext>
              </a:extLst>
            </p:cNvPr>
            <p:cNvGrpSpPr/>
            <p:nvPr/>
          </p:nvGrpSpPr>
          <p:grpSpPr>
            <a:xfrm>
              <a:off x="743255" y="900716"/>
              <a:ext cx="1069627" cy="3189951"/>
              <a:chOff x="458325" y="449580"/>
              <a:chExt cx="1219202" cy="3636027"/>
            </a:xfrm>
          </p:grpSpPr>
          <p:sp>
            <p:nvSpPr>
              <p:cNvPr id="68" name="Content Placeholder 2">
                <a:extLst>
                  <a:ext uri="{FF2B5EF4-FFF2-40B4-BE49-F238E27FC236}">
                    <a16:creationId xmlns:a16="http://schemas.microsoft.com/office/drawing/2014/main" id="{7763B4B1-B31F-4758-8A0B-B3DDD67CC539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58325" y="449580"/>
                <a:ext cx="1205051" cy="5628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charset="2"/>
                  <a:buChar char="l"/>
                  <a:defRPr sz="3200">
                    <a:solidFill>
                      <a:srgbClr val="0033CC"/>
                    </a:solidFill>
                    <a:latin typeface="Calibri"/>
                    <a:ea typeface="ＭＳ Ｐゴシック" pitchFamily="-107" charset="-128"/>
                    <a:cs typeface="ＭＳ Ｐゴシック" charset="0"/>
                  </a:defRPr>
                </a:lvl1pPr>
                <a:lvl2pPr marL="557213" indent="-2730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Char char="–"/>
                  <a:defRPr sz="2800">
                    <a:solidFill>
                      <a:schemeClr val="tx1"/>
                    </a:solidFill>
                    <a:latin typeface="Calibri"/>
                    <a:ea typeface="ＭＳ Ｐゴシック" pitchFamily="-107" charset="-128"/>
                    <a:cs typeface="Calibri"/>
                  </a:defRPr>
                </a:lvl2pPr>
                <a:lvl3pPr marL="547688" indent="3667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defRPr sz="1400">
                    <a:solidFill>
                      <a:schemeClr val="tx1"/>
                    </a:solidFill>
                    <a:latin typeface="Calibri"/>
                    <a:ea typeface="Calibri" charset="0"/>
                    <a:cs typeface="Calibri"/>
                  </a:defRPr>
                </a:lvl3pPr>
                <a:lvl4pPr marL="1233488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0000"/>
                  <a:buChar char="–"/>
                  <a:defRPr sz="2000">
                    <a:solidFill>
                      <a:schemeClr val="tx1"/>
                    </a:solidFill>
                    <a:latin typeface="Calibri"/>
                    <a:ea typeface="Calibri" charset="0"/>
                    <a:cs typeface="Calibri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charset="2"/>
                  <a:buChar char="l"/>
                  <a:defRPr>
                    <a:solidFill>
                      <a:schemeClr val="tx1"/>
                    </a:solidFill>
                    <a:latin typeface="Calibri"/>
                    <a:ea typeface="Calibri" charset="0"/>
                    <a:cs typeface="Calibri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-107" charset="2"/>
                  <a:buChar char="l"/>
                  <a:defRPr sz="1600" b="1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-107" charset="2"/>
                  <a:buChar char="l"/>
                  <a:defRPr sz="1600" b="1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-107" charset="2"/>
                  <a:buChar char="l"/>
                  <a:defRPr sz="1600" b="1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-107" charset="2"/>
                  <a:buChar char="l"/>
                  <a:defRPr sz="1600" b="1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9pPr>
              </a:lstStyle>
              <a:p>
                <a:pPr marL="69850" indent="0" algn="ctr" defTabSz="914400">
                  <a:spcBef>
                    <a:spcPts val="0"/>
                  </a:spcBef>
                  <a:buClr>
                    <a:schemeClr val="tx2"/>
                  </a:buClr>
                  <a:buNone/>
                </a:pPr>
                <a:r>
                  <a:rPr lang="en-US" altLang="en-US" sz="2800" b="1" kern="0" dirty="0">
                    <a:solidFill>
                      <a:schemeClr val="tx2"/>
                    </a:solidFill>
                    <a:latin typeface="Calibri" charset="0"/>
                    <a:ea typeface="ＭＳ Ｐゴシック" charset="-128"/>
                  </a:rPr>
                  <a:t>body</a:t>
                </a:r>
                <a:endParaRPr lang="en-US" altLang="en-US" sz="2800" b="1" kern="0" dirty="0">
                  <a:solidFill>
                    <a:schemeClr val="tx2"/>
                  </a:solidFill>
                  <a:latin typeface="Calibri" charset="0"/>
                  <a:cs typeface="Calibri" charset="0"/>
                </a:endParaRPr>
              </a:p>
            </p:txBody>
          </p:sp>
          <p:sp>
            <p:nvSpPr>
              <p:cNvPr id="69" name="Content Placeholder 2">
                <a:extLst>
                  <a:ext uri="{FF2B5EF4-FFF2-40B4-BE49-F238E27FC236}">
                    <a16:creationId xmlns:a16="http://schemas.microsoft.com/office/drawing/2014/main" id="{CA3F5411-AA55-46CC-A607-9B7BE723F8C3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72476" y="3522754"/>
                <a:ext cx="1205051" cy="5628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charset="2"/>
                  <a:buChar char="l"/>
                  <a:defRPr sz="3200">
                    <a:solidFill>
                      <a:srgbClr val="0033CC"/>
                    </a:solidFill>
                    <a:latin typeface="Calibri"/>
                    <a:ea typeface="ＭＳ Ｐゴシック" pitchFamily="-107" charset="-128"/>
                    <a:cs typeface="ＭＳ Ｐゴシック" charset="0"/>
                  </a:defRPr>
                </a:lvl1pPr>
                <a:lvl2pPr marL="557213" indent="-2730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Char char="–"/>
                  <a:defRPr sz="2800">
                    <a:solidFill>
                      <a:schemeClr val="tx1"/>
                    </a:solidFill>
                    <a:latin typeface="Calibri"/>
                    <a:ea typeface="ＭＳ Ｐゴシック" pitchFamily="-107" charset="-128"/>
                    <a:cs typeface="Calibri"/>
                  </a:defRPr>
                </a:lvl2pPr>
                <a:lvl3pPr marL="547688" indent="3667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defRPr sz="1400">
                    <a:solidFill>
                      <a:schemeClr val="tx1"/>
                    </a:solidFill>
                    <a:latin typeface="Calibri"/>
                    <a:ea typeface="Calibri" charset="0"/>
                    <a:cs typeface="Calibri"/>
                  </a:defRPr>
                </a:lvl3pPr>
                <a:lvl4pPr marL="1233488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0000"/>
                  <a:buChar char="–"/>
                  <a:defRPr sz="2000">
                    <a:solidFill>
                      <a:schemeClr val="tx1"/>
                    </a:solidFill>
                    <a:latin typeface="Calibri"/>
                    <a:ea typeface="Calibri" charset="0"/>
                    <a:cs typeface="Calibri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charset="2"/>
                  <a:buChar char="l"/>
                  <a:defRPr>
                    <a:solidFill>
                      <a:schemeClr val="tx1"/>
                    </a:solidFill>
                    <a:latin typeface="Calibri"/>
                    <a:ea typeface="Calibri" charset="0"/>
                    <a:cs typeface="Calibri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-107" charset="2"/>
                  <a:buChar char="l"/>
                  <a:defRPr sz="1600" b="1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-107" charset="2"/>
                  <a:buChar char="l"/>
                  <a:defRPr sz="1600" b="1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-107" charset="2"/>
                  <a:buChar char="l"/>
                  <a:defRPr sz="1600" b="1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-107" charset="2"/>
                  <a:buChar char="l"/>
                  <a:defRPr sz="1600" b="1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9pPr>
              </a:lstStyle>
              <a:p>
                <a:pPr marL="69850" indent="0" algn="ctr" defTabSz="914400">
                  <a:spcBef>
                    <a:spcPts val="0"/>
                  </a:spcBef>
                  <a:buClr>
                    <a:schemeClr val="tx2"/>
                  </a:buClr>
                  <a:buNone/>
                </a:pPr>
                <a:r>
                  <a:rPr lang="en-US" altLang="en-US" sz="2800" b="1" kern="0" dirty="0">
                    <a:solidFill>
                      <a:schemeClr val="tx2"/>
                    </a:solidFill>
                    <a:latin typeface="Calibri" charset="0"/>
                    <a:ea typeface="ＭＳ Ｐゴシック" charset="-128"/>
                  </a:rPr>
                  <a:t>foot</a:t>
                </a:r>
                <a:endParaRPr lang="en-US" altLang="en-US" sz="2800" b="1" kern="0" dirty="0">
                  <a:solidFill>
                    <a:schemeClr val="tx2"/>
                  </a:solidFill>
                  <a:latin typeface="Calibri" charset="0"/>
                  <a:cs typeface="Calibri" charset="0"/>
                </a:endParaRPr>
              </a:p>
            </p:txBody>
          </p:sp>
        </p:grpSp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2B260520-6993-4CF2-BA52-E7D062F4B443}"/>
                </a:ext>
              </a:extLst>
            </p:cNvPr>
            <p:cNvSpPr/>
            <p:nvPr/>
          </p:nvSpPr>
          <p:spPr>
            <a:xfrm>
              <a:off x="1063700" y="1566703"/>
              <a:ext cx="436251" cy="1862297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1" name="Content Placeholder 2">
              <a:extLst>
                <a:ext uri="{FF2B5EF4-FFF2-40B4-BE49-F238E27FC236}">
                  <a16:creationId xmlns:a16="http://schemas.microsoft.com/office/drawing/2014/main" id="{D0C2151A-B10F-48A9-883B-611C5A4C80E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-11581" y="68349"/>
              <a:ext cx="2591920" cy="384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charset="2"/>
                <a:buChar char="l"/>
                <a:defRPr sz="3200">
                  <a:solidFill>
                    <a:srgbClr val="0033CC"/>
                  </a:solidFill>
                  <a:latin typeface="Calibri"/>
                  <a:ea typeface="ＭＳ Ｐゴシック" pitchFamily="-107" charset="-128"/>
                  <a:cs typeface="ＭＳ Ｐゴシック" charset="0"/>
                </a:defRPr>
              </a:lvl1pPr>
              <a:lvl2pPr marL="557213" indent="-2730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Char char="–"/>
                <a:defRPr sz="2800">
                  <a:solidFill>
                    <a:schemeClr val="tx1"/>
                  </a:solidFill>
                  <a:latin typeface="Calibri"/>
                  <a:ea typeface="ＭＳ Ｐゴシック" pitchFamily="-107" charset="-128"/>
                  <a:cs typeface="Calibri"/>
                </a:defRPr>
              </a:lvl2pPr>
              <a:lvl3pPr marL="547688" indent="366713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defRPr sz="1400">
                  <a:solidFill>
                    <a:schemeClr val="tx1"/>
                  </a:solidFill>
                  <a:latin typeface="Calibri"/>
                  <a:ea typeface="Calibri" charset="0"/>
                  <a:cs typeface="Calibri"/>
                </a:defRPr>
              </a:lvl3pPr>
              <a:lvl4pPr marL="1233488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0000"/>
                <a:buChar char="–"/>
                <a:defRPr sz="2000">
                  <a:solidFill>
                    <a:schemeClr val="tx1"/>
                  </a:solidFill>
                  <a:latin typeface="Calibri"/>
                  <a:ea typeface="Calibri" charset="0"/>
                  <a:cs typeface="Calibri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charset="2"/>
                <a:buChar char="l"/>
                <a:defRPr>
                  <a:solidFill>
                    <a:schemeClr val="tx1"/>
                  </a:solidFill>
                  <a:latin typeface="Calibri"/>
                  <a:ea typeface="Calibri" charset="0"/>
                  <a:cs typeface="Calibri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-107" charset="2"/>
                <a:buChar char="l"/>
                <a:defRPr sz="1600" b="1">
                  <a:solidFill>
                    <a:schemeClr val="tx1"/>
                  </a:solidFill>
                  <a:latin typeface="+mn-lt"/>
                  <a:ea typeface="ＭＳ Ｐゴシック" pitchFamily="-107" charset="-128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-107" charset="2"/>
                <a:buChar char="l"/>
                <a:defRPr sz="1600" b="1">
                  <a:solidFill>
                    <a:schemeClr val="tx1"/>
                  </a:solidFill>
                  <a:latin typeface="+mn-lt"/>
                  <a:ea typeface="ＭＳ Ｐゴシック" pitchFamily="-107" charset="-128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-107" charset="2"/>
                <a:buChar char="l"/>
                <a:defRPr sz="1600" b="1">
                  <a:solidFill>
                    <a:schemeClr val="tx1"/>
                  </a:solidFill>
                  <a:latin typeface="+mn-lt"/>
                  <a:ea typeface="ＭＳ Ｐゴシック" pitchFamily="-107" charset="-128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-107" charset="2"/>
                <a:buChar char="l"/>
                <a:defRPr sz="1600" b="1">
                  <a:solidFill>
                    <a:schemeClr val="tx1"/>
                  </a:solidFill>
                  <a:latin typeface="+mn-lt"/>
                  <a:ea typeface="ＭＳ Ｐゴシック" pitchFamily="-107" charset="-128"/>
                </a:defRPr>
              </a:lvl9pPr>
            </a:lstStyle>
            <a:p>
              <a:pPr marL="0" indent="0" algn="ctr" defTabSz="914400">
                <a:lnSpc>
                  <a:spcPts val="2600"/>
                </a:lnSpc>
                <a:spcBef>
                  <a:spcPts val="0"/>
                </a:spcBef>
                <a:buClr>
                  <a:schemeClr val="tx2"/>
                </a:buClr>
                <a:buNone/>
              </a:pPr>
              <a:r>
                <a:rPr lang="en-US" altLang="en-US" kern="0" dirty="0">
                  <a:solidFill>
                    <a:srgbClr val="FF0000"/>
                  </a:solidFill>
                  <a:latin typeface="Calibri" charset="0"/>
                  <a:ea typeface="ＭＳ Ｐゴシック" charset="-128"/>
                </a:rPr>
                <a:t>rigid:  </a:t>
              </a:r>
              <a:r>
                <a:rPr lang="en-US" altLang="en-US" b="1" kern="0" dirty="0">
                  <a:solidFill>
                    <a:srgbClr val="FF0000"/>
                  </a:solidFill>
                  <a:latin typeface="Calibri" charset="0"/>
                  <a:ea typeface="ＭＳ Ｐゴシック" charset="-128"/>
                </a:rPr>
                <a:t>discontinuous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DF3FBB-E765-4B22-ACB3-CEBA660B1A22}"/>
              </a:ext>
            </a:extLst>
          </p:cNvPr>
          <p:cNvGrpSpPr/>
          <p:nvPr/>
        </p:nvGrpSpPr>
        <p:grpSpPr>
          <a:xfrm>
            <a:off x="0" y="6160645"/>
            <a:ext cx="9176660" cy="704109"/>
            <a:chOff x="0" y="6174941"/>
            <a:chExt cx="9176660" cy="704109"/>
          </a:xfrm>
        </p:grpSpPr>
        <p:sp>
          <p:nvSpPr>
            <p:cNvPr id="41" name="Text Placeholder 2">
              <a:extLst>
                <a:ext uri="{FF2B5EF4-FFF2-40B4-BE49-F238E27FC236}">
                  <a16:creationId xmlns:a16="http://schemas.microsoft.com/office/drawing/2014/main" id="{ABCA4EAD-E271-443B-874B-B6EED0C6D6B8}"/>
                </a:ext>
              </a:extLst>
            </p:cNvPr>
            <p:cNvSpPr txBox="1">
              <a:spLocks/>
            </p:cNvSpPr>
            <p:nvPr/>
          </p:nvSpPr>
          <p:spPr>
            <a:xfrm>
              <a:off x="1372362" y="6174941"/>
              <a:ext cx="7804298" cy="683059"/>
            </a:xfrm>
            <a:prstGeom prst="rect">
              <a:avLst/>
            </a:prstGeom>
          </p:spPr>
          <p:txBody>
            <a:bodyPr anchor="b"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buNone/>
              </a:pPr>
              <a:r>
                <a:rPr lang="en-US" sz="1600" dirty="0">
                  <a:solidFill>
                    <a:schemeClr val="tx2"/>
                  </a:solidFill>
                </a:rPr>
                <a:t>Burden, Libby, Coogan (</a:t>
              </a:r>
              <a:r>
                <a:rPr lang="en-US" sz="1600" dirty="0" err="1">
                  <a:solidFill>
                    <a:schemeClr val="tx2"/>
                  </a:solidFill>
                </a:rPr>
                <a:t>arXiv</a:t>
              </a:r>
              <a:r>
                <a:rPr lang="en-US" sz="1600" dirty="0">
                  <a:solidFill>
                    <a:schemeClr val="tx2"/>
                  </a:solidFill>
                </a:rPr>
                <a:t>: 1804.04122v2)</a:t>
              </a:r>
            </a:p>
            <a:p>
              <a:pPr marL="0" indent="0">
                <a:spcBef>
                  <a:spcPts val="0"/>
                </a:spcBef>
                <a:buFont typeface="Arial"/>
                <a:buNone/>
              </a:pPr>
              <a:r>
                <a:rPr lang="en-US" sz="1600" i="1" dirty="0">
                  <a:solidFill>
                    <a:schemeClr val="tx2"/>
                  </a:solidFill>
                </a:rPr>
                <a:t>On contraction analysis for hybrid systems</a:t>
              </a: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37B204C9-C588-4B55-9B79-798D39076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0" y="6186497"/>
              <a:ext cx="685799" cy="685799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15061D17-7B72-4EBC-A6B6-F53FCDD9B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82933" y="6189621"/>
              <a:ext cx="689429" cy="6894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5627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phic 24">
            <a:extLst>
              <a:ext uri="{FF2B5EF4-FFF2-40B4-BE49-F238E27FC236}">
                <a16:creationId xmlns:a16="http://schemas.microsoft.com/office/drawing/2014/main" id="{02504276-E722-4FC0-AC88-3287725F3E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16683"/>
            <a:ext cx="4936166" cy="1289504"/>
          </a:xfrm>
          <a:prstGeom prst="rect">
            <a:avLst/>
          </a:prstGeom>
        </p:spPr>
      </p:pic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8FF71915-BB92-4781-8A25-FE4FE57BE34D}"/>
              </a:ext>
            </a:extLst>
          </p:cNvPr>
          <p:cNvSpPr txBox="1">
            <a:spLocks/>
          </p:cNvSpPr>
          <p:nvPr/>
        </p:nvSpPr>
        <p:spPr>
          <a:xfrm>
            <a:off x="2623282" y="499668"/>
            <a:ext cx="6299492" cy="523534"/>
          </a:xfrm>
          <a:prstGeom prst="rect">
            <a:avLst/>
          </a:prstGeom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sz="3600" b="1" dirty="0">
                <a:solidFill>
                  <a:schemeClr val="tx2"/>
                </a:solidFill>
              </a:rPr>
              <a:t>contractive</a:t>
            </a:r>
          </a:p>
          <a:p>
            <a:pPr marL="354330" lvl="1" indent="0">
              <a:buNone/>
            </a:pPr>
            <a:r>
              <a:rPr lang="en-US" sz="3600" b="1" dirty="0">
                <a:solidFill>
                  <a:schemeClr val="tx2"/>
                </a:solidFill>
              </a:rPr>
              <a:t>		</a:t>
            </a:r>
            <a:r>
              <a:rPr lang="en-US" sz="3600" dirty="0">
                <a:solidFill>
                  <a:schemeClr val="tx2"/>
                </a:solidFill>
              </a:rPr>
              <a:t>(1 DOF, 1 </a:t>
            </a:r>
            <a:r>
              <a:rPr lang="en-US" sz="3600" i="1" dirty="0">
                <a:solidFill>
                  <a:schemeClr val="tx2"/>
                </a:solidFill>
              </a:rPr>
              <a:t>rigid</a:t>
            </a:r>
            <a:r>
              <a:rPr lang="en-US" sz="3600" dirty="0">
                <a:solidFill>
                  <a:schemeClr val="tx2"/>
                </a:solidFill>
              </a:rPr>
              <a:t> constraint)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A954DFB-F198-42FF-B5D5-D8B49961A64F}"/>
              </a:ext>
            </a:extLst>
          </p:cNvPr>
          <p:cNvGrpSpPr/>
          <p:nvPr/>
        </p:nvGrpSpPr>
        <p:grpSpPr>
          <a:xfrm>
            <a:off x="0" y="1705808"/>
            <a:ext cx="9005777" cy="1289504"/>
            <a:chOff x="0" y="1749924"/>
            <a:chExt cx="9005777" cy="1289504"/>
          </a:xfrm>
        </p:grpSpPr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063642AE-AFF4-4223-B942-A8FA2A61B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1749924"/>
              <a:ext cx="4936166" cy="1289504"/>
            </a:xfrm>
            <a:prstGeom prst="rect">
              <a:avLst/>
            </a:prstGeom>
          </p:spPr>
        </p:pic>
        <p:sp>
          <p:nvSpPr>
            <p:cNvPr id="35" name="Text Placeholder 2">
              <a:extLst>
                <a:ext uri="{FF2B5EF4-FFF2-40B4-BE49-F238E27FC236}">
                  <a16:creationId xmlns:a16="http://schemas.microsoft.com/office/drawing/2014/main" id="{7D95A42F-35D9-41DC-9E4C-B15900C16B09}"/>
                </a:ext>
              </a:extLst>
            </p:cNvPr>
            <p:cNvSpPr txBox="1">
              <a:spLocks/>
            </p:cNvSpPr>
            <p:nvPr/>
          </p:nvSpPr>
          <p:spPr>
            <a:xfrm>
              <a:off x="2623282" y="2132909"/>
              <a:ext cx="6382495" cy="523534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868680" lvl="1" indent="-514350"/>
              <a:r>
                <a:rPr lang="en-US" sz="3600" i="1" dirty="0">
                  <a:solidFill>
                    <a:schemeClr val="tx2"/>
                  </a:solidFill>
                </a:rPr>
                <a:t>expansive</a:t>
              </a:r>
              <a:r>
                <a:rPr lang="en-US" sz="3600" dirty="0">
                  <a:solidFill>
                    <a:schemeClr val="tx2"/>
                  </a:solidFill>
                </a:rPr>
                <a:t> liftoff</a:t>
              </a:r>
            </a:p>
            <a:p>
              <a:pPr marL="354330" lvl="1" indent="0">
                <a:buNone/>
              </a:pPr>
              <a:r>
                <a:rPr lang="en-US" sz="3600" dirty="0">
                  <a:solidFill>
                    <a:schemeClr val="tx2"/>
                  </a:solidFill>
                </a:rPr>
                <a:t>		(1 DOF, 1 </a:t>
              </a:r>
              <a:r>
                <a:rPr lang="en-US" sz="3600" i="1" dirty="0">
                  <a:solidFill>
                    <a:schemeClr val="tx2"/>
                  </a:solidFill>
                </a:rPr>
                <a:t>soft</a:t>
              </a:r>
              <a:r>
                <a:rPr lang="en-US" sz="3600" dirty="0">
                  <a:solidFill>
                    <a:schemeClr val="tx2"/>
                  </a:solidFill>
                </a:rPr>
                <a:t> constraint)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040B926-5EED-4509-8138-BBE5EDED1BA6}"/>
              </a:ext>
            </a:extLst>
          </p:cNvPr>
          <p:cNvGrpSpPr/>
          <p:nvPr/>
        </p:nvGrpSpPr>
        <p:grpSpPr>
          <a:xfrm>
            <a:off x="0" y="3294933"/>
            <a:ext cx="9144000" cy="1289504"/>
            <a:chOff x="0" y="3235727"/>
            <a:chExt cx="9144000" cy="1289504"/>
          </a:xfrm>
        </p:grpSpPr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474DFCA6-FA80-459D-8531-DF95B225E3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0" y="3235727"/>
              <a:ext cx="4936166" cy="1289504"/>
            </a:xfrm>
            <a:prstGeom prst="rect">
              <a:avLst/>
            </a:prstGeom>
          </p:spPr>
        </p:pic>
        <p:sp>
          <p:nvSpPr>
            <p:cNvPr id="36" name="Text Placeholder 2">
              <a:extLst>
                <a:ext uri="{FF2B5EF4-FFF2-40B4-BE49-F238E27FC236}">
                  <a16:creationId xmlns:a16="http://schemas.microsoft.com/office/drawing/2014/main" id="{E97AFC86-2C45-46C7-A5D3-099589602F05}"/>
                </a:ext>
              </a:extLst>
            </p:cNvPr>
            <p:cNvSpPr txBox="1">
              <a:spLocks/>
            </p:cNvSpPr>
            <p:nvPr/>
          </p:nvSpPr>
          <p:spPr>
            <a:xfrm>
              <a:off x="4794679" y="3618712"/>
              <a:ext cx="4349321" cy="523534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868680" lvl="1" indent="-514350">
                <a:spcBef>
                  <a:spcPts val="0"/>
                </a:spcBef>
              </a:pPr>
              <a:r>
                <a:rPr lang="en-US" sz="3600" i="1" dirty="0">
                  <a:solidFill>
                    <a:schemeClr val="tx2"/>
                  </a:solidFill>
                </a:rPr>
                <a:t>expansive</a:t>
              </a:r>
              <a:r>
                <a:rPr lang="en-US" sz="3600" dirty="0">
                  <a:solidFill>
                    <a:schemeClr val="tx2"/>
                  </a:solidFill>
                </a:rPr>
                <a:t> impact</a:t>
              </a:r>
            </a:p>
            <a:p>
              <a:pPr marL="354330" lvl="1" indent="0">
                <a:spcBef>
                  <a:spcPts val="0"/>
                </a:spcBef>
                <a:buNone/>
              </a:pPr>
              <a:r>
                <a:rPr lang="en-US" sz="3600" dirty="0">
                  <a:solidFill>
                    <a:schemeClr val="tx2"/>
                  </a:solidFill>
                </a:rPr>
                <a:t>		(2 DOF, elastic)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A3819D-59FD-44CB-AC8B-6F2B1AF05C28}"/>
              </a:ext>
            </a:extLst>
          </p:cNvPr>
          <p:cNvGrpSpPr/>
          <p:nvPr/>
        </p:nvGrpSpPr>
        <p:grpSpPr>
          <a:xfrm>
            <a:off x="0" y="4884059"/>
            <a:ext cx="9147263" cy="1289504"/>
            <a:chOff x="0" y="4596334"/>
            <a:chExt cx="9147263" cy="1289504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48EAC280-2A99-4274-8215-94C037C48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0" y="4596334"/>
              <a:ext cx="4936166" cy="1289504"/>
            </a:xfrm>
            <a:prstGeom prst="rect">
              <a:avLst/>
            </a:prstGeom>
          </p:spPr>
        </p:pic>
        <p:sp>
          <p:nvSpPr>
            <p:cNvPr id="37" name="Text Placeholder 2">
              <a:extLst>
                <a:ext uri="{FF2B5EF4-FFF2-40B4-BE49-F238E27FC236}">
                  <a16:creationId xmlns:a16="http://schemas.microsoft.com/office/drawing/2014/main" id="{3BE2932E-4ED4-4F40-B56A-A0CC909B36EA}"/>
                </a:ext>
              </a:extLst>
            </p:cNvPr>
            <p:cNvSpPr txBox="1">
              <a:spLocks/>
            </p:cNvSpPr>
            <p:nvPr/>
          </p:nvSpPr>
          <p:spPr>
            <a:xfrm>
              <a:off x="4797942" y="4963933"/>
              <a:ext cx="4349321" cy="523534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868680" lvl="1" indent="-514350">
                <a:spcBef>
                  <a:spcPts val="0"/>
                </a:spcBef>
              </a:pPr>
              <a:r>
                <a:rPr lang="en-US" sz="3600" b="1" dirty="0">
                  <a:solidFill>
                    <a:schemeClr val="tx2"/>
                  </a:solidFill>
                </a:rPr>
                <a:t>contractive</a:t>
              </a:r>
            </a:p>
            <a:p>
              <a:pPr marL="354330" lvl="1" indent="0">
                <a:spcBef>
                  <a:spcPts val="0"/>
                </a:spcBef>
                <a:buNone/>
              </a:pPr>
              <a:r>
                <a:rPr lang="en-US" sz="3600" dirty="0">
                  <a:solidFill>
                    <a:schemeClr val="tx2"/>
                  </a:solidFill>
                </a:rPr>
                <a:t>	(2 DOF, viscoelastic)</a:t>
              </a:r>
              <a:endParaRPr lang="en-US" sz="3600" b="1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F320C8D-9C57-4809-A772-0AAB0645700A}"/>
              </a:ext>
            </a:extLst>
          </p:cNvPr>
          <p:cNvGrpSpPr/>
          <p:nvPr/>
        </p:nvGrpSpPr>
        <p:grpSpPr>
          <a:xfrm>
            <a:off x="0" y="6160645"/>
            <a:ext cx="9176660" cy="704109"/>
            <a:chOff x="0" y="6174941"/>
            <a:chExt cx="9176660" cy="704109"/>
          </a:xfrm>
        </p:grpSpPr>
        <p:sp>
          <p:nvSpPr>
            <p:cNvPr id="27" name="Text Placeholder 2">
              <a:extLst>
                <a:ext uri="{FF2B5EF4-FFF2-40B4-BE49-F238E27FC236}">
                  <a16:creationId xmlns:a16="http://schemas.microsoft.com/office/drawing/2014/main" id="{2DA5A75E-7102-48B5-861D-ACA7459195E9}"/>
                </a:ext>
              </a:extLst>
            </p:cNvPr>
            <p:cNvSpPr txBox="1">
              <a:spLocks/>
            </p:cNvSpPr>
            <p:nvPr/>
          </p:nvSpPr>
          <p:spPr>
            <a:xfrm>
              <a:off x="1372362" y="6174941"/>
              <a:ext cx="7804298" cy="683059"/>
            </a:xfrm>
            <a:prstGeom prst="rect">
              <a:avLst/>
            </a:prstGeom>
          </p:spPr>
          <p:txBody>
            <a:bodyPr anchor="b"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buNone/>
              </a:pPr>
              <a:r>
                <a:rPr lang="en-US" sz="1600" dirty="0">
                  <a:solidFill>
                    <a:schemeClr val="tx2"/>
                  </a:solidFill>
                </a:rPr>
                <a:t>Burden, Libby, Coogan (</a:t>
              </a:r>
              <a:r>
                <a:rPr lang="en-US" sz="1600" dirty="0" err="1">
                  <a:solidFill>
                    <a:schemeClr val="tx2"/>
                  </a:solidFill>
                </a:rPr>
                <a:t>arXiv</a:t>
              </a:r>
              <a:r>
                <a:rPr lang="en-US" sz="1600" dirty="0">
                  <a:solidFill>
                    <a:schemeClr val="tx2"/>
                  </a:solidFill>
                </a:rPr>
                <a:t>: 1804.04122v2)</a:t>
              </a:r>
            </a:p>
            <a:p>
              <a:pPr marL="0" indent="0">
                <a:spcBef>
                  <a:spcPts val="0"/>
                </a:spcBef>
                <a:buFont typeface="Arial"/>
                <a:buNone/>
              </a:pPr>
              <a:r>
                <a:rPr lang="en-US" sz="1600" i="1" dirty="0">
                  <a:solidFill>
                    <a:schemeClr val="tx2"/>
                  </a:solidFill>
                </a:rPr>
                <a:t>On contraction analysis for hybrid systems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142BD9-8D1E-45B2-9101-2ABD156E7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6186497"/>
              <a:ext cx="685799" cy="685799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6A18A21-AA0A-452F-B777-8BA763CC03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82933" y="6189621"/>
              <a:ext cx="689429" cy="6894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409963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F2AE899D-0D75-45FC-A373-90467BE51207}"/>
              </a:ext>
            </a:extLst>
          </p:cNvPr>
          <p:cNvGrpSpPr/>
          <p:nvPr/>
        </p:nvGrpSpPr>
        <p:grpSpPr>
          <a:xfrm>
            <a:off x="0" y="6174941"/>
            <a:ext cx="9144000" cy="699681"/>
            <a:chOff x="0" y="6174941"/>
            <a:chExt cx="9144000" cy="699681"/>
          </a:xfrm>
        </p:grpSpPr>
        <p:sp>
          <p:nvSpPr>
            <p:cNvPr id="22" name="Text Placeholder 2">
              <a:extLst>
                <a:ext uri="{FF2B5EF4-FFF2-40B4-BE49-F238E27FC236}">
                  <a16:creationId xmlns:a16="http://schemas.microsoft.com/office/drawing/2014/main" id="{3CDC50A2-47CF-4C6B-B4C3-4C92C338AE6A}"/>
                </a:ext>
              </a:extLst>
            </p:cNvPr>
            <p:cNvSpPr txBox="1">
              <a:spLocks/>
            </p:cNvSpPr>
            <p:nvPr/>
          </p:nvSpPr>
          <p:spPr>
            <a:xfrm>
              <a:off x="1339702" y="6174941"/>
              <a:ext cx="7804298" cy="683059"/>
            </a:xfrm>
            <a:prstGeom prst="rect">
              <a:avLst/>
            </a:prstGeom>
          </p:spPr>
          <p:txBody>
            <a:bodyPr anchor="b"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buNone/>
              </a:pPr>
              <a:r>
                <a:rPr lang="en-US" sz="1600" dirty="0">
                  <a:solidFill>
                    <a:schemeClr val="tx2"/>
                  </a:solidFill>
                </a:rPr>
                <a:t>Sullivan, Libby, Burden (</a:t>
              </a:r>
              <a:r>
                <a:rPr lang="en-US" sz="1600" i="1" dirty="0">
                  <a:solidFill>
                    <a:schemeClr val="tx2"/>
                  </a:solidFill>
                </a:rPr>
                <a:t>in prep</a:t>
              </a:r>
              <a:r>
                <a:rPr lang="en-US" sz="1600" dirty="0">
                  <a:solidFill>
                    <a:schemeClr val="tx2"/>
                  </a:solidFill>
                </a:rPr>
                <a:t>)</a:t>
              </a:r>
            </a:p>
            <a:p>
              <a:pPr marL="0" indent="0">
                <a:spcBef>
                  <a:spcPts val="0"/>
                </a:spcBef>
                <a:buFont typeface="Arial"/>
                <a:buNone/>
              </a:pPr>
              <a:r>
                <a:rPr lang="en-US" sz="1600" i="1" dirty="0">
                  <a:solidFill>
                    <a:schemeClr val="tx2"/>
                  </a:solidFill>
                </a:rPr>
                <a:t>On infinitesimal contraction analysis for tracking through contact-rich dynamics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DE4E1D1-7CDC-4647-8DAF-4F949CEE6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0" y="6182563"/>
              <a:ext cx="685799" cy="685799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DEEC63A-9445-46D8-BCAB-03C1C3C59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47935" y="6185193"/>
              <a:ext cx="689429" cy="689429"/>
            </a:xfrm>
            <a:prstGeom prst="rect">
              <a:avLst/>
            </a:prstGeom>
          </p:spPr>
        </p:pic>
      </p:grpSp>
      <p:pic>
        <p:nvPicPr>
          <p:cNvPr id="17" name="Content Placeholder 7">
            <a:extLst>
              <a:ext uri="{FF2B5EF4-FFF2-40B4-BE49-F238E27FC236}">
                <a16:creationId xmlns:a16="http://schemas.microsoft.com/office/drawing/2014/main" id="{D332AEA3-9545-4CAF-A74B-7213C01B18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" r="-1" b="-1"/>
          <a:stretch/>
        </p:blipFill>
        <p:spPr>
          <a:xfrm>
            <a:off x="3219632" y="622168"/>
            <a:ext cx="5924368" cy="5390137"/>
          </a:xfrm>
          <a:prstGeom prst="rect">
            <a:avLst/>
          </a:prstGeom>
        </p:spPr>
      </p:pic>
      <p:pic>
        <p:nvPicPr>
          <p:cNvPr id="47" name="Picture 46" descr="Chart, radar chart&#10;&#10;Description automatically generated">
            <a:extLst>
              <a:ext uri="{FF2B5EF4-FFF2-40B4-BE49-F238E27FC236}">
                <a16:creationId xmlns:a16="http://schemas.microsoft.com/office/drawing/2014/main" id="{5F923A82-3B2A-49EC-B5E2-15ECFDE2A6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21" r="31789"/>
          <a:stretch/>
        </p:blipFill>
        <p:spPr>
          <a:xfrm>
            <a:off x="0" y="-16458"/>
            <a:ext cx="3236495" cy="602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9280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F2AE899D-0D75-45FC-A373-90467BE51207}"/>
              </a:ext>
            </a:extLst>
          </p:cNvPr>
          <p:cNvGrpSpPr/>
          <p:nvPr/>
        </p:nvGrpSpPr>
        <p:grpSpPr>
          <a:xfrm>
            <a:off x="0" y="6174941"/>
            <a:ext cx="9144000" cy="699681"/>
            <a:chOff x="0" y="6174941"/>
            <a:chExt cx="9144000" cy="699681"/>
          </a:xfrm>
        </p:grpSpPr>
        <p:sp>
          <p:nvSpPr>
            <p:cNvPr id="22" name="Text Placeholder 2">
              <a:extLst>
                <a:ext uri="{FF2B5EF4-FFF2-40B4-BE49-F238E27FC236}">
                  <a16:creationId xmlns:a16="http://schemas.microsoft.com/office/drawing/2014/main" id="{3CDC50A2-47CF-4C6B-B4C3-4C92C338AE6A}"/>
                </a:ext>
              </a:extLst>
            </p:cNvPr>
            <p:cNvSpPr txBox="1">
              <a:spLocks/>
            </p:cNvSpPr>
            <p:nvPr/>
          </p:nvSpPr>
          <p:spPr>
            <a:xfrm>
              <a:off x="1339702" y="6174941"/>
              <a:ext cx="7804298" cy="683059"/>
            </a:xfrm>
            <a:prstGeom prst="rect">
              <a:avLst/>
            </a:prstGeom>
          </p:spPr>
          <p:txBody>
            <a:bodyPr anchor="b"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buNone/>
              </a:pPr>
              <a:r>
                <a:rPr lang="en-US" sz="1600" dirty="0">
                  <a:solidFill>
                    <a:schemeClr val="tx2"/>
                  </a:solidFill>
                </a:rPr>
                <a:t>Sullivan, Libby, Burden (</a:t>
              </a:r>
              <a:r>
                <a:rPr lang="en-US" sz="1600" i="1" dirty="0">
                  <a:solidFill>
                    <a:schemeClr val="tx2"/>
                  </a:solidFill>
                </a:rPr>
                <a:t>in prep</a:t>
              </a:r>
              <a:r>
                <a:rPr lang="en-US" sz="1600" dirty="0">
                  <a:solidFill>
                    <a:schemeClr val="tx2"/>
                  </a:solidFill>
                </a:rPr>
                <a:t>)</a:t>
              </a:r>
            </a:p>
            <a:p>
              <a:pPr marL="0" indent="0">
                <a:spcBef>
                  <a:spcPts val="0"/>
                </a:spcBef>
                <a:buFont typeface="Arial"/>
                <a:buNone/>
              </a:pPr>
              <a:r>
                <a:rPr lang="en-US" sz="1600" i="1" dirty="0">
                  <a:solidFill>
                    <a:schemeClr val="tx2"/>
                  </a:solidFill>
                </a:rPr>
                <a:t>On infinitesimal contraction analysis for tracking through contact-rich dynamics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DE4E1D1-7CDC-4647-8DAF-4F949CEE6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0" y="6182563"/>
              <a:ext cx="685799" cy="685799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DEEC63A-9445-46D8-BCAB-03C1C3C59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47935" y="6185193"/>
              <a:ext cx="689429" cy="689429"/>
            </a:xfrm>
            <a:prstGeom prst="rect">
              <a:avLst/>
            </a:prstGeom>
          </p:spPr>
        </p:pic>
      </p:grpSp>
      <p:pic>
        <p:nvPicPr>
          <p:cNvPr id="30" name="Content Placeholder 4">
            <a:extLst>
              <a:ext uri="{FF2B5EF4-FFF2-40B4-BE49-F238E27FC236}">
                <a16:creationId xmlns:a16="http://schemas.microsoft.com/office/drawing/2014/main" id="{4B6AE009-093E-4C7A-8517-06D1602921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2394"/>
            <a:ext cx="9144000" cy="51435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84277E2-AD99-47B9-A68C-FD35E86DCE55}"/>
              </a:ext>
            </a:extLst>
          </p:cNvPr>
          <p:cNvGrpSpPr/>
          <p:nvPr/>
        </p:nvGrpSpPr>
        <p:grpSpPr>
          <a:xfrm>
            <a:off x="3683470" y="1282221"/>
            <a:ext cx="2152650" cy="1754326"/>
            <a:chOff x="3683470" y="1173937"/>
            <a:chExt cx="2152650" cy="1754326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C03AD88-F093-48E5-8AF8-DF2C193C8D54}"/>
                </a:ext>
              </a:extLst>
            </p:cNvPr>
            <p:cNvCxnSpPr/>
            <p:nvPr/>
          </p:nvCxnSpPr>
          <p:spPr>
            <a:xfrm>
              <a:off x="3683470" y="1929642"/>
              <a:ext cx="946150" cy="0"/>
            </a:xfrm>
            <a:prstGeom prst="line">
              <a:avLst/>
            </a:prstGeom>
            <a:noFill/>
            <a:ln w="50800" cap="flat" cmpd="sng" algn="ctr">
              <a:solidFill>
                <a:srgbClr val="FF0000"/>
              </a:solidFill>
              <a:prstDash val="dash"/>
              <a:miter lim="800000"/>
            </a:ln>
            <a:effectLst/>
          </p:spPr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DDAE0A70-2715-4488-B741-ABB5AEFCE75A}"/>
                </a:ext>
              </a:extLst>
            </p:cNvPr>
            <p:cNvCxnSpPr/>
            <p:nvPr/>
          </p:nvCxnSpPr>
          <p:spPr>
            <a:xfrm>
              <a:off x="3683470" y="2501142"/>
              <a:ext cx="946150" cy="0"/>
            </a:xfrm>
            <a:prstGeom prst="line">
              <a:avLst/>
            </a:prstGeom>
            <a:noFill/>
            <a:ln w="508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F2DF979-1C22-4FAD-B092-0CE8DB5C2DFD}"/>
                </a:ext>
              </a:extLst>
            </p:cNvPr>
            <p:cNvSpPr txBox="1"/>
            <p:nvPr/>
          </p:nvSpPr>
          <p:spPr>
            <a:xfrm>
              <a:off x="4629620" y="1173937"/>
              <a:ext cx="12065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reference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perturbed trajectory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7448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EFA3BE-453C-4BDA-BCB9-BBEFA6CB04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573078"/>
            <a:ext cx="9144000" cy="681298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tracking through contact-rich dynamics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B05D84-1D4F-4221-BBBE-27E3AAF3A3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5637" y="0"/>
            <a:ext cx="8312727" cy="547269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today’s talk:</a:t>
            </a:r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448EC70E-E210-43D5-8782-D44FF13B7307}"/>
              </a:ext>
            </a:extLst>
          </p:cNvPr>
          <p:cNvSpPr txBox="1">
            <a:spLocks/>
          </p:cNvSpPr>
          <p:nvPr/>
        </p:nvSpPr>
        <p:spPr>
          <a:xfrm>
            <a:off x="4802780" y="5168158"/>
            <a:ext cx="4030414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200" b="1" dirty="0">
                <a:solidFill>
                  <a:srgbClr val="000000"/>
                </a:solidFill>
              </a:rPr>
              <a:t>3. how can we get it?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cs typeface="Calibri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B4319E7-6DDE-41E6-91C9-BB6488A867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50054" y="5719355"/>
            <a:ext cx="3557584" cy="39528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43FD24F-8DB1-4E5C-93F8-566DE89D75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63752" y="6266624"/>
            <a:ext cx="1747167" cy="32808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03B2553-DDB9-4B7E-BBC2-7861C4BBA275}"/>
              </a:ext>
            </a:extLst>
          </p:cNvPr>
          <p:cNvGrpSpPr/>
          <p:nvPr/>
        </p:nvGrpSpPr>
        <p:grpSpPr>
          <a:xfrm>
            <a:off x="4802779" y="1453244"/>
            <a:ext cx="3925585" cy="3771344"/>
            <a:chOff x="4802779" y="1453244"/>
            <a:chExt cx="3925585" cy="377134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B262FA0-9932-42F1-A09B-076E9B3FCBF0}"/>
                </a:ext>
              </a:extLst>
            </p:cNvPr>
            <p:cNvGrpSpPr/>
            <p:nvPr/>
          </p:nvGrpSpPr>
          <p:grpSpPr>
            <a:xfrm>
              <a:off x="4802779" y="1453244"/>
              <a:ext cx="3925585" cy="3745498"/>
              <a:chOff x="4802779" y="1803542"/>
              <a:chExt cx="3925585" cy="3745498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14A5C436-64AB-4C61-B1D4-79B5801CC81B}"/>
                  </a:ext>
                </a:extLst>
              </p:cNvPr>
              <p:cNvGrpSpPr/>
              <p:nvPr/>
            </p:nvGrpSpPr>
            <p:grpSpPr>
              <a:xfrm>
                <a:off x="5143654" y="1803542"/>
                <a:ext cx="3584710" cy="3409975"/>
                <a:chOff x="4857578" y="1596684"/>
                <a:chExt cx="3584710" cy="3409975"/>
              </a:xfrm>
            </p:grpSpPr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4184BE80-EA75-41CC-8D37-295B5F1E3C1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r="62596"/>
                <a:stretch/>
              </p:blipFill>
              <p:spPr>
                <a:xfrm>
                  <a:off x="4857578" y="1596684"/>
                  <a:ext cx="1948804" cy="3409975"/>
                </a:xfrm>
                <a:prstGeom prst="rect">
                  <a:avLst/>
                </a:prstGeom>
              </p:spPr>
            </p:pic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C86FED61-8508-433E-A5C2-C892E36013E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37477" r="30961"/>
                <a:stretch/>
              </p:blipFill>
              <p:spPr>
                <a:xfrm>
                  <a:off x="6797841" y="1596684"/>
                  <a:ext cx="1644447" cy="3409975"/>
                </a:xfrm>
                <a:prstGeom prst="rect">
                  <a:avLst/>
                </a:prstGeom>
              </p:spPr>
            </p:pic>
          </p:grpSp>
          <p:sp>
            <p:nvSpPr>
              <p:cNvPr id="31" name="Text Placeholder 3">
                <a:extLst>
                  <a:ext uri="{FF2B5EF4-FFF2-40B4-BE49-F238E27FC236}">
                    <a16:creationId xmlns:a16="http://schemas.microsoft.com/office/drawing/2014/main" id="{A47998E6-05C7-4767-8AEC-087C13383F23}"/>
                  </a:ext>
                </a:extLst>
              </p:cNvPr>
              <p:cNvSpPr txBox="1">
                <a:spLocks/>
              </p:cNvSpPr>
              <p:nvPr/>
            </p:nvSpPr>
            <p:spPr>
              <a:xfrm rot="16200000">
                <a:off x="3504653" y="3899678"/>
                <a:ext cx="2947488" cy="351235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0" indent="0" algn="ctr" defTabSz="457200" rtl="0" eaLnBrk="1" latinLnBrk="0" hangingPunct="1">
                  <a:lnSpc>
                    <a:spcPct val="90000"/>
                  </a:lnSpc>
                  <a:spcBef>
                    <a:spcPct val="20000"/>
                  </a:spcBef>
                  <a:buFont typeface="Arial"/>
                  <a:buNone/>
                  <a:defRPr sz="3600" b="0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0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charset="0"/>
                    <a:cs typeface="Calibri" charset="0"/>
                  </a:rPr>
                  <a:t>final rotational velocity</a:t>
                </a:r>
              </a:p>
            </p:txBody>
          </p:sp>
        </p:grpSp>
        <p:sp>
          <p:nvSpPr>
            <p:cNvPr id="37" name="Text Placeholder 3">
              <a:extLst>
                <a:ext uri="{FF2B5EF4-FFF2-40B4-BE49-F238E27FC236}">
                  <a16:creationId xmlns:a16="http://schemas.microsoft.com/office/drawing/2014/main" id="{8778D375-D6B6-4E23-81FE-DA9FB227ACC1}"/>
                </a:ext>
              </a:extLst>
            </p:cNvPr>
            <p:cNvSpPr txBox="1">
              <a:spLocks/>
            </p:cNvSpPr>
            <p:nvPr/>
          </p:nvSpPr>
          <p:spPr>
            <a:xfrm>
              <a:off x="5618714" y="4873353"/>
              <a:ext cx="2947488" cy="351235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ct val="20000"/>
                </a:spcBef>
                <a:buFont typeface="Arial"/>
                <a:buNone/>
                <a:defRPr sz="36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8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4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0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charset="0"/>
                  <a:cs typeface="Calibri" charset="0"/>
                </a:rPr>
                <a:t>initial rotation</a:t>
              </a:r>
            </a:p>
          </p:txBody>
        </p:sp>
      </p:grp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C18B8488-84CC-4A2C-9C3B-EF9F5A8EB427}"/>
              </a:ext>
            </a:extLst>
          </p:cNvPr>
          <p:cNvSpPr txBox="1">
            <a:spLocks/>
          </p:cNvSpPr>
          <p:nvPr/>
        </p:nvSpPr>
        <p:spPr>
          <a:xfrm>
            <a:off x="0" y="2576690"/>
            <a:ext cx="4692318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libri" charset="0"/>
                <a:cs typeface="Calibri" charset="0"/>
              </a:rPr>
              <a:t>1. what is it?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F887834-7591-4CA5-BFD7-E3F24E22FAA8}"/>
              </a:ext>
            </a:extLst>
          </p:cNvPr>
          <p:cNvGrpSpPr/>
          <p:nvPr/>
        </p:nvGrpSpPr>
        <p:grpSpPr>
          <a:xfrm>
            <a:off x="20086" y="1012479"/>
            <a:ext cx="4701030" cy="1572638"/>
            <a:chOff x="20086" y="1092142"/>
            <a:chExt cx="4701030" cy="1572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B58F6359-212D-4943-BC34-259CDA270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680" y="1092142"/>
              <a:ext cx="705236" cy="1572638"/>
            </a:xfrm>
            <a:prstGeom prst="rect">
              <a:avLst/>
            </a:prstGeom>
          </p:spPr>
        </p:pic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D854636-AAF0-4691-8B77-E32EB7FC2282}"/>
                </a:ext>
              </a:extLst>
            </p:cNvPr>
            <p:cNvGrpSpPr/>
            <p:nvPr/>
          </p:nvGrpSpPr>
          <p:grpSpPr>
            <a:xfrm>
              <a:off x="20086" y="1362630"/>
              <a:ext cx="4701030" cy="1302150"/>
              <a:chOff x="20086" y="1362630"/>
              <a:chExt cx="4701030" cy="1302150"/>
            </a:xfrm>
          </p:grpSpPr>
          <p:sp>
            <p:nvSpPr>
              <p:cNvPr id="39" name="Curved Right Arrow 21">
                <a:extLst>
                  <a:ext uri="{FF2B5EF4-FFF2-40B4-BE49-F238E27FC236}">
                    <a16:creationId xmlns:a16="http://schemas.microsoft.com/office/drawing/2014/main" id="{385A5401-670B-4104-B21C-FB6B16F1F41B}"/>
                  </a:ext>
                </a:extLst>
              </p:cNvPr>
              <p:cNvSpPr/>
              <p:nvPr/>
            </p:nvSpPr>
            <p:spPr>
              <a:xfrm rot="16200000" flipH="1">
                <a:off x="2150948" y="1800578"/>
                <a:ext cx="295450" cy="752672"/>
              </a:xfrm>
              <a:prstGeom prst="curvedRightArrow">
                <a:avLst>
                  <a:gd name="adj1" fmla="val 33166"/>
                  <a:gd name="adj2" fmla="val 55480"/>
                  <a:gd name="adj3" fmla="val 29294"/>
                </a:avLst>
              </a:prstGeom>
              <a:solidFill>
                <a:schemeClr val="tx2"/>
              </a:solidFill>
              <a:ln w="12700" cap="flat" cmpd="sng" algn="ctr">
                <a:solidFill>
                  <a:schemeClr val="tx2">
                    <a:lumMod val="95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07C61EE4-FC47-4A1B-A346-7BE0577E2F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3223" y="1486041"/>
                <a:ext cx="1549472" cy="1178739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015AB60D-A998-4034-9784-18E9B8E8C9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5047" b="9353"/>
              <a:stretch/>
            </p:blipFill>
            <p:spPr>
              <a:xfrm>
                <a:off x="20086" y="1362630"/>
                <a:ext cx="705236" cy="1031661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6B1325BD-C8F5-4620-8616-A1DC5E2E9D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5047" b="9353"/>
              <a:stretch/>
            </p:blipFill>
            <p:spPr>
              <a:xfrm>
                <a:off x="1217100" y="1559580"/>
                <a:ext cx="705236" cy="1031661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16CDD4D3-DD00-4E51-95DC-877D45C6FA3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239"/>
              <a:stretch/>
            </p:blipFill>
            <p:spPr>
              <a:xfrm>
                <a:off x="1974630" y="1391358"/>
                <a:ext cx="1549472" cy="1199883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3FBB6C72-BA91-49FD-949A-21FB05993D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77" b="6715"/>
              <a:stretch/>
            </p:blipFill>
            <p:spPr>
              <a:xfrm>
                <a:off x="3171644" y="1589656"/>
                <a:ext cx="1549472" cy="996470"/>
              </a:xfrm>
              <a:prstGeom prst="rect">
                <a:avLst/>
              </a:prstGeom>
            </p:spPr>
          </p:pic>
        </p:grpSp>
      </p:grpSp>
      <p:pic>
        <p:nvPicPr>
          <p:cNvPr id="46" name="Graphic 45">
            <a:extLst>
              <a:ext uri="{FF2B5EF4-FFF2-40B4-BE49-F238E27FC236}">
                <a16:creationId xmlns:a16="http://schemas.microsoft.com/office/drawing/2014/main" id="{47AB407A-0BEC-40D7-9ECD-88DDF4B7D27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55625" t="-1675" r="1" b="-3"/>
          <a:stretch/>
        </p:blipFill>
        <p:spPr>
          <a:xfrm>
            <a:off x="263569" y="3163000"/>
            <a:ext cx="4327940" cy="32598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F4304EF-9ECF-495C-8ADC-C326F872D475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06" y="3822520"/>
            <a:ext cx="4245227" cy="1267987"/>
          </a:xfrm>
          <a:prstGeom prst="rect">
            <a:avLst/>
          </a:prstGeom>
        </p:spPr>
      </p:pic>
      <p:sp>
        <p:nvSpPr>
          <p:cNvPr id="48" name="Text Placeholder 3">
            <a:extLst>
              <a:ext uri="{FF2B5EF4-FFF2-40B4-BE49-F238E27FC236}">
                <a16:creationId xmlns:a16="http://schemas.microsoft.com/office/drawing/2014/main" id="{0212F64C-CC61-406E-9703-5556ECA66EAC}"/>
              </a:ext>
            </a:extLst>
          </p:cNvPr>
          <p:cNvSpPr txBox="1">
            <a:spLocks/>
          </p:cNvSpPr>
          <p:nvPr/>
        </p:nvSpPr>
        <p:spPr>
          <a:xfrm>
            <a:off x="106217" y="5165304"/>
            <a:ext cx="4692318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libri" charset="0"/>
                <a:cs typeface="Calibri" charset="0"/>
              </a:rPr>
              <a:t>2. why is it hard?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059887A-BCC6-443B-A716-5B675F80FE9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lum bright="-100000" contrast="-100000"/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74" r="28889" b="31369"/>
          <a:stretch/>
        </p:blipFill>
        <p:spPr>
          <a:xfrm>
            <a:off x="593753" y="6253922"/>
            <a:ext cx="4030414" cy="5793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 Placeholder 1">
                <a:extLst>
                  <a:ext uri="{FF2B5EF4-FFF2-40B4-BE49-F238E27FC236}">
                    <a16:creationId xmlns:a16="http://schemas.microsoft.com/office/drawing/2014/main" id="{589DB671-0AEC-4385-B731-E4B1ABF8DE0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48779" y="5709279"/>
                <a:ext cx="5244003" cy="713828"/>
              </a:xfrm>
              <a:prstGeom prst="rect">
                <a:avLst/>
              </a:prstGeom>
            </p:spPr>
            <p:txBody>
              <a:bodyPr anchor="t">
                <a:noAutofit/>
              </a:bodyPr>
              <a:lstStyle>
                <a:lvl1pPr marL="0" indent="0" algn="ctr" defTabSz="457200" rtl="0" eaLnBrk="1" latinLnBrk="0" hangingPunct="1">
                  <a:lnSpc>
                    <a:spcPct val="90000"/>
                  </a:lnSpc>
                  <a:spcBef>
                    <a:spcPct val="20000"/>
                  </a:spcBef>
                  <a:buFont typeface="Arial"/>
                  <a:buNone/>
                  <a:defRPr sz="4800" b="1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sz="2800" b="0" i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sz="2800" b="0" i="1" smtClean="0">
                                      <a:solidFill>
                                        <a:schemeClr val="accent3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accent3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sz="2800" b="0" i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n-US" sz="2800" b="0" i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b="0" dirty="0">
                  <a:solidFill>
                    <a:schemeClr val="accent3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2" name="Text Placeholder 1">
                <a:extLst>
                  <a:ext uri="{FF2B5EF4-FFF2-40B4-BE49-F238E27FC236}">
                    <a16:creationId xmlns:a16="http://schemas.microsoft.com/office/drawing/2014/main" id="{589DB671-0AEC-4385-B731-E4B1ABF8DE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8779" y="5709279"/>
                <a:ext cx="5244003" cy="71382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4192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EFA3BE-453C-4BDA-BCB9-BBEFA6CB04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573078"/>
            <a:ext cx="9144000" cy="681298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tracking through contact-rich dynamics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B05D84-1D4F-4221-BBBE-27E3AAF3A3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5637" y="0"/>
            <a:ext cx="8312727" cy="547269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today’s talk: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A480AFA7-56A2-419F-B221-205B05FC9008}"/>
              </a:ext>
            </a:extLst>
          </p:cNvPr>
          <p:cNvSpPr txBox="1">
            <a:spLocks/>
          </p:cNvSpPr>
          <p:nvPr/>
        </p:nvSpPr>
        <p:spPr>
          <a:xfrm>
            <a:off x="0" y="2576690"/>
            <a:ext cx="4692318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cs typeface="Calibri" charset="0"/>
              </a:rPr>
              <a:t>1. what is it?</a:t>
            </a:r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448EC70E-E210-43D5-8782-D44FF13B7307}"/>
              </a:ext>
            </a:extLst>
          </p:cNvPr>
          <p:cNvSpPr txBox="1">
            <a:spLocks/>
          </p:cNvSpPr>
          <p:nvPr/>
        </p:nvSpPr>
        <p:spPr>
          <a:xfrm>
            <a:off x="4802780" y="5168158"/>
            <a:ext cx="4030414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  <a:t>3. how can we get it?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Calibri" charset="0"/>
              <a:cs typeface="Calibri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CC16BB3-40D3-4688-89B0-E700EC1028C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06" y="3822520"/>
            <a:ext cx="4245227" cy="1267987"/>
          </a:xfrm>
          <a:prstGeom prst="rect">
            <a:avLst/>
          </a:prstGeom>
        </p:spPr>
      </p:pic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48DD2E67-5361-4332-BA88-849C289DD7D3}"/>
              </a:ext>
            </a:extLst>
          </p:cNvPr>
          <p:cNvSpPr txBox="1">
            <a:spLocks/>
          </p:cNvSpPr>
          <p:nvPr/>
        </p:nvSpPr>
        <p:spPr>
          <a:xfrm>
            <a:off x="106217" y="5165304"/>
            <a:ext cx="4692318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libri" charset="0"/>
                <a:cs typeface="Calibri" charset="0"/>
              </a:rPr>
              <a:t>2. why is it hard?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38936CC-0BF3-4431-8B5F-83EB22A24032}"/>
              </a:ext>
            </a:extLst>
          </p:cNvPr>
          <p:cNvGrpSpPr/>
          <p:nvPr/>
        </p:nvGrpSpPr>
        <p:grpSpPr>
          <a:xfrm>
            <a:off x="20086" y="1012479"/>
            <a:ext cx="4701030" cy="1572638"/>
            <a:chOff x="20086" y="1092142"/>
            <a:chExt cx="4701030" cy="157263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5E95E75-C6B3-4585-888C-08933D3CA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680" y="1092142"/>
              <a:ext cx="705236" cy="1572638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7600E9E-0794-4298-AA02-F51F9D8BE8D9}"/>
                </a:ext>
              </a:extLst>
            </p:cNvPr>
            <p:cNvGrpSpPr/>
            <p:nvPr/>
          </p:nvGrpSpPr>
          <p:grpSpPr>
            <a:xfrm>
              <a:off x="20086" y="1362630"/>
              <a:ext cx="4701030" cy="1302150"/>
              <a:chOff x="20086" y="1362630"/>
              <a:chExt cx="4701030" cy="1302150"/>
            </a:xfrm>
          </p:grpSpPr>
          <p:sp>
            <p:nvSpPr>
              <p:cNvPr id="14" name="Curved Right Arrow 21">
                <a:extLst>
                  <a:ext uri="{FF2B5EF4-FFF2-40B4-BE49-F238E27FC236}">
                    <a16:creationId xmlns:a16="http://schemas.microsoft.com/office/drawing/2014/main" id="{60D7D605-B583-486B-81E5-B639540CE4A5}"/>
                  </a:ext>
                </a:extLst>
              </p:cNvPr>
              <p:cNvSpPr/>
              <p:nvPr/>
            </p:nvSpPr>
            <p:spPr>
              <a:xfrm rot="16200000" flipH="1">
                <a:off x="2150948" y="1800578"/>
                <a:ext cx="295450" cy="752672"/>
              </a:xfrm>
              <a:prstGeom prst="curvedRightArrow">
                <a:avLst>
                  <a:gd name="adj1" fmla="val 33166"/>
                  <a:gd name="adj2" fmla="val 55480"/>
                  <a:gd name="adj3" fmla="val 29294"/>
                </a:avLst>
              </a:prstGeom>
              <a:solidFill>
                <a:schemeClr val="tx2"/>
              </a:solidFill>
              <a:ln w="12700" cap="flat" cmpd="sng" algn="ctr">
                <a:solidFill>
                  <a:schemeClr val="tx2">
                    <a:lumMod val="95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9E22F0B8-48C7-4415-9365-3FFBA2B2E0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3223" y="1486041"/>
                <a:ext cx="1549472" cy="1178739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E7F43DE0-11DE-4635-B45E-879CF99876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5047" b="9353"/>
              <a:stretch/>
            </p:blipFill>
            <p:spPr>
              <a:xfrm>
                <a:off x="20086" y="1362630"/>
                <a:ext cx="705236" cy="1031661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FE45D089-9D53-492D-BADA-15E0ABA524A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5047" b="9353"/>
              <a:stretch/>
            </p:blipFill>
            <p:spPr>
              <a:xfrm>
                <a:off x="1217100" y="1559580"/>
                <a:ext cx="705236" cy="1031661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8980C716-87CA-42AD-99FA-98C060DAF6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239"/>
              <a:stretch/>
            </p:blipFill>
            <p:spPr>
              <a:xfrm>
                <a:off x="1974630" y="1391358"/>
                <a:ext cx="1549472" cy="1199883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4117F5B7-8B5A-4071-A484-D1462C3CDC1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77" b="6715"/>
              <a:stretch/>
            </p:blipFill>
            <p:spPr>
              <a:xfrm>
                <a:off x="3171644" y="1589656"/>
                <a:ext cx="1549472" cy="996470"/>
              </a:xfrm>
              <a:prstGeom prst="rect">
                <a:avLst/>
              </a:prstGeom>
            </p:spPr>
          </p:pic>
        </p:grpSp>
      </p:grpSp>
      <p:pic>
        <p:nvPicPr>
          <p:cNvPr id="30" name="Graphic 29">
            <a:extLst>
              <a:ext uri="{FF2B5EF4-FFF2-40B4-BE49-F238E27FC236}">
                <a16:creationId xmlns:a16="http://schemas.microsoft.com/office/drawing/2014/main" id="{F770D199-AF0F-4C29-8A88-C10A3658D9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55625" t="-1675" r="1" b="-3"/>
          <a:stretch/>
        </p:blipFill>
        <p:spPr>
          <a:xfrm>
            <a:off x="263569" y="3163000"/>
            <a:ext cx="4327940" cy="32598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B4319E7-6DDE-41E6-91C9-BB6488A8670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50054" y="5719355"/>
            <a:ext cx="3557584" cy="39528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43FD24F-8DB1-4E5C-93F8-566DE89D75EA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5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63752" y="6266624"/>
            <a:ext cx="1747167" cy="32808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03B2553-DDB9-4B7E-BBC2-7861C4BBA275}"/>
              </a:ext>
            </a:extLst>
          </p:cNvPr>
          <p:cNvGrpSpPr/>
          <p:nvPr/>
        </p:nvGrpSpPr>
        <p:grpSpPr>
          <a:xfrm>
            <a:off x="4802779" y="1453244"/>
            <a:ext cx="3925585" cy="3771344"/>
            <a:chOff x="4802779" y="1453244"/>
            <a:chExt cx="3925585" cy="377134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B262FA0-9932-42F1-A09B-076E9B3FCBF0}"/>
                </a:ext>
              </a:extLst>
            </p:cNvPr>
            <p:cNvGrpSpPr/>
            <p:nvPr/>
          </p:nvGrpSpPr>
          <p:grpSpPr>
            <a:xfrm>
              <a:off x="4802779" y="1453244"/>
              <a:ext cx="3925585" cy="3745498"/>
              <a:chOff x="4802779" y="1803542"/>
              <a:chExt cx="3925585" cy="3745498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14A5C436-64AB-4C61-B1D4-79B5801CC81B}"/>
                  </a:ext>
                </a:extLst>
              </p:cNvPr>
              <p:cNvGrpSpPr/>
              <p:nvPr/>
            </p:nvGrpSpPr>
            <p:grpSpPr>
              <a:xfrm>
                <a:off x="5143654" y="1803542"/>
                <a:ext cx="3584710" cy="3409975"/>
                <a:chOff x="4857578" y="1596684"/>
                <a:chExt cx="3584710" cy="3409975"/>
              </a:xfrm>
            </p:grpSpPr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4184BE80-EA75-41CC-8D37-295B5F1E3C1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</a:blip>
                <a:srcRect r="62596"/>
                <a:stretch/>
              </p:blipFill>
              <p:spPr>
                <a:xfrm>
                  <a:off x="4857578" y="1596684"/>
                  <a:ext cx="1948804" cy="3409975"/>
                </a:xfrm>
                <a:prstGeom prst="rect">
                  <a:avLst/>
                </a:prstGeom>
              </p:spPr>
            </p:pic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C86FED61-8508-433E-A5C2-C892E36013E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</a:blip>
                <a:srcRect l="37477" r="30961"/>
                <a:stretch/>
              </p:blipFill>
              <p:spPr>
                <a:xfrm>
                  <a:off x="6797841" y="1596684"/>
                  <a:ext cx="1644447" cy="3409975"/>
                </a:xfrm>
                <a:prstGeom prst="rect">
                  <a:avLst/>
                </a:prstGeom>
              </p:spPr>
            </p:pic>
          </p:grpSp>
          <p:sp>
            <p:nvSpPr>
              <p:cNvPr id="31" name="Text Placeholder 3">
                <a:extLst>
                  <a:ext uri="{FF2B5EF4-FFF2-40B4-BE49-F238E27FC236}">
                    <a16:creationId xmlns:a16="http://schemas.microsoft.com/office/drawing/2014/main" id="{A47998E6-05C7-4767-8AEC-087C13383F23}"/>
                  </a:ext>
                </a:extLst>
              </p:cNvPr>
              <p:cNvSpPr txBox="1">
                <a:spLocks/>
              </p:cNvSpPr>
              <p:nvPr/>
            </p:nvSpPr>
            <p:spPr>
              <a:xfrm rot="16200000">
                <a:off x="3504653" y="3899678"/>
                <a:ext cx="2947488" cy="351235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0" indent="0" algn="ctr" defTabSz="457200" rtl="0" eaLnBrk="1" latinLnBrk="0" hangingPunct="1">
                  <a:lnSpc>
                    <a:spcPct val="90000"/>
                  </a:lnSpc>
                  <a:spcBef>
                    <a:spcPct val="20000"/>
                  </a:spcBef>
                  <a:buFont typeface="Arial"/>
                  <a:buNone/>
                  <a:defRPr sz="3600" b="0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0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3">
                        <a:lumMod val="50000"/>
                      </a:schemeClr>
                    </a:solidFill>
                    <a:effectLst/>
                    <a:uLnTx/>
                    <a:uFillTx/>
                    <a:latin typeface="Calibri" charset="0"/>
                    <a:cs typeface="Calibri" charset="0"/>
                  </a:rPr>
                  <a:t>final rotational velocity</a:t>
                </a:r>
              </a:p>
            </p:txBody>
          </p:sp>
        </p:grpSp>
        <p:sp>
          <p:nvSpPr>
            <p:cNvPr id="37" name="Text Placeholder 3">
              <a:extLst>
                <a:ext uri="{FF2B5EF4-FFF2-40B4-BE49-F238E27FC236}">
                  <a16:creationId xmlns:a16="http://schemas.microsoft.com/office/drawing/2014/main" id="{8778D375-D6B6-4E23-81FE-DA9FB227ACC1}"/>
                </a:ext>
              </a:extLst>
            </p:cNvPr>
            <p:cNvSpPr txBox="1">
              <a:spLocks/>
            </p:cNvSpPr>
            <p:nvPr/>
          </p:nvSpPr>
          <p:spPr>
            <a:xfrm>
              <a:off x="5618714" y="4873353"/>
              <a:ext cx="2947488" cy="351235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ct val="20000"/>
                </a:spcBef>
                <a:buFont typeface="Arial"/>
                <a:buNone/>
                <a:defRPr sz="36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8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4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Calibri" charset="0"/>
                  <a:cs typeface="Calibri" charset="0"/>
                </a:rPr>
                <a:t>initial rotation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AB12FC76-5DCC-405C-BF12-C49DF4DBB6F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lum bright="-100000" contrast="-100000"/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74" r="28889" b="31369"/>
          <a:stretch/>
        </p:blipFill>
        <p:spPr>
          <a:xfrm>
            <a:off x="593753" y="6253922"/>
            <a:ext cx="4030414" cy="5793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 Placeholder 1">
                <a:extLst>
                  <a:ext uri="{FF2B5EF4-FFF2-40B4-BE49-F238E27FC236}">
                    <a16:creationId xmlns:a16="http://schemas.microsoft.com/office/drawing/2014/main" id="{CB6A76F7-D922-49ED-9389-7D8DBB4FB86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48779" y="5709279"/>
                <a:ext cx="5244003" cy="713828"/>
              </a:xfrm>
              <a:prstGeom prst="rect">
                <a:avLst/>
              </a:prstGeom>
            </p:spPr>
            <p:txBody>
              <a:bodyPr anchor="t">
                <a:noAutofit/>
              </a:bodyPr>
              <a:lstStyle>
                <a:lvl1pPr marL="0" indent="0" algn="ctr" defTabSz="457200" rtl="0" eaLnBrk="1" latinLnBrk="0" hangingPunct="1">
                  <a:lnSpc>
                    <a:spcPct val="90000"/>
                  </a:lnSpc>
                  <a:spcBef>
                    <a:spcPct val="20000"/>
                  </a:spcBef>
                  <a:buFont typeface="Arial"/>
                  <a:buNone/>
                  <a:defRPr sz="4800" b="1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sz="2800" b="0" i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sz="2800" b="0" i="1" smtClean="0">
                                      <a:solidFill>
                                        <a:schemeClr val="accent3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accent3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sz="2800" b="0" i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n-US" sz="2800" b="0" i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b="0" dirty="0">
                  <a:solidFill>
                    <a:schemeClr val="accent3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9" name="Text Placeholder 1">
                <a:extLst>
                  <a:ext uri="{FF2B5EF4-FFF2-40B4-BE49-F238E27FC236}">
                    <a16:creationId xmlns:a16="http://schemas.microsoft.com/office/drawing/2014/main" id="{CB6A76F7-D922-49ED-9389-7D8DBB4FB8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8779" y="5709279"/>
                <a:ext cx="5244003" cy="71382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38518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EFA3BE-453C-4BDA-BCB9-BBEFA6CB04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573078"/>
            <a:ext cx="9144000" cy="681298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tracking through contact-rich dynamics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B05D84-1D4F-4221-BBBE-27E3AAF3A3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5637" y="0"/>
            <a:ext cx="8312727" cy="547269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today’s talk: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A480AFA7-56A2-419F-B221-205B05FC9008}"/>
              </a:ext>
            </a:extLst>
          </p:cNvPr>
          <p:cNvSpPr txBox="1">
            <a:spLocks/>
          </p:cNvSpPr>
          <p:nvPr/>
        </p:nvSpPr>
        <p:spPr>
          <a:xfrm>
            <a:off x="0" y="2576690"/>
            <a:ext cx="4692318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cs typeface="Calibri" charset="0"/>
              </a:rPr>
              <a:t>1. what is it?</a:t>
            </a:r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448EC70E-E210-43D5-8782-D44FF13B7307}"/>
              </a:ext>
            </a:extLst>
          </p:cNvPr>
          <p:cNvSpPr txBox="1">
            <a:spLocks/>
          </p:cNvSpPr>
          <p:nvPr/>
        </p:nvSpPr>
        <p:spPr>
          <a:xfrm>
            <a:off x="4802780" y="5168158"/>
            <a:ext cx="4030414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cs typeface="Calibri" charset="0"/>
              </a:rPr>
              <a:t>3. how can we get it?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CC16BB3-40D3-4688-89B0-E700EC1028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06" y="3822520"/>
            <a:ext cx="4245227" cy="1267987"/>
          </a:xfrm>
          <a:prstGeom prst="rect">
            <a:avLst/>
          </a:prstGeom>
        </p:spPr>
      </p:pic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48DD2E67-5361-4332-BA88-849C289DD7D3}"/>
              </a:ext>
            </a:extLst>
          </p:cNvPr>
          <p:cNvSpPr txBox="1">
            <a:spLocks/>
          </p:cNvSpPr>
          <p:nvPr/>
        </p:nvSpPr>
        <p:spPr>
          <a:xfrm>
            <a:off x="106217" y="5165304"/>
            <a:ext cx="4692318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cs typeface="Calibri" charset="0"/>
              </a:rPr>
              <a:t>2. why is it hard?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38936CC-0BF3-4431-8B5F-83EB22A24032}"/>
              </a:ext>
            </a:extLst>
          </p:cNvPr>
          <p:cNvGrpSpPr/>
          <p:nvPr/>
        </p:nvGrpSpPr>
        <p:grpSpPr>
          <a:xfrm>
            <a:off x="20086" y="1012479"/>
            <a:ext cx="4701030" cy="1572638"/>
            <a:chOff x="20086" y="1092142"/>
            <a:chExt cx="4701030" cy="157263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5E95E75-C6B3-4585-888C-08933D3CA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680" y="1092142"/>
              <a:ext cx="705236" cy="1572638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7600E9E-0794-4298-AA02-F51F9D8BE8D9}"/>
                </a:ext>
              </a:extLst>
            </p:cNvPr>
            <p:cNvGrpSpPr/>
            <p:nvPr/>
          </p:nvGrpSpPr>
          <p:grpSpPr>
            <a:xfrm>
              <a:off x="20086" y="1362630"/>
              <a:ext cx="4701030" cy="1302150"/>
              <a:chOff x="20086" y="1362630"/>
              <a:chExt cx="4701030" cy="1302150"/>
            </a:xfrm>
          </p:grpSpPr>
          <p:sp>
            <p:nvSpPr>
              <p:cNvPr id="14" name="Curved Right Arrow 21">
                <a:extLst>
                  <a:ext uri="{FF2B5EF4-FFF2-40B4-BE49-F238E27FC236}">
                    <a16:creationId xmlns:a16="http://schemas.microsoft.com/office/drawing/2014/main" id="{60D7D605-B583-486B-81E5-B639540CE4A5}"/>
                  </a:ext>
                </a:extLst>
              </p:cNvPr>
              <p:cNvSpPr/>
              <p:nvPr/>
            </p:nvSpPr>
            <p:spPr>
              <a:xfrm rot="16200000" flipH="1">
                <a:off x="2150948" y="1800578"/>
                <a:ext cx="295450" cy="752672"/>
              </a:xfrm>
              <a:prstGeom prst="curvedRightArrow">
                <a:avLst>
                  <a:gd name="adj1" fmla="val 33166"/>
                  <a:gd name="adj2" fmla="val 55480"/>
                  <a:gd name="adj3" fmla="val 29294"/>
                </a:avLst>
              </a:prstGeom>
              <a:solidFill>
                <a:schemeClr val="tx2"/>
              </a:solidFill>
              <a:ln w="12700" cap="flat" cmpd="sng" algn="ctr">
                <a:solidFill>
                  <a:schemeClr val="tx2">
                    <a:lumMod val="95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9E22F0B8-48C7-4415-9365-3FFBA2B2E0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3223" y="1486041"/>
                <a:ext cx="1549472" cy="1178739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E7F43DE0-11DE-4635-B45E-879CF99876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5047" b="9353"/>
              <a:stretch/>
            </p:blipFill>
            <p:spPr>
              <a:xfrm>
                <a:off x="20086" y="1362630"/>
                <a:ext cx="705236" cy="1031661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FE45D089-9D53-492D-BADA-15E0ABA524A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5047" b="9353"/>
              <a:stretch/>
            </p:blipFill>
            <p:spPr>
              <a:xfrm>
                <a:off x="1217100" y="1559580"/>
                <a:ext cx="705236" cy="1031661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8980C716-87CA-42AD-99FA-98C060DAF6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239"/>
              <a:stretch/>
            </p:blipFill>
            <p:spPr>
              <a:xfrm>
                <a:off x="1974630" y="1391358"/>
                <a:ext cx="1549472" cy="1199883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4117F5B7-8B5A-4071-A484-D1462C3CDC1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77" b="6715"/>
              <a:stretch/>
            </p:blipFill>
            <p:spPr>
              <a:xfrm>
                <a:off x="3171644" y="1589656"/>
                <a:ext cx="1549472" cy="996470"/>
              </a:xfrm>
              <a:prstGeom prst="rect">
                <a:avLst/>
              </a:prstGeom>
            </p:spPr>
          </p:pic>
        </p:grpSp>
      </p:grpSp>
      <p:pic>
        <p:nvPicPr>
          <p:cNvPr id="30" name="Graphic 29">
            <a:extLst>
              <a:ext uri="{FF2B5EF4-FFF2-40B4-BE49-F238E27FC236}">
                <a16:creationId xmlns:a16="http://schemas.microsoft.com/office/drawing/2014/main" id="{F770D199-AF0F-4C29-8A88-C10A3658D9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55625" t="-1675" r="1" b="-3"/>
          <a:stretch/>
        </p:blipFill>
        <p:spPr>
          <a:xfrm>
            <a:off x="263569" y="3163000"/>
            <a:ext cx="4327940" cy="32598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B4319E7-6DDE-41E6-91C9-BB6488A867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50054" y="5719355"/>
            <a:ext cx="3557584" cy="39528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43FD24F-8DB1-4E5C-93F8-566DE89D75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63752" y="6266624"/>
            <a:ext cx="1747167" cy="32808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03B2553-DDB9-4B7E-BBC2-7861C4BBA275}"/>
              </a:ext>
            </a:extLst>
          </p:cNvPr>
          <p:cNvGrpSpPr/>
          <p:nvPr/>
        </p:nvGrpSpPr>
        <p:grpSpPr>
          <a:xfrm>
            <a:off x="4802779" y="1453244"/>
            <a:ext cx="3925585" cy="3771344"/>
            <a:chOff x="4802779" y="1453244"/>
            <a:chExt cx="3925585" cy="377134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B262FA0-9932-42F1-A09B-076E9B3FCBF0}"/>
                </a:ext>
              </a:extLst>
            </p:cNvPr>
            <p:cNvGrpSpPr/>
            <p:nvPr/>
          </p:nvGrpSpPr>
          <p:grpSpPr>
            <a:xfrm>
              <a:off x="4802779" y="1453244"/>
              <a:ext cx="3925585" cy="3745498"/>
              <a:chOff x="4802779" y="1803542"/>
              <a:chExt cx="3925585" cy="3745498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14A5C436-64AB-4C61-B1D4-79B5801CC81B}"/>
                  </a:ext>
                </a:extLst>
              </p:cNvPr>
              <p:cNvGrpSpPr/>
              <p:nvPr/>
            </p:nvGrpSpPr>
            <p:grpSpPr>
              <a:xfrm>
                <a:off x="5143654" y="1803542"/>
                <a:ext cx="3584710" cy="3409975"/>
                <a:chOff x="4857578" y="1596684"/>
                <a:chExt cx="3584710" cy="3409975"/>
              </a:xfrm>
            </p:grpSpPr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4184BE80-EA75-41CC-8D37-295B5F1E3C1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/>
                <a:srcRect r="62596"/>
                <a:stretch/>
              </p:blipFill>
              <p:spPr>
                <a:xfrm>
                  <a:off x="4857578" y="1596684"/>
                  <a:ext cx="1948804" cy="3409975"/>
                </a:xfrm>
                <a:prstGeom prst="rect">
                  <a:avLst/>
                </a:prstGeom>
              </p:spPr>
            </p:pic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C86FED61-8508-433E-A5C2-C892E36013E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/>
                <a:srcRect l="37477" r="30961"/>
                <a:stretch/>
              </p:blipFill>
              <p:spPr>
                <a:xfrm>
                  <a:off x="6797841" y="1596684"/>
                  <a:ext cx="1644447" cy="3409975"/>
                </a:xfrm>
                <a:prstGeom prst="rect">
                  <a:avLst/>
                </a:prstGeom>
              </p:spPr>
            </p:pic>
          </p:grpSp>
          <p:sp>
            <p:nvSpPr>
              <p:cNvPr id="31" name="Text Placeholder 3">
                <a:extLst>
                  <a:ext uri="{FF2B5EF4-FFF2-40B4-BE49-F238E27FC236}">
                    <a16:creationId xmlns:a16="http://schemas.microsoft.com/office/drawing/2014/main" id="{A47998E6-05C7-4767-8AEC-087C13383F23}"/>
                  </a:ext>
                </a:extLst>
              </p:cNvPr>
              <p:cNvSpPr txBox="1">
                <a:spLocks/>
              </p:cNvSpPr>
              <p:nvPr/>
            </p:nvSpPr>
            <p:spPr>
              <a:xfrm rot="16200000">
                <a:off x="3504653" y="3899678"/>
                <a:ext cx="2947488" cy="351235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0" indent="0" algn="ctr" defTabSz="457200" rtl="0" eaLnBrk="1" latinLnBrk="0" hangingPunct="1">
                  <a:lnSpc>
                    <a:spcPct val="90000"/>
                  </a:lnSpc>
                  <a:spcBef>
                    <a:spcPct val="20000"/>
                  </a:spcBef>
                  <a:buFont typeface="Arial"/>
                  <a:buNone/>
                  <a:defRPr sz="3600" b="0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charset="0"/>
                    <a:cs typeface="Calibri" charset="0"/>
                  </a:rPr>
                  <a:t>final rotational velocity</a:t>
                </a:r>
              </a:p>
            </p:txBody>
          </p:sp>
        </p:grpSp>
        <p:sp>
          <p:nvSpPr>
            <p:cNvPr id="37" name="Text Placeholder 3">
              <a:extLst>
                <a:ext uri="{FF2B5EF4-FFF2-40B4-BE49-F238E27FC236}">
                  <a16:creationId xmlns:a16="http://schemas.microsoft.com/office/drawing/2014/main" id="{8778D375-D6B6-4E23-81FE-DA9FB227ACC1}"/>
                </a:ext>
              </a:extLst>
            </p:cNvPr>
            <p:cNvSpPr txBox="1">
              <a:spLocks/>
            </p:cNvSpPr>
            <p:nvPr/>
          </p:nvSpPr>
          <p:spPr>
            <a:xfrm>
              <a:off x="5618714" y="4873353"/>
              <a:ext cx="2947488" cy="351235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ct val="20000"/>
                </a:spcBef>
                <a:buFont typeface="Arial"/>
                <a:buNone/>
                <a:defRPr sz="36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8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4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charset="0"/>
                  <a:cs typeface="Calibri" charset="0"/>
                </a:rPr>
                <a:t>initial rotation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B06AAAB5-324C-4257-817D-A96840FCDD7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lum bright="-100000" contrast="-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74" r="28889" b="31369"/>
          <a:stretch/>
        </p:blipFill>
        <p:spPr>
          <a:xfrm>
            <a:off x="593753" y="6253922"/>
            <a:ext cx="4030414" cy="5793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 Placeholder 1">
                <a:extLst>
                  <a:ext uri="{FF2B5EF4-FFF2-40B4-BE49-F238E27FC236}">
                    <a16:creationId xmlns:a16="http://schemas.microsoft.com/office/drawing/2014/main" id="{6839518B-6ACC-495C-BC9F-410CDFCCE10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48779" y="5709279"/>
                <a:ext cx="5244003" cy="713828"/>
              </a:xfrm>
              <a:prstGeom prst="rect">
                <a:avLst/>
              </a:prstGeom>
            </p:spPr>
            <p:txBody>
              <a:bodyPr anchor="t">
                <a:noAutofit/>
              </a:bodyPr>
              <a:lstStyle>
                <a:lvl1pPr marL="0" indent="0" algn="ctr" defTabSz="457200" rtl="0" eaLnBrk="1" latinLnBrk="0" hangingPunct="1">
                  <a:lnSpc>
                    <a:spcPct val="90000"/>
                  </a:lnSpc>
                  <a:spcBef>
                    <a:spcPct val="20000"/>
                  </a:spcBef>
                  <a:buFont typeface="Arial"/>
                  <a:buNone/>
                  <a:defRPr sz="4800" b="1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sz="2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n-US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b="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9" name="Text Placeholder 1">
                <a:extLst>
                  <a:ext uri="{FF2B5EF4-FFF2-40B4-BE49-F238E27FC236}">
                    <a16:creationId xmlns:a16="http://schemas.microsoft.com/office/drawing/2014/main" id="{6839518B-6ACC-495C-BC9F-410CDFCCE1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8779" y="5709279"/>
                <a:ext cx="5244003" cy="71382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409083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 Placeholder 1"/>
          <p:cNvSpPr txBox="1">
            <a:spLocks/>
          </p:cNvSpPr>
          <p:nvPr/>
        </p:nvSpPr>
        <p:spPr>
          <a:xfrm>
            <a:off x="5742453" y="1014771"/>
            <a:ext cx="3461043" cy="8999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5000" b="0" i="0" kern="1200" baseline="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2000" b="1" dirty="0" err="1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sburden@uw.edu</a:t>
            </a:r>
            <a:endParaRPr lang="en-US" sz="2000" b="1" dirty="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>
              <a:spcBef>
                <a:spcPts val="0"/>
              </a:spcBef>
            </a:pPr>
            <a:r>
              <a:rPr lang="en-US" sz="2000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http://</a:t>
            </a:r>
            <a:r>
              <a:rPr lang="en-US" sz="2000" b="1" dirty="0" err="1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faculty.uw.edu</a:t>
            </a:r>
            <a:r>
              <a:rPr lang="en-US" sz="2000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/</a:t>
            </a:r>
            <a:r>
              <a:rPr lang="en-US" sz="2000" b="1" dirty="0" err="1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sburden</a:t>
            </a:r>
            <a:endParaRPr lang="en-US" sz="2000" b="1" dirty="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5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050824" y="339402"/>
            <a:ext cx="3035901" cy="71575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thank you!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6F92AE1-D72E-49AF-B731-FE5904CDDF24}"/>
              </a:ext>
            </a:extLst>
          </p:cNvPr>
          <p:cNvGrpSpPr/>
          <p:nvPr/>
        </p:nvGrpSpPr>
        <p:grpSpPr>
          <a:xfrm>
            <a:off x="5630443" y="4698484"/>
            <a:ext cx="3508744" cy="1962154"/>
            <a:chOff x="4894852" y="4616489"/>
            <a:chExt cx="3508744" cy="1962154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39672D40-9671-4A56-B26E-B4CE381E40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99134" y="4616489"/>
              <a:ext cx="900180" cy="905382"/>
            </a:xfrm>
            <a:prstGeom prst="rect">
              <a:avLst/>
            </a:prstGeom>
          </p:spPr>
        </p:pic>
        <p:sp>
          <p:nvSpPr>
            <p:cNvPr id="43" name="Text Placeholder 1">
              <a:extLst>
                <a:ext uri="{FF2B5EF4-FFF2-40B4-BE49-F238E27FC236}">
                  <a16:creationId xmlns:a16="http://schemas.microsoft.com/office/drawing/2014/main" id="{F516BB8F-C845-4CA4-BED2-F3BE1E9B75A4}"/>
                </a:ext>
              </a:extLst>
            </p:cNvPr>
            <p:cNvSpPr txBox="1">
              <a:spLocks/>
            </p:cNvSpPr>
            <p:nvPr/>
          </p:nvSpPr>
          <p:spPr>
            <a:xfrm>
              <a:off x="4894852" y="5549318"/>
              <a:ext cx="3508744" cy="1029325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457200" rtl="0" eaLnBrk="1" latinLnBrk="0" hangingPunct="1">
                <a:lnSpc>
                  <a:spcPct val="100000"/>
                </a:lnSpc>
                <a:spcBef>
                  <a:spcPct val="20000"/>
                </a:spcBef>
                <a:buFont typeface="Arial"/>
                <a:buNone/>
                <a:defRPr sz="5000" b="0" i="0" kern="1200" baseline="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8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4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0"/>
                </a:spcBef>
              </a:pPr>
              <a:r>
                <a:rPr lang="en-US" sz="2000" i="1" dirty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rPr>
                <a:t>NSF M3X CAREER #2045014: </a:t>
              </a:r>
              <a:r>
                <a:rPr lang="en-US" sz="2000" b="1" dirty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rPr>
                <a:t> Human/Machine Collaborative Learning and Control of Contact-Rich Dynamics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04ED95E-4D02-469D-A70D-635A35F89558}"/>
              </a:ext>
            </a:extLst>
          </p:cNvPr>
          <p:cNvGrpSpPr/>
          <p:nvPr/>
        </p:nvGrpSpPr>
        <p:grpSpPr>
          <a:xfrm>
            <a:off x="412575" y="3948848"/>
            <a:ext cx="8318850" cy="696803"/>
            <a:chOff x="412575" y="3382308"/>
            <a:chExt cx="8318850" cy="696803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B4686504-1AB1-47CC-9EF2-607EE084E8F0}"/>
                </a:ext>
              </a:extLst>
            </p:cNvPr>
            <p:cNvGrpSpPr/>
            <p:nvPr/>
          </p:nvGrpSpPr>
          <p:grpSpPr>
            <a:xfrm>
              <a:off x="5965692" y="3382308"/>
              <a:ext cx="1363130" cy="684219"/>
              <a:chOff x="4572000" y="2537953"/>
              <a:chExt cx="1380707" cy="693042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66907" y="2537953"/>
                <a:ext cx="685800" cy="685799"/>
              </a:xfrm>
              <a:prstGeom prst="rect">
                <a:avLst/>
              </a:prstGeom>
            </p:spPr>
          </p:pic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0" y="2545195"/>
                <a:ext cx="685800" cy="685800"/>
              </a:xfrm>
              <a:prstGeom prst="rect">
                <a:avLst/>
              </a:prstGeom>
            </p:spPr>
          </p:pic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4157C388-9F42-4D0A-B245-3F50C529BE2F}"/>
                </a:ext>
              </a:extLst>
            </p:cNvPr>
            <p:cNvGrpSpPr/>
            <p:nvPr/>
          </p:nvGrpSpPr>
          <p:grpSpPr>
            <a:xfrm>
              <a:off x="7379388" y="3392183"/>
              <a:ext cx="1352037" cy="682484"/>
              <a:chOff x="2544228" y="2539227"/>
              <a:chExt cx="1369470" cy="691285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27898" y="2539227"/>
                <a:ext cx="685800" cy="691285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4228" y="2541335"/>
                <a:ext cx="699796" cy="685800"/>
              </a:xfrm>
              <a:prstGeom prst="rect">
                <a:avLst/>
              </a:prstGeom>
            </p:spPr>
          </p:pic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714D6B6C-FEEC-499D-AF99-FCEF90B1A5EE}"/>
                </a:ext>
              </a:extLst>
            </p:cNvPr>
            <p:cNvGrpSpPr/>
            <p:nvPr/>
          </p:nvGrpSpPr>
          <p:grpSpPr>
            <a:xfrm>
              <a:off x="412575" y="3387686"/>
              <a:ext cx="2045470" cy="678447"/>
              <a:chOff x="3141348" y="3844087"/>
              <a:chExt cx="2071844" cy="687196"/>
            </a:xfrm>
          </p:grpSpPr>
          <p:pic>
            <p:nvPicPr>
              <p:cNvPr id="52" name="Picture 51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27392" y="3844087"/>
                <a:ext cx="685800" cy="685800"/>
              </a:xfrm>
              <a:prstGeom prst="rect">
                <a:avLst/>
              </a:prstGeom>
            </p:spPr>
          </p:pic>
          <p:pic>
            <p:nvPicPr>
              <p:cNvPr id="73" name="Picture 72">
                <a:extLst>
                  <a:ext uri="{FF2B5EF4-FFF2-40B4-BE49-F238E27FC236}">
                    <a16:creationId xmlns:a16="http://schemas.microsoft.com/office/drawing/2014/main" id="{9FA7C9D6-C4DC-4501-842C-8401C56369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844311" y="3845483"/>
                <a:ext cx="682300" cy="685800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759D8A06-A5FC-46CE-B2EC-EA75CC24B2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1348" y="3868258"/>
                <a:ext cx="685800" cy="660059"/>
              </a:xfrm>
              <a:prstGeom prst="rect">
                <a:avLst/>
              </a:prstGeom>
            </p:spPr>
          </p:pic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71DEF310-3572-467F-89DC-3717E163A6A8}"/>
                </a:ext>
              </a:extLst>
            </p:cNvPr>
            <p:cNvGrpSpPr/>
            <p:nvPr/>
          </p:nvGrpSpPr>
          <p:grpSpPr>
            <a:xfrm>
              <a:off x="4700166" y="3398459"/>
              <a:ext cx="1160483" cy="680652"/>
              <a:chOff x="6703053" y="1807960"/>
              <a:chExt cx="1175446" cy="689429"/>
            </a:xfrm>
          </p:grpSpPr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3467AE7E-2E7C-4943-8B1B-2B513A6F61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189070" y="1807960"/>
                <a:ext cx="689429" cy="689429"/>
              </a:xfrm>
              <a:prstGeom prst="rect">
                <a:avLst/>
              </a:prstGeom>
            </p:spPr>
          </p:pic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4A7A73DF-578B-4B8E-9C2B-018AFB384B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/>
            </p:blipFill>
            <p:spPr>
              <a:xfrm>
                <a:off x="6703053" y="1912462"/>
                <a:ext cx="486017" cy="486017"/>
              </a:xfrm>
              <a:prstGeom prst="rect">
                <a:avLst/>
              </a:prstGeom>
            </p:spPr>
          </p:pic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BEBCB10-3568-427C-BEAA-DDAE959410A2}"/>
                </a:ext>
              </a:extLst>
            </p:cNvPr>
            <p:cNvGrpSpPr/>
            <p:nvPr/>
          </p:nvGrpSpPr>
          <p:grpSpPr>
            <a:xfrm>
              <a:off x="2562343" y="3394264"/>
              <a:ext cx="2032780" cy="683919"/>
              <a:chOff x="6359776" y="1515583"/>
              <a:chExt cx="2058991" cy="69273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32967" y="1515583"/>
                <a:ext cx="685800" cy="685801"/>
              </a:xfrm>
              <a:prstGeom prst="rect">
                <a:avLst/>
              </a:prstGeom>
            </p:spPr>
          </p:pic>
          <p:pic>
            <p:nvPicPr>
              <p:cNvPr id="82" name="Picture 81">
                <a:extLst>
                  <a:ext uri="{FF2B5EF4-FFF2-40B4-BE49-F238E27FC236}">
                    <a16:creationId xmlns:a16="http://schemas.microsoft.com/office/drawing/2014/main" id="{E31EBE35-E8DA-4089-AD00-119C19F390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043438" y="1515583"/>
                <a:ext cx="685800" cy="685800"/>
              </a:xfrm>
              <a:prstGeom prst="rect">
                <a:avLst/>
              </a:prstGeom>
            </p:spPr>
          </p:pic>
          <p:pic>
            <p:nvPicPr>
              <p:cNvPr id="83" name="Picture 82">
                <a:extLst>
                  <a:ext uri="{FF2B5EF4-FFF2-40B4-BE49-F238E27FC236}">
                    <a16:creationId xmlns:a16="http://schemas.microsoft.com/office/drawing/2014/main" id="{EB58A638-E70B-45A1-B26B-46B43407A4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59776" y="1522521"/>
                <a:ext cx="685800" cy="685800"/>
              </a:xfrm>
              <a:prstGeom prst="rect">
                <a:avLst/>
              </a:prstGeom>
            </p:spPr>
          </p:pic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2878E58-5B18-41EE-824C-DCCDAA7A4C11}"/>
              </a:ext>
            </a:extLst>
          </p:cNvPr>
          <p:cNvGrpSpPr/>
          <p:nvPr/>
        </p:nvGrpSpPr>
        <p:grpSpPr>
          <a:xfrm>
            <a:off x="28660" y="2456079"/>
            <a:ext cx="9864256" cy="1596886"/>
            <a:chOff x="38149" y="1078892"/>
            <a:chExt cx="9864256" cy="1596886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D94D7C00-FC1F-422D-80B7-50B1739357F5}"/>
                </a:ext>
              </a:extLst>
            </p:cNvPr>
            <p:cNvGrpSpPr/>
            <p:nvPr/>
          </p:nvGrpSpPr>
          <p:grpSpPr>
            <a:xfrm>
              <a:off x="38149" y="1104935"/>
              <a:ext cx="4849805" cy="841591"/>
              <a:chOff x="231993" y="5400645"/>
              <a:chExt cx="4849805" cy="841591"/>
            </a:xfrm>
          </p:grpSpPr>
          <p:sp>
            <p:nvSpPr>
              <p:cNvPr id="53" name="Text Placeholder 1">
                <a:extLst>
                  <a:ext uri="{FF2B5EF4-FFF2-40B4-BE49-F238E27FC236}">
                    <a16:creationId xmlns:a16="http://schemas.microsoft.com/office/drawing/2014/main" id="{F7A58390-D103-4018-93C5-34BE29A4DEF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20755" y="5407887"/>
                <a:ext cx="3461043" cy="834349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0" indent="0" algn="l" defTabSz="457200" rtl="0" eaLnBrk="1" latinLnBrk="0" hangingPunct="1">
                  <a:lnSpc>
                    <a:spcPct val="100000"/>
                  </a:lnSpc>
                  <a:spcBef>
                    <a:spcPct val="20000"/>
                  </a:spcBef>
                  <a:buFont typeface="Arial"/>
                  <a:buNone/>
                  <a:defRPr sz="5000" b="0" i="0" kern="1200" baseline="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spcBef>
                    <a:spcPts val="0"/>
                  </a:spcBef>
                </a:pPr>
                <a:r>
                  <a:rPr lang="en-US" sz="3600" b="1" dirty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rPr>
                  <a:t>Prof Sam Coogan</a:t>
                </a:r>
                <a:endParaRPr lang="en-US" sz="2000" dirty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CF91F128-CE23-4D81-BC08-62B9E8520525}"/>
                  </a:ext>
                </a:extLst>
              </p:cNvPr>
              <p:cNvGrpSpPr/>
              <p:nvPr/>
            </p:nvGrpSpPr>
            <p:grpSpPr>
              <a:xfrm>
                <a:off x="231993" y="5400645"/>
                <a:ext cx="1388762" cy="693042"/>
                <a:chOff x="-106550" y="3617136"/>
                <a:chExt cx="1388762" cy="693042"/>
              </a:xfrm>
            </p:grpSpPr>
            <p:pic>
              <p:nvPicPr>
                <p:cNvPr id="55" name="Picture 54">
                  <a:extLst>
                    <a:ext uri="{FF2B5EF4-FFF2-40B4-BE49-F238E27FC236}">
                      <a16:creationId xmlns:a16="http://schemas.microsoft.com/office/drawing/2014/main" id="{E5E7E62A-23FA-4F7B-97CB-B810588916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96413" y="3617136"/>
                  <a:ext cx="685799" cy="685799"/>
                </a:xfrm>
                <a:prstGeom prst="rect">
                  <a:avLst/>
                </a:prstGeom>
              </p:spPr>
            </p:pic>
            <p:pic>
              <p:nvPicPr>
                <p:cNvPr id="58" name="Picture 57">
                  <a:extLst>
                    <a:ext uri="{FF2B5EF4-FFF2-40B4-BE49-F238E27FC236}">
                      <a16:creationId xmlns:a16="http://schemas.microsoft.com/office/drawing/2014/main" id="{613AEC1F-A863-4022-A5A9-455405E602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-106550" y="3624378"/>
                  <a:ext cx="685800" cy="68580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094797C5-0FB6-42F4-9A02-4BA3589C0809}"/>
                </a:ext>
              </a:extLst>
            </p:cNvPr>
            <p:cNvGrpSpPr/>
            <p:nvPr/>
          </p:nvGrpSpPr>
          <p:grpSpPr>
            <a:xfrm>
              <a:off x="5007077" y="1078892"/>
              <a:ext cx="4895328" cy="834349"/>
              <a:chOff x="195050" y="6097273"/>
              <a:chExt cx="4895328" cy="834349"/>
            </a:xfrm>
          </p:grpSpPr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B1C2978A-D459-4A17-B9D5-B635DE4D61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34956" y="6115940"/>
                <a:ext cx="689429" cy="689429"/>
              </a:xfrm>
              <a:prstGeom prst="rect">
                <a:avLst/>
              </a:prstGeom>
            </p:spPr>
          </p:pic>
          <p:sp>
            <p:nvSpPr>
              <p:cNvPr id="66" name="Text Placeholder 1">
                <a:extLst>
                  <a:ext uri="{FF2B5EF4-FFF2-40B4-BE49-F238E27FC236}">
                    <a16:creationId xmlns:a16="http://schemas.microsoft.com/office/drawing/2014/main" id="{38119A24-9E62-41D2-B583-1D8668F49C6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07221" y="6097273"/>
                <a:ext cx="3483157" cy="834349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0" indent="0" algn="l" defTabSz="457200" rtl="0" eaLnBrk="1" latinLnBrk="0" hangingPunct="1">
                  <a:lnSpc>
                    <a:spcPct val="100000"/>
                  </a:lnSpc>
                  <a:spcBef>
                    <a:spcPct val="20000"/>
                  </a:spcBef>
                  <a:buFont typeface="Arial"/>
                  <a:buNone/>
                  <a:defRPr sz="5000" b="0" i="0" kern="1200" baseline="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spcBef>
                    <a:spcPts val="0"/>
                  </a:spcBef>
                </a:pPr>
                <a:r>
                  <a:rPr lang="en-US" sz="3600" b="1" dirty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rPr>
                  <a:t>Dr Tom Libby	</a:t>
                </a:r>
                <a:endParaRPr lang="en-US" sz="2000" dirty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pic>
            <p:nvPicPr>
              <p:cNvPr id="68" name="Picture 2">
                <a:extLst>
                  <a:ext uri="{FF2B5EF4-FFF2-40B4-BE49-F238E27FC236}">
                    <a16:creationId xmlns:a16="http://schemas.microsoft.com/office/drawing/2014/main" id="{03DCBB7E-43D1-4DAF-BA01-DED33C1B878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130" t="1005" r="8334" b="18269"/>
              <a:stretch/>
            </p:blipFill>
            <p:spPr bwMode="auto">
              <a:xfrm>
                <a:off x="195050" y="6200581"/>
                <a:ext cx="733139" cy="5236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08CE8723-2188-4988-A6CD-22FC41ABFD8D}"/>
                </a:ext>
              </a:extLst>
            </p:cNvPr>
            <p:cNvGrpSpPr/>
            <p:nvPr/>
          </p:nvGrpSpPr>
          <p:grpSpPr>
            <a:xfrm>
              <a:off x="5057561" y="1820230"/>
              <a:ext cx="4685612" cy="843405"/>
              <a:chOff x="827826" y="5398830"/>
              <a:chExt cx="4685612" cy="843405"/>
            </a:xfrm>
          </p:grpSpPr>
          <p:pic>
            <p:nvPicPr>
              <p:cNvPr id="72" name="Picture 2" descr="Joseph Sullivan">
                <a:extLst>
                  <a:ext uri="{FF2B5EF4-FFF2-40B4-BE49-F238E27FC236}">
                    <a16:creationId xmlns:a16="http://schemas.microsoft.com/office/drawing/2014/main" id="{B200E2A3-1134-4B3E-AE13-796B63F5FF9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2207" y="5398830"/>
                <a:ext cx="693678" cy="6936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D52B962A-B9ED-4C72-BE56-40EFDA9AB8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7826" y="5406203"/>
                <a:ext cx="685800" cy="685800"/>
              </a:xfrm>
              <a:prstGeom prst="rect">
                <a:avLst/>
              </a:prstGeom>
            </p:spPr>
          </p:pic>
          <p:sp>
            <p:nvSpPr>
              <p:cNvPr id="78" name="Text Placeholder 1">
                <a:extLst>
                  <a:ext uri="{FF2B5EF4-FFF2-40B4-BE49-F238E27FC236}">
                    <a16:creationId xmlns:a16="http://schemas.microsoft.com/office/drawing/2014/main" id="{E8457878-C20D-429D-803B-3FA695248EE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24465" y="5407886"/>
                <a:ext cx="3288973" cy="834349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0" indent="0" algn="l" defTabSz="457200" rtl="0" eaLnBrk="1" latinLnBrk="0" hangingPunct="1">
                  <a:lnSpc>
                    <a:spcPct val="100000"/>
                  </a:lnSpc>
                  <a:spcBef>
                    <a:spcPct val="20000"/>
                  </a:spcBef>
                  <a:buFont typeface="Arial"/>
                  <a:buNone/>
                  <a:defRPr sz="5000" b="0" i="0" kern="1200" baseline="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spcBef>
                    <a:spcPts val="0"/>
                  </a:spcBef>
                </a:pPr>
                <a:r>
                  <a:rPr lang="en-US" sz="3600" b="1" dirty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rPr>
                  <a:t>Joey Sullivan</a:t>
                </a:r>
                <a:endParaRPr lang="en-US" sz="2000" dirty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786032A0-EACB-4995-8ABA-F193E7AE521F}"/>
                </a:ext>
              </a:extLst>
            </p:cNvPr>
            <p:cNvGrpSpPr/>
            <p:nvPr/>
          </p:nvGrpSpPr>
          <p:grpSpPr>
            <a:xfrm>
              <a:off x="43110" y="1829286"/>
              <a:ext cx="4685612" cy="846492"/>
              <a:chOff x="4726402" y="5395743"/>
              <a:chExt cx="4685612" cy="846492"/>
            </a:xfrm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D4DDA540-F869-4364-9ECF-88617720E6F2}"/>
                  </a:ext>
                </a:extLst>
              </p:cNvPr>
              <p:cNvGrpSpPr/>
              <p:nvPr/>
            </p:nvGrpSpPr>
            <p:grpSpPr>
              <a:xfrm>
                <a:off x="4726402" y="5406203"/>
                <a:ext cx="4685612" cy="836032"/>
                <a:chOff x="827826" y="5406203"/>
                <a:chExt cx="4685612" cy="836032"/>
              </a:xfrm>
            </p:grpSpPr>
            <p:pic>
              <p:nvPicPr>
                <p:cNvPr id="86" name="Picture 85">
                  <a:extLst>
                    <a:ext uri="{FF2B5EF4-FFF2-40B4-BE49-F238E27FC236}">
                      <a16:creationId xmlns:a16="http://schemas.microsoft.com/office/drawing/2014/main" id="{2C448792-4382-4551-8657-A684485013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27826" y="5406203"/>
                  <a:ext cx="685800" cy="685800"/>
                </a:xfrm>
                <a:prstGeom prst="rect">
                  <a:avLst/>
                </a:prstGeom>
              </p:spPr>
            </p:pic>
            <p:sp>
              <p:nvSpPr>
                <p:cNvPr id="90" name="Text Placeholder 1">
                  <a:extLst>
                    <a:ext uri="{FF2B5EF4-FFF2-40B4-BE49-F238E27FC236}">
                      <a16:creationId xmlns:a16="http://schemas.microsoft.com/office/drawing/2014/main" id="{DC342A9F-3E53-49E0-ABB1-D3AE3FFAFAE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224465" y="5407886"/>
                  <a:ext cx="3288973" cy="834349"/>
                </a:xfrm>
                <a:prstGeom prst="rect">
                  <a:avLst/>
                </a:prstGeom>
              </p:spPr>
              <p:txBody>
                <a:bodyPr>
                  <a:noAutofit/>
                </a:bodyPr>
                <a:lstStyle>
                  <a:lvl1pPr marL="0" indent="0" algn="l" defTabSz="457200" rtl="0" eaLnBrk="1" latinLnBrk="0" hangingPunct="1">
                    <a:lnSpc>
                      <a:spcPct val="100000"/>
                    </a:lnSpc>
                    <a:spcBef>
                      <a:spcPct val="20000"/>
                    </a:spcBef>
                    <a:buFont typeface="Arial"/>
                    <a:buNone/>
                    <a:defRPr sz="5000" b="0" i="0" kern="1200" baseline="0">
                      <a:solidFill>
                        <a:srgbClr val="E8D3A2"/>
                      </a:solidFill>
                      <a:latin typeface="Encode Sans Normal Black"/>
                      <a:ea typeface="+mn-ea"/>
                      <a:cs typeface="Encode Sans Normal Black"/>
                    </a:defRPr>
                  </a:lvl1pPr>
                  <a:lvl2pPr marL="457200" indent="0" algn="l" defTabSz="457200" rtl="0" eaLnBrk="1" latinLnBrk="0" hangingPunct="1">
                    <a:spcBef>
                      <a:spcPct val="20000"/>
                    </a:spcBef>
                    <a:buFont typeface="Arial"/>
                    <a:buNone/>
                    <a:defRPr sz="2800" b="0" i="0" kern="1200">
                      <a:solidFill>
                        <a:srgbClr val="E8D3A2"/>
                      </a:solidFill>
                      <a:latin typeface="Encode Sans Normal Black"/>
                      <a:ea typeface="+mn-ea"/>
                      <a:cs typeface="Encode Sans Normal Black"/>
                    </a:defRPr>
                  </a:lvl2pPr>
                  <a:lvl3pPr marL="914400" indent="0" algn="l" defTabSz="457200" rtl="0" eaLnBrk="1" latinLnBrk="0" hangingPunct="1">
                    <a:spcBef>
                      <a:spcPct val="20000"/>
                    </a:spcBef>
                    <a:buFont typeface="Arial"/>
                    <a:buNone/>
                    <a:defRPr sz="2400" b="0" i="0" kern="1200">
                      <a:solidFill>
                        <a:srgbClr val="E8D3A2"/>
                      </a:solidFill>
                      <a:latin typeface="Encode Sans Normal Black"/>
                      <a:ea typeface="+mn-ea"/>
                      <a:cs typeface="Encode Sans Normal Black"/>
                    </a:defRPr>
                  </a:lvl3pPr>
                  <a:lvl4pPr marL="1371600" indent="0" algn="l" defTabSz="457200" rtl="0" eaLnBrk="1" latinLnBrk="0" hangingPunct="1">
                    <a:spcBef>
                      <a:spcPct val="20000"/>
                    </a:spcBef>
                    <a:buFont typeface="Arial"/>
                    <a:buNone/>
                    <a:defRPr sz="2000" b="0" i="0" kern="1200">
                      <a:solidFill>
                        <a:srgbClr val="E8D3A2"/>
                      </a:solidFill>
                      <a:latin typeface="Encode Sans Normal Black"/>
                      <a:ea typeface="+mn-ea"/>
                      <a:cs typeface="Encode Sans Normal Black"/>
                    </a:defRPr>
                  </a:lvl4pPr>
                  <a:lvl5pPr marL="1828800" indent="0" algn="l" defTabSz="457200" rtl="0" eaLnBrk="1" latinLnBrk="0" hangingPunct="1">
                    <a:spcBef>
                      <a:spcPct val="20000"/>
                    </a:spcBef>
                    <a:buFont typeface="Arial"/>
                    <a:buNone/>
                    <a:defRPr sz="2000" b="0" i="0" kern="1200">
                      <a:solidFill>
                        <a:srgbClr val="E8D3A2"/>
                      </a:solidFill>
                      <a:latin typeface="Encode Sans Normal Black"/>
                      <a:ea typeface="+mn-ea"/>
                      <a:cs typeface="Encode Sans Normal Black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>
                    <a:spcBef>
                      <a:spcPts val="0"/>
                    </a:spcBef>
                  </a:pPr>
                  <a:r>
                    <a:rPr lang="en-US" sz="3600" b="1" dirty="0">
                      <a:solidFill>
                        <a:schemeClr val="tx2"/>
                      </a:solidFill>
                      <a:latin typeface="Calibri" charset="0"/>
                      <a:ea typeface="Calibri" charset="0"/>
                      <a:cs typeface="Calibri" charset="0"/>
                    </a:rPr>
                    <a:t>Dr Andrew Pace</a:t>
                  </a:r>
                  <a:endParaRPr lang="en-US" sz="2000" dirty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endParaRPr>
                </a:p>
              </p:txBody>
            </p:sp>
          </p:grpSp>
          <p:pic>
            <p:nvPicPr>
              <p:cNvPr id="84" name="Picture 83">
                <a:extLst>
                  <a:ext uri="{FF2B5EF4-FFF2-40B4-BE49-F238E27FC236}">
                    <a16:creationId xmlns:a16="http://schemas.microsoft.com/office/drawing/2014/main" id="{8AF9BE6F-067D-4251-9A76-798DFAFDD9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20783" y="5395743"/>
                <a:ext cx="689429" cy="689429"/>
              </a:xfrm>
              <a:prstGeom prst="rect">
                <a:avLst/>
              </a:prstGeom>
            </p:spPr>
          </p:pic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E590320-8494-4C17-95CF-8F67C19C5BD5}"/>
              </a:ext>
            </a:extLst>
          </p:cNvPr>
          <p:cNvGrpSpPr/>
          <p:nvPr/>
        </p:nvGrpSpPr>
        <p:grpSpPr>
          <a:xfrm>
            <a:off x="1647756" y="4698484"/>
            <a:ext cx="4065404" cy="1669701"/>
            <a:chOff x="402792" y="4422714"/>
            <a:chExt cx="4065404" cy="1669701"/>
          </a:xfrm>
        </p:grpSpPr>
        <p:sp>
          <p:nvSpPr>
            <p:cNvPr id="49" name="Text Placeholder 1"/>
            <p:cNvSpPr txBox="1">
              <a:spLocks/>
            </p:cNvSpPr>
            <p:nvPr/>
          </p:nvSpPr>
          <p:spPr>
            <a:xfrm>
              <a:off x="402792" y="5355331"/>
              <a:ext cx="4065404" cy="737084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457200" rtl="0" eaLnBrk="1" latinLnBrk="0" hangingPunct="1">
                <a:lnSpc>
                  <a:spcPct val="100000"/>
                </a:lnSpc>
                <a:spcBef>
                  <a:spcPct val="20000"/>
                </a:spcBef>
                <a:buFont typeface="Arial"/>
                <a:buNone/>
                <a:defRPr sz="5000" b="0" i="0" kern="1200" baseline="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8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4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0"/>
                </a:spcBef>
              </a:pPr>
              <a:r>
                <a:rPr lang="en-US" sz="2000" i="1" dirty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rPr>
                <a:t>ARO YIP </a:t>
              </a:r>
              <a:r>
                <a:rPr lang="pl-PL" sz="2000" i="1" dirty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rPr>
                <a:t>#W911NF-16-1-0158:  </a:t>
              </a:r>
              <a:r>
                <a:rPr lang="pl-PL" sz="2000" b="1" dirty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rPr>
                <a:t>Predictive models for sensorimotor</a:t>
              </a:r>
              <a:r>
                <a:rPr lang="en-US" sz="2000" b="1" dirty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rPr>
                <a:t> </a:t>
              </a:r>
              <a:r>
                <a:rPr lang="pl-PL" sz="2000" b="1" dirty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rPr>
                <a:t>control of legged locomotion</a:t>
              </a:r>
              <a:endParaRPr lang="en-US" sz="2000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pic>
          <p:nvPicPr>
            <p:cNvPr id="1028" name="Picture 4" descr="Army Research Office Logo | Materials Science and Engineering">
              <a:extLst>
                <a:ext uri="{FF2B5EF4-FFF2-40B4-BE49-F238E27FC236}">
                  <a16:creationId xmlns:a16="http://schemas.microsoft.com/office/drawing/2014/main" id="{F7A64CC9-1461-4F58-AEAB-D1059DB0A7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2803" y="4422714"/>
              <a:ext cx="905382" cy="9053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0" name="Picture 6" descr="image of Gu Yan">
            <a:extLst>
              <a:ext uri="{FF2B5EF4-FFF2-40B4-BE49-F238E27FC236}">
                <a16:creationId xmlns:a16="http://schemas.microsoft.com/office/drawing/2014/main" id="{E1F04247-9835-49B5-AC01-9E19797DD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383" y="0"/>
            <a:ext cx="1082310" cy="1082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Text Placeholder 1">
            <a:extLst>
              <a:ext uri="{FF2B5EF4-FFF2-40B4-BE49-F238E27FC236}">
                <a16:creationId xmlns:a16="http://schemas.microsoft.com/office/drawing/2014/main" id="{EFF8BD16-2F61-41F9-8048-64BFC50E28E8}"/>
              </a:ext>
            </a:extLst>
          </p:cNvPr>
          <p:cNvSpPr txBox="1">
            <a:spLocks/>
          </p:cNvSpPr>
          <p:nvPr/>
        </p:nvSpPr>
        <p:spPr>
          <a:xfrm>
            <a:off x="2100748" y="1019559"/>
            <a:ext cx="1082310" cy="8343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5000" b="0" i="0" kern="1200" baseline="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ts val="0"/>
              </a:spcBef>
            </a:pPr>
            <a:r>
              <a:rPr lang="en-US" sz="1400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Professor Yan Gu</a:t>
            </a:r>
            <a:endParaRPr lang="en-US" sz="1000" dirty="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CE621EE3-B112-4574-A733-7E1011D7D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/>
          <a:srcRect/>
          <a:stretch/>
        </p:blipFill>
        <p:spPr bwMode="auto">
          <a:xfrm>
            <a:off x="3248977" y="0"/>
            <a:ext cx="1082310" cy="1082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389441E3-B652-4E6E-B190-6F1CAF5F4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571" y="0"/>
            <a:ext cx="925051" cy="1082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Text Placeholder 1">
            <a:extLst>
              <a:ext uri="{FF2B5EF4-FFF2-40B4-BE49-F238E27FC236}">
                <a16:creationId xmlns:a16="http://schemas.microsoft.com/office/drawing/2014/main" id="{D829AFAD-FE5E-4CC4-AFAA-FA8F5CB612C9}"/>
              </a:ext>
            </a:extLst>
          </p:cNvPr>
          <p:cNvSpPr txBox="1">
            <a:spLocks/>
          </p:cNvSpPr>
          <p:nvPr/>
        </p:nvSpPr>
        <p:spPr>
          <a:xfrm>
            <a:off x="3093432" y="1027202"/>
            <a:ext cx="1424232" cy="8343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5000" b="0" i="0" kern="1200" baseline="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ts val="0"/>
              </a:spcBef>
            </a:pPr>
            <a:r>
              <a:rPr lang="en-US" sz="1400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Professor </a:t>
            </a:r>
            <a:r>
              <a:rPr lang="en-US" sz="1400" b="1" dirty="0" err="1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Abderrahmane</a:t>
            </a:r>
            <a:r>
              <a:rPr lang="en-US" sz="1400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400" b="1" dirty="0" err="1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Kheddar</a:t>
            </a:r>
            <a:endParaRPr lang="en-US" sz="1000" dirty="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6" name="Text Placeholder 1">
            <a:extLst>
              <a:ext uri="{FF2B5EF4-FFF2-40B4-BE49-F238E27FC236}">
                <a16:creationId xmlns:a16="http://schemas.microsoft.com/office/drawing/2014/main" id="{3B9DA334-B01E-4EBC-A246-652053C3002B}"/>
              </a:ext>
            </a:extLst>
          </p:cNvPr>
          <p:cNvSpPr txBox="1">
            <a:spLocks/>
          </p:cNvSpPr>
          <p:nvPr/>
        </p:nvSpPr>
        <p:spPr>
          <a:xfrm>
            <a:off x="4346703" y="1035784"/>
            <a:ext cx="1082310" cy="8343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5000" b="0" i="0" kern="1200" baseline="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ts val="0"/>
              </a:spcBef>
            </a:pPr>
            <a:r>
              <a:rPr lang="en-US" sz="1400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Professor Alessandro </a:t>
            </a:r>
            <a:r>
              <a:rPr lang="en-US" sz="1400" b="1" dirty="0" err="1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Saccon</a:t>
            </a:r>
            <a:endParaRPr lang="en-US" sz="1000" dirty="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7" name="Text Placeholder 1">
            <a:extLst>
              <a:ext uri="{FF2B5EF4-FFF2-40B4-BE49-F238E27FC236}">
                <a16:creationId xmlns:a16="http://schemas.microsoft.com/office/drawing/2014/main" id="{CAA31960-820C-4F7F-8804-EAAF06F67684}"/>
              </a:ext>
            </a:extLst>
          </p:cNvPr>
          <p:cNvSpPr txBox="1">
            <a:spLocks/>
          </p:cNvSpPr>
          <p:nvPr/>
        </p:nvSpPr>
        <p:spPr>
          <a:xfrm>
            <a:off x="7060" y="6746"/>
            <a:ext cx="2533904" cy="102903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dirty="0"/>
              <a:t>organizers:</a:t>
            </a:r>
          </a:p>
        </p:txBody>
      </p:sp>
      <p:sp>
        <p:nvSpPr>
          <p:cNvPr id="98" name="Text Placeholder 1">
            <a:extLst>
              <a:ext uri="{FF2B5EF4-FFF2-40B4-BE49-F238E27FC236}">
                <a16:creationId xmlns:a16="http://schemas.microsoft.com/office/drawing/2014/main" id="{2F336D68-646F-4B41-8DC7-206B6ADD8E04}"/>
              </a:ext>
            </a:extLst>
          </p:cNvPr>
          <p:cNvSpPr txBox="1">
            <a:spLocks/>
          </p:cNvSpPr>
          <p:nvPr/>
        </p:nvSpPr>
        <p:spPr>
          <a:xfrm>
            <a:off x="2" y="1853907"/>
            <a:ext cx="3004730" cy="61441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dirty="0"/>
              <a:t>collaborators:</a:t>
            </a:r>
          </a:p>
        </p:txBody>
      </p:sp>
      <p:sp>
        <p:nvSpPr>
          <p:cNvPr id="99" name="Text Placeholder 1">
            <a:extLst>
              <a:ext uri="{FF2B5EF4-FFF2-40B4-BE49-F238E27FC236}">
                <a16:creationId xmlns:a16="http://schemas.microsoft.com/office/drawing/2014/main" id="{98181B9C-96DB-4720-9A3D-912778EF6CA7}"/>
              </a:ext>
            </a:extLst>
          </p:cNvPr>
          <p:cNvSpPr txBox="1">
            <a:spLocks/>
          </p:cNvSpPr>
          <p:nvPr/>
        </p:nvSpPr>
        <p:spPr>
          <a:xfrm>
            <a:off x="1" y="4862615"/>
            <a:ext cx="3004730" cy="61441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dirty="0"/>
              <a:t>funding:</a:t>
            </a:r>
          </a:p>
        </p:txBody>
      </p:sp>
    </p:spTree>
    <p:extLst>
      <p:ext uri="{BB962C8B-B14F-4D97-AF65-F5344CB8AC3E}">
        <p14:creationId xmlns:p14="http://schemas.microsoft.com/office/powerpoint/2010/main" val="20845465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1339702" y="6174941"/>
            <a:ext cx="7804298" cy="683059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solidFill>
                  <a:schemeClr val="tx2"/>
                </a:solidFill>
              </a:rPr>
              <a:t>Johnson, Burden, </a:t>
            </a:r>
            <a:r>
              <a:rPr lang="en-US" sz="1600" dirty="0" err="1">
                <a:solidFill>
                  <a:schemeClr val="tx2"/>
                </a:solidFill>
              </a:rPr>
              <a:t>Koditschek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i="1" dirty="0">
                <a:solidFill>
                  <a:schemeClr val="tx2"/>
                </a:solidFill>
              </a:rPr>
              <a:t>IJRR</a:t>
            </a:r>
            <a:r>
              <a:rPr lang="en-US" sz="1600" dirty="0">
                <a:solidFill>
                  <a:schemeClr val="tx2"/>
                </a:solidFill>
              </a:rPr>
              <a:t> 2016 (arXiv:1502.01538)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>
                <a:solidFill>
                  <a:schemeClr val="tx2"/>
                </a:solidFill>
              </a:rPr>
              <a:t>A hybrid systems model for simple manipulation and self-manipulation systems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4943"/>
            <a:ext cx="685800" cy="685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35" y="6174941"/>
            <a:ext cx="689429" cy="694944"/>
          </a:xfrm>
          <a:prstGeom prst="rect">
            <a:avLst/>
          </a:prstGeom>
        </p:spPr>
      </p:pic>
      <p:sp>
        <p:nvSpPr>
          <p:cNvPr id="11" name="Text Placeholder 2"/>
          <p:cNvSpPr txBox="1">
            <a:spLocks/>
          </p:cNvSpPr>
          <p:nvPr/>
        </p:nvSpPr>
        <p:spPr>
          <a:xfrm>
            <a:off x="2812825" y="3855761"/>
            <a:ext cx="5946164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tx2"/>
                </a:solidFill>
              </a:rPr>
              <a:t>contact points (limbs, digits)</a:t>
            </a:r>
          </a:p>
        </p:txBody>
      </p:sp>
      <p:sp>
        <p:nvSpPr>
          <p:cNvPr id="16" name="Text Placeholder 2"/>
          <p:cNvSpPr txBox="1">
            <a:spLocks/>
          </p:cNvSpPr>
          <p:nvPr/>
        </p:nvSpPr>
        <p:spPr>
          <a:xfrm>
            <a:off x="3197836" y="4383313"/>
            <a:ext cx="5946164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7" name="Text Placeholder 2"/>
          <p:cNvSpPr txBox="1">
            <a:spLocks/>
          </p:cNvSpPr>
          <p:nvPr/>
        </p:nvSpPr>
        <p:spPr>
          <a:xfrm>
            <a:off x="3416967" y="4383622"/>
            <a:ext cx="5727033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tx2"/>
                </a:solidFill>
              </a:rPr>
              <a:t>non-penetration constraints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86625" y="3982211"/>
            <a:ext cx="4718804" cy="1979077"/>
            <a:chOff x="86625" y="3982211"/>
            <a:chExt cx="4718804" cy="197907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/>
            <a:srcRect b="77679"/>
            <a:stretch/>
          </p:blipFill>
          <p:spPr>
            <a:xfrm>
              <a:off x="86625" y="3982211"/>
              <a:ext cx="4718804" cy="396912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/>
            <a:srcRect t="48893" b="24043"/>
            <a:stretch/>
          </p:blipFill>
          <p:spPr>
            <a:xfrm>
              <a:off x="86625" y="4942795"/>
              <a:ext cx="4718804" cy="48126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/>
            <a:srcRect t="75465"/>
            <a:stretch/>
          </p:blipFill>
          <p:spPr>
            <a:xfrm>
              <a:off x="86625" y="5525000"/>
              <a:ext cx="4718804" cy="436288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5"/>
            <a:srcRect t="22651" b="52746"/>
            <a:stretch/>
          </p:blipFill>
          <p:spPr>
            <a:xfrm>
              <a:off x="86625" y="4440096"/>
              <a:ext cx="4718804" cy="437513"/>
            </a:xfrm>
            <a:prstGeom prst="rect">
              <a:avLst/>
            </a:prstGeom>
          </p:spPr>
        </p:pic>
      </p:grpSp>
      <p:sp>
        <p:nvSpPr>
          <p:cNvPr id="19" name="Text Placeholder 2"/>
          <p:cNvSpPr txBox="1">
            <a:spLocks/>
          </p:cNvSpPr>
          <p:nvPr/>
        </p:nvSpPr>
        <p:spPr>
          <a:xfrm>
            <a:off x="4794679" y="4857332"/>
            <a:ext cx="4252761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tx2"/>
                </a:solidFill>
              </a:rPr>
              <a:t>continuous dynamics</a:t>
            </a:r>
          </a:p>
        </p:txBody>
      </p:sp>
      <p:sp>
        <p:nvSpPr>
          <p:cNvPr id="20" name="Text Placeholder 2"/>
          <p:cNvSpPr txBox="1">
            <a:spLocks/>
          </p:cNvSpPr>
          <p:nvPr/>
        </p:nvSpPr>
        <p:spPr>
          <a:xfrm>
            <a:off x="4805429" y="5423995"/>
            <a:ext cx="4252761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>
              <a:spcBef>
                <a:spcPts val="0"/>
              </a:spcBef>
            </a:pPr>
            <a:r>
              <a:rPr lang="en-US" dirty="0">
                <a:solidFill>
                  <a:schemeClr val="tx2"/>
                </a:solidFill>
              </a:rPr>
              <a:t>discrete dynamics</a:t>
            </a:r>
          </a:p>
          <a:p>
            <a:pPr marL="354330" lvl="1" indent="0">
              <a:spcBef>
                <a:spcPts val="0"/>
              </a:spcBef>
              <a:buNone/>
            </a:pPr>
            <a:r>
              <a:rPr lang="en-US" dirty="0">
                <a:solidFill>
                  <a:schemeClr val="tx2"/>
                </a:solidFill>
              </a:rPr>
              <a:t>		(impact law)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94"/>
          <a:stretch/>
        </p:blipFill>
        <p:spPr>
          <a:xfrm>
            <a:off x="0" y="1926"/>
            <a:ext cx="9144000" cy="3300159"/>
          </a:xfrm>
          <a:prstGeom prst="rect">
            <a:avLst/>
          </a:prstGeom>
        </p:spPr>
      </p:pic>
      <p:sp>
        <p:nvSpPr>
          <p:cNvPr id="31" name="Text Placeholder 2"/>
          <p:cNvSpPr txBox="1">
            <a:spLocks/>
          </p:cNvSpPr>
          <p:nvPr/>
        </p:nvSpPr>
        <p:spPr>
          <a:xfrm>
            <a:off x="0" y="3302086"/>
            <a:ext cx="4563292" cy="34002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400">
                <a:solidFill>
                  <a:schemeClr val="tx2"/>
                </a:solidFill>
              </a:rPr>
              <a:t>Muybridge 1887 (reprinted by Dover in 1957)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32" name="Text Placeholder 3"/>
          <p:cNvSpPr txBox="1">
            <a:spLocks/>
          </p:cNvSpPr>
          <p:nvPr/>
        </p:nvSpPr>
        <p:spPr>
          <a:xfrm>
            <a:off x="-461213" y="1249542"/>
            <a:ext cx="10058400" cy="881384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solidFill>
                  <a:schemeClr val="tx2"/>
                </a:solidFill>
              </a:rPr>
              <a:t>contact-rich dynamics are</a:t>
            </a:r>
            <a:r>
              <a:rPr lang="en-US" sz="3600" b="1" i="1" dirty="0">
                <a:solidFill>
                  <a:schemeClr val="tx2"/>
                </a:solidFill>
              </a:rPr>
              <a:t> hybrid</a:t>
            </a:r>
            <a:endParaRPr lang="en-US" sz="3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3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1" grpId="0" build="p"/>
      <p:bldP spid="16" grpId="0" build="p"/>
      <p:bldP spid="17" grpId="0" build="p"/>
      <p:bldP spid="19" grpId="0" build="p"/>
      <p:bldP spid="20" grpId="0" build="p"/>
      <p:bldP spid="32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p_180x40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4436" y="3131288"/>
            <a:ext cx="1667703" cy="3726711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2686957" y="2782577"/>
            <a:ext cx="5069494" cy="4075422"/>
            <a:chOff x="2686957" y="1562100"/>
            <a:chExt cx="6587670" cy="52959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6957" y="1562100"/>
              <a:ext cx="2374900" cy="52959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6742" y="2888566"/>
              <a:ext cx="5217885" cy="3969433"/>
            </a:xfrm>
            <a:prstGeom prst="rect">
              <a:avLst/>
            </a:prstGeom>
          </p:spPr>
        </p:pic>
        <p:grpSp>
          <p:nvGrpSpPr>
            <p:cNvPr id="19" name="Group 18"/>
            <p:cNvGrpSpPr/>
            <p:nvPr/>
          </p:nvGrpSpPr>
          <p:grpSpPr>
            <a:xfrm>
              <a:off x="4486582" y="4691087"/>
              <a:ext cx="2816951" cy="1529617"/>
              <a:chOff x="1886679" y="929265"/>
              <a:chExt cx="7976254" cy="4764256"/>
            </a:xfrm>
            <a:solidFill>
              <a:schemeClr val="tx2"/>
            </a:solidFill>
          </p:grpSpPr>
          <p:sp>
            <p:nvSpPr>
              <p:cNvPr id="17" name="Curved Right Arrow 16"/>
              <p:cNvSpPr/>
              <p:nvPr/>
            </p:nvSpPr>
            <p:spPr>
              <a:xfrm rot="10800000">
                <a:off x="5975989" y="929265"/>
                <a:ext cx="3886944" cy="4622638"/>
              </a:xfrm>
              <a:prstGeom prst="curvedRightArrow">
                <a:avLst>
                  <a:gd name="adj1" fmla="val 9045"/>
                  <a:gd name="adj2" fmla="val 30217"/>
                  <a:gd name="adj3" fmla="val 29294"/>
                </a:avLst>
              </a:prstGeom>
              <a:grpFill/>
              <a:ln w="38100" cap="flat" cmpd="sng" algn="ctr">
                <a:solidFill>
                  <a:schemeClr val="tx2">
                    <a:lumMod val="95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 w="22225">
                    <a:solidFill>
                      <a:srgbClr val="E8D3A2"/>
                    </a:solidFill>
                    <a:prstDash val="solid"/>
                  </a:ln>
                  <a:solidFill>
                    <a:srgbClr val="E8D3A2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  <p:sp>
            <p:nvSpPr>
              <p:cNvPr id="18" name="Curved Right Arrow 17"/>
              <p:cNvSpPr/>
              <p:nvPr/>
            </p:nvSpPr>
            <p:spPr>
              <a:xfrm>
                <a:off x="1886679" y="1070889"/>
                <a:ext cx="3536008" cy="4622632"/>
              </a:xfrm>
              <a:prstGeom prst="curvedRightArrow">
                <a:avLst>
                  <a:gd name="adj1" fmla="val 14004"/>
                  <a:gd name="adj2" fmla="val 30217"/>
                  <a:gd name="adj3" fmla="val 29294"/>
                </a:avLst>
              </a:prstGeom>
              <a:grpFill/>
              <a:ln w="38100" cap="flat" cmpd="sng" algn="ctr">
                <a:solidFill>
                  <a:schemeClr val="tx2">
                    <a:lumMod val="95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B066D45-AA31-405A-A372-8B1C866591ED}"/>
              </a:ext>
            </a:extLst>
          </p:cNvPr>
          <p:cNvGrpSpPr/>
          <p:nvPr/>
        </p:nvGrpSpPr>
        <p:grpSpPr>
          <a:xfrm>
            <a:off x="215154" y="107576"/>
            <a:ext cx="8702046" cy="2850777"/>
            <a:chOff x="215154" y="107576"/>
            <a:chExt cx="8702046" cy="2850777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609FEE4-957E-4B75-8F07-62C03FFCC079}"/>
                </a:ext>
              </a:extLst>
            </p:cNvPr>
            <p:cNvSpPr/>
            <p:nvPr/>
          </p:nvSpPr>
          <p:spPr>
            <a:xfrm>
              <a:off x="215154" y="107576"/>
              <a:ext cx="8702046" cy="2850777"/>
            </a:xfrm>
            <a:prstGeom prst="rect">
              <a:avLst/>
            </a:prstGeom>
            <a:solidFill>
              <a:schemeClr val="tx2"/>
            </a:solidFill>
            <a:ln w="762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716020B-2263-4F69-A3AD-C439D224C4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637" y="300076"/>
              <a:ext cx="8312727" cy="24828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169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985749AE-63E2-4408-8A39-2C089049B424}"/>
              </a:ext>
            </a:extLst>
          </p:cNvPr>
          <p:cNvGrpSpPr/>
          <p:nvPr/>
        </p:nvGrpSpPr>
        <p:grpSpPr>
          <a:xfrm>
            <a:off x="190520" y="3043676"/>
            <a:ext cx="8738325" cy="1928525"/>
            <a:chOff x="190520" y="3043676"/>
            <a:chExt cx="8738325" cy="1928525"/>
          </a:xfrm>
        </p:grpSpPr>
        <p:sp>
          <p:nvSpPr>
            <p:cNvPr id="35" name="Text Placeholder 1">
              <a:extLst>
                <a:ext uri="{FF2B5EF4-FFF2-40B4-BE49-F238E27FC236}">
                  <a16:creationId xmlns:a16="http://schemas.microsoft.com/office/drawing/2014/main" id="{17B30E7C-966C-4A2E-9F29-B30C1EA06C85}"/>
                </a:ext>
              </a:extLst>
            </p:cNvPr>
            <p:cNvSpPr txBox="1">
              <a:spLocks/>
            </p:cNvSpPr>
            <p:nvPr/>
          </p:nvSpPr>
          <p:spPr>
            <a:xfrm>
              <a:off x="190520" y="3043676"/>
              <a:ext cx="8738325" cy="1928525"/>
            </a:xfrm>
            <a:prstGeom prst="rect">
              <a:avLst/>
            </a:prstGeom>
          </p:spPr>
          <p:txBody>
            <a:bodyPr anchor="t">
              <a:norm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ct val="20000"/>
                </a:spcBef>
                <a:buFont typeface="Arial"/>
                <a:buNone/>
                <a:defRPr sz="4800" b="1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8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4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</a:pPr>
              <a:r>
                <a:rPr lang="en-US" sz="2800" i="1" dirty="0"/>
                <a:t>given:</a:t>
              </a:r>
              <a:r>
                <a:rPr lang="en-US" sz="2800" dirty="0"/>
                <a:t> </a:t>
              </a:r>
              <a:r>
                <a:rPr lang="en-US" sz="2800" b="0" dirty="0"/>
                <a:t>reference trajectory </a:t>
              </a:r>
            </a:p>
            <a:p>
              <a:pPr algn="l">
                <a:spcBef>
                  <a:spcPts val="0"/>
                </a:spcBef>
              </a:pPr>
              <a:r>
                <a:rPr lang="en-US" sz="2800" b="0" dirty="0"/>
                <a:t>in mechanical system subject to unilateral constraints</a:t>
              </a:r>
            </a:p>
          </p:txBody>
        </p:sp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4DC58B95-1AF1-44F3-913E-67E8F6978A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243620" y="3087021"/>
              <a:ext cx="3256705" cy="371231"/>
            </a:xfrm>
            <a:prstGeom prst="rect">
              <a:avLst/>
            </a:prstGeom>
          </p:spPr>
        </p:pic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A1DE4EB9-1B4A-4796-B3DE-BCC9553985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r="30267" b="-1895"/>
            <a:stretch/>
          </p:blipFill>
          <p:spPr>
            <a:xfrm>
              <a:off x="356776" y="3887038"/>
              <a:ext cx="5423361" cy="378268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BBF1ED00-FDA6-4AA2-95EB-229B56C760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73634" t="10295" r="-136" b="-1895"/>
            <a:stretch/>
          </p:blipFill>
          <p:spPr>
            <a:xfrm>
              <a:off x="6331886" y="3925099"/>
              <a:ext cx="2061159" cy="340049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124824C-CA7E-43C6-A730-EC7C0A7BD4BD}"/>
              </a:ext>
            </a:extLst>
          </p:cNvPr>
          <p:cNvGrpSpPr/>
          <p:nvPr/>
        </p:nvGrpSpPr>
        <p:grpSpPr>
          <a:xfrm>
            <a:off x="215154" y="107576"/>
            <a:ext cx="8702046" cy="2850777"/>
            <a:chOff x="215154" y="107576"/>
            <a:chExt cx="8702046" cy="2850777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3A59799-A9EF-47C6-8C73-48514BB84822}"/>
                </a:ext>
              </a:extLst>
            </p:cNvPr>
            <p:cNvSpPr/>
            <p:nvPr/>
          </p:nvSpPr>
          <p:spPr>
            <a:xfrm>
              <a:off x="215154" y="107576"/>
              <a:ext cx="8702046" cy="2850777"/>
            </a:xfrm>
            <a:prstGeom prst="rect">
              <a:avLst/>
            </a:prstGeom>
            <a:solidFill>
              <a:schemeClr val="tx2"/>
            </a:solidFill>
            <a:ln w="762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1" name="Picture 2">
              <a:extLst>
                <a:ext uri="{FF2B5EF4-FFF2-40B4-BE49-F238E27FC236}">
                  <a16:creationId xmlns:a16="http://schemas.microsoft.com/office/drawing/2014/main" id="{9FFC1D7A-5CEE-48E9-89FF-DF483BD91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418921" y="300076"/>
              <a:ext cx="8306159" cy="2482888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2A94FC2-A8E5-4196-B1F1-C6DDD9FD597C}"/>
              </a:ext>
            </a:extLst>
          </p:cNvPr>
          <p:cNvGrpSpPr/>
          <p:nvPr/>
        </p:nvGrpSpPr>
        <p:grpSpPr>
          <a:xfrm>
            <a:off x="1067986" y="4384343"/>
            <a:ext cx="7394409" cy="2473657"/>
            <a:chOff x="1067986" y="4384343"/>
            <a:chExt cx="7394409" cy="2473657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D5D48FB2-7E8B-470B-8B74-513482FCF3D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9534" y="4384343"/>
              <a:ext cx="1109290" cy="2473657"/>
            </a:xfrm>
            <a:prstGeom prst="rect">
              <a:avLst/>
            </a:prstGeom>
          </p:spPr>
        </p:pic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8BB20576-E365-42B0-9BB4-26A9404E5696}"/>
                </a:ext>
              </a:extLst>
            </p:cNvPr>
            <p:cNvGrpSpPr/>
            <p:nvPr/>
          </p:nvGrpSpPr>
          <p:grpSpPr>
            <a:xfrm>
              <a:off x="1067986" y="4777499"/>
              <a:ext cx="7394409" cy="2080501"/>
              <a:chOff x="1067986" y="4777499"/>
              <a:chExt cx="7394409" cy="2080501"/>
            </a:xfrm>
          </p:grpSpPr>
          <p:sp>
            <p:nvSpPr>
              <p:cNvPr id="58" name="Curved Right Arrow 21">
                <a:extLst>
                  <a:ext uri="{FF2B5EF4-FFF2-40B4-BE49-F238E27FC236}">
                    <a16:creationId xmlns:a16="http://schemas.microsoft.com/office/drawing/2014/main" id="{0410B82B-EACF-48E1-AB65-E483BCCD5381}"/>
                  </a:ext>
                </a:extLst>
              </p:cNvPr>
              <p:cNvSpPr/>
              <p:nvPr/>
            </p:nvSpPr>
            <p:spPr>
              <a:xfrm rot="16200000" flipH="1">
                <a:off x="4419691" y="5498667"/>
                <a:ext cx="464723" cy="1183904"/>
              </a:xfrm>
              <a:prstGeom prst="curvedRightArrow">
                <a:avLst>
                  <a:gd name="adj1" fmla="val 33166"/>
                  <a:gd name="adj2" fmla="val 55480"/>
                  <a:gd name="adj3" fmla="val 29294"/>
                </a:avLst>
              </a:prstGeom>
              <a:solidFill>
                <a:schemeClr val="tx2"/>
              </a:solidFill>
              <a:ln w="12700" cap="flat" cmpd="sng" algn="ctr">
                <a:solidFill>
                  <a:schemeClr val="tx2">
                    <a:lumMod val="95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46BA603B-C954-4E01-8AE1-819383C926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83902" y="5003921"/>
                <a:ext cx="2437217" cy="1854079"/>
              </a:xfrm>
              <a:prstGeom prst="rect">
                <a:avLst/>
              </a:prstGeom>
            </p:spPr>
          </p:pic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C701E9FF-CAE8-4C5F-B8D4-995700E1A5C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5047" b="9353"/>
              <a:stretch/>
            </p:blipFill>
            <p:spPr>
              <a:xfrm>
                <a:off x="1067986" y="4809803"/>
                <a:ext cx="1109290" cy="1622735"/>
              </a:xfrm>
              <a:prstGeom prst="rect">
                <a:avLst/>
              </a:prstGeom>
            </p:spPr>
          </p:pic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65618EF2-E849-4A40-81C0-2F0E3E69EE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5047" b="9353"/>
              <a:stretch/>
            </p:blipFill>
            <p:spPr>
              <a:xfrm>
                <a:off x="2950810" y="5119592"/>
                <a:ext cx="1109290" cy="1622735"/>
              </a:xfrm>
              <a:prstGeom prst="rect">
                <a:avLst/>
              </a:prstGeom>
            </p:spPr>
          </p:pic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F4A92F2F-E753-4E1E-8A5F-CD6465099D8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239"/>
              <a:stretch/>
            </p:blipFill>
            <p:spPr>
              <a:xfrm>
                <a:off x="4142354" y="4854991"/>
                <a:ext cx="2437217" cy="1887337"/>
              </a:xfrm>
              <a:prstGeom prst="rect">
                <a:avLst/>
              </a:prstGeom>
            </p:spPr>
          </p:pic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01A74BBA-69F4-4231-925E-892FC9608A5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239"/>
              <a:stretch/>
            </p:blipFill>
            <p:spPr>
              <a:xfrm>
                <a:off x="6025178" y="5158853"/>
                <a:ext cx="2437217" cy="1583475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4" name="TextBox 63">
                    <a:extLst>
                      <a:ext uri="{FF2B5EF4-FFF2-40B4-BE49-F238E27FC236}">
                        <a16:creationId xmlns:a16="http://schemas.microsoft.com/office/drawing/2014/main" id="{6E265BF6-E352-4053-9010-554FA873F1C5}"/>
                      </a:ext>
                    </a:extLst>
                  </p:cNvPr>
                  <p:cNvSpPr txBox="1"/>
                  <p:nvPr/>
                </p:nvSpPr>
                <p:spPr>
                  <a:xfrm>
                    <a:off x="1275941" y="4777499"/>
                    <a:ext cx="720192" cy="46166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2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2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𝑦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2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en-US" sz="1400" dirty="0">
                      <a:solidFill>
                        <a:schemeClr val="tx2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4" name="TextBox 63">
                    <a:extLst>
                      <a:ext uri="{FF2B5EF4-FFF2-40B4-BE49-F238E27FC236}">
                        <a16:creationId xmlns:a16="http://schemas.microsoft.com/office/drawing/2014/main" id="{6E265BF6-E352-4053-9010-554FA873F1C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75941" y="4777499"/>
                    <a:ext cx="720192" cy="461665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b="-10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5" name="TextBox 64">
                    <a:extLst>
                      <a:ext uri="{FF2B5EF4-FFF2-40B4-BE49-F238E27FC236}">
                        <a16:creationId xmlns:a16="http://schemas.microsoft.com/office/drawing/2014/main" id="{8CFB8FA7-6133-4A30-AD25-79208D94DCA9}"/>
                      </a:ext>
                    </a:extLst>
                  </p:cNvPr>
                  <p:cNvSpPr txBox="1"/>
                  <p:nvPr/>
                </p:nvSpPr>
                <p:spPr>
                  <a:xfrm>
                    <a:off x="2204082" y="4997678"/>
                    <a:ext cx="720192" cy="46166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sz="24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en-US" sz="1400" dirty="0">
                      <a:solidFill>
                        <a:schemeClr val="tx2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5" name="TextBox 64">
                    <a:extLst>
                      <a:ext uri="{FF2B5EF4-FFF2-40B4-BE49-F238E27FC236}">
                        <a16:creationId xmlns:a16="http://schemas.microsoft.com/office/drawing/2014/main" id="{8CFB8FA7-6133-4A30-AD25-79208D94DCA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04082" y="4997678"/>
                    <a:ext cx="720192" cy="461665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r="-1610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6" name="TextBox 65">
                    <a:extLst>
                      <a:ext uri="{FF2B5EF4-FFF2-40B4-BE49-F238E27FC236}">
                        <a16:creationId xmlns:a16="http://schemas.microsoft.com/office/drawing/2014/main" id="{67DC3164-13E3-415C-B3C9-F3792F5F7D16}"/>
                      </a:ext>
                    </a:extLst>
                  </p:cNvPr>
                  <p:cNvSpPr txBox="1"/>
                  <p:nvPr/>
                </p:nvSpPr>
                <p:spPr>
                  <a:xfrm>
                    <a:off x="3159749" y="5095461"/>
                    <a:ext cx="720192" cy="46166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2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2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2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en-US" sz="1400" dirty="0">
                      <a:solidFill>
                        <a:schemeClr val="tx2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6" name="TextBox 65">
                    <a:extLst>
                      <a:ext uri="{FF2B5EF4-FFF2-40B4-BE49-F238E27FC236}">
                        <a16:creationId xmlns:a16="http://schemas.microsoft.com/office/drawing/2014/main" id="{67DC3164-13E3-415C-B3C9-F3792F5F7D1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59749" y="5095461"/>
                    <a:ext cx="720192" cy="461665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7" name="TextBox 66">
                    <a:extLst>
                      <a:ext uri="{FF2B5EF4-FFF2-40B4-BE49-F238E27FC236}">
                        <a16:creationId xmlns:a16="http://schemas.microsoft.com/office/drawing/2014/main" id="{CB077B9A-A5FF-46E7-BC68-4C239EBC8F18}"/>
                      </a:ext>
                    </a:extLst>
                  </p:cNvPr>
                  <p:cNvSpPr txBox="1"/>
                  <p:nvPr/>
                </p:nvSpPr>
                <p:spPr>
                  <a:xfrm>
                    <a:off x="5610748" y="5256083"/>
                    <a:ext cx="720192" cy="46166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2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2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𝑦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2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sub>
                          </m:sSub>
                        </m:oMath>
                      </m:oMathPara>
                    </a14:m>
                    <a:endParaRPr lang="en-US" sz="1400" dirty="0">
                      <a:solidFill>
                        <a:schemeClr val="tx2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7" name="TextBox 66">
                    <a:extLst>
                      <a:ext uri="{FF2B5EF4-FFF2-40B4-BE49-F238E27FC236}">
                        <a16:creationId xmlns:a16="http://schemas.microsoft.com/office/drawing/2014/main" id="{CB077B9A-A5FF-46E7-BC68-4C239EBC8F1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10748" y="5256083"/>
                    <a:ext cx="720192" cy="461665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b="-1052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8" name="TextBox 67">
                    <a:extLst>
                      <a:ext uri="{FF2B5EF4-FFF2-40B4-BE49-F238E27FC236}">
                        <a16:creationId xmlns:a16="http://schemas.microsoft.com/office/drawing/2014/main" id="{DC374B72-0B8A-400D-B797-4EBC238C2249}"/>
                      </a:ext>
                    </a:extLst>
                  </p:cNvPr>
                  <p:cNvSpPr txBox="1"/>
                  <p:nvPr/>
                </p:nvSpPr>
                <p:spPr>
                  <a:xfrm>
                    <a:off x="6552296" y="5389133"/>
                    <a:ext cx="720192" cy="46166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sz="24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oMath>
                      </m:oMathPara>
                    </a14:m>
                    <a:endParaRPr lang="en-US" sz="1400" dirty="0">
                      <a:solidFill>
                        <a:schemeClr val="tx2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8" name="TextBox 67">
                    <a:extLst>
                      <a:ext uri="{FF2B5EF4-FFF2-40B4-BE49-F238E27FC236}">
                        <a16:creationId xmlns:a16="http://schemas.microsoft.com/office/drawing/2014/main" id="{DC374B72-0B8A-400D-B797-4EBC238C224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52296" y="5389133"/>
                    <a:ext cx="720192" cy="461665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r="-17797" b="-131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9" name="TextBox 68">
                    <a:extLst>
                      <a:ext uri="{FF2B5EF4-FFF2-40B4-BE49-F238E27FC236}">
                        <a16:creationId xmlns:a16="http://schemas.microsoft.com/office/drawing/2014/main" id="{9F203D5D-14E2-4FF1-902C-728494EAB42A}"/>
                      </a:ext>
                    </a:extLst>
                  </p:cNvPr>
                  <p:cNvSpPr txBox="1"/>
                  <p:nvPr/>
                </p:nvSpPr>
                <p:spPr>
                  <a:xfrm>
                    <a:off x="7507963" y="5486916"/>
                    <a:ext cx="720192" cy="46166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2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2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2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sub>
                          </m:sSub>
                        </m:oMath>
                      </m:oMathPara>
                    </a14:m>
                    <a:endParaRPr lang="en-US" sz="1400" dirty="0">
                      <a:solidFill>
                        <a:schemeClr val="tx2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9" name="TextBox 68">
                    <a:extLst>
                      <a:ext uri="{FF2B5EF4-FFF2-40B4-BE49-F238E27FC236}">
                        <a16:creationId xmlns:a16="http://schemas.microsoft.com/office/drawing/2014/main" id="{9F203D5D-14E2-4FF1-902C-728494EAB42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07963" y="5486916"/>
                    <a:ext cx="720192" cy="461665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b="-131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53433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41686491-6A37-4AB6-BC53-B291B892EA15}"/>
              </a:ext>
            </a:extLst>
          </p:cNvPr>
          <p:cNvGrpSpPr/>
          <p:nvPr/>
        </p:nvGrpSpPr>
        <p:grpSpPr>
          <a:xfrm>
            <a:off x="190520" y="3043676"/>
            <a:ext cx="8738325" cy="1928525"/>
            <a:chOff x="190520" y="3043676"/>
            <a:chExt cx="8738325" cy="1928525"/>
          </a:xfrm>
        </p:grpSpPr>
        <p:sp>
          <p:nvSpPr>
            <p:cNvPr id="11" name="Text Placeholder 1">
              <a:extLst>
                <a:ext uri="{FF2B5EF4-FFF2-40B4-BE49-F238E27FC236}">
                  <a16:creationId xmlns:a16="http://schemas.microsoft.com/office/drawing/2014/main" id="{DB3A7ACC-1407-4BC3-AFA0-C2D6E0405D0B}"/>
                </a:ext>
              </a:extLst>
            </p:cNvPr>
            <p:cNvSpPr txBox="1">
              <a:spLocks/>
            </p:cNvSpPr>
            <p:nvPr/>
          </p:nvSpPr>
          <p:spPr>
            <a:xfrm>
              <a:off x="190520" y="3043676"/>
              <a:ext cx="8738325" cy="1928525"/>
            </a:xfrm>
            <a:prstGeom prst="rect">
              <a:avLst/>
            </a:prstGeom>
          </p:spPr>
          <p:txBody>
            <a:bodyPr anchor="t">
              <a:norm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ct val="20000"/>
                </a:spcBef>
                <a:buFont typeface="Arial"/>
                <a:buNone/>
                <a:defRPr sz="4800" b="1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8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4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</a:pPr>
              <a:r>
                <a:rPr lang="en-US" sz="2800" i="1" dirty="0"/>
                <a:t>given:</a:t>
              </a:r>
              <a:r>
                <a:rPr lang="en-US" sz="2800" dirty="0"/>
                <a:t> </a:t>
              </a:r>
              <a:r>
                <a:rPr lang="en-US" sz="2800" b="0" dirty="0"/>
                <a:t>reference trajectory </a:t>
              </a:r>
            </a:p>
            <a:p>
              <a:pPr algn="l">
                <a:spcBef>
                  <a:spcPts val="0"/>
                </a:spcBef>
              </a:pPr>
              <a:r>
                <a:rPr lang="en-US" sz="2800" b="0" dirty="0"/>
                <a:t>in mechanical system subject to unilateral constraints</a:t>
              </a:r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1D22CDE2-2FCF-47C9-B1B2-B6B9DC89B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243620" y="3087021"/>
              <a:ext cx="3256705" cy="371231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F4AC4D95-3B3E-4B50-BDE7-877B919373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r="30267" b="-1895"/>
            <a:stretch/>
          </p:blipFill>
          <p:spPr>
            <a:xfrm>
              <a:off x="356776" y="3887038"/>
              <a:ext cx="5423361" cy="378268"/>
            </a:xfrm>
            <a:prstGeom prst="rect">
              <a:avLst/>
            </a:prstGeom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600B8F70-D2E8-4A20-9D28-896B3BDE2C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73634" t="10295" r="-136" b="-1895"/>
            <a:stretch/>
          </p:blipFill>
          <p:spPr>
            <a:xfrm>
              <a:off x="6331886" y="3925099"/>
              <a:ext cx="2061159" cy="340049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8F639F9-2DDE-467A-B49E-C1E145E4DDE3}"/>
              </a:ext>
            </a:extLst>
          </p:cNvPr>
          <p:cNvGrpSpPr/>
          <p:nvPr/>
        </p:nvGrpSpPr>
        <p:grpSpPr>
          <a:xfrm>
            <a:off x="190520" y="5400987"/>
            <a:ext cx="8738325" cy="1451672"/>
            <a:chOff x="190520" y="5400987"/>
            <a:chExt cx="8738325" cy="1451672"/>
          </a:xfrm>
        </p:grpSpPr>
        <p:sp>
          <p:nvSpPr>
            <p:cNvPr id="26" name="Text Placeholder 1">
              <a:extLst>
                <a:ext uri="{FF2B5EF4-FFF2-40B4-BE49-F238E27FC236}">
                  <a16:creationId xmlns:a16="http://schemas.microsoft.com/office/drawing/2014/main" id="{AEC03B31-A507-436B-8266-F86CBFF87EB4}"/>
                </a:ext>
              </a:extLst>
            </p:cNvPr>
            <p:cNvSpPr txBox="1">
              <a:spLocks/>
            </p:cNvSpPr>
            <p:nvPr/>
          </p:nvSpPr>
          <p:spPr>
            <a:xfrm>
              <a:off x="190520" y="5400987"/>
              <a:ext cx="8738325" cy="1451672"/>
            </a:xfrm>
            <a:prstGeom prst="rect">
              <a:avLst/>
            </a:prstGeom>
          </p:spPr>
          <p:txBody>
            <a:bodyPr anchor="t">
              <a:norm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ct val="20000"/>
                </a:spcBef>
                <a:buFont typeface="Arial"/>
                <a:buNone/>
                <a:defRPr sz="4800" b="1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8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4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</a:pPr>
              <a:r>
                <a:rPr lang="en-US" sz="2800" i="1" dirty="0"/>
                <a:t>find:</a:t>
              </a:r>
              <a:r>
                <a:rPr lang="en-US" sz="2800" b="0" dirty="0"/>
                <a:t> control 				  , distance </a:t>
              </a:r>
            </a:p>
            <a:p>
              <a:pPr algn="l">
                <a:spcBef>
                  <a:spcPts val="0"/>
                </a:spcBef>
              </a:pPr>
              <a:r>
                <a:rPr lang="en-US" sz="2800" b="0" dirty="0" err="1"/>
                <a:t>s.t.</a:t>
              </a:r>
              <a:r>
                <a:rPr lang="en-US" sz="2800" b="0" dirty="0"/>
                <a:t> trajectories converge at exponential rate:</a:t>
              </a:r>
              <a:endParaRPr lang="en-US" sz="2800" dirty="0"/>
            </a:p>
            <a:p>
              <a:pPr algn="l">
                <a:spcBef>
                  <a:spcPts val="0"/>
                </a:spcBef>
              </a:pPr>
              <a:endParaRPr lang="en-US" sz="2800" b="0" dirty="0"/>
            </a:p>
          </p:txBody>
        </p: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5D7DE929-41F9-46EC-9594-6FCF637F60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t="2" r="77994" b="-2"/>
            <a:stretch/>
          </p:blipFill>
          <p:spPr>
            <a:xfrm>
              <a:off x="2079650" y="5466076"/>
              <a:ext cx="2146280" cy="320609"/>
            </a:xfrm>
            <a:prstGeom prst="rect">
              <a:avLst/>
            </a:prstGeom>
          </p:spPr>
        </p:pic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754DE9E6-7803-4C9A-B154-7E144B749D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23347" t="3" r="45726" b="-3"/>
            <a:stretch/>
          </p:blipFill>
          <p:spPr>
            <a:xfrm>
              <a:off x="5556121" y="5472570"/>
              <a:ext cx="3016457" cy="320609"/>
            </a:xfrm>
            <a:prstGeom prst="rect">
              <a:avLst/>
            </a:prstGeom>
          </p:spPr>
        </p:pic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E3668812-5F18-4266-93F5-F1CD22A049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55625" t="-1675" r="1" b="-3"/>
            <a:stretch/>
          </p:blipFill>
          <p:spPr>
            <a:xfrm>
              <a:off x="2079650" y="6290386"/>
              <a:ext cx="4327940" cy="325987"/>
            </a:xfrm>
            <a:prstGeom prst="rect">
              <a:avLst/>
            </a:prstGeom>
          </p:spPr>
        </p:pic>
      </p:grp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4D9271BA-F33F-4876-80A7-08F88C507107}"/>
              </a:ext>
            </a:extLst>
          </p:cNvPr>
          <p:cNvSpPr txBox="1">
            <a:spLocks/>
          </p:cNvSpPr>
          <p:nvPr/>
        </p:nvSpPr>
        <p:spPr>
          <a:xfrm>
            <a:off x="-463023" y="4413090"/>
            <a:ext cx="10058400" cy="881384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dirty="0">
                <a:solidFill>
                  <a:schemeClr val="tx2"/>
                </a:solidFill>
              </a:rPr>
              <a:t>tracking through contact-rich dynamics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FCF08C0-BF42-47D1-BE4B-3737B7C88A2F}"/>
              </a:ext>
            </a:extLst>
          </p:cNvPr>
          <p:cNvGrpSpPr/>
          <p:nvPr/>
        </p:nvGrpSpPr>
        <p:grpSpPr>
          <a:xfrm>
            <a:off x="215154" y="107576"/>
            <a:ext cx="8702046" cy="2850777"/>
            <a:chOff x="215154" y="107576"/>
            <a:chExt cx="8702046" cy="2850777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E6EFCE8-0201-465E-9FDB-CBFBA4C34F00}"/>
                </a:ext>
              </a:extLst>
            </p:cNvPr>
            <p:cNvSpPr/>
            <p:nvPr/>
          </p:nvSpPr>
          <p:spPr>
            <a:xfrm>
              <a:off x="215154" y="107576"/>
              <a:ext cx="8702046" cy="2850777"/>
            </a:xfrm>
            <a:prstGeom prst="rect">
              <a:avLst/>
            </a:prstGeom>
            <a:solidFill>
              <a:schemeClr val="tx2"/>
            </a:solidFill>
            <a:ln w="762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3" name="Picture 2">
              <a:extLst>
                <a:ext uri="{FF2B5EF4-FFF2-40B4-BE49-F238E27FC236}">
                  <a16:creationId xmlns:a16="http://schemas.microsoft.com/office/drawing/2014/main" id="{D6B3AEE5-A4A2-4E17-B388-F615591A59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418921" y="300076"/>
              <a:ext cx="8306159" cy="24828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52012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F200A3D9-1F8B-4092-AC36-1FC807DE649C}"/>
              </a:ext>
            </a:extLst>
          </p:cNvPr>
          <p:cNvSpPr txBox="1">
            <a:spLocks/>
          </p:cNvSpPr>
          <p:nvPr/>
        </p:nvSpPr>
        <p:spPr>
          <a:xfrm>
            <a:off x="215154" y="3043676"/>
            <a:ext cx="8928846" cy="3766197"/>
          </a:xfrm>
          <a:prstGeom prst="rect">
            <a:avLst/>
          </a:prstGeom>
        </p:spPr>
        <p:txBody>
          <a:bodyPr anchor="t">
            <a:normAutofit fontScale="85000" lnSpcReduction="10000"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0" dirty="0"/>
              <a:t>decades of work – still an open problem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3200" dirty="0" err="1"/>
              <a:t>Brogliato</a:t>
            </a:r>
            <a:r>
              <a:rPr lang="en-US" sz="3200" b="0" dirty="0"/>
              <a:t> </a:t>
            </a:r>
            <a:r>
              <a:rPr lang="en-US" sz="3200" b="0" i="1" dirty="0"/>
              <a:t>et al </a:t>
            </a:r>
            <a:r>
              <a:rPr lang="en-US" sz="3200" b="0" dirty="0"/>
              <a:t>1997, 2005, 2010, ...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3200" b="0" dirty="0" err="1"/>
              <a:t>Tornambe</a:t>
            </a:r>
            <a:r>
              <a:rPr lang="en-US" sz="3200" b="0" dirty="0"/>
              <a:t> </a:t>
            </a:r>
            <a:r>
              <a:rPr lang="en-US" sz="3200" b="0" i="1" dirty="0"/>
              <a:t>et al</a:t>
            </a:r>
            <a:r>
              <a:rPr lang="en-US" sz="3200" b="0" dirty="0"/>
              <a:t> 1999, 2001, ...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3200" b="0" dirty="0"/>
              <a:t>Grizzle </a:t>
            </a:r>
            <a:r>
              <a:rPr lang="en-US" sz="3200" b="0" i="1" dirty="0"/>
              <a:t>et al</a:t>
            </a:r>
            <a:r>
              <a:rPr lang="en-US" sz="3200" b="0" dirty="0"/>
              <a:t> 2003, 2011, ...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3200" b="0" dirty="0"/>
              <a:t>Teel </a:t>
            </a:r>
            <a:r>
              <a:rPr lang="en-US" sz="3200" b="0" i="1" dirty="0"/>
              <a:t>et al </a:t>
            </a:r>
            <a:r>
              <a:rPr lang="en-US" sz="3200" b="0" dirty="0"/>
              <a:t>2013, ...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3200" dirty="0"/>
              <a:t>Hamed</a:t>
            </a:r>
            <a:r>
              <a:rPr lang="en-US" sz="3200" b="0" dirty="0"/>
              <a:t> et al 2014, 2016, ...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3200" dirty="0" err="1"/>
              <a:t>Posa</a:t>
            </a:r>
            <a:r>
              <a:rPr lang="en-US" sz="3200" b="0" dirty="0"/>
              <a:t>, </a:t>
            </a:r>
            <a:r>
              <a:rPr lang="en-US" sz="3200" b="0" dirty="0" err="1"/>
              <a:t>Tedrake</a:t>
            </a:r>
            <a:r>
              <a:rPr lang="en-US" sz="3200" b="0" dirty="0"/>
              <a:t> </a:t>
            </a:r>
            <a:r>
              <a:rPr lang="en-US" sz="3200" b="0" i="1" dirty="0"/>
              <a:t>et al</a:t>
            </a:r>
            <a:r>
              <a:rPr lang="en-US" sz="3200" b="0" dirty="0"/>
              <a:t> 2016, ...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3200" dirty="0" err="1"/>
              <a:t>Saccon</a:t>
            </a:r>
            <a:r>
              <a:rPr lang="en-US" sz="3200" b="0" dirty="0"/>
              <a:t>, </a:t>
            </a:r>
            <a:r>
              <a:rPr lang="en-US" sz="3200" b="0" dirty="0" err="1"/>
              <a:t>Nijmeijer</a:t>
            </a:r>
            <a:r>
              <a:rPr lang="en-US" sz="3200" b="0" dirty="0"/>
              <a:t> </a:t>
            </a:r>
            <a:r>
              <a:rPr lang="en-US" sz="3200" b="0" i="1" dirty="0"/>
              <a:t>et al</a:t>
            </a:r>
            <a:r>
              <a:rPr lang="en-US" sz="3200" b="0" dirty="0"/>
              <a:t> 2016, 2019, ...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39A2D0-C760-469D-B617-1A0D1F73DB7A}"/>
              </a:ext>
            </a:extLst>
          </p:cNvPr>
          <p:cNvGrpSpPr/>
          <p:nvPr/>
        </p:nvGrpSpPr>
        <p:grpSpPr>
          <a:xfrm>
            <a:off x="215154" y="107576"/>
            <a:ext cx="8702046" cy="2850777"/>
            <a:chOff x="215154" y="107576"/>
            <a:chExt cx="8702046" cy="285077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80FA716-A783-4FF0-82A2-C3A393EC6BCE}"/>
                </a:ext>
              </a:extLst>
            </p:cNvPr>
            <p:cNvSpPr/>
            <p:nvPr/>
          </p:nvSpPr>
          <p:spPr>
            <a:xfrm>
              <a:off x="215154" y="107576"/>
              <a:ext cx="8702046" cy="2850777"/>
            </a:xfrm>
            <a:prstGeom prst="rect">
              <a:avLst/>
            </a:prstGeom>
            <a:solidFill>
              <a:schemeClr val="tx2"/>
            </a:solidFill>
            <a:ln w="762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C34A5E8A-EA9F-471C-84F1-43D9856BD9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418921" y="300076"/>
              <a:ext cx="8306159" cy="2482888"/>
            </a:xfrm>
            <a:prstGeom prst="rect">
              <a:avLst/>
            </a:prstGeom>
          </p:spPr>
        </p:pic>
      </p:grp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F9FB1BCE-AF8C-46F9-87C6-A405DBFCF8E5}"/>
              </a:ext>
            </a:extLst>
          </p:cNvPr>
          <p:cNvSpPr txBox="1">
            <a:spLocks/>
          </p:cNvSpPr>
          <p:nvPr/>
        </p:nvSpPr>
        <p:spPr>
          <a:xfrm>
            <a:off x="-463023" y="1092272"/>
            <a:ext cx="10058400" cy="881384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dirty="0">
                <a:solidFill>
                  <a:schemeClr val="tx2"/>
                </a:solidFill>
              </a:rPr>
              <a:t>tracking through contact-rich dynamics</a:t>
            </a:r>
          </a:p>
        </p:txBody>
      </p:sp>
    </p:spTree>
    <p:extLst>
      <p:ext uri="{BB962C8B-B14F-4D97-AF65-F5344CB8AC3E}">
        <p14:creationId xmlns:p14="http://schemas.microsoft.com/office/powerpoint/2010/main" val="2778342190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UW Brand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UW Brand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28649</TotalTime>
  <Words>1592</Words>
  <Application>Microsoft Office PowerPoint</Application>
  <PresentationFormat>On-screen Show (4:3)</PresentationFormat>
  <Paragraphs>292</Paragraphs>
  <Slides>41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54" baseType="lpstr">
      <vt:lpstr>Arial</vt:lpstr>
      <vt:lpstr>Calibri</vt:lpstr>
      <vt:lpstr>Cambria Math</vt:lpstr>
      <vt:lpstr>Encode Sans Normal Black</vt:lpstr>
      <vt:lpstr>Georgia</vt:lpstr>
      <vt:lpstr>Helvetica Neue</vt:lpstr>
      <vt:lpstr>Lucida Grande</vt:lpstr>
      <vt:lpstr>LucidaGrande</vt:lpstr>
      <vt:lpstr>Open Sans Light</vt:lpstr>
      <vt:lpstr>Uni Sans Regular</vt:lpstr>
      <vt:lpstr>Wingdings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Alanya Cannon</dc:creator>
  <cp:lastModifiedBy>Sam Burden</cp:lastModifiedBy>
  <cp:revision>618</cp:revision>
  <dcterms:created xsi:type="dcterms:W3CDTF">2014-10-14T00:51:43Z</dcterms:created>
  <dcterms:modified xsi:type="dcterms:W3CDTF">2021-09-10T17:30:14Z</dcterms:modified>
</cp:coreProperties>
</file>