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notesMasterIdLst>
    <p:notesMasterId r:id="rId39"/>
  </p:notesMasterIdLst>
  <p:sldIdLst>
    <p:sldId id="349" r:id="rId4"/>
    <p:sldId id="481" r:id="rId5"/>
    <p:sldId id="509" r:id="rId6"/>
    <p:sldId id="510" r:id="rId7"/>
    <p:sldId id="458" r:id="rId8"/>
    <p:sldId id="460" r:id="rId9"/>
    <p:sldId id="271" r:id="rId10"/>
    <p:sldId id="503" r:id="rId11"/>
    <p:sldId id="461" r:id="rId12"/>
    <p:sldId id="504" r:id="rId13"/>
    <p:sldId id="490" r:id="rId14"/>
    <p:sldId id="505" r:id="rId15"/>
    <p:sldId id="502" r:id="rId16"/>
    <p:sldId id="489" r:id="rId17"/>
    <p:sldId id="506" r:id="rId18"/>
    <p:sldId id="517" r:id="rId19"/>
    <p:sldId id="518" r:id="rId20"/>
    <p:sldId id="519" r:id="rId21"/>
    <p:sldId id="515" r:id="rId22"/>
    <p:sldId id="511" r:id="rId23"/>
    <p:sldId id="493" r:id="rId24"/>
    <p:sldId id="521" r:id="rId25"/>
    <p:sldId id="374" r:id="rId26"/>
    <p:sldId id="523" r:id="rId27"/>
    <p:sldId id="525" r:id="rId28"/>
    <p:sldId id="529" r:id="rId29"/>
    <p:sldId id="526" r:id="rId30"/>
    <p:sldId id="530" r:id="rId31"/>
    <p:sldId id="533" r:id="rId32"/>
    <p:sldId id="532" r:id="rId33"/>
    <p:sldId id="534" r:id="rId34"/>
    <p:sldId id="535" r:id="rId35"/>
    <p:sldId id="494" r:id="rId36"/>
    <p:sldId id="4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95FFF"/>
    <a:srgbClr val="00B0F0"/>
    <a:srgbClr val="000000"/>
    <a:srgbClr val="C199CD"/>
    <a:srgbClr val="8C7D00"/>
    <a:srgbClr val="654B7F"/>
    <a:srgbClr val="FD6E19"/>
    <a:srgbClr val="0432FF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6"/>
    <p:restoredTop sz="97026"/>
  </p:normalViewPr>
  <p:slideViewPr>
    <p:cSldViewPr snapToGrid="0" snapToObjects="1" showGuides="1">
      <p:cViewPr varScale="1">
        <p:scale>
          <a:sx n="130" d="100"/>
          <a:sy n="130" d="100"/>
        </p:scale>
        <p:origin x="888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2C74-E9BE-8845-AA1F-275C58478BD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A490-7766-E549-A9C6-D9A35B8B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</a:t>
            </a:r>
            <a:r>
              <a:rPr lang="en-US" baseline="0" dirty="0"/>
              <a:t> text with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A490-7766-E549-A9C6-D9A35B8B0A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totally plausible thing is that they could try making small adjustments based on local information, namely gradient descent.</a:t>
            </a:r>
          </a:p>
          <a:p>
            <a:endParaRPr lang="en-US" dirty="0"/>
          </a:p>
          <a:p>
            <a:r>
              <a:rPr lang="en-US" dirty="0"/>
              <a:t>In this example, the machine and environment are static.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single agent case, if you had a cost function, how would you go about minimizing it? Well, a good first order method is simply gradient descent.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the agent has a parabola-shaped cost function, single gradient descent will look like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 we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Decision making is also a dynamic process. Especially if you don’t know much about the environment or your cost function, you may need to explore/interact with the environment to ‘learn’ about it.  </a:t>
            </a:r>
          </a:p>
          <a:p>
            <a:endParaRPr lang="en-US" dirty="0"/>
          </a:p>
          <a:p>
            <a:r>
              <a:rPr lang="en-US" dirty="0"/>
              <a:t>If there is a minimum, we expect gradient descent like updates to converge to it. </a:t>
            </a:r>
          </a:p>
          <a:p>
            <a:br>
              <a:rPr lang="en-US" dirty="0"/>
            </a:br>
            <a:r>
              <a:rPr lang="en-US" dirty="0"/>
              <a:t>Suppose the human’s cost function is a \parabola shaped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A490-7766-E549-A9C6-D9A35B8B0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4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totally plausible thing is that they could try making small adjustments based on local information, namely gradient descent.</a:t>
            </a:r>
          </a:p>
          <a:p>
            <a:endParaRPr lang="en-US" dirty="0"/>
          </a:p>
          <a:p>
            <a:r>
              <a:rPr lang="en-US" dirty="0"/>
              <a:t>In this example, the machine and environment are static.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single agent case, if you had a cost function, how would you go about minimizing it? Well, a good first order method is simply gradient descent.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the agent has a parabola-shaped cost function, single gradient descent will look like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 we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Decision making is also a dynamic process. Especially if you don’t know much about the environment or your cost function, you may need to explore/interact with the environment to ‘learn’ about it.  </a:t>
            </a:r>
          </a:p>
          <a:p>
            <a:endParaRPr lang="en-US" dirty="0"/>
          </a:p>
          <a:p>
            <a:r>
              <a:rPr lang="en-US" dirty="0"/>
              <a:t>If there is a minimum, we expect gradient descent like updates to converge to it. </a:t>
            </a:r>
          </a:p>
          <a:p>
            <a:br>
              <a:rPr lang="en-US" dirty="0"/>
            </a:br>
            <a:r>
              <a:rPr lang="en-US" dirty="0"/>
              <a:t>Suppose the human’s cost function is a \parabola shaped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A490-7766-E549-A9C6-D9A35B8B0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2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totally plausible thing is that they could try making small adjustments based on local information, namely gradient descent.</a:t>
            </a:r>
          </a:p>
          <a:p>
            <a:endParaRPr lang="en-US" dirty="0"/>
          </a:p>
          <a:p>
            <a:r>
              <a:rPr lang="en-US" dirty="0"/>
              <a:t>In this example, the machine and environment are static.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single agent case, if you had a cost function, how would you go about minimizing it? Well, a good first order method is simply gradient descent.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the agent has a parabola-shaped cost function, single gradient descent will look like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 we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Decision making is also a dynamic process. Especially if you don’t know much about the environment or your cost function, you may need to explore/interact with the environment to ‘learn’ about it.  </a:t>
            </a:r>
          </a:p>
          <a:p>
            <a:endParaRPr lang="en-US" dirty="0"/>
          </a:p>
          <a:p>
            <a:r>
              <a:rPr lang="en-US" dirty="0"/>
              <a:t>If there is a minimum, we expect gradient descent like updates to converge to it. </a:t>
            </a:r>
          </a:p>
          <a:p>
            <a:br>
              <a:rPr lang="en-US" dirty="0"/>
            </a:br>
            <a:r>
              <a:rPr lang="en-US" dirty="0"/>
              <a:t>Suppose the human’s cost function is a \parabola shaped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A490-7766-E549-A9C6-D9A35B8B0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5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1332224"/>
            <a:ext cx="8312727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1332224"/>
            <a:ext cx="8312727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50694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4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2795" y="2120734"/>
            <a:ext cx="8325375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1379988"/>
            <a:ext cx="8312727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0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4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2795" y="2120734"/>
            <a:ext cx="8325375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1379988"/>
            <a:ext cx="8312727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6092265"/>
            <a:ext cx="2939921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72221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71" y="6130325"/>
            <a:ext cx="2939921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18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79" y="6207786"/>
            <a:ext cx="2939921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1332224"/>
            <a:ext cx="8312727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49431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4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2795" y="2120734"/>
            <a:ext cx="8325375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1379988"/>
            <a:ext cx="8312727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8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4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2796" y="2120734"/>
            <a:ext cx="3999272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1379988"/>
            <a:ext cx="8312727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EF13A6C-A3B7-CE49-8223-713DA6D44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9092" y="2114521"/>
            <a:ext cx="3999272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36568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6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3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1.jpg"/><Relationship Id="rId7" Type="http://schemas.openxmlformats.org/officeDocument/2006/relationships/image" Target="../media/image3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2.jp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1.jpg"/><Relationship Id="rId7" Type="http://schemas.openxmlformats.org/officeDocument/2006/relationships/image" Target="../media/image3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70.png"/><Relationship Id="rId4" Type="http://schemas.openxmlformats.org/officeDocument/2006/relationships/image" Target="../media/image22.jp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490.png"/><Relationship Id="rId3" Type="http://schemas.openxmlformats.org/officeDocument/2006/relationships/image" Target="../media/image43.png"/><Relationship Id="rId7" Type="http://schemas.openxmlformats.org/officeDocument/2006/relationships/image" Target="../media/image470.png"/><Relationship Id="rId12" Type="http://schemas.openxmlformats.org/officeDocument/2006/relationships/image" Target="../media/image3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22.jpg"/><Relationship Id="rId4" Type="http://schemas.openxmlformats.org/officeDocument/2006/relationships/image" Target="../media/image44.png"/><Relationship Id="rId9" Type="http://schemas.openxmlformats.org/officeDocument/2006/relationships/image" Target="../media/image31.png"/><Relationship Id="rId1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jpg"/><Relationship Id="rId7" Type="http://schemas.openxmlformats.org/officeDocument/2006/relationships/image" Target="../media/image37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2.jpg"/><Relationship Id="rId4" Type="http://schemas.openxmlformats.org/officeDocument/2006/relationships/image" Target="../media/image33.jp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7.png"/><Relationship Id="rId3" Type="http://schemas.openxmlformats.org/officeDocument/2006/relationships/image" Target="../media/image41.svg"/><Relationship Id="rId21" Type="http://schemas.openxmlformats.org/officeDocument/2006/relationships/image" Target="../media/image37.svg"/><Relationship Id="rId7" Type="http://schemas.openxmlformats.org/officeDocument/2006/relationships/image" Target="../media/image48.svg"/><Relationship Id="rId12" Type="http://schemas.openxmlformats.org/officeDocument/2006/relationships/image" Target="../media/image1150.png"/><Relationship Id="rId17" Type="http://schemas.openxmlformats.org/officeDocument/2006/relationships/image" Target="../media/image22.jpg"/><Relationship Id="rId2" Type="http://schemas.openxmlformats.org/officeDocument/2006/relationships/image" Target="../media/image40.png"/><Relationship Id="rId16" Type="http://schemas.openxmlformats.org/officeDocument/2006/relationships/image" Target="../media/image33.jp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svg"/><Relationship Id="rId15" Type="http://schemas.openxmlformats.org/officeDocument/2006/relationships/image" Target="../media/image21.jpg"/><Relationship Id="rId23" Type="http://schemas.openxmlformats.org/officeDocument/2006/relationships/image" Target="../media/image39.svg"/><Relationship Id="rId19" Type="http://schemas.openxmlformats.org/officeDocument/2006/relationships/image" Target="../media/image118.png"/><Relationship Id="rId4" Type="http://schemas.openxmlformats.org/officeDocument/2006/relationships/image" Target="../media/image42.png"/><Relationship Id="rId14" Type="http://schemas.openxmlformats.org/officeDocument/2006/relationships/image" Target="../media/image20.jpg"/><Relationship Id="rId2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131.png"/><Relationship Id="rId26" Type="http://schemas.openxmlformats.org/officeDocument/2006/relationships/image" Target="../media/image38.png"/><Relationship Id="rId3" Type="http://schemas.openxmlformats.org/officeDocument/2006/relationships/image" Target="../media/image21.jpg"/><Relationship Id="rId21" Type="http://schemas.openxmlformats.org/officeDocument/2006/relationships/image" Target="../media/image134.png"/><Relationship Id="rId7" Type="http://schemas.openxmlformats.org/officeDocument/2006/relationships/image" Target="../media/image50.svg"/><Relationship Id="rId12" Type="http://schemas.openxmlformats.org/officeDocument/2006/relationships/image" Target="../media/image56.png"/><Relationship Id="rId17" Type="http://schemas.openxmlformats.org/officeDocument/2006/relationships/image" Target="../media/image130.png"/><Relationship Id="rId25" Type="http://schemas.openxmlformats.org/officeDocument/2006/relationships/image" Target="../media/image37.svg"/><Relationship Id="rId2" Type="http://schemas.openxmlformats.org/officeDocument/2006/relationships/image" Target="../media/image20.jp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svg"/><Relationship Id="rId24" Type="http://schemas.openxmlformats.org/officeDocument/2006/relationships/image" Target="../media/image36.png"/><Relationship Id="rId5" Type="http://schemas.openxmlformats.org/officeDocument/2006/relationships/image" Target="../media/image22.jpg"/><Relationship Id="rId15" Type="http://schemas.openxmlformats.org/officeDocument/2006/relationships/image" Target="../media/image128.png"/><Relationship Id="rId23" Type="http://schemas.openxmlformats.org/officeDocument/2006/relationships/image" Target="../media/image118.png"/><Relationship Id="rId10" Type="http://schemas.openxmlformats.org/officeDocument/2006/relationships/image" Target="../media/image54.png"/><Relationship Id="rId19" Type="http://schemas.openxmlformats.org/officeDocument/2006/relationships/image" Target="../media/image132.png"/><Relationship Id="rId4" Type="http://schemas.openxmlformats.org/officeDocument/2006/relationships/image" Target="../media/image33.jpg"/><Relationship Id="rId9" Type="http://schemas.openxmlformats.org/officeDocument/2006/relationships/image" Target="../media/image53.svg"/><Relationship Id="rId14" Type="http://schemas.openxmlformats.org/officeDocument/2006/relationships/image" Target="../media/image127.png"/><Relationship Id="rId22" Type="http://schemas.openxmlformats.org/officeDocument/2006/relationships/image" Target="../media/image117.png"/><Relationship Id="rId27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5.svg"/><Relationship Id="rId7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0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5.svg"/><Relationship Id="rId7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15.sv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80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50.png"/><Relationship Id="rId5" Type="http://schemas.openxmlformats.org/officeDocument/2006/relationships/image" Target="../media/image15.svg"/><Relationship Id="rId10" Type="http://schemas.openxmlformats.org/officeDocument/2006/relationships/image" Target="../media/image78.png"/><Relationship Id="rId4" Type="http://schemas.openxmlformats.org/officeDocument/2006/relationships/image" Target="../media/image14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6.svg"/><Relationship Id="rId7" Type="http://schemas.openxmlformats.org/officeDocument/2006/relationships/image" Target="../media/image6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svg"/><Relationship Id="rId7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63.png"/><Relationship Id="rId4" Type="http://schemas.openxmlformats.org/officeDocument/2006/relationships/image" Target="../media/image84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80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9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1.png"/><Relationship Id="rId5" Type="http://schemas.openxmlformats.org/officeDocument/2006/relationships/image" Target="../media/image15.svg"/><Relationship Id="rId10" Type="http://schemas.openxmlformats.org/officeDocument/2006/relationships/image" Target="../media/image78.png"/><Relationship Id="rId4" Type="http://schemas.openxmlformats.org/officeDocument/2006/relationships/image" Target="../media/image14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80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9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1.png"/><Relationship Id="rId5" Type="http://schemas.openxmlformats.org/officeDocument/2006/relationships/image" Target="../media/image15.svg"/><Relationship Id="rId10" Type="http://schemas.openxmlformats.org/officeDocument/2006/relationships/image" Target="../media/image78.png"/><Relationship Id="rId4" Type="http://schemas.openxmlformats.org/officeDocument/2006/relationships/image" Target="../media/image14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8.svg"/><Relationship Id="rId7" Type="http://schemas.openxmlformats.org/officeDocument/2006/relationships/image" Target="../media/image6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4.svg"/><Relationship Id="rId7" Type="http://schemas.openxmlformats.org/officeDocument/2006/relationships/image" Target="../media/image6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65.jp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12" Type="http://schemas.openxmlformats.org/officeDocument/2006/relationships/image" Target="../media/image64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63.png"/><Relationship Id="rId5" Type="http://schemas.openxmlformats.org/officeDocument/2006/relationships/image" Target="../media/image12.png"/><Relationship Id="rId15" Type="http://schemas.openxmlformats.org/officeDocument/2006/relationships/image" Target="../media/image33.jpg"/><Relationship Id="rId10" Type="http://schemas.openxmlformats.org/officeDocument/2006/relationships/image" Target="../media/image62.png"/><Relationship Id="rId4" Type="http://schemas.openxmlformats.org/officeDocument/2006/relationships/image" Target="../media/image21.jpg"/><Relationship Id="rId9" Type="http://schemas.openxmlformats.org/officeDocument/2006/relationships/image" Target="../media/image60.png"/><Relationship Id="rId1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2ABF67E-3BB9-474C-9E42-4B2322B4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76" y="2504931"/>
            <a:ext cx="2013157" cy="2013157"/>
          </a:xfrm>
          <a:prstGeom prst="rect">
            <a:avLst/>
          </a:prstGeom>
        </p:spPr>
      </p:pic>
      <p:pic>
        <p:nvPicPr>
          <p:cNvPr id="16" name="Picture 15" descr="uw_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67" y="2504931"/>
            <a:ext cx="2013157" cy="20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-276040" y="53340"/>
            <a:ext cx="9688054" cy="2429468"/>
          </a:xfrm>
          <a:prstGeom prst="rect">
            <a:avLst/>
          </a:prstGeom>
          <a:solidFill>
            <a:srgbClr val="190037"/>
          </a:solidFill>
          <a:ln w="76200">
            <a:solidFill>
              <a:srgbClr val="E8D3A2">
                <a:lumMod val="50000"/>
              </a:srgbClr>
            </a:solidFill>
          </a:ln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45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bg2"/>
                </a:solidFill>
              </a:rPr>
              <a:t>sensorimotor games:  </a:t>
            </a:r>
            <a:r>
              <a:rPr lang="en-US" sz="4800" dirty="0">
                <a:solidFill>
                  <a:schemeClr val="bg2"/>
                </a:solidFill>
              </a:rPr>
              <a:t>human/machine </a:t>
            </a:r>
          </a:p>
          <a:p>
            <a:pPr lvl="0">
              <a:lnSpc>
                <a:spcPts val="4500"/>
              </a:lnSpc>
              <a:spcBef>
                <a:spcPts val="0"/>
              </a:spcBef>
            </a:pPr>
            <a:r>
              <a:rPr lang="en-US" sz="4800" dirty="0">
                <a:solidFill>
                  <a:schemeClr val="bg2"/>
                </a:solidFill>
              </a:rPr>
              <a:t>collaborative learning and control</a:t>
            </a:r>
          </a:p>
          <a:p>
            <a:pPr lvl="0">
              <a:lnSpc>
                <a:spcPts val="45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2"/>
                </a:solidFill>
              </a:rPr>
              <a:t>follow along!  </a:t>
            </a:r>
            <a:r>
              <a:rPr lang="en-US" sz="2800" dirty="0">
                <a:solidFill>
                  <a:schemeClr val="bg2"/>
                </a:solidFill>
              </a:rPr>
              <a:t>https://bit.ly/2021-MLMC-Games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0" y="3257098"/>
            <a:ext cx="9144000" cy="3352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en-US" sz="4800" b="1" dirty="0">
                <a:solidFill>
                  <a:srgbClr val="33006F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Sam Burden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Assistant Professor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Associate Chair for Diversity, Equity, &amp; Inclusion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Electrical &amp; Computer Engineering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University of Washington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Seattle, WA USA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faculty.uw.edu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sburden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6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5D1EA59-8B42-4128-AC47-6DE66474DB48}"/>
              </a:ext>
            </a:extLst>
          </p:cNvPr>
          <p:cNvSpPr txBox="1">
            <a:spLocks/>
          </p:cNvSpPr>
          <p:nvPr/>
        </p:nvSpPr>
        <p:spPr>
          <a:xfrm>
            <a:off x="0" y="5025242"/>
            <a:ext cx="9144000" cy="1140181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Cowan, </a:t>
            </a:r>
            <a:r>
              <a:rPr lang="en-US" sz="1600" dirty="0" err="1"/>
              <a:t>Ankaralı</a:t>
            </a:r>
            <a:r>
              <a:rPr lang="en-US" sz="1600" dirty="0"/>
              <a:t>, Dyhr, Madhav, Roth, </a:t>
            </a:r>
            <a:r>
              <a:rPr lang="en-US" sz="1600" dirty="0" err="1"/>
              <a:t>Sefati</a:t>
            </a:r>
            <a:r>
              <a:rPr lang="en-US" sz="1600" dirty="0"/>
              <a:t>, </a:t>
            </a:r>
            <a:r>
              <a:rPr lang="en-US" sz="1600" dirty="0" err="1"/>
              <a:t>Sponberg</a:t>
            </a:r>
            <a:r>
              <a:rPr lang="en-US" sz="1600" dirty="0"/>
              <a:t>, Stamper, Fortune, Daniel </a:t>
            </a:r>
            <a:r>
              <a:rPr lang="en-US" sz="1600" i="1" dirty="0"/>
              <a:t>Int Comp Bio </a:t>
            </a:r>
            <a:r>
              <a:rPr lang="en-US" sz="1600" dirty="0"/>
              <a:t>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Feedback Control as a Framework for Understanding Tradeoffs in Biology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Yu, Gillespie, Freudenberg, Cook </a:t>
            </a:r>
            <a:r>
              <a:rPr lang="en-US" sz="1600" i="1" dirty="0"/>
              <a:t>IEEE CDC</a:t>
            </a:r>
            <a:r>
              <a:rPr lang="en-US" sz="1600" dirty="0"/>
              <a:t>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Human control strategies in pursuit tracking with a disturbance input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0E27A2B-57BE-4937-8F2A-7F0E6F1F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84A255F-E781-4F13-A4F1-DE9736C6D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  <a:solidFill>
            <a:srgbClr val="000000"/>
          </a:solidFill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Yamagami</a:t>
            </a:r>
            <a:r>
              <a:rPr lang="en-US" sz="1600" dirty="0"/>
              <a:t>, Howell, Roth, Burden </a:t>
            </a:r>
            <a:r>
              <a:rPr lang="en-US" sz="1600" i="1" dirty="0"/>
              <a:t>IFAC CPHS </a:t>
            </a:r>
            <a:r>
              <a:rPr lang="en-US" sz="1600" dirty="0"/>
              <a:t>2018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Contributions of feedforward and feedback control in a manual trajectory-tracking task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A67D48F-609A-4852-AFE5-7D7F7AE0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56B4DA7-DEEC-47D8-93BF-92995E280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AAAFD90D-60F8-491B-B6F1-2CBE21E8D9F9}"/>
              </a:ext>
            </a:extLst>
          </p:cNvPr>
          <p:cNvSpPr txBox="1">
            <a:spLocks/>
          </p:cNvSpPr>
          <p:nvPr/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H:  </a:t>
            </a:r>
            <a:r>
              <a:rPr lang="en-US" dirty="0"/>
              <a:t>humans use </a:t>
            </a:r>
            <a:r>
              <a:rPr lang="en-US" dirty="0">
                <a:solidFill>
                  <a:srgbClr val="FF0000"/>
                </a:solidFill>
              </a:rPr>
              <a:t>feedforward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feedback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F9A1E-202C-409F-A087-84E687DEF3F3}"/>
              </a:ext>
            </a:extLst>
          </p:cNvPr>
          <p:cNvGrpSpPr/>
          <p:nvPr/>
        </p:nvGrpSpPr>
        <p:grpSpPr>
          <a:xfrm>
            <a:off x="16611" y="1246825"/>
            <a:ext cx="4751976" cy="1459640"/>
            <a:chOff x="168056" y="4437310"/>
            <a:chExt cx="4354482" cy="1337544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9F2DA945-BCD8-46BD-80CB-0BF886CA5BA0}"/>
                </a:ext>
              </a:extLst>
            </p:cNvPr>
            <p:cNvSpPr/>
            <p:nvPr/>
          </p:nvSpPr>
          <p:spPr>
            <a:xfrm>
              <a:off x="1622414" y="4584871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C00000"/>
                  </a:solidFill>
                  <a:latin typeface="Georgia" charset="0"/>
                  <a:ea typeface="Georgia" charset="0"/>
                  <a:cs typeface="Georgia" charset="0"/>
                </a:rPr>
                <a:t>F</a:t>
              </a:r>
            </a:p>
          </p:txBody>
        </p:sp>
        <p:sp>
          <p:nvSpPr>
            <p:cNvPr id="56" name="Rounded Rectangle 15">
              <a:extLst>
                <a:ext uri="{FF2B5EF4-FFF2-40B4-BE49-F238E27FC236}">
                  <a16:creationId xmlns:a16="http://schemas.microsoft.com/office/drawing/2014/main" id="{F99AE085-A5DA-4FA3-924E-06138F61B98F}"/>
                </a:ext>
              </a:extLst>
            </p:cNvPr>
            <p:cNvSpPr/>
            <p:nvPr/>
          </p:nvSpPr>
          <p:spPr>
            <a:xfrm>
              <a:off x="1618740" y="5297437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0070C0"/>
                  </a:solidFill>
                  <a:latin typeface="Georgia" charset="0"/>
                  <a:ea typeface="Georgia" charset="0"/>
                  <a:cs typeface="Georgia" charset="0"/>
                </a:rPr>
                <a:t>B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BF0C1E0-24A0-457C-BB2A-D5A052E39A64}"/>
                </a:ext>
              </a:extLst>
            </p:cNvPr>
            <p:cNvSpPr/>
            <p:nvPr/>
          </p:nvSpPr>
          <p:spPr>
            <a:xfrm>
              <a:off x="2206347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cxnSp>
          <p:nvCxnSpPr>
            <p:cNvPr id="58" name="Elbow Connector 17">
              <a:extLst>
                <a:ext uri="{FF2B5EF4-FFF2-40B4-BE49-F238E27FC236}">
                  <a16:creationId xmlns:a16="http://schemas.microsoft.com/office/drawing/2014/main" id="{AE0F9B41-1DCE-46DC-9BCE-7E6993B06C5A}"/>
                </a:ext>
              </a:extLst>
            </p:cNvPr>
            <p:cNvCxnSpPr/>
            <p:nvPr/>
          </p:nvCxnSpPr>
          <p:spPr>
            <a:xfrm>
              <a:off x="1950512" y="4748920"/>
              <a:ext cx="391412" cy="227162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18">
              <a:extLst>
                <a:ext uri="{FF2B5EF4-FFF2-40B4-BE49-F238E27FC236}">
                  <a16:creationId xmlns:a16="http://schemas.microsoft.com/office/drawing/2014/main" id="{682A376C-6A1E-46AA-AD00-A546C5A8FACA}"/>
                </a:ext>
              </a:extLst>
            </p:cNvPr>
            <p:cNvCxnSpPr/>
            <p:nvPr/>
          </p:nvCxnSpPr>
          <p:spPr>
            <a:xfrm flipV="1">
              <a:off x="1946838" y="5247239"/>
              <a:ext cx="395087" cy="214247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568801-4B0E-4F2C-BB63-F7B2B0287283}"/>
                </a:ext>
              </a:extLst>
            </p:cNvPr>
            <p:cNvSpPr/>
            <p:nvPr/>
          </p:nvSpPr>
          <p:spPr>
            <a:xfrm>
              <a:off x="3124201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61" name="Rounded Rectangle 20">
              <a:extLst>
                <a:ext uri="{FF2B5EF4-FFF2-40B4-BE49-F238E27FC236}">
                  <a16:creationId xmlns:a16="http://schemas.microsoft.com/office/drawing/2014/main" id="{BE689F6B-6F04-46C0-914B-6448C3B28A64}"/>
                </a:ext>
              </a:extLst>
            </p:cNvPr>
            <p:cNvSpPr/>
            <p:nvPr/>
          </p:nvSpPr>
          <p:spPr>
            <a:xfrm>
              <a:off x="3727979" y="4947612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3F91365-0460-497E-83F3-8AD18F3B463C}"/>
                </a:ext>
              </a:extLst>
            </p:cNvPr>
            <p:cNvCxnSpPr>
              <a:cxnSpLocks/>
            </p:cNvCxnSpPr>
            <p:nvPr/>
          </p:nvCxnSpPr>
          <p:spPr>
            <a:xfrm>
              <a:off x="2477502" y="5111661"/>
              <a:ext cx="646699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1A9C892-BF36-4A96-BCD6-DD3644956F4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57" y="5111661"/>
              <a:ext cx="332622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23">
              <a:extLst>
                <a:ext uri="{FF2B5EF4-FFF2-40B4-BE49-F238E27FC236}">
                  <a16:creationId xmlns:a16="http://schemas.microsoft.com/office/drawing/2014/main" id="{4457C264-D9FB-4913-AE5F-37B6C144817F}"/>
                </a:ext>
              </a:extLst>
            </p:cNvPr>
            <p:cNvSpPr/>
            <p:nvPr/>
          </p:nvSpPr>
          <p:spPr>
            <a:xfrm>
              <a:off x="168056" y="530458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r</a:t>
              </a:r>
            </a:p>
          </p:txBody>
        </p:sp>
        <p:sp>
          <p:nvSpPr>
            <p:cNvPr id="65" name="Rounded Rectangle 25">
              <a:extLst>
                <a:ext uri="{FF2B5EF4-FFF2-40B4-BE49-F238E27FC236}">
                  <a16:creationId xmlns:a16="http://schemas.microsoft.com/office/drawing/2014/main" id="{8C36E05A-3A4E-427D-8037-24F21A81F561}"/>
                </a:ext>
              </a:extLst>
            </p:cNvPr>
            <p:cNvSpPr/>
            <p:nvPr/>
          </p:nvSpPr>
          <p:spPr>
            <a:xfrm>
              <a:off x="2714653" y="4854238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33006F">
                      <a:lumMod val="40000"/>
                      <a:lumOff val="60000"/>
                    </a:srgbClr>
                  </a:solidFill>
                  <a:latin typeface="Georgia" charset="0"/>
                  <a:ea typeface="Georgia" charset="0"/>
                  <a:cs typeface="Georgia" charset="0"/>
                </a:rPr>
                <a:t>u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2A6C46D-0DE4-4607-8C7A-03E9BEB10853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>
              <a:off x="3261504" y="4683815"/>
              <a:ext cx="0" cy="29226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27">
              <a:extLst>
                <a:ext uri="{FF2B5EF4-FFF2-40B4-BE49-F238E27FC236}">
                  <a16:creationId xmlns:a16="http://schemas.microsoft.com/office/drawing/2014/main" id="{AB8CBE52-1E95-4A0A-935B-94E391A46173}"/>
                </a:ext>
              </a:extLst>
            </p:cNvPr>
            <p:cNvSpPr/>
            <p:nvPr/>
          </p:nvSpPr>
          <p:spPr>
            <a:xfrm>
              <a:off x="3138251" y="4437310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d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2EF190D-E078-481F-A61C-CC0BB6803F77}"/>
                </a:ext>
              </a:extLst>
            </p:cNvPr>
            <p:cNvCxnSpPr/>
            <p:nvPr/>
          </p:nvCxnSpPr>
          <p:spPr>
            <a:xfrm>
              <a:off x="1126683" y="5456163"/>
              <a:ext cx="492058" cy="532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52C1E03-9AF3-4CA7-9B8F-1E8163FE6C7D}"/>
                </a:ext>
              </a:extLst>
            </p:cNvPr>
            <p:cNvCxnSpPr/>
            <p:nvPr/>
          </p:nvCxnSpPr>
          <p:spPr>
            <a:xfrm>
              <a:off x="391869" y="5461486"/>
              <a:ext cx="365947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31">
              <a:extLst>
                <a:ext uri="{FF2B5EF4-FFF2-40B4-BE49-F238E27FC236}">
                  <a16:creationId xmlns:a16="http://schemas.microsoft.com/office/drawing/2014/main" id="{F72F8CE4-FCA2-4316-8865-3DFF63B6A747}"/>
                </a:ext>
              </a:extLst>
            </p:cNvPr>
            <p:cNvSpPr/>
            <p:nvPr/>
          </p:nvSpPr>
          <p:spPr>
            <a:xfrm>
              <a:off x="737080" y="531983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8377F48-B0ED-4C7B-B1BE-8781F2C28CB8}"/>
                </a:ext>
              </a:extLst>
            </p:cNvPr>
            <p:cNvSpPr/>
            <p:nvPr/>
          </p:nvSpPr>
          <p:spPr>
            <a:xfrm>
              <a:off x="765774" y="5275710"/>
              <a:ext cx="360908" cy="360907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72" name="Rounded Rectangle 33">
              <a:extLst>
                <a:ext uri="{FF2B5EF4-FFF2-40B4-BE49-F238E27FC236}">
                  <a16:creationId xmlns:a16="http://schemas.microsoft.com/office/drawing/2014/main" id="{C55D8D63-E285-4450-8110-77055440E909}"/>
                </a:ext>
              </a:extLst>
            </p:cNvPr>
            <p:cNvSpPr/>
            <p:nvPr/>
          </p:nvSpPr>
          <p:spPr>
            <a:xfrm>
              <a:off x="823655" y="542467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-</a:t>
              </a:r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73" name="Rounded Rectangle 34">
              <a:extLst>
                <a:ext uri="{FF2B5EF4-FFF2-40B4-BE49-F238E27FC236}">
                  <a16:creationId xmlns:a16="http://schemas.microsoft.com/office/drawing/2014/main" id="{29EDAEF6-A044-4C62-BC4E-03BDDCE139FB}"/>
                </a:ext>
              </a:extLst>
            </p:cNvPr>
            <p:cNvSpPr/>
            <p:nvPr/>
          </p:nvSpPr>
          <p:spPr>
            <a:xfrm>
              <a:off x="1120942" y="520650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e</a:t>
              </a:r>
            </a:p>
          </p:txBody>
        </p:sp>
        <p:cxnSp>
          <p:nvCxnSpPr>
            <p:cNvPr id="74" name="Elbow Connector 35">
              <a:extLst>
                <a:ext uri="{FF2B5EF4-FFF2-40B4-BE49-F238E27FC236}">
                  <a16:creationId xmlns:a16="http://schemas.microsoft.com/office/drawing/2014/main" id="{0336CB29-AA95-4AA6-B3BC-7C9B14547D4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67592" y="4365013"/>
              <a:ext cx="570916" cy="1338731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36">
              <a:extLst>
                <a:ext uri="{FF2B5EF4-FFF2-40B4-BE49-F238E27FC236}">
                  <a16:creationId xmlns:a16="http://schemas.microsoft.com/office/drawing/2014/main" id="{EED62743-B839-469C-ABB5-4EBD12B29543}"/>
                </a:ext>
              </a:extLst>
            </p:cNvPr>
            <p:cNvSpPr/>
            <p:nvPr/>
          </p:nvSpPr>
          <p:spPr>
            <a:xfrm>
              <a:off x="4282258" y="4786901"/>
              <a:ext cx="240280" cy="498223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y</a:t>
              </a:r>
            </a:p>
          </p:txBody>
        </p:sp>
        <p:cxnSp>
          <p:nvCxnSpPr>
            <p:cNvPr id="76" name="Elbow Connector 37">
              <a:extLst>
                <a:ext uri="{FF2B5EF4-FFF2-40B4-BE49-F238E27FC236}">
                  <a16:creationId xmlns:a16="http://schemas.microsoft.com/office/drawing/2014/main" id="{7676D27F-E38A-4B3D-82CB-3EC3D0DA4AC8}"/>
                </a:ext>
              </a:extLst>
            </p:cNvPr>
            <p:cNvCxnSpPr/>
            <p:nvPr/>
          </p:nvCxnSpPr>
          <p:spPr>
            <a:xfrm rot="5400000">
              <a:off x="2458078" y="3723744"/>
              <a:ext cx="436264" cy="3458603"/>
            </a:xfrm>
            <a:prstGeom prst="bentConnector3">
              <a:avLst>
                <a:gd name="adj1" fmla="val 158419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0ADC7C6-DEFD-495E-BEFF-9E980A4E318D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>
              <a:off x="4056077" y="5111661"/>
              <a:ext cx="226181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40">
              <a:extLst>
                <a:ext uri="{FF2B5EF4-FFF2-40B4-BE49-F238E27FC236}">
                  <a16:creationId xmlns:a16="http://schemas.microsoft.com/office/drawing/2014/main" id="{5587B1A2-78DF-4281-8F81-D1E08C37F60B}"/>
                </a:ext>
              </a:extLst>
            </p:cNvPr>
            <p:cNvSpPr/>
            <p:nvPr/>
          </p:nvSpPr>
          <p:spPr>
            <a:xfrm>
              <a:off x="1385297" y="4441512"/>
              <a:ext cx="1231632" cy="1333342"/>
            </a:xfrm>
            <a:prstGeom prst="roundRect">
              <a:avLst/>
            </a:prstGeom>
            <a:noFill/>
            <a:ln w="3810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>
                <a:solidFill>
                  <a:srgbClr val="E8D3A2"/>
                </a:solidFill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C0776924-161B-4C59-A16F-E19544E31CE0}"/>
              </a:ext>
            </a:extLst>
          </p:cNvPr>
          <p:cNvSpPr txBox="1">
            <a:spLocks/>
          </p:cNvSpPr>
          <p:nvPr/>
        </p:nvSpPr>
        <p:spPr bwMode="auto">
          <a:xfrm>
            <a:off x="4481750" y="917407"/>
            <a:ext cx="4665906" cy="25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84163" lvl="1" indent="0" defTabSz="914400">
              <a:buClr>
                <a:schemeClr val="tx2"/>
              </a:buClr>
              <a:buNone/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test hypothesis:</a:t>
            </a:r>
          </a:p>
          <a:p>
            <a:pPr marL="798513" lvl="1" indent="-514350" defTabSz="914400">
              <a:buClr>
                <a:schemeClr val="tx2"/>
              </a:buClr>
              <a:buFont typeface="+mj-lt"/>
              <a:buAutoNum type="arabicPeriod"/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transcribe block diagram to algebraic equations</a:t>
            </a:r>
          </a:p>
          <a:p>
            <a:pPr marL="798513" lvl="1" indent="-514350" defTabSz="914400">
              <a:buClr>
                <a:schemeClr val="tx2"/>
              </a:buClr>
              <a:buFont typeface="+mj-lt"/>
              <a:buAutoNum type="arabicPeriod"/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solve equations for </a:t>
            </a:r>
            <a:r>
              <a:rPr lang="en-US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  <a:r>
              <a:rPr 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  <a:endParaRPr lang="en-US" altLang="en-US" kern="0" dirty="0">
              <a:solidFill>
                <a:schemeClr val="tx2"/>
              </a:solidFill>
              <a:latin typeface="Calibri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2046935-007D-464A-B188-051578AA2849}"/>
                  </a:ext>
                </a:extLst>
              </p:cNvPr>
              <p:cNvSpPr/>
              <p:nvPr/>
            </p:nvSpPr>
            <p:spPr>
              <a:xfrm>
                <a:off x="16611" y="3049200"/>
                <a:ext cx="8089114" cy="1337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rgbClr val="A95FFF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28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en-US" sz="28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en-US" sz="2800" b="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8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en-US" sz="280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en-US" sz="2800" b="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altLang="en-US" sz="28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en-US" sz="280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altLang="en-US" sz="28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sz="2800" b="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altLang="en-US" sz="2800" b="0" i="1" kern="0" smtClean="0">
                          <a:solidFill>
                            <a:srgbClr val="A95FFF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rgbClr val="A95FFF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2800" b="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b="0" kern="0" dirty="0">
                  <a:solidFill>
                    <a:schemeClr val="tx2"/>
                  </a:solidFill>
                  <a:latin typeface="+mj-lt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2046935-007D-464A-B188-051578AA2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" y="3049200"/>
                <a:ext cx="8089114" cy="1337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0962528-81A8-41F4-B091-FD963DCDAEE8}"/>
                  </a:ext>
                </a:extLst>
              </p:cNvPr>
              <p:cNvSpPr/>
              <p:nvPr/>
            </p:nvSpPr>
            <p:spPr>
              <a:xfrm>
                <a:off x="2445433" y="4107092"/>
                <a:ext cx="6597553" cy="102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sz="28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 kern="0">
                                  <a:solidFill>
                                    <a:srgbClr val="A95FFF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en-US" sz="2800" i="1" ker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 kern="0">
                                  <a:solidFill>
                                    <a:srgbClr val="A95FFF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en-US" sz="2800" i="1" ker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 kern="0">
                                  <a:solidFill>
                                    <a:srgbClr val="A95FFF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en-US" sz="2800" i="1" ker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en-US" sz="2800" i="1" ker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 kern="0">
                                  <a:solidFill>
                                    <a:srgbClr val="A95FFF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en-US" sz="2800" i="1" ker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8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(1</m:t>
                          </m:r>
                          <m:r>
                            <a:rPr lang="en-US" altLang="en-US" sz="28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 kern="0">
                                  <a:solidFill>
                                    <a:srgbClr val="A95FFF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en-US" sz="2800" i="1" ker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sz="2800" b="0" kern="0" dirty="0">
                  <a:solidFill>
                    <a:schemeClr val="tx2"/>
                  </a:solidFill>
                  <a:latin typeface="+mj-lt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0962528-81A8-41F4-B091-FD963DCDA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3" y="4107092"/>
                <a:ext cx="6597553" cy="10288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0611577-8BCA-4B56-870A-F2B72E1DE595}"/>
              </a:ext>
            </a:extLst>
          </p:cNvPr>
          <p:cNvSpPr txBox="1">
            <a:spLocks/>
          </p:cNvSpPr>
          <p:nvPr/>
        </p:nvSpPr>
        <p:spPr bwMode="auto">
          <a:xfrm>
            <a:off x="6548003" y="3287598"/>
            <a:ext cx="1089243" cy="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84163" lvl="1" indent="0" defTabSz="914400">
              <a:buClr>
                <a:schemeClr val="tx2"/>
              </a:buClr>
              <a:buNone/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(1.)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BE822B9D-B087-4652-AEAE-16D22678DBDB}"/>
              </a:ext>
            </a:extLst>
          </p:cNvPr>
          <p:cNvSpPr txBox="1">
            <a:spLocks/>
          </p:cNvSpPr>
          <p:nvPr/>
        </p:nvSpPr>
        <p:spPr bwMode="auto">
          <a:xfrm>
            <a:off x="2147956" y="4400413"/>
            <a:ext cx="1089243" cy="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84163" lvl="1" indent="0" defTabSz="914400">
              <a:buClr>
                <a:schemeClr val="tx2"/>
              </a:buClr>
              <a:buNone/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(2.)</a:t>
            </a:r>
          </a:p>
        </p:txBody>
      </p:sp>
    </p:spTree>
    <p:extLst>
      <p:ext uri="{BB962C8B-B14F-4D97-AF65-F5344CB8AC3E}">
        <p14:creationId xmlns:p14="http://schemas.microsoft.com/office/powerpoint/2010/main" val="2828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E7456-AD88-4C2F-B978-F70881FAF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8"/>
            <a:ext cx="9144000" cy="952676"/>
          </a:xfrm>
        </p:spPr>
        <p:txBody>
          <a:bodyPr/>
          <a:lstStyle/>
          <a:p>
            <a:r>
              <a:rPr lang="en-US" b="0" dirty="0"/>
              <a:t>experiment:  </a:t>
            </a:r>
            <a:r>
              <a:rPr lang="en-US" dirty="0"/>
              <a:t>manual interface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A8A7A3-DACD-4AA1-B155-CD8C41F46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772" y="888463"/>
            <a:ext cx="4831274" cy="2170704"/>
          </a:xfrm>
        </p:spPr>
        <p:txBody>
          <a:bodyPr/>
          <a:lstStyle/>
          <a:p>
            <a:pPr lvl="1"/>
            <a:r>
              <a:rPr lang="en-US" dirty="0"/>
              <a:t>subjects use 1-dimensional joystick device to control 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cursor motion </a:t>
            </a:r>
            <a:r>
              <a:rPr lang="en-US" dirty="0"/>
              <a:t>to track </a:t>
            </a:r>
            <a:r>
              <a:rPr lang="en-US" b="1" dirty="0">
                <a:solidFill>
                  <a:srgbClr val="FFC000"/>
                </a:solidFill>
              </a:rPr>
              <a:t>specified reference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50E64F-D37F-47CA-B64F-340428063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0" b="72989"/>
          <a:stretch/>
        </p:blipFill>
        <p:spPr>
          <a:xfrm>
            <a:off x="1195902" y="884214"/>
            <a:ext cx="2775339" cy="18441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5ADE2-9542-4721-B4A7-AC24E93FB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400"/>
            <a:ext cx="685800" cy="6858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F472132-5396-405B-BEAE-EDA7B2ABB7DA}"/>
              </a:ext>
            </a:extLst>
          </p:cNvPr>
          <p:cNvSpPr txBox="1">
            <a:spLocks/>
          </p:cNvSpPr>
          <p:nvPr/>
        </p:nvSpPr>
        <p:spPr>
          <a:xfrm>
            <a:off x="2041364" y="5489141"/>
            <a:ext cx="5836024" cy="683059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/>
              <a:t>Roth, Howell, Beckwith, Burden </a:t>
            </a:r>
            <a:r>
              <a:rPr lang="en-US" sz="1600" i="1" dirty="0"/>
              <a:t>SPIE </a:t>
            </a:r>
            <a:r>
              <a:rPr lang="en-US" sz="1600" dirty="0"/>
              <a:t>2017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Toward experimental validation of a model for human sensorimotor learning and control in teleoperation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C2E64-FCFF-4E99-BB5F-680E11477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0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C70910-D250-42A2-A23D-50C86C7D4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864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4" name="DisturbancePlusRefTracking">
            <a:hlinkClick r:id="" action="ppaction://media"/>
            <a:extLst>
              <a:ext uri="{FF2B5EF4-FFF2-40B4-BE49-F238E27FC236}">
                <a16:creationId xmlns:a16="http://schemas.microsoft.com/office/drawing/2014/main" id="{FDD55DB3-2F35-490D-8768-DCEC978265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0" y="2929605"/>
            <a:ext cx="9144000" cy="2314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C09E3-0F91-4FC8-8717-5B649E831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93A309F-CA8C-446B-B7CF-BA17A567F19F}"/>
              </a:ext>
            </a:extLst>
          </p:cNvPr>
          <p:cNvSpPr txBox="1">
            <a:spLocks/>
          </p:cNvSpPr>
          <p:nvPr/>
        </p:nvSpPr>
        <p:spPr>
          <a:xfrm>
            <a:off x="2041364" y="6174941"/>
            <a:ext cx="5836024" cy="683059"/>
          </a:xfrm>
          <a:prstGeom prst="rect">
            <a:avLst/>
          </a:prstGeom>
          <a:solidFill>
            <a:srgbClr val="000000"/>
          </a:solidFill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Howell, Roth, Burden </a:t>
            </a:r>
            <a:r>
              <a:rPr lang="en-US" sz="1600" i="1" dirty="0"/>
              <a:t>IFAC</a:t>
            </a:r>
            <a:r>
              <a:rPr lang="en-US" sz="1600" dirty="0"/>
              <a:t> </a:t>
            </a:r>
            <a:r>
              <a:rPr lang="en-US" sz="1600" i="1" dirty="0"/>
              <a:t>CPHS 2018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Contributions of feedforward and feedback control in a manual trajectory-tracking task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ABB521-07DC-4557-8393-363D1614A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BE1508-E023-4BF4-BEBD-6B5A12BC1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814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A438D422-9F2E-4316-8658-A500B6233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30"/>
            <a:ext cx="9144000" cy="728664"/>
          </a:xfrm>
        </p:spPr>
        <p:txBody>
          <a:bodyPr>
            <a:normAutofit/>
          </a:bodyPr>
          <a:lstStyle/>
          <a:p>
            <a:r>
              <a:rPr lang="en-US" sz="4000" b="0" dirty="0">
                <a:ea typeface="ＭＳ Ｐゴシック" charset="-128"/>
              </a:rPr>
              <a:t>result:  </a:t>
            </a:r>
            <a:r>
              <a:rPr lang="en-US" sz="4000" dirty="0">
                <a:ea typeface="ＭＳ Ｐゴシック" charset="-128"/>
              </a:rPr>
              <a:t>humans invert </a:t>
            </a:r>
            <a:r>
              <a:rPr lang="en-US" sz="4000" i="1" dirty="0">
                <a:ea typeface="ＭＳ Ｐゴシック" charset="-128"/>
              </a:rPr>
              <a:t>first-order</a:t>
            </a:r>
            <a:r>
              <a:rPr lang="en-US" sz="4000" dirty="0">
                <a:ea typeface="ＭＳ Ｐゴシック" charset="-128"/>
              </a:rPr>
              <a:t> model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58563A-30C5-4E8D-B143-A4E42C59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6596946-E96D-4B48-A9C8-DF24399B83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  <a:solidFill>
            <a:srgbClr val="000000"/>
          </a:solidFill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Yamagami</a:t>
            </a:r>
            <a:r>
              <a:rPr lang="en-US" sz="1600" dirty="0"/>
              <a:t>, Howell, Roth, Burden </a:t>
            </a:r>
            <a:r>
              <a:rPr lang="en-US" sz="1600" i="1" dirty="0"/>
              <a:t>IFAC CPHS 2018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Contributions of feedforward and feedback control in a manual trajectory-tracking task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134BBA-F219-4BCB-BA56-8B8D695BC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CEC618-DCF8-4A04-8AAC-06553C2B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D9EE83-7045-4B4D-B93A-37DC67F26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3542" y="944887"/>
            <a:ext cx="9055559" cy="3322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52EB6A9-7D8A-4648-997E-FC6A62E5ACCD}"/>
                  </a:ext>
                </a:extLst>
              </p:cNvPr>
              <p:cNvSpPr/>
              <p:nvPr/>
            </p:nvSpPr>
            <p:spPr>
              <a:xfrm>
                <a:off x="6203695" y="4413042"/>
                <a:ext cx="2775883" cy="16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32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en-US" sz="32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32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en-US" sz="3200" b="0" kern="0" dirty="0">
                  <a:solidFill>
                    <a:schemeClr val="tx2"/>
                  </a:solidFill>
                  <a:latin typeface="+mj-lt"/>
                  <a:ea typeface="ＭＳ Ｐゴシック" charset="-128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20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rPr>
                  <a:t>i.e.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altLang="en-US" sz="3200" b="0" i="1" kern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1" kern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en-US" sz="1100" i="1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(first-order)</a:t>
                </a: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52EB6A9-7D8A-4648-997E-FC6A62E5A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95" y="4413042"/>
                <a:ext cx="2775883" cy="1638975"/>
              </a:xfrm>
              <a:prstGeom prst="rect">
                <a:avLst/>
              </a:prstGeom>
              <a:blipFill>
                <a:blip r:embed="rId6"/>
                <a:stretch>
                  <a:fillRect b="-1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383185A-D8CA-4D2F-BF86-5FBBBABDB03F}"/>
              </a:ext>
            </a:extLst>
          </p:cNvPr>
          <p:cNvGrpSpPr/>
          <p:nvPr/>
        </p:nvGrpSpPr>
        <p:grpSpPr>
          <a:xfrm>
            <a:off x="4880983" y="4954850"/>
            <a:ext cx="1016872" cy="584775"/>
            <a:chOff x="487680" y="4898743"/>
            <a:chExt cx="1016872" cy="58477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D710DEF-7438-44E0-B8C7-4F18D3CB3000}"/>
                </a:ext>
              </a:extLst>
            </p:cNvPr>
            <p:cNvSpPr/>
            <p:nvPr/>
          </p:nvSpPr>
          <p:spPr>
            <a:xfrm>
              <a:off x="487680" y="5051899"/>
              <a:ext cx="396240" cy="297180"/>
            </a:xfrm>
            <a:prstGeom prst="rect">
              <a:avLst/>
            </a:prstGeom>
            <a:solidFill>
              <a:srgbClr val="651919"/>
            </a:solidFill>
            <a:ln w="28575">
              <a:solidFill>
                <a:srgbClr val="FF55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D9BF402-303E-47F3-A1D6-C1BDCB6D755B}"/>
                    </a:ext>
                  </a:extLst>
                </p:cNvPr>
                <p:cNvSpPr/>
                <p:nvPr/>
              </p:nvSpPr>
              <p:spPr>
                <a:xfrm>
                  <a:off x="942776" y="4898743"/>
                  <a:ext cx="39624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100" i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D9BF402-303E-47F3-A1D6-C1BDCB6D7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76" y="4898743"/>
                  <a:ext cx="39624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740E14B-F9C1-491A-AD4F-AF0BA32CAADD}"/>
                </a:ext>
              </a:extLst>
            </p:cNvPr>
            <p:cNvGrpSpPr/>
            <p:nvPr/>
          </p:nvGrpSpPr>
          <p:grpSpPr>
            <a:xfrm>
              <a:off x="1397872" y="4985295"/>
              <a:ext cx="106680" cy="421076"/>
              <a:chOff x="1015190" y="4985295"/>
              <a:chExt cx="106680" cy="421076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2EE3AD62-512A-4C79-8BDC-1E671E32729C}"/>
                  </a:ext>
                </a:extLst>
              </p:cNvPr>
              <p:cNvSpPr/>
              <p:nvPr/>
            </p:nvSpPr>
            <p:spPr>
              <a:xfrm>
                <a:off x="1015190" y="4985295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A4B86DC-553A-4F3E-9112-261FA6C29461}"/>
                  </a:ext>
                </a:extLst>
              </p:cNvPr>
              <p:cNvSpPr/>
              <p:nvPr/>
            </p:nvSpPr>
            <p:spPr>
              <a:xfrm>
                <a:off x="1015190" y="5142493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EDF562E-1F26-4947-B0EF-337927BF3452}"/>
                  </a:ext>
                </a:extLst>
              </p:cNvPr>
              <p:cNvSpPr/>
              <p:nvPr/>
            </p:nvSpPr>
            <p:spPr>
              <a:xfrm>
                <a:off x="1015190" y="5299691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BB7A768-A8C6-44DB-9F11-EFD655B7D6CC}"/>
              </a:ext>
            </a:extLst>
          </p:cNvPr>
          <p:cNvGrpSpPr/>
          <p:nvPr/>
        </p:nvGrpSpPr>
        <p:grpSpPr>
          <a:xfrm>
            <a:off x="4882941" y="5470965"/>
            <a:ext cx="1018715" cy="584775"/>
            <a:chOff x="2059374" y="4906535"/>
            <a:chExt cx="1018715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5495C53-E441-4C59-8475-FB0286B981CC}"/>
                    </a:ext>
                  </a:extLst>
                </p:cNvPr>
                <p:cNvSpPr/>
                <p:nvPr/>
              </p:nvSpPr>
              <p:spPr>
                <a:xfrm>
                  <a:off x="2507871" y="4906535"/>
                  <a:ext cx="40305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1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5495C53-E441-4C59-8475-FB0286B981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871" y="4906535"/>
                  <a:ext cx="403051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FA55953-9995-4E6E-8DE4-51478CB7B8F8}"/>
                </a:ext>
              </a:extLst>
            </p:cNvPr>
            <p:cNvSpPr/>
            <p:nvPr/>
          </p:nvSpPr>
          <p:spPr>
            <a:xfrm>
              <a:off x="2059374" y="5067483"/>
              <a:ext cx="396240" cy="297180"/>
            </a:xfrm>
            <a:prstGeom prst="rect">
              <a:avLst/>
            </a:prstGeom>
            <a:solidFill>
              <a:srgbClr val="191965"/>
            </a:solidFill>
            <a:ln w="28575">
              <a:solidFill>
                <a:srgbClr val="5555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85F4BAD-ED63-4FCD-9F3E-5C00AAEA66FD}"/>
                </a:ext>
              </a:extLst>
            </p:cNvPr>
            <p:cNvGrpSpPr/>
            <p:nvPr/>
          </p:nvGrpSpPr>
          <p:grpSpPr>
            <a:xfrm>
              <a:off x="2963179" y="5030528"/>
              <a:ext cx="114910" cy="373380"/>
              <a:chOff x="2577976" y="5030528"/>
              <a:chExt cx="114910" cy="373380"/>
            </a:xfrm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B9493077-B8BC-4E0A-A8E6-51018E4F490C}"/>
                  </a:ext>
                </a:extLst>
              </p:cNvPr>
              <p:cNvSpPr/>
              <p:nvPr/>
            </p:nvSpPr>
            <p:spPr>
              <a:xfrm rot="10800000">
                <a:off x="2577976" y="503052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BC9A2E9F-924F-4C8C-8B15-71E9A7EE40C3}"/>
                  </a:ext>
                </a:extLst>
              </p:cNvPr>
              <p:cNvSpPr/>
              <p:nvPr/>
            </p:nvSpPr>
            <p:spPr>
              <a:xfrm rot="10800000">
                <a:off x="2577976" y="516768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2C2CA107-6619-4669-AFC8-39F09F1C9F08}"/>
                  </a:ext>
                </a:extLst>
              </p:cNvPr>
              <p:cNvSpPr/>
              <p:nvPr/>
            </p:nvSpPr>
            <p:spPr>
              <a:xfrm rot="10800000">
                <a:off x="2577976" y="530484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A6B769B-F36A-474B-BA38-AE4A4BB95C80}"/>
              </a:ext>
            </a:extLst>
          </p:cNvPr>
          <p:cNvGrpSpPr/>
          <p:nvPr/>
        </p:nvGrpSpPr>
        <p:grpSpPr>
          <a:xfrm>
            <a:off x="4882941" y="4401776"/>
            <a:ext cx="851978" cy="584775"/>
            <a:chOff x="4744283" y="3994119"/>
            <a:chExt cx="851978" cy="584775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2CF9E72-8697-40B1-A39B-B70910354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283" y="4312071"/>
              <a:ext cx="485161" cy="2908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ACA2BFB-59BD-4B43-A763-01A387793890}"/>
                    </a:ext>
                  </a:extLst>
                </p:cNvPr>
                <p:cNvSpPr/>
                <p:nvPr/>
              </p:nvSpPr>
              <p:spPr>
                <a:xfrm>
                  <a:off x="5200020" y="3994119"/>
                  <a:ext cx="39624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100" i="1" dirty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ACA2BFB-59BD-4B43-A763-01A387793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020" y="3994119"/>
                  <a:ext cx="396241" cy="584775"/>
                </a:xfrm>
                <a:prstGeom prst="rect">
                  <a:avLst/>
                </a:prstGeom>
                <a:blipFill>
                  <a:blip r:embed="rId9"/>
                  <a:stretch>
                    <a:fillRect r="-1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CF06116C-E845-4A77-94F6-CD5C21C5315D}"/>
                  </a:ext>
                </a:extLst>
              </p:cNvPr>
              <p:cNvSpPr/>
              <p:nvPr/>
            </p:nvSpPr>
            <p:spPr>
              <a:xfrm>
                <a:off x="75788" y="494505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7)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CF06116C-E845-4A77-94F6-CD5C21C53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" y="494505"/>
                <a:ext cx="18710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85B817C-D73C-4220-9A2E-9C342FA6C2DB}"/>
              </a:ext>
            </a:extLst>
          </p:cNvPr>
          <p:cNvGrpSpPr/>
          <p:nvPr/>
        </p:nvGrpSpPr>
        <p:grpSpPr>
          <a:xfrm>
            <a:off x="16611" y="4409638"/>
            <a:ext cx="4751976" cy="1459640"/>
            <a:chOff x="168056" y="4437310"/>
            <a:chExt cx="4354482" cy="1337544"/>
          </a:xfrm>
        </p:grpSpPr>
        <p:sp>
          <p:nvSpPr>
            <p:cNvPr id="53" name="Rounded Rectangle 9">
              <a:extLst>
                <a:ext uri="{FF2B5EF4-FFF2-40B4-BE49-F238E27FC236}">
                  <a16:creationId xmlns:a16="http://schemas.microsoft.com/office/drawing/2014/main" id="{74764056-F1DB-4F81-8F7D-197B181D7029}"/>
                </a:ext>
              </a:extLst>
            </p:cNvPr>
            <p:cNvSpPr/>
            <p:nvPr/>
          </p:nvSpPr>
          <p:spPr>
            <a:xfrm>
              <a:off x="1622414" y="4584871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C00000"/>
                  </a:solidFill>
                  <a:latin typeface="Georgia" charset="0"/>
                  <a:ea typeface="Georgia" charset="0"/>
                  <a:cs typeface="Georgia" charset="0"/>
                </a:rPr>
                <a:t>F</a:t>
              </a:r>
            </a:p>
          </p:txBody>
        </p:sp>
        <p:sp>
          <p:nvSpPr>
            <p:cNvPr id="54" name="Rounded Rectangle 15">
              <a:extLst>
                <a:ext uri="{FF2B5EF4-FFF2-40B4-BE49-F238E27FC236}">
                  <a16:creationId xmlns:a16="http://schemas.microsoft.com/office/drawing/2014/main" id="{9F552DCC-6D34-4853-97E2-641859C8E484}"/>
                </a:ext>
              </a:extLst>
            </p:cNvPr>
            <p:cNvSpPr/>
            <p:nvPr/>
          </p:nvSpPr>
          <p:spPr>
            <a:xfrm>
              <a:off x="1618740" y="5297437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0070C0"/>
                  </a:solidFill>
                  <a:latin typeface="Georgia" charset="0"/>
                  <a:ea typeface="Georgia" charset="0"/>
                  <a:cs typeface="Georgia" charset="0"/>
                </a:rPr>
                <a:t>B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C6F81B-AC79-4BF9-A853-C079325E1FBF}"/>
                </a:ext>
              </a:extLst>
            </p:cNvPr>
            <p:cNvSpPr/>
            <p:nvPr/>
          </p:nvSpPr>
          <p:spPr>
            <a:xfrm>
              <a:off x="2206347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cxnSp>
          <p:nvCxnSpPr>
            <p:cNvPr id="56" name="Elbow Connector 17">
              <a:extLst>
                <a:ext uri="{FF2B5EF4-FFF2-40B4-BE49-F238E27FC236}">
                  <a16:creationId xmlns:a16="http://schemas.microsoft.com/office/drawing/2014/main" id="{86BD823C-4C43-4672-906A-1F71A7035C58}"/>
                </a:ext>
              </a:extLst>
            </p:cNvPr>
            <p:cNvCxnSpPr/>
            <p:nvPr/>
          </p:nvCxnSpPr>
          <p:spPr>
            <a:xfrm>
              <a:off x="1950512" y="4748920"/>
              <a:ext cx="391412" cy="227162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18">
              <a:extLst>
                <a:ext uri="{FF2B5EF4-FFF2-40B4-BE49-F238E27FC236}">
                  <a16:creationId xmlns:a16="http://schemas.microsoft.com/office/drawing/2014/main" id="{68CE09BA-D799-4350-A707-AC2268FB0B6C}"/>
                </a:ext>
              </a:extLst>
            </p:cNvPr>
            <p:cNvCxnSpPr/>
            <p:nvPr/>
          </p:nvCxnSpPr>
          <p:spPr>
            <a:xfrm flipV="1">
              <a:off x="1946838" y="5247239"/>
              <a:ext cx="395087" cy="214247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F6EF5C2-B2B1-483C-9776-2317D9A5474A}"/>
                </a:ext>
              </a:extLst>
            </p:cNvPr>
            <p:cNvSpPr/>
            <p:nvPr/>
          </p:nvSpPr>
          <p:spPr>
            <a:xfrm>
              <a:off x="3124201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59" name="Rounded Rectangle 20">
              <a:extLst>
                <a:ext uri="{FF2B5EF4-FFF2-40B4-BE49-F238E27FC236}">
                  <a16:creationId xmlns:a16="http://schemas.microsoft.com/office/drawing/2014/main" id="{64992F7B-E5C0-436F-98A2-E41198F27AA7}"/>
                </a:ext>
              </a:extLst>
            </p:cNvPr>
            <p:cNvSpPr/>
            <p:nvPr/>
          </p:nvSpPr>
          <p:spPr>
            <a:xfrm>
              <a:off x="3727979" y="4947612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BD5849A-DA5E-493F-81A8-DE138B700CC2}"/>
                </a:ext>
              </a:extLst>
            </p:cNvPr>
            <p:cNvCxnSpPr>
              <a:cxnSpLocks/>
            </p:cNvCxnSpPr>
            <p:nvPr/>
          </p:nvCxnSpPr>
          <p:spPr>
            <a:xfrm>
              <a:off x="2477502" y="5111661"/>
              <a:ext cx="646699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E97615B-3C81-4104-BBFB-B1C0159D260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57" y="5111661"/>
              <a:ext cx="332622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23">
              <a:extLst>
                <a:ext uri="{FF2B5EF4-FFF2-40B4-BE49-F238E27FC236}">
                  <a16:creationId xmlns:a16="http://schemas.microsoft.com/office/drawing/2014/main" id="{D08AB2D1-D65A-48F1-9893-D0B1D39EE877}"/>
                </a:ext>
              </a:extLst>
            </p:cNvPr>
            <p:cNvSpPr/>
            <p:nvPr/>
          </p:nvSpPr>
          <p:spPr>
            <a:xfrm>
              <a:off x="168056" y="530458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r</a:t>
              </a:r>
            </a:p>
          </p:txBody>
        </p:sp>
        <p:sp>
          <p:nvSpPr>
            <p:cNvPr id="63" name="Rounded Rectangle 25">
              <a:extLst>
                <a:ext uri="{FF2B5EF4-FFF2-40B4-BE49-F238E27FC236}">
                  <a16:creationId xmlns:a16="http://schemas.microsoft.com/office/drawing/2014/main" id="{E1FD6FA5-5ECA-440F-AC4E-5F3F136574C4}"/>
                </a:ext>
              </a:extLst>
            </p:cNvPr>
            <p:cNvSpPr/>
            <p:nvPr/>
          </p:nvSpPr>
          <p:spPr>
            <a:xfrm>
              <a:off x="2714653" y="4854238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33006F">
                      <a:lumMod val="40000"/>
                      <a:lumOff val="60000"/>
                    </a:srgbClr>
                  </a:solidFill>
                  <a:latin typeface="Georgia" charset="0"/>
                  <a:ea typeface="Georgia" charset="0"/>
                  <a:cs typeface="Georgia" charset="0"/>
                </a:rPr>
                <a:t>u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87F249E-6ED2-4A65-973E-9D6179B515FF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3261504" y="4683815"/>
              <a:ext cx="0" cy="29226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27">
              <a:extLst>
                <a:ext uri="{FF2B5EF4-FFF2-40B4-BE49-F238E27FC236}">
                  <a16:creationId xmlns:a16="http://schemas.microsoft.com/office/drawing/2014/main" id="{6EDC5D76-9663-4E6A-89AB-DA6794770B1E}"/>
                </a:ext>
              </a:extLst>
            </p:cNvPr>
            <p:cNvSpPr/>
            <p:nvPr/>
          </p:nvSpPr>
          <p:spPr>
            <a:xfrm>
              <a:off x="3138251" y="4437310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d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E3C1DC6-E3DB-4B2E-A693-FCF65C3E130E}"/>
                </a:ext>
              </a:extLst>
            </p:cNvPr>
            <p:cNvCxnSpPr/>
            <p:nvPr/>
          </p:nvCxnSpPr>
          <p:spPr>
            <a:xfrm>
              <a:off x="1126683" y="5456163"/>
              <a:ext cx="492058" cy="532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9393F96-A807-46E6-A519-7FF7653AE5BA}"/>
                </a:ext>
              </a:extLst>
            </p:cNvPr>
            <p:cNvCxnSpPr/>
            <p:nvPr/>
          </p:nvCxnSpPr>
          <p:spPr>
            <a:xfrm>
              <a:off x="391869" y="5461486"/>
              <a:ext cx="365947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31">
              <a:extLst>
                <a:ext uri="{FF2B5EF4-FFF2-40B4-BE49-F238E27FC236}">
                  <a16:creationId xmlns:a16="http://schemas.microsoft.com/office/drawing/2014/main" id="{B9708D3E-AB89-449E-9C31-3CCBA879D3AD}"/>
                </a:ext>
              </a:extLst>
            </p:cNvPr>
            <p:cNvSpPr/>
            <p:nvPr/>
          </p:nvSpPr>
          <p:spPr>
            <a:xfrm>
              <a:off x="737080" y="531983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E8C9C88-33D9-4F57-B45A-F930660F6E28}"/>
                </a:ext>
              </a:extLst>
            </p:cNvPr>
            <p:cNvSpPr/>
            <p:nvPr/>
          </p:nvSpPr>
          <p:spPr>
            <a:xfrm>
              <a:off x="765774" y="5275710"/>
              <a:ext cx="360908" cy="360907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70" name="Rounded Rectangle 33">
              <a:extLst>
                <a:ext uri="{FF2B5EF4-FFF2-40B4-BE49-F238E27FC236}">
                  <a16:creationId xmlns:a16="http://schemas.microsoft.com/office/drawing/2014/main" id="{82BCD659-67BF-4F05-9421-BE86BDE7F234}"/>
                </a:ext>
              </a:extLst>
            </p:cNvPr>
            <p:cNvSpPr/>
            <p:nvPr/>
          </p:nvSpPr>
          <p:spPr>
            <a:xfrm>
              <a:off x="823655" y="542467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-</a:t>
              </a:r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71" name="Rounded Rectangle 34">
              <a:extLst>
                <a:ext uri="{FF2B5EF4-FFF2-40B4-BE49-F238E27FC236}">
                  <a16:creationId xmlns:a16="http://schemas.microsoft.com/office/drawing/2014/main" id="{A52346F3-710B-4EA1-B493-7E8CD5AB55DC}"/>
                </a:ext>
              </a:extLst>
            </p:cNvPr>
            <p:cNvSpPr/>
            <p:nvPr/>
          </p:nvSpPr>
          <p:spPr>
            <a:xfrm>
              <a:off x="1120942" y="520650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e</a:t>
              </a:r>
            </a:p>
          </p:txBody>
        </p:sp>
        <p:cxnSp>
          <p:nvCxnSpPr>
            <p:cNvPr id="72" name="Elbow Connector 35">
              <a:extLst>
                <a:ext uri="{FF2B5EF4-FFF2-40B4-BE49-F238E27FC236}">
                  <a16:creationId xmlns:a16="http://schemas.microsoft.com/office/drawing/2014/main" id="{0C49D46E-0C9E-40D0-9F56-5EB79219AF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67592" y="4365013"/>
              <a:ext cx="570916" cy="1338731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36">
              <a:extLst>
                <a:ext uri="{FF2B5EF4-FFF2-40B4-BE49-F238E27FC236}">
                  <a16:creationId xmlns:a16="http://schemas.microsoft.com/office/drawing/2014/main" id="{9B514A62-12AB-4B3F-AD7E-C2A71CEDC810}"/>
                </a:ext>
              </a:extLst>
            </p:cNvPr>
            <p:cNvSpPr/>
            <p:nvPr/>
          </p:nvSpPr>
          <p:spPr>
            <a:xfrm>
              <a:off x="4282258" y="4786901"/>
              <a:ext cx="240280" cy="498223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y</a:t>
              </a:r>
            </a:p>
          </p:txBody>
        </p:sp>
        <p:cxnSp>
          <p:nvCxnSpPr>
            <p:cNvPr id="74" name="Elbow Connector 37">
              <a:extLst>
                <a:ext uri="{FF2B5EF4-FFF2-40B4-BE49-F238E27FC236}">
                  <a16:creationId xmlns:a16="http://schemas.microsoft.com/office/drawing/2014/main" id="{7226BBB3-F6B6-4FAA-BD9A-B0734390CEC1}"/>
                </a:ext>
              </a:extLst>
            </p:cNvPr>
            <p:cNvCxnSpPr/>
            <p:nvPr/>
          </p:nvCxnSpPr>
          <p:spPr>
            <a:xfrm rot="5400000">
              <a:off x="2458078" y="3723744"/>
              <a:ext cx="436264" cy="3458603"/>
            </a:xfrm>
            <a:prstGeom prst="bentConnector3">
              <a:avLst>
                <a:gd name="adj1" fmla="val 158419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A510C3F-EEEB-4D88-8102-FCE207FC376A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>
              <a:off x="4056077" y="5111661"/>
              <a:ext cx="226181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40">
              <a:extLst>
                <a:ext uri="{FF2B5EF4-FFF2-40B4-BE49-F238E27FC236}">
                  <a16:creationId xmlns:a16="http://schemas.microsoft.com/office/drawing/2014/main" id="{9F9A4150-D57D-4C61-BCE0-57F655496E28}"/>
                </a:ext>
              </a:extLst>
            </p:cNvPr>
            <p:cNvSpPr/>
            <p:nvPr/>
          </p:nvSpPr>
          <p:spPr>
            <a:xfrm>
              <a:off x="1385297" y="4441512"/>
              <a:ext cx="1231632" cy="1333342"/>
            </a:xfrm>
            <a:prstGeom prst="roundRect">
              <a:avLst/>
            </a:prstGeom>
            <a:noFill/>
            <a:ln w="3810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>
                <a:solidFill>
                  <a:srgbClr val="E8D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88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58563A-30C5-4E8D-B143-A4E42C59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6596946-E96D-4B48-A9C8-DF24399B83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  <a:solidFill>
            <a:srgbClr val="000000"/>
          </a:solidFill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Yamagami</a:t>
            </a:r>
            <a:r>
              <a:rPr lang="en-US" sz="1600" dirty="0"/>
              <a:t>, Howell, Roth, Burden </a:t>
            </a:r>
            <a:r>
              <a:rPr lang="en-US" sz="1600" i="1" dirty="0"/>
              <a:t>IFAC CPHS 2018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Contributions of feedforward and feedback control in a manual trajectory-tracking task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134BBA-F219-4BCB-BA56-8B8D695BC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CEC618-DCF8-4A04-8AAC-06553C2B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D9EE83-7045-4B4D-B93A-37DC67F26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3542" y="881882"/>
            <a:ext cx="9055559" cy="3319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52EB6A9-7D8A-4648-997E-FC6A62E5ACCD}"/>
                  </a:ext>
                </a:extLst>
              </p:cNvPr>
              <p:cNvSpPr/>
              <p:nvPr/>
            </p:nvSpPr>
            <p:spPr>
              <a:xfrm>
                <a:off x="6323218" y="4322215"/>
                <a:ext cx="2775883" cy="1756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320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en-US" sz="32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32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32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32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32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320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en-US" sz="3200" kern="0" dirty="0">
                  <a:solidFill>
                    <a:schemeClr val="tx2"/>
                  </a:solidFill>
                  <a:ea typeface="ＭＳ Ｐゴシック" charset="-128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200" kern="0" dirty="0">
                    <a:solidFill>
                      <a:schemeClr val="tx2"/>
                    </a:solidFill>
                    <a:ea typeface="ＭＳ Ｐゴシック" charset="-128"/>
                    <a:cs typeface="Times New Roman" panose="02020603050405020304" pitchFamily="18" charset="0"/>
                  </a:rPr>
                  <a:t>i.e.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altLang="en-US" sz="3200" i="1" kern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i="1" kern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3200" i="1" kern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3200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1100" i="1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32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(second-order)</a:t>
                </a: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52EB6A9-7D8A-4648-997E-FC6A62E5A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218" y="4322215"/>
                <a:ext cx="2775883" cy="1756828"/>
              </a:xfrm>
              <a:prstGeom prst="rect">
                <a:avLst/>
              </a:prstGeom>
              <a:blipFill>
                <a:blip r:embed="rId6"/>
                <a:stretch>
                  <a:fillRect l="-2851" r="-263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A6B769B-F36A-474B-BA38-AE4A4BB95C80}"/>
              </a:ext>
            </a:extLst>
          </p:cNvPr>
          <p:cNvGrpSpPr/>
          <p:nvPr/>
        </p:nvGrpSpPr>
        <p:grpSpPr>
          <a:xfrm>
            <a:off x="4882941" y="4401776"/>
            <a:ext cx="851978" cy="584775"/>
            <a:chOff x="4744283" y="3994119"/>
            <a:chExt cx="851978" cy="584775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2CF9E72-8697-40B1-A39B-B70910354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283" y="4312071"/>
              <a:ext cx="485161" cy="2908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ACA2BFB-59BD-4B43-A763-01A387793890}"/>
                    </a:ext>
                  </a:extLst>
                </p:cNvPr>
                <p:cNvSpPr/>
                <p:nvPr/>
              </p:nvSpPr>
              <p:spPr>
                <a:xfrm>
                  <a:off x="5200020" y="3994119"/>
                  <a:ext cx="39624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en-US" sz="32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100" i="1" dirty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ACA2BFB-59BD-4B43-A763-01A387793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020" y="3994119"/>
                  <a:ext cx="396241" cy="584775"/>
                </a:xfrm>
                <a:prstGeom prst="rect">
                  <a:avLst/>
                </a:prstGeom>
                <a:blipFill>
                  <a:blip r:embed="rId9"/>
                  <a:stretch>
                    <a:fillRect r="-1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872FA99F-6378-4C8E-A0A1-5AB4BF17A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30"/>
            <a:ext cx="9144000" cy="728664"/>
          </a:xfrm>
        </p:spPr>
        <p:txBody>
          <a:bodyPr>
            <a:normAutofit/>
          </a:bodyPr>
          <a:lstStyle/>
          <a:p>
            <a:r>
              <a:rPr lang="en-US" sz="4000" b="0" dirty="0">
                <a:ea typeface="ＭＳ Ｐゴシック" charset="-128"/>
              </a:rPr>
              <a:t>result:  </a:t>
            </a:r>
            <a:r>
              <a:rPr lang="en-US" sz="4000" dirty="0">
                <a:ea typeface="ＭＳ Ｐゴシック" charset="-128"/>
              </a:rPr>
              <a:t>humans invert </a:t>
            </a:r>
            <a:r>
              <a:rPr lang="en-US" sz="4000" i="1" dirty="0">
                <a:ea typeface="ＭＳ Ｐゴシック" charset="-128"/>
              </a:rPr>
              <a:t>second-order</a:t>
            </a:r>
            <a:r>
              <a:rPr lang="en-US" sz="4000" dirty="0">
                <a:ea typeface="ＭＳ Ｐゴシック" charset="-128"/>
              </a:rPr>
              <a:t> model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B5D3EA-2DB7-4B12-93FE-9C962EC30503}"/>
                  </a:ext>
                </a:extLst>
              </p:cNvPr>
              <p:cNvSpPr/>
              <p:nvPr/>
            </p:nvSpPr>
            <p:spPr>
              <a:xfrm>
                <a:off x="-198445" y="494505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7)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B5D3EA-2DB7-4B12-93FE-9C962EC30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445" y="494505"/>
                <a:ext cx="18710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C16FAB8-C604-45B6-BE0C-87791E2CB956}"/>
              </a:ext>
            </a:extLst>
          </p:cNvPr>
          <p:cNvGrpSpPr/>
          <p:nvPr/>
        </p:nvGrpSpPr>
        <p:grpSpPr>
          <a:xfrm>
            <a:off x="4880983" y="4954850"/>
            <a:ext cx="1016872" cy="584775"/>
            <a:chOff x="487680" y="4898743"/>
            <a:chExt cx="1016872" cy="58477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8B87BC4-7B1E-4CC9-A506-4CECF6E3DB7B}"/>
                </a:ext>
              </a:extLst>
            </p:cNvPr>
            <p:cNvSpPr/>
            <p:nvPr/>
          </p:nvSpPr>
          <p:spPr>
            <a:xfrm>
              <a:off x="487680" y="5051899"/>
              <a:ext cx="396240" cy="297180"/>
            </a:xfrm>
            <a:prstGeom prst="rect">
              <a:avLst/>
            </a:prstGeom>
            <a:solidFill>
              <a:srgbClr val="651919"/>
            </a:solidFill>
            <a:ln w="28575">
              <a:solidFill>
                <a:srgbClr val="FF55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36E640B-4125-486B-9938-5B44809189D4}"/>
                    </a:ext>
                  </a:extLst>
                </p:cNvPr>
                <p:cNvSpPr/>
                <p:nvPr/>
              </p:nvSpPr>
              <p:spPr>
                <a:xfrm>
                  <a:off x="942776" y="4898743"/>
                  <a:ext cx="39624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100" i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D9BF402-303E-47F3-A1D6-C1BDCB6D7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76" y="4898743"/>
                  <a:ext cx="39624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7DB31A9-3C25-4675-BC5D-465892DF6319}"/>
                </a:ext>
              </a:extLst>
            </p:cNvPr>
            <p:cNvGrpSpPr/>
            <p:nvPr/>
          </p:nvGrpSpPr>
          <p:grpSpPr>
            <a:xfrm>
              <a:off x="1397872" y="4985295"/>
              <a:ext cx="106680" cy="421076"/>
              <a:chOff x="1015190" y="4985295"/>
              <a:chExt cx="106680" cy="421076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B4194DF-97AA-4843-B95F-6610257F704B}"/>
                  </a:ext>
                </a:extLst>
              </p:cNvPr>
              <p:cNvSpPr/>
              <p:nvPr/>
            </p:nvSpPr>
            <p:spPr>
              <a:xfrm>
                <a:off x="1015190" y="4985295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2A3CE6E-B0FD-4EE3-97EB-E762FB742D95}"/>
                  </a:ext>
                </a:extLst>
              </p:cNvPr>
              <p:cNvSpPr/>
              <p:nvPr/>
            </p:nvSpPr>
            <p:spPr>
              <a:xfrm>
                <a:off x="1015190" y="5142493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A9CBE1-9DBE-45C4-A024-626CC3FE9760}"/>
                  </a:ext>
                </a:extLst>
              </p:cNvPr>
              <p:cNvSpPr/>
              <p:nvPr/>
            </p:nvSpPr>
            <p:spPr>
              <a:xfrm>
                <a:off x="1015190" y="5299691"/>
                <a:ext cx="106680" cy="1066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B22F91-1FC6-4610-84BF-EFCE4EEC74E9}"/>
              </a:ext>
            </a:extLst>
          </p:cNvPr>
          <p:cNvGrpSpPr/>
          <p:nvPr/>
        </p:nvGrpSpPr>
        <p:grpSpPr>
          <a:xfrm>
            <a:off x="4882941" y="5470965"/>
            <a:ext cx="1018715" cy="584775"/>
            <a:chOff x="2059374" y="4906535"/>
            <a:chExt cx="1018715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4E27294-AEA8-469F-AB42-6655A75A62F4}"/>
                    </a:ext>
                  </a:extLst>
                </p:cNvPr>
                <p:cNvSpPr/>
                <p:nvPr/>
              </p:nvSpPr>
              <p:spPr>
                <a:xfrm>
                  <a:off x="2507871" y="4906535"/>
                  <a:ext cx="40305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1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5495C53-E441-4C59-8475-FB0286B981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871" y="4906535"/>
                  <a:ext cx="403051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D212CB1-1D06-4B16-888B-7D929F177E69}"/>
                </a:ext>
              </a:extLst>
            </p:cNvPr>
            <p:cNvSpPr/>
            <p:nvPr/>
          </p:nvSpPr>
          <p:spPr>
            <a:xfrm>
              <a:off x="2059374" y="5067483"/>
              <a:ext cx="396240" cy="297180"/>
            </a:xfrm>
            <a:prstGeom prst="rect">
              <a:avLst/>
            </a:prstGeom>
            <a:solidFill>
              <a:srgbClr val="191965"/>
            </a:solidFill>
            <a:ln w="28575">
              <a:solidFill>
                <a:srgbClr val="5555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5739853-3655-4F2D-9A48-09C3887FA0BF}"/>
                </a:ext>
              </a:extLst>
            </p:cNvPr>
            <p:cNvGrpSpPr/>
            <p:nvPr/>
          </p:nvGrpSpPr>
          <p:grpSpPr>
            <a:xfrm>
              <a:off x="2963179" y="5030528"/>
              <a:ext cx="114910" cy="373380"/>
              <a:chOff x="2577976" y="5030528"/>
              <a:chExt cx="114910" cy="373380"/>
            </a:xfrm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DC4DF276-A38E-472D-AB2D-4E9B0D6AC64E}"/>
                  </a:ext>
                </a:extLst>
              </p:cNvPr>
              <p:cNvSpPr/>
              <p:nvPr/>
            </p:nvSpPr>
            <p:spPr>
              <a:xfrm rot="10800000">
                <a:off x="2577976" y="503052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9233457F-EA32-486A-896B-74F133DDB9B2}"/>
                  </a:ext>
                </a:extLst>
              </p:cNvPr>
              <p:cNvSpPr/>
              <p:nvPr/>
            </p:nvSpPr>
            <p:spPr>
              <a:xfrm rot="10800000">
                <a:off x="2577976" y="516768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CD103B2E-80D1-448F-B72C-DA4358EE40D2}"/>
                  </a:ext>
                </a:extLst>
              </p:cNvPr>
              <p:cNvSpPr/>
              <p:nvPr/>
            </p:nvSpPr>
            <p:spPr>
              <a:xfrm rot="10800000">
                <a:off x="2577976" y="5304848"/>
                <a:ext cx="114910" cy="99060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828786-8CDA-4AC5-9AFC-8D2841CC2ABA}"/>
              </a:ext>
            </a:extLst>
          </p:cNvPr>
          <p:cNvGrpSpPr/>
          <p:nvPr/>
        </p:nvGrpSpPr>
        <p:grpSpPr>
          <a:xfrm>
            <a:off x="16611" y="4409638"/>
            <a:ext cx="4751976" cy="1459640"/>
            <a:chOff x="168056" y="4437310"/>
            <a:chExt cx="4354482" cy="1337544"/>
          </a:xfrm>
        </p:grpSpPr>
        <p:sp>
          <p:nvSpPr>
            <p:cNvPr id="69" name="Rounded Rectangle 9">
              <a:extLst>
                <a:ext uri="{FF2B5EF4-FFF2-40B4-BE49-F238E27FC236}">
                  <a16:creationId xmlns:a16="http://schemas.microsoft.com/office/drawing/2014/main" id="{56515A26-7CF4-46A6-8823-92257CF9CC04}"/>
                </a:ext>
              </a:extLst>
            </p:cNvPr>
            <p:cNvSpPr/>
            <p:nvPr/>
          </p:nvSpPr>
          <p:spPr>
            <a:xfrm>
              <a:off x="1622414" y="4584871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C00000"/>
                  </a:solidFill>
                  <a:latin typeface="Georgia" charset="0"/>
                  <a:ea typeface="Georgia" charset="0"/>
                  <a:cs typeface="Georgia" charset="0"/>
                </a:rPr>
                <a:t>F</a:t>
              </a:r>
            </a:p>
          </p:txBody>
        </p:sp>
        <p:sp>
          <p:nvSpPr>
            <p:cNvPr id="70" name="Rounded Rectangle 15">
              <a:extLst>
                <a:ext uri="{FF2B5EF4-FFF2-40B4-BE49-F238E27FC236}">
                  <a16:creationId xmlns:a16="http://schemas.microsoft.com/office/drawing/2014/main" id="{A2C1FE40-BB66-4DAB-A9C9-F055FD4820F7}"/>
                </a:ext>
              </a:extLst>
            </p:cNvPr>
            <p:cNvSpPr/>
            <p:nvPr/>
          </p:nvSpPr>
          <p:spPr>
            <a:xfrm>
              <a:off x="1618740" y="5297437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0070C0"/>
                  </a:solidFill>
                  <a:latin typeface="Georgia" charset="0"/>
                  <a:ea typeface="Georgia" charset="0"/>
                  <a:cs typeface="Georgia" charset="0"/>
                </a:rPr>
                <a:t>B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2225364-0FEB-4EC2-8C65-3C216773EF95}"/>
                </a:ext>
              </a:extLst>
            </p:cNvPr>
            <p:cNvSpPr/>
            <p:nvPr/>
          </p:nvSpPr>
          <p:spPr>
            <a:xfrm>
              <a:off x="2206347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cxnSp>
          <p:nvCxnSpPr>
            <p:cNvPr id="72" name="Elbow Connector 17">
              <a:extLst>
                <a:ext uri="{FF2B5EF4-FFF2-40B4-BE49-F238E27FC236}">
                  <a16:creationId xmlns:a16="http://schemas.microsoft.com/office/drawing/2014/main" id="{97F1456A-5FD9-4EAC-8AB5-2ECD7DBB8E22}"/>
                </a:ext>
              </a:extLst>
            </p:cNvPr>
            <p:cNvCxnSpPr/>
            <p:nvPr/>
          </p:nvCxnSpPr>
          <p:spPr>
            <a:xfrm>
              <a:off x="1950512" y="4748920"/>
              <a:ext cx="391412" cy="227162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18">
              <a:extLst>
                <a:ext uri="{FF2B5EF4-FFF2-40B4-BE49-F238E27FC236}">
                  <a16:creationId xmlns:a16="http://schemas.microsoft.com/office/drawing/2014/main" id="{EC1E7DDA-23C1-41AD-96CE-3BC86F183AFE}"/>
                </a:ext>
              </a:extLst>
            </p:cNvPr>
            <p:cNvCxnSpPr/>
            <p:nvPr/>
          </p:nvCxnSpPr>
          <p:spPr>
            <a:xfrm flipV="1">
              <a:off x="1946838" y="5247239"/>
              <a:ext cx="395087" cy="214247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3101F40-DEFA-4EC0-BD3A-3BBA41EDEE69}"/>
                </a:ext>
              </a:extLst>
            </p:cNvPr>
            <p:cNvSpPr/>
            <p:nvPr/>
          </p:nvSpPr>
          <p:spPr>
            <a:xfrm>
              <a:off x="3124201" y="4976083"/>
              <a:ext cx="271156" cy="2711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75" name="Rounded Rectangle 20">
              <a:extLst>
                <a:ext uri="{FF2B5EF4-FFF2-40B4-BE49-F238E27FC236}">
                  <a16:creationId xmlns:a16="http://schemas.microsoft.com/office/drawing/2014/main" id="{B0526CA4-15D9-4DD6-930B-A1820DE07505}"/>
                </a:ext>
              </a:extLst>
            </p:cNvPr>
            <p:cNvSpPr/>
            <p:nvPr/>
          </p:nvSpPr>
          <p:spPr>
            <a:xfrm>
              <a:off x="3727979" y="4947612"/>
              <a:ext cx="328098" cy="328098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4A6E98D-C62B-4620-B68A-B7029B80B74A}"/>
                </a:ext>
              </a:extLst>
            </p:cNvPr>
            <p:cNvCxnSpPr>
              <a:cxnSpLocks/>
            </p:cNvCxnSpPr>
            <p:nvPr/>
          </p:nvCxnSpPr>
          <p:spPr>
            <a:xfrm>
              <a:off x="2477502" y="5111661"/>
              <a:ext cx="646699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B296E3E-A3DF-43C9-83F8-3B3C3DE897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57" y="5111661"/>
              <a:ext cx="332622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23">
              <a:extLst>
                <a:ext uri="{FF2B5EF4-FFF2-40B4-BE49-F238E27FC236}">
                  <a16:creationId xmlns:a16="http://schemas.microsoft.com/office/drawing/2014/main" id="{6597A04E-725F-465F-A780-43E3107FEAD8}"/>
                </a:ext>
              </a:extLst>
            </p:cNvPr>
            <p:cNvSpPr/>
            <p:nvPr/>
          </p:nvSpPr>
          <p:spPr>
            <a:xfrm>
              <a:off x="168056" y="530458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r</a:t>
              </a:r>
            </a:p>
          </p:txBody>
        </p:sp>
        <p:sp>
          <p:nvSpPr>
            <p:cNvPr id="104" name="Rounded Rectangle 25">
              <a:extLst>
                <a:ext uri="{FF2B5EF4-FFF2-40B4-BE49-F238E27FC236}">
                  <a16:creationId xmlns:a16="http://schemas.microsoft.com/office/drawing/2014/main" id="{E4EC422B-C333-49E4-8040-CF2D2EC61D87}"/>
                </a:ext>
              </a:extLst>
            </p:cNvPr>
            <p:cNvSpPr/>
            <p:nvPr/>
          </p:nvSpPr>
          <p:spPr>
            <a:xfrm>
              <a:off x="2714653" y="4854238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33006F">
                      <a:lumMod val="40000"/>
                      <a:lumOff val="60000"/>
                    </a:srgbClr>
                  </a:solidFill>
                  <a:latin typeface="Georgia" charset="0"/>
                  <a:ea typeface="Georgia" charset="0"/>
                  <a:cs typeface="Georgia" charset="0"/>
                </a:rPr>
                <a:t>u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42F8B95-87D2-4789-83BA-413E8CB030A4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>
              <a:off x="3261504" y="4683815"/>
              <a:ext cx="0" cy="29226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27">
              <a:extLst>
                <a:ext uri="{FF2B5EF4-FFF2-40B4-BE49-F238E27FC236}">
                  <a16:creationId xmlns:a16="http://schemas.microsoft.com/office/drawing/2014/main" id="{B464376F-8334-44FE-9413-8FFE04A16971}"/>
                </a:ext>
              </a:extLst>
            </p:cNvPr>
            <p:cNvSpPr/>
            <p:nvPr/>
          </p:nvSpPr>
          <p:spPr>
            <a:xfrm>
              <a:off x="3138251" y="4437310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d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949E915-BE27-45F5-8D0A-E1160970A4DE}"/>
                </a:ext>
              </a:extLst>
            </p:cNvPr>
            <p:cNvCxnSpPr/>
            <p:nvPr/>
          </p:nvCxnSpPr>
          <p:spPr>
            <a:xfrm>
              <a:off x="1126683" y="5456163"/>
              <a:ext cx="492058" cy="532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3F1BE5A-B132-4E67-B4EE-16F91B92B581}"/>
                </a:ext>
              </a:extLst>
            </p:cNvPr>
            <p:cNvCxnSpPr/>
            <p:nvPr/>
          </p:nvCxnSpPr>
          <p:spPr>
            <a:xfrm>
              <a:off x="391869" y="5461486"/>
              <a:ext cx="365947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31">
              <a:extLst>
                <a:ext uri="{FF2B5EF4-FFF2-40B4-BE49-F238E27FC236}">
                  <a16:creationId xmlns:a16="http://schemas.microsoft.com/office/drawing/2014/main" id="{20E748C5-6E32-4388-9B39-2B70D3D50B5D}"/>
                </a:ext>
              </a:extLst>
            </p:cNvPr>
            <p:cNvSpPr/>
            <p:nvPr/>
          </p:nvSpPr>
          <p:spPr>
            <a:xfrm>
              <a:off x="737080" y="5319837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+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5845D7F-0998-4168-9DDF-5947E71BD3FF}"/>
                </a:ext>
              </a:extLst>
            </p:cNvPr>
            <p:cNvSpPr/>
            <p:nvPr/>
          </p:nvSpPr>
          <p:spPr>
            <a:xfrm>
              <a:off x="765774" y="5275710"/>
              <a:ext cx="360908" cy="360907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1" name="Rounded Rectangle 33">
              <a:extLst>
                <a:ext uri="{FF2B5EF4-FFF2-40B4-BE49-F238E27FC236}">
                  <a16:creationId xmlns:a16="http://schemas.microsoft.com/office/drawing/2014/main" id="{D49BBDB6-03B8-4204-804A-203A8A964F86}"/>
                </a:ext>
              </a:extLst>
            </p:cNvPr>
            <p:cNvSpPr/>
            <p:nvPr/>
          </p:nvSpPr>
          <p:spPr>
            <a:xfrm>
              <a:off x="823655" y="542467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>
                  <a:solidFill>
                    <a:srgbClr val="FFFFFF"/>
                  </a:solidFill>
                  <a:latin typeface="Georgia" charset="0"/>
                  <a:ea typeface="Georgia" charset="0"/>
                  <a:cs typeface="Georgia" charset="0"/>
                </a:rPr>
                <a:t>-</a:t>
              </a:r>
              <a:endParaRPr lang="en-US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2" name="Rounded Rectangle 34">
              <a:extLst>
                <a:ext uri="{FF2B5EF4-FFF2-40B4-BE49-F238E27FC236}">
                  <a16:creationId xmlns:a16="http://schemas.microsoft.com/office/drawing/2014/main" id="{18FD9920-B9A1-44A6-BDE8-822939D01DE7}"/>
                </a:ext>
              </a:extLst>
            </p:cNvPr>
            <p:cNvSpPr/>
            <p:nvPr/>
          </p:nvSpPr>
          <p:spPr>
            <a:xfrm>
              <a:off x="1120942" y="5206502"/>
              <a:ext cx="246505" cy="246505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e</a:t>
              </a:r>
            </a:p>
          </p:txBody>
        </p:sp>
        <p:cxnSp>
          <p:nvCxnSpPr>
            <p:cNvPr id="113" name="Elbow Connector 35">
              <a:extLst>
                <a:ext uri="{FF2B5EF4-FFF2-40B4-BE49-F238E27FC236}">
                  <a16:creationId xmlns:a16="http://schemas.microsoft.com/office/drawing/2014/main" id="{31290BC1-CBAC-4331-942B-98420BF9F4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67592" y="4365013"/>
              <a:ext cx="570916" cy="1338731"/>
            </a:xfrm>
            <a:prstGeom prst="bentConnector2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36">
              <a:extLst>
                <a:ext uri="{FF2B5EF4-FFF2-40B4-BE49-F238E27FC236}">
                  <a16:creationId xmlns:a16="http://schemas.microsoft.com/office/drawing/2014/main" id="{B80D697C-4116-4AFC-8789-CF20E53ECEF1}"/>
                </a:ext>
              </a:extLst>
            </p:cNvPr>
            <p:cNvSpPr/>
            <p:nvPr/>
          </p:nvSpPr>
          <p:spPr>
            <a:xfrm>
              <a:off x="4282258" y="4786901"/>
              <a:ext cx="240280" cy="498223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i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y</a:t>
              </a:r>
            </a:p>
          </p:txBody>
        </p:sp>
        <p:cxnSp>
          <p:nvCxnSpPr>
            <p:cNvPr id="115" name="Elbow Connector 37">
              <a:extLst>
                <a:ext uri="{FF2B5EF4-FFF2-40B4-BE49-F238E27FC236}">
                  <a16:creationId xmlns:a16="http://schemas.microsoft.com/office/drawing/2014/main" id="{85EBEF0F-294C-4A4E-84CE-574299605A8B}"/>
                </a:ext>
              </a:extLst>
            </p:cNvPr>
            <p:cNvCxnSpPr/>
            <p:nvPr/>
          </p:nvCxnSpPr>
          <p:spPr>
            <a:xfrm rot="5400000">
              <a:off x="2458078" y="3723744"/>
              <a:ext cx="436264" cy="3458603"/>
            </a:xfrm>
            <a:prstGeom prst="bentConnector3">
              <a:avLst>
                <a:gd name="adj1" fmla="val 158419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BE5BB16-393B-4FCF-890A-D5F82BAC24B1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4056077" y="5111661"/>
              <a:ext cx="226181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40">
              <a:extLst>
                <a:ext uri="{FF2B5EF4-FFF2-40B4-BE49-F238E27FC236}">
                  <a16:creationId xmlns:a16="http://schemas.microsoft.com/office/drawing/2014/main" id="{308BD1F4-2CA3-4A66-8239-7AC97B211015}"/>
                </a:ext>
              </a:extLst>
            </p:cNvPr>
            <p:cNvSpPr/>
            <p:nvPr/>
          </p:nvSpPr>
          <p:spPr>
            <a:xfrm>
              <a:off x="1385297" y="4441512"/>
              <a:ext cx="1231632" cy="1333342"/>
            </a:xfrm>
            <a:prstGeom prst="roundRect">
              <a:avLst/>
            </a:prstGeom>
            <a:noFill/>
            <a:ln w="3810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>
                <a:solidFill>
                  <a:srgbClr val="E8D3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71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638BE-F257-486D-B890-F786003B2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87335"/>
          </a:xfrm>
        </p:spPr>
        <p:txBody>
          <a:bodyPr>
            <a:normAutofit/>
          </a:bodyPr>
          <a:lstStyle/>
          <a:p>
            <a:r>
              <a:rPr lang="en-US" b="0" dirty="0"/>
              <a:t>experiment:  </a:t>
            </a:r>
            <a:r>
              <a:rPr lang="en-US" dirty="0">
                <a:solidFill>
                  <a:srgbClr val="FFC000"/>
                </a:solidFill>
              </a:rPr>
              <a:t>muscle</a:t>
            </a:r>
            <a:r>
              <a:rPr lang="en-US" dirty="0"/>
              <a:t> vs </a:t>
            </a:r>
            <a:r>
              <a:rPr lang="en-US" dirty="0">
                <a:solidFill>
                  <a:srgbClr val="A95FFF"/>
                </a:solidFill>
              </a:rPr>
              <a:t>manual</a:t>
            </a:r>
          </a:p>
        </p:txBody>
      </p:sp>
      <p:pic>
        <p:nvPicPr>
          <p:cNvPr id="14" name="Picture 1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BF57E2A5-4C29-49EB-8087-249BE690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28"/>
          <a:stretch/>
        </p:blipFill>
        <p:spPr>
          <a:xfrm>
            <a:off x="0" y="741800"/>
            <a:ext cx="4434840" cy="284524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9" name="Picture 1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7BCB27C-A4EB-4CF0-92B4-EFD42D105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" b="52572"/>
          <a:stretch/>
        </p:blipFill>
        <p:spPr>
          <a:xfrm>
            <a:off x="4434840" y="741800"/>
            <a:ext cx="4709160" cy="284524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9ABFF8-42BD-4B31-A51E-1AD3FF5F3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25" y="3914775"/>
            <a:ext cx="2571750" cy="207645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D1B8C84-ACDF-402E-9172-89D259EA47C6}"/>
              </a:ext>
            </a:extLst>
          </p:cNvPr>
          <p:cNvSpPr txBox="1">
            <a:spLocks/>
          </p:cNvSpPr>
          <p:nvPr/>
        </p:nvSpPr>
        <p:spPr>
          <a:xfrm>
            <a:off x="2779312" y="4010274"/>
            <a:ext cx="6364688" cy="18854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b="1" dirty="0">
                <a:solidFill>
                  <a:srgbClr val="A95FFF"/>
                </a:solidFill>
              </a:rPr>
              <a:t>manual</a:t>
            </a:r>
            <a:r>
              <a:rPr lang="en-US" sz="3200" dirty="0"/>
              <a:t>:  1-dimensional joystick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muscle</a:t>
            </a:r>
            <a:r>
              <a:rPr lang="en-US" sz="3200" dirty="0"/>
              <a:t>:  EMG on biceps/triceps</a:t>
            </a:r>
          </a:p>
          <a:p>
            <a:pPr lvl="1"/>
            <a:r>
              <a:rPr lang="en-US" sz="3200" b="1" dirty="0"/>
              <a:t>task:</a:t>
            </a:r>
            <a:r>
              <a:rPr lang="en-US" sz="3200" dirty="0"/>
              <a:t>  reference tracking</a:t>
            </a:r>
            <a:endParaRPr lang="en-US" sz="32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644715-0614-41EF-B590-0F63DF2905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9875" y="6172200"/>
            <a:ext cx="662151" cy="68580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480353C-0FBE-499D-8D35-62FE73A09D0D}"/>
              </a:ext>
            </a:extLst>
          </p:cNvPr>
          <p:cNvSpPr txBox="1">
            <a:spLocks/>
          </p:cNvSpPr>
          <p:nvPr/>
        </p:nvSpPr>
        <p:spPr>
          <a:xfrm>
            <a:off x="1347077" y="6174941"/>
            <a:ext cx="7102636" cy="683059"/>
          </a:xfrm>
          <a:prstGeom prst="rect">
            <a:avLst/>
          </a:prstGeom>
          <a:noFill/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Steele, Burden </a:t>
            </a:r>
            <a:r>
              <a:rPr lang="en-US" sz="1600" i="1" dirty="0"/>
              <a:t>CHI </a:t>
            </a:r>
            <a:r>
              <a:rPr lang="en-US" sz="1600" dirty="0"/>
              <a:t>2020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Decoding intent with control theory:  muscle vs manual interface performance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45DE5-3676-49FB-A294-2F4F69570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22656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3F373-E613-4988-B51D-72FC8F928CA8}"/>
              </a:ext>
            </a:extLst>
          </p:cNvPr>
          <p:cNvGrpSpPr/>
          <p:nvPr/>
        </p:nvGrpSpPr>
        <p:grpSpPr>
          <a:xfrm>
            <a:off x="1362010" y="660023"/>
            <a:ext cx="7781990" cy="5462780"/>
            <a:chOff x="1362010" y="660023"/>
            <a:chExt cx="7781990" cy="54627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36DC3C-FE09-411F-B3AB-677F7F832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6852" y="660023"/>
              <a:ext cx="7147148" cy="51738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E0BAA6F-6F44-42C3-96DA-5A47866075A6}"/>
                    </a:ext>
                  </a:extLst>
                </p:cNvPr>
                <p:cNvSpPr/>
                <p:nvPr/>
              </p:nvSpPr>
              <p:spPr>
                <a:xfrm rot="16200000">
                  <a:off x="3068349" y="3120155"/>
                  <a:ext cx="5422046" cy="57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2800" kern="0" dirty="0">
                      <a:solidFill>
                        <a:schemeClr val="tx2"/>
                      </a:solidFill>
                      <a:ea typeface="ＭＳ Ｐゴシック" charset="-128"/>
                      <a:cs typeface="Times New Roman" panose="02020603050405020304" pitchFamily="18" charset="0"/>
                    </a:rPr>
                    <a:t>inversion error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r>
                                <a:rPr lang="en-US" altLang="en-US" sz="280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en-US" sz="280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80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en-US" sz="280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altLang="en-US" sz="2800" kern="0" dirty="0">
                              <a:solidFill>
                                <a:schemeClr val="tx2"/>
                              </a:solidFill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en-US" sz="28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E0BAA6F-6F44-42C3-96DA-5A47866075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68349" y="3120155"/>
                  <a:ext cx="5422046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5263" r="-2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C177052-2BFF-45FD-9B7A-497BE4922253}"/>
                    </a:ext>
                  </a:extLst>
                </p:cNvPr>
                <p:cNvSpPr/>
                <p:nvPr/>
              </p:nvSpPr>
              <p:spPr>
                <a:xfrm>
                  <a:off x="7835892" y="5751186"/>
                  <a:ext cx="12211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altLang="en-US" i="1" kern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C177052-2BFF-45FD-9B7A-497BE4922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892" y="5751186"/>
                  <a:ext cx="122116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CC0B74-9A33-47E1-AF96-9555992A78E5}"/>
                    </a:ext>
                  </a:extLst>
                </p:cNvPr>
                <p:cNvSpPr/>
                <p:nvPr/>
              </p:nvSpPr>
              <p:spPr>
                <a:xfrm>
                  <a:off x="6780233" y="5751186"/>
                  <a:ext cx="8116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CC0B74-9A33-47E1-AF96-9555992A78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233" y="5751186"/>
                  <a:ext cx="81163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C717AD9-53B5-4BFE-B67C-8A6A0E90A389}"/>
                    </a:ext>
                  </a:extLst>
                </p:cNvPr>
                <p:cNvSpPr/>
                <p:nvPr/>
              </p:nvSpPr>
              <p:spPr>
                <a:xfrm>
                  <a:off x="4197893" y="5753471"/>
                  <a:ext cx="12211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altLang="en-US" i="1" kern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C717AD9-53B5-4BFE-B67C-8A6A0E90A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893" y="5753471"/>
                  <a:ext cx="122116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E1DA200-AB23-49AF-9023-9DB156955EB3}"/>
                    </a:ext>
                  </a:extLst>
                </p:cNvPr>
                <p:cNvSpPr/>
                <p:nvPr/>
              </p:nvSpPr>
              <p:spPr>
                <a:xfrm>
                  <a:off x="3055294" y="5753471"/>
                  <a:ext cx="8116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 kern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i="1" kern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E1DA200-AB23-49AF-9023-9DB156955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294" y="5753471"/>
                  <a:ext cx="81163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C2D3DF9-DE91-4B64-A52D-708B3CE6DB0F}"/>
                    </a:ext>
                  </a:extLst>
                </p:cNvPr>
                <p:cNvSpPr/>
                <p:nvPr/>
              </p:nvSpPr>
              <p:spPr>
                <a:xfrm rot="16200000">
                  <a:off x="-1087402" y="3147887"/>
                  <a:ext cx="542204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2800" kern="0" dirty="0">
                      <a:solidFill>
                        <a:schemeClr val="tx2"/>
                      </a:solidFill>
                      <a:ea typeface="ＭＳ Ｐゴシック" charset="-128"/>
                      <a:cs typeface="Times New Roman" panose="02020603050405020304" pitchFamily="18" charset="0"/>
                    </a:rPr>
                    <a:t>tracking error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80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800" b="0" i="1" kern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en-US" sz="2800" kern="0" dirty="0">
                              <a:solidFill>
                                <a:schemeClr val="tx2"/>
                              </a:solidFill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en-US" sz="28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en-US" sz="28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C2D3DF9-DE91-4B64-A52D-708B3CE6DB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087402" y="3147887"/>
                  <a:ext cx="5422044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0465" r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F4DC7DF-0D39-44D0-87BB-9A2D21EB56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9875" y="6172200"/>
            <a:ext cx="662151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791A0-3F9E-4158-9B38-CF27649106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9ABFF8-42BD-4B31-A51E-1AD3FF5F32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01" y="4107273"/>
            <a:ext cx="2431724" cy="1963392"/>
          </a:xfrm>
          <a:prstGeom prst="rect">
            <a:avLst/>
          </a:prstGeom>
        </p:spPr>
      </p:pic>
      <p:sp>
        <p:nvSpPr>
          <p:cNvPr id="28" name="Rounded Rectangle 40">
            <a:extLst>
              <a:ext uri="{FF2B5EF4-FFF2-40B4-BE49-F238E27FC236}">
                <a16:creationId xmlns:a16="http://schemas.microsoft.com/office/drawing/2014/main" id="{0ED6FCC4-755E-41BC-8A73-2969D4012E8F}"/>
              </a:ext>
            </a:extLst>
          </p:cNvPr>
          <p:cNvSpPr/>
          <p:nvPr/>
        </p:nvSpPr>
        <p:spPr>
          <a:xfrm>
            <a:off x="2840801" y="594441"/>
            <a:ext cx="4878288" cy="5528362"/>
          </a:xfrm>
          <a:prstGeom prst="roundRect">
            <a:avLst>
              <a:gd name="adj" fmla="val 7295"/>
            </a:avLst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ED4E87-B049-446B-9021-FEF05BA6676F}"/>
                  </a:ext>
                </a:extLst>
              </p:cNvPr>
              <p:cNvSpPr/>
              <p:nvPr/>
            </p:nvSpPr>
            <p:spPr>
              <a:xfrm>
                <a:off x="1811045" y="211363"/>
                <a:ext cx="3608016" cy="51629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r">
                  <a:lnSpc>
                    <a:spcPts val="3000"/>
                  </a:lnSpc>
                </a:pPr>
                <a:r>
                  <a:rPr lang="en-US" sz="3600" b="1" dirty="0">
                    <a:solidFill>
                      <a:srgbClr val="FFC000"/>
                    </a:solidFill>
                    <a:latin typeface="Calibri" charset="0"/>
                    <a:cs typeface="Calibri" charset="0"/>
                  </a:rPr>
                  <a:t>muscle</a:t>
                </a:r>
                <a:r>
                  <a:rPr lang="en-US" sz="3600" b="1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kern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3600" b="1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 </a:t>
                </a:r>
                <a:r>
                  <a:rPr lang="en-US" sz="3600" b="1" dirty="0">
                    <a:solidFill>
                      <a:srgbClr val="A95FFF"/>
                    </a:solidFill>
                    <a:latin typeface="Calibri" charset="0"/>
                    <a:cs typeface="Calibri" charset="0"/>
                  </a:rPr>
                  <a:t>manual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ED4E87-B049-446B-9021-FEF05BA66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5" y="211363"/>
                <a:ext cx="3608016" cy="516295"/>
              </a:xfrm>
              <a:prstGeom prst="rect">
                <a:avLst/>
              </a:prstGeom>
              <a:blipFill>
                <a:blip r:embed="rId13"/>
                <a:stretch>
                  <a:fillRect l="-1520" t="-46429" r="-5236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F8BC6CC9-A1F6-4E1E-96B9-678F6C381809}"/>
              </a:ext>
            </a:extLst>
          </p:cNvPr>
          <p:cNvSpPr/>
          <p:nvPr/>
        </p:nvSpPr>
        <p:spPr>
          <a:xfrm>
            <a:off x="7796923" y="594199"/>
            <a:ext cx="1299107" cy="5528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87EB28B-952D-4B39-96A8-312B7B018B69}"/>
                  </a:ext>
                </a:extLst>
              </p:cNvPr>
              <p:cNvSpPr/>
              <p:nvPr/>
            </p:nvSpPr>
            <p:spPr>
              <a:xfrm>
                <a:off x="5473083" y="211363"/>
                <a:ext cx="3608015" cy="51629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r">
                  <a:lnSpc>
                    <a:spcPts val="3000"/>
                  </a:lnSpc>
                </a:pPr>
                <a:r>
                  <a:rPr lang="en-US" sz="3600" b="1" dirty="0">
                    <a:solidFill>
                      <a:srgbClr val="FFC000"/>
                    </a:solidFill>
                    <a:latin typeface="Calibri" charset="0"/>
                    <a:cs typeface="Calibri" charset="0"/>
                  </a:rPr>
                  <a:t>muscle</a:t>
                </a:r>
                <a:r>
                  <a:rPr lang="en-US" sz="3600" b="1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3600" b="1" dirty="0">
                    <a:solidFill>
                      <a:srgbClr val="FFFFFF"/>
                    </a:solidFill>
                    <a:latin typeface="Calibri" charset="0"/>
                    <a:cs typeface="Calibri" charset="0"/>
                  </a:rPr>
                  <a:t> </a:t>
                </a:r>
                <a:r>
                  <a:rPr lang="en-US" sz="3600" b="1" dirty="0">
                    <a:solidFill>
                      <a:srgbClr val="A95FFF"/>
                    </a:solidFill>
                    <a:latin typeface="Calibri" charset="0"/>
                    <a:cs typeface="Calibri" charset="0"/>
                  </a:rPr>
                  <a:t>manual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87EB28B-952D-4B39-96A8-312B7B01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83" y="211363"/>
                <a:ext cx="3608015" cy="516295"/>
              </a:xfrm>
              <a:prstGeom prst="rect">
                <a:avLst/>
              </a:prstGeom>
              <a:blipFill>
                <a:blip r:embed="rId14"/>
                <a:stretch>
                  <a:fillRect l="-1858" t="-46429" r="-5068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DDFE557A-050D-40D4-AF82-F81D566E9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996852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C86862-CC60-48D1-80E3-6BF2C723BE94}"/>
                  </a:ext>
                </a:extLst>
              </p:cNvPr>
              <p:cNvSpPr/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11)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C86862-CC60-48D1-80E3-6BF2C723B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72B9CFE-3A72-4DC8-99A3-AF652FE95F03}"/>
              </a:ext>
            </a:extLst>
          </p:cNvPr>
          <p:cNvSpPr txBox="1">
            <a:spLocks/>
          </p:cNvSpPr>
          <p:nvPr/>
        </p:nvSpPr>
        <p:spPr>
          <a:xfrm>
            <a:off x="1347077" y="6174941"/>
            <a:ext cx="7102636" cy="683059"/>
          </a:xfrm>
          <a:prstGeom prst="rect">
            <a:avLst/>
          </a:prstGeom>
          <a:noFill/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Steele, Burden </a:t>
            </a:r>
            <a:r>
              <a:rPr lang="en-US" sz="1600" i="1" dirty="0"/>
              <a:t>CHI </a:t>
            </a:r>
            <a:r>
              <a:rPr lang="en-US" sz="1600" dirty="0"/>
              <a:t>2020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Decoding intent with control theory:  muscle vs manual interface performance</a:t>
            </a:r>
          </a:p>
        </p:txBody>
      </p:sp>
    </p:spTree>
    <p:extLst>
      <p:ext uri="{BB962C8B-B14F-4D97-AF65-F5344CB8AC3E}">
        <p14:creationId xmlns:p14="http://schemas.microsoft.com/office/powerpoint/2010/main" val="2634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50DE64-F918-488B-BF1F-131E0891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0534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7C788-EE78-4EAE-BE4F-FCE52A14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638BE-F257-486D-B890-F786003B2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87335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experiment: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dominant</a:t>
            </a:r>
            <a:r>
              <a:rPr lang="en-US" b="0" dirty="0"/>
              <a:t> vs </a:t>
            </a:r>
            <a:r>
              <a:rPr lang="en-US" dirty="0">
                <a:solidFill>
                  <a:srgbClr val="0432FF"/>
                </a:solidFill>
              </a:rPr>
              <a:t>non-dominant</a:t>
            </a:r>
            <a:endParaRPr lang="en-US" dirty="0">
              <a:solidFill>
                <a:srgbClr val="A95FFF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D1B8C84-ACDF-402E-9172-89D259EA47C6}"/>
              </a:ext>
            </a:extLst>
          </p:cNvPr>
          <p:cNvSpPr txBox="1">
            <a:spLocks/>
          </p:cNvSpPr>
          <p:nvPr/>
        </p:nvSpPr>
        <p:spPr>
          <a:xfrm>
            <a:off x="205740" y="4010274"/>
            <a:ext cx="8938260" cy="18854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b="1" dirty="0"/>
              <a:t>task:  </a:t>
            </a:r>
            <a:r>
              <a:rPr lang="en-US" sz="3200" dirty="0"/>
              <a:t>reference tracking + disturbance rejection</a:t>
            </a:r>
          </a:p>
          <a:p>
            <a:pPr lvl="1"/>
            <a:r>
              <a:rPr lang="en-US" sz="3200" b="1" dirty="0"/>
              <a:t>group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rgbClr val="0432FF"/>
                </a:solidFill>
              </a:rPr>
              <a:t>L</a:t>
            </a:r>
            <a:r>
              <a:rPr lang="en-US" sz="3200" b="1" dirty="0"/>
              <a:t>: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>dominant</a:t>
            </a:r>
            <a:r>
              <a:rPr lang="en-US" sz="3200" dirty="0"/>
              <a:t> before </a:t>
            </a:r>
            <a:r>
              <a:rPr lang="en-US" sz="3200" dirty="0">
                <a:solidFill>
                  <a:srgbClr val="0432FF"/>
                </a:solidFill>
              </a:rPr>
              <a:t>non-dominant</a:t>
            </a:r>
          </a:p>
          <a:p>
            <a:pPr lvl="1"/>
            <a:r>
              <a:rPr lang="en-US" sz="3200" b="1" dirty="0"/>
              <a:t>group </a:t>
            </a:r>
            <a:r>
              <a:rPr lang="en-US" sz="3200" b="1" dirty="0">
                <a:solidFill>
                  <a:srgbClr val="0432FF"/>
                </a:solidFill>
              </a:rPr>
              <a:t>L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/>
              <a:t>:  </a:t>
            </a:r>
            <a:r>
              <a:rPr lang="en-US" sz="3200" dirty="0">
                <a:solidFill>
                  <a:srgbClr val="0432FF"/>
                </a:solidFill>
              </a:rPr>
              <a:t>non-dominant </a:t>
            </a:r>
            <a:r>
              <a:rPr lang="en-US" sz="3200" dirty="0"/>
              <a:t>before </a:t>
            </a:r>
            <a:r>
              <a:rPr lang="en-US" sz="3200" dirty="0">
                <a:solidFill>
                  <a:srgbClr val="FF0000"/>
                </a:solidFill>
              </a:rPr>
              <a:t>dominant</a:t>
            </a:r>
            <a:endParaRPr lang="en-US" sz="3200" b="1" dirty="0">
              <a:solidFill>
                <a:srgbClr val="0432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671B3-C3FE-4D71-AD3D-3EB2074D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F40F7-10E2-4B6A-8199-FA93DA643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AC1F38-E2E7-4842-9294-374EF58286E5}"/>
              </a:ext>
            </a:extLst>
          </p:cNvPr>
          <p:cNvSpPr txBox="1">
            <a:spLocks/>
          </p:cNvSpPr>
          <p:nvPr/>
        </p:nvSpPr>
        <p:spPr>
          <a:xfrm>
            <a:off x="2743200" y="6174941"/>
            <a:ext cx="6400799" cy="683059"/>
          </a:xfrm>
          <a:prstGeom prst="rect">
            <a:avLst/>
          </a:prstGeom>
          <a:solidFill>
            <a:srgbClr val="000000"/>
          </a:solidFill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Peterson, Howell, Roth, Burden </a:t>
            </a:r>
            <a:r>
              <a:rPr lang="en-US" sz="1600" i="1" dirty="0"/>
              <a:t>IEEE Tran Cybernetics </a:t>
            </a:r>
            <a:r>
              <a:rPr lang="en-US" sz="1600" dirty="0"/>
              <a:t>2021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Effect of Handedness on Learned Controllers and Sensorimotor Noise During Trajectory-Tracking</a:t>
            </a:r>
            <a:endParaRPr lang="en-US" sz="16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D1CD1E-87E7-4918-BE49-05AB75578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00" y="915182"/>
            <a:ext cx="3794646" cy="23716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AD59041-B0E8-40F9-9F22-1B26E1866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6798" y="915181"/>
            <a:ext cx="3794646" cy="23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ECCEE07-FA77-4BB4-8C05-92BCF76C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3457" y="947724"/>
            <a:ext cx="7360543" cy="50580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483B0A-1F0E-44E2-9584-F4DE001E4A18}"/>
              </a:ext>
            </a:extLst>
          </p:cNvPr>
          <p:cNvSpPr/>
          <p:nvPr/>
        </p:nvSpPr>
        <p:spPr>
          <a:xfrm>
            <a:off x="4229135" y="1001808"/>
            <a:ext cx="3131408" cy="9365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DB03A5-3FEE-475C-A00F-36DCBC14005E}"/>
              </a:ext>
            </a:extLst>
          </p:cNvPr>
          <p:cNvSpPr/>
          <p:nvPr/>
        </p:nvSpPr>
        <p:spPr>
          <a:xfrm>
            <a:off x="5796501" y="1029436"/>
            <a:ext cx="3146690" cy="19687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50D373-B959-4B4A-A51C-BC7E390A18EB}"/>
              </a:ext>
            </a:extLst>
          </p:cNvPr>
          <p:cNvSpPr/>
          <p:nvPr/>
        </p:nvSpPr>
        <p:spPr>
          <a:xfrm>
            <a:off x="5798207" y="3283703"/>
            <a:ext cx="3146690" cy="19687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0A4AF-D26B-470D-9543-1ECBA70507E0}"/>
              </a:ext>
            </a:extLst>
          </p:cNvPr>
          <p:cNvSpPr/>
          <p:nvPr/>
        </p:nvSpPr>
        <p:spPr>
          <a:xfrm>
            <a:off x="2648192" y="1034542"/>
            <a:ext cx="6296705" cy="19687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0B8AB-3165-44D4-B851-BC53BF956575}"/>
              </a:ext>
            </a:extLst>
          </p:cNvPr>
          <p:cNvSpPr/>
          <p:nvPr/>
        </p:nvSpPr>
        <p:spPr>
          <a:xfrm>
            <a:off x="2648192" y="3297083"/>
            <a:ext cx="6348324" cy="19687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581E6-663B-4A9D-A296-B9F1C302A66B}"/>
              </a:ext>
            </a:extLst>
          </p:cNvPr>
          <p:cNvSpPr/>
          <p:nvPr/>
        </p:nvSpPr>
        <p:spPr>
          <a:xfrm>
            <a:off x="4015740" y="3064846"/>
            <a:ext cx="3344803" cy="1162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B4D2369-1D2E-45BD-AEFF-8FE0FE53FA5C}"/>
              </a:ext>
            </a:extLst>
          </p:cNvPr>
          <p:cNvGrpSpPr/>
          <p:nvPr/>
        </p:nvGrpSpPr>
        <p:grpSpPr>
          <a:xfrm>
            <a:off x="4284106" y="879637"/>
            <a:ext cx="2231946" cy="3347259"/>
            <a:chOff x="4284106" y="879637"/>
            <a:chExt cx="2231946" cy="334725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FE949D9-D715-4AB3-A6C0-A7A54EED72B4}"/>
                </a:ext>
              </a:extLst>
            </p:cNvPr>
            <p:cNvGrpSpPr/>
            <p:nvPr/>
          </p:nvGrpSpPr>
          <p:grpSpPr>
            <a:xfrm>
              <a:off x="4284106" y="879637"/>
              <a:ext cx="2231946" cy="3347259"/>
              <a:chOff x="4284106" y="879637"/>
              <a:chExt cx="2231946" cy="334725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2C194B4-67A5-4245-9A32-CDBCCE23D675}"/>
                  </a:ext>
                </a:extLst>
              </p:cNvPr>
              <p:cNvGrpSpPr/>
              <p:nvPr/>
            </p:nvGrpSpPr>
            <p:grpSpPr>
              <a:xfrm>
                <a:off x="4715827" y="947724"/>
                <a:ext cx="1800225" cy="3279172"/>
                <a:chOff x="4715827" y="947724"/>
                <a:chExt cx="1800225" cy="3279172"/>
              </a:xfrm>
            </p:grpSpPr>
            <p:pic>
              <p:nvPicPr>
                <p:cNvPr id="42" name="Graphic 41">
                  <a:extLst>
                    <a:ext uri="{FF2B5EF4-FFF2-40B4-BE49-F238E27FC236}">
                      <a16:creationId xmlns:a16="http://schemas.microsoft.com/office/drawing/2014/main" id="{749E1E5A-906D-420A-83DF-464C94F775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5827" y="947724"/>
                  <a:ext cx="1800225" cy="1162050"/>
                </a:xfrm>
                <a:prstGeom prst="rect">
                  <a:avLst/>
                </a:prstGeom>
              </p:spPr>
            </p:pic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4C655C22-1EAC-486E-9CCD-F30A78384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5827" y="3064846"/>
                  <a:ext cx="1800225" cy="116205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05E1EA-2614-4D24-995D-F0941FD4FD5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47742" y="1316001"/>
                    <a:ext cx="124206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en-US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altLang="en-US" sz="1800" b="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05E1EA-2614-4D24-995D-F0941FD4FD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47742" y="1316001"/>
                    <a:ext cx="124206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A0E23F-1C8A-4E6A-9472-60FA3A95668E}"/>
                    </a:ext>
                  </a:extLst>
                </p:cNvPr>
                <p:cNvSpPr txBox="1"/>
                <p:nvPr/>
              </p:nvSpPr>
              <p:spPr>
                <a:xfrm rot="16200000">
                  <a:off x="3847742" y="3413624"/>
                  <a:ext cx="12420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 kern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kern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altLang="en-US" sz="1800" b="0" i="1" kern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kern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A0E23F-1C8A-4E6A-9472-60FA3A956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47742" y="3413624"/>
                  <a:ext cx="124206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550DE64-F918-488B-BF1F-131E089188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0534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7C788-EE78-4EAE-BE4F-FCE52A1445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671B3-C3FE-4D71-AD3D-3EB2074D601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F40F7-10E2-4B6A-8199-FA93DA6433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F82198C-25E4-4D27-9A63-D20DDFDA57D5}"/>
              </a:ext>
            </a:extLst>
          </p:cNvPr>
          <p:cNvSpPr txBox="1">
            <a:spLocks/>
          </p:cNvSpPr>
          <p:nvPr/>
        </p:nvSpPr>
        <p:spPr>
          <a:xfrm>
            <a:off x="2057400" y="91469"/>
            <a:ext cx="7086600" cy="78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dominant</a:t>
            </a:r>
            <a:r>
              <a:rPr lang="en-US" b="0" dirty="0"/>
              <a:t> vs </a:t>
            </a:r>
            <a:r>
              <a:rPr lang="en-US" dirty="0">
                <a:solidFill>
                  <a:srgbClr val="0432FF"/>
                </a:solidFill>
              </a:rPr>
              <a:t>non-dominant</a:t>
            </a:r>
            <a:endParaRPr lang="en-US" dirty="0">
              <a:solidFill>
                <a:srgbClr val="A95FFF"/>
              </a:solidFill>
            </a:endParaRPr>
          </a:p>
        </p:txBody>
      </p:sp>
      <p:sp>
        <p:nvSpPr>
          <p:cNvPr id="72" name="Text Placeholder 1">
            <a:extLst>
              <a:ext uri="{FF2B5EF4-FFF2-40B4-BE49-F238E27FC236}">
                <a16:creationId xmlns:a16="http://schemas.microsoft.com/office/drawing/2014/main" id="{33B8D0B7-785E-4F73-A2AC-ED4933CBE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7" y="1555635"/>
            <a:ext cx="1756073" cy="7873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4800" b="1" dirty="0">
                <a:solidFill>
                  <a:srgbClr val="0432FF"/>
                </a:solidFill>
              </a:rPr>
              <a:t>L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8370171-FC67-4A69-8624-7412867FB7E7}"/>
                  </a:ext>
                </a:extLst>
              </p:cNvPr>
              <p:cNvSpPr/>
              <p:nvPr/>
            </p:nvSpPr>
            <p:spPr>
              <a:xfrm>
                <a:off x="25679" y="2162842"/>
                <a:ext cx="17560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8370171-FC67-4A69-8624-7412867F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" y="2162842"/>
                <a:ext cx="175607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Placeholder 1">
            <a:extLst>
              <a:ext uri="{FF2B5EF4-FFF2-40B4-BE49-F238E27FC236}">
                <a16:creationId xmlns:a16="http://schemas.microsoft.com/office/drawing/2014/main" id="{05E88237-C37D-4BE5-B67E-FD3CF716BEBB}"/>
              </a:ext>
            </a:extLst>
          </p:cNvPr>
          <p:cNvSpPr txBox="1">
            <a:spLocks/>
          </p:cNvSpPr>
          <p:nvPr/>
        </p:nvSpPr>
        <p:spPr>
          <a:xfrm>
            <a:off x="25679" y="3862721"/>
            <a:ext cx="1757778" cy="78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432FF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EAEB25C-0217-4DC3-8351-8E311F0C9734}"/>
                  </a:ext>
                </a:extLst>
              </p:cNvPr>
              <p:cNvSpPr/>
              <p:nvPr/>
            </p:nvSpPr>
            <p:spPr>
              <a:xfrm>
                <a:off x="0" y="4469928"/>
                <a:ext cx="1781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EAEB25C-0217-4DC3-8351-8E311F0C9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9928"/>
                <a:ext cx="178175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4277F3C-5864-41BE-B32A-407CF039F767}"/>
              </a:ext>
            </a:extLst>
          </p:cNvPr>
          <p:cNvGrpSpPr/>
          <p:nvPr/>
        </p:nvGrpSpPr>
        <p:grpSpPr>
          <a:xfrm>
            <a:off x="4229135" y="787335"/>
            <a:ext cx="4297646" cy="3495105"/>
            <a:chOff x="4229135" y="787335"/>
            <a:chExt cx="4297646" cy="3495105"/>
          </a:xfrm>
        </p:grpSpPr>
        <p:sp>
          <p:nvSpPr>
            <p:cNvPr id="66" name="Rounded Rectangle 40">
              <a:extLst>
                <a:ext uri="{FF2B5EF4-FFF2-40B4-BE49-F238E27FC236}">
                  <a16:creationId xmlns:a16="http://schemas.microsoft.com/office/drawing/2014/main" id="{00740527-57B3-4EBD-95AA-4DFA1D9FE5EC}"/>
                </a:ext>
              </a:extLst>
            </p:cNvPr>
            <p:cNvSpPr/>
            <p:nvPr/>
          </p:nvSpPr>
          <p:spPr>
            <a:xfrm>
              <a:off x="4229135" y="787335"/>
              <a:ext cx="2346926" cy="3495105"/>
            </a:xfrm>
            <a:prstGeom prst="roundRect">
              <a:avLst>
                <a:gd name="adj" fmla="val 7295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dirty="0">
                <a:solidFill>
                  <a:srgbClr val="E8D3A2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3B0A1E-921A-4E3D-8874-72DE30D441C9}"/>
                </a:ext>
              </a:extLst>
            </p:cNvPr>
            <p:cNvSpPr/>
            <p:nvPr/>
          </p:nvSpPr>
          <p:spPr>
            <a:xfrm>
              <a:off x="6495809" y="972469"/>
              <a:ext cx="2030972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b="1" dirty="0">
                  <a:solidFill>
                    <a:srgbClr val="00B050"/>
                  </a:solidFill>
                  <a:latin typeface="Calibri" charset="0"/>
                  <a:cs typeface="Calibri" charset="0"/>
                </a:rPr>
                <a:t>hands perform </a:t>
              </a:r>
            </a:p>
            <a:p>
              <a:pPr algn="ctr">
                <a:lnSpc>
                  <a:spcPts val="3000"/>
                </a:lnSpc>
              </a:pPr>
              <a:r>
                <a:rPr lang="en-US" sz="3600" b="1" dirty="0">
                  <a:solidFill>
                    <a:srgbClr val="00B050"/>
                  </a:solidFill>
                  <a:latin typeface="Calibri" charset="0"/>
                  <a:cs typeface="Calibri" charset="0"/>
                </a:rPr>
                <a:t>the same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E734DF0-958F-452A-8481-3CF21EE01E73}"/>
                </a:ext>
              </a:extLst>
            </p:cNvPr>
            <p:cNvSpPr/>
            <p:nvPr/>
          </p:nvSpPr>
          <p:spPr>
            <a:xfrm>
              <a:off x="6495809" y="3129576"/>
              <a:ext cx="2030972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b="1" dirty="0">
                  <a:solidFill>
                    <a:srgbClr val="00B050"/>
                  </a:solidFill>
                  <a:latin typeface="Calibri" charset="0"/>
                  <a:cs typeface="Calibri" charset="0"/>
                </a:rPr>
                <a:t>tracking transfers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6" name="Text Placeholder 1">
            <a:extLst>
              <a:ext uri="{FF2B5EF4-FFF2-40B4-BE49-F238E27FC236}">
                <a16:creationId xmlns:a16="http://schemas.microsoft.com/office/drawing/2014/main" id="{02D1D98D-C27A-4A81-9107-C47987CC6AE8}"/>
              </a:ext>
            </a:extLst>
          </p:cNvPr>
          <p:cNvSpPr txBox="1">
            <a:spLocks/>
          </p:cNvSpPr>
          <p:nvPr/>
        </p:nvSpPr>
        <p:spPr>
          <a:xfrm>
            <a:off x="0" y="84890"/>
            <a:ext cx="1996852" cy="78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30576D-E0CD-4449-82CF-B561BBB317C0}"/>
              </a:ext>
            </a:extLst>
          </p:cNvPr>
          <p:cNvGrpSpPr/>
          <p:nvPr/>
        </p:nvGrpSpPr>
        <p:grpSpPr>
          <a:xfrm>
            <a:off x="226063" y="1258503"/>
            <a:ext cx="1348736" cy="404103"/>
            <a:chOff x="685800" y="915181"/>
            <a:chExt cx="7915644" cy="237165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DB64CC7-B784-4CFA-AC2C-459BE2AA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85800" y="915182"/>
              <a:ext cx="3794646" cy="237165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EB36593-89A6-41CC-99B1-C12C2A62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806798" y="915181"/>
              <a:ext cx="3794646" cy="2371654"/>
            </a:xfrm>
            <a:prstGeom prst="rect">
              <a:avLst/>
            </a:prstGeom>
          </p:spPr>
        </p:pic>
      </p:grpSp>
      <p:pic>
        <p:nvPicPr>
          <p:cNvPr id="46" name="Graphic 45">
            <a:extLst>
              <a:ext uri="{FF2B5EF4-FFF2-40B4-BE49-F238E27FC236}">
                <a16:creationId xmlns:a16="http://schemas.microsoft.com/office/drawing/2014/main" id="{18BC9336-D895-4DEC-A9AC-E71AECB4C5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6365" y="3582974"/>
            <a:ext cx="646565" cy="40410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5BD0558-650F-4E73-AF6C-E4C26A81F9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2463" y="3582974"/>
            <a:ext cx="646565" cy="404103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A7B8526-7CDE-4B3A-BEC6-E8782C0D62FB}"/>
              </a:ext>
            </a:extLst>
          </p:cNvPr>
          <p:cNvSpPr txBox="1">
            <a:spLocks/>
          </p:cNvSpPr>
          <p:nvPr/>
        </p:nvSpPr>
        <p:spPr>
          <a:xfrm>
            <a:off x="2743200" y="6174941"/>
            <a:ext cx="6400799" cy="683059"/>
          </a:xfrm>
          <a:prstGeom prst="rect">
            <a:avLst/>
          </a:prstGeom>
          <a:solidFill>
            <a:srgbClr val="000000"/>
          </a:solidFill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Peterson, Howell, Roth, Burden </a:t>
            </a:r>
            <a:r>
              <a:rPr lang="en-US" sz="1600" i="1" dirty="0"/>
              <a:t>IEEE Tran Cybernetics </a:t>
            </a:r>
            <a:r>
              <a:rPr lang="en-US" sz="1600" dirty="0"/>
              <a:t>2021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Effect of Handedness on Learned Controllers and Sensorimotor Noise During Trajectory-Tracking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80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50DE64-F918-488B-BF1F-131E0891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0534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7C788-EE78-4EAE-BE4F-FCE52A14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671B3-C3FE-4D71-AD3D-3EB2074D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F40F7-10E2-4B6A-8199-FA93DA643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C91164B-8B88-4BB8-A3E2-4FE26BE5EAC9}"/>
              </a:ext>
            </a:extLst>
          </p:cNvPr>
          <p:cNvSpPr txBox="1">
            <a:spLocks/>
          </p:cNvSpPr>
          <p:nvPr/>
        </p:nvSpPr>
        <p:spPr>
          <a:xfrm>
            <a:off x="0" y="84890"/>
            <a:ext cx="1996852" cy="78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A345E5-31E0-4C75-B0A7-5EE2E93DA9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059" b="9345"/>
          <a:stretch/>
        </p:blipFill>
        <p:spPr>
          <a:xfrm>
            <a:off x="5634031" y="954128"/>
            <a:ext cx="3253502" cy="214061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C3F84D2-E4E5-496D-87AB-3450DBDF16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2328" b="9233"/>
          <a:stretch/>
        </p:blipFill>
        <p:spPr>
          <a:xfrm>
            <a:off x="5680482" y="3743028"/>
            <a:ext cx="3207051" cy="214323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D576196-C53E-4C22-A2A5-5DB9B53A6B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1434" b="10001"/>
          <a:stretch/>
        </p:blipFill>
        <p:spPr>
          <a:xfrm>
            <a:off x="2216509" y="952791"/>
            <a:ext cx="3239784" cy="212513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2C3BF8F-B4A6-403A-813D-BD27660E471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1857" b="10545"/>
          <a:stretch/>
        </p:blipFill>
        <p:spPr>
          <a:xfrm>
            <a:off x="2231993" y="3741691"/>
            <a:ext cx="3224302" cy="2112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A672315-3483-453E-99F5-FF3B9D57C0FF}"/>
                  </a:ext>
                </a:extLst>
              </p:cNvPr>
              <p:cNvSpPr/>
              <p:nvPr/>
            </p:nvSpPr>
            <p:spPr>
              <a:xfrm>
                <a:off x="6910775" y="2997083"/>
                <a:ext cx="7464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en-US" sz="44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altLang="en-US" sz="4400" b="0" kern="0" dirty="0">
                  <a:solidFill>
                    <a:schemeClr val="tx2"/>
                  </a:solidFill>
                  <a:latin typeface="+mj-lt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A672315-3483-453E-99F5-FF3B9D57C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75" y="2997083"/>
                <a:ext cx="746464" cy="769441"/>
              </a:xfrm>
              <a:prstGeom prst="rect">
                <a:avLst/>
              </a:prstGeom>
              <a:blipFill>
                <a:blip r:embed="rId14"/>
                <a:stretch>
                  <a:fillRect l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D05E597-5EAB-4B21-85F6-2671308A44BF}"/>
                  </a:ext>
                </a:extLst>
              </p:cNvPr>
              <p:cNvSpPr/>
              <p:nvPr/>
            </p:nvSpPr>
            <p:spPr>
              <a:xfrm>
                <a:off x="3529878" y="2997083"/>
                <a:ext cx="7464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en-US" sz="44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en-US" sz="4400" b="0" kern="0" dirty="0">
                  <a:solidFill>
                    <a:schemeClr val="tx2"/>
                  </a:solidFill>
                  <a:latin typeface="+mj-lt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D05E597-5EAB-4B21-85F6-2671308A4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78" y="2997083"/>
                <a:ext cx="746464" cy="769441"/>
              </a:xfrm>
              <a:prstGeom prst="rect">
                <a:avLst/>
              </a:prstGeom>
              <a:blipFill>
                <a:blip r:embed="rId15"/>
                <a:stretch>
                  <a:fillRect l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1D477B9-BE71-4137-8176-8C68C0F2BAD7}"/>
              </a:ext>
            </a:extLst>
          </p:cNvPr>
          <p:cNvGrpSpPr/>
          <p:nvPr/>
        </p:nvGrpSpPr>
        <p:grpSpPr>
          <a:xfrm>
            <a:off x="1684168" y="782161"/>
            <a:ext cx="752864" cy="2513340"/>
            <a:chOff x="1684168" y="665156"/>
            <a:chExt cx="752864" cy="251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A5A35FE-AD92-442E-9376-5C948A5A6BC7}"/>
                    </a:ext>
                  </a:extLst>
                </p:cNvPr>
                <p:cNvSpPr/>
                <p:nvPr/>
              </p:nvSpPr>
              <p:spPr>
                <a:xfrm>
                  <a:off x="1690568" y="2593721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A5A35FE-AD92-442E-9376-5C948A5A6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568" y="2593721"/>
                  <a:ext cx="74646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6A6D574-90AA-4035-BC75-B4AC3FF51602}"/>
                    </a:ext>
                  </a:extLst>
                </p:cNvPr>
                <p:cNvSpPr/>
                <p:nvPr/>
              </p:nvSpPr>
              <p:spPr>
                <a:xfrm>
                  <a:off x="1690568" y="1627422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6A6D574-90AA-4035-BC75-B4AC3FF516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568" y="1627422"/>
                  <a:ext cx="746464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FA4566-CC6C-4821-ACB8-6BA1DE682562}"/>
                    </a:ext>
                  </a:extLst>
                </p:cNvPr>
                <p:cNvSpPr/>
                <p:nvPr/>
              </p:nvSpPr>
              <p:spPr>
                <a:xfrm>
                  <a:off x="1684168" y="665156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FA4566-CC6C-4821-ACB8-6BA1DE6825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68" y="665156"/>
                  <a:ext cx="746464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ED0E6D-5906-4BA5-9E06-E5C428292987}"/>
              </a:ext>
            </a:extLst>
          </p:cNvPr>
          <p:cNvGrpSpPr/>
          <p:nvPr/>
        </p:nvGrpSpPr>
        <p:grpSpPr>
          <a:xfrm>
            <a:off x="1684168" y="3563089"/>
            <a:ext cx="752864" cy="2513340"/>
            <a:chOff x="1684168" y="665156"/>
            <a:chExt cx="752864" cy="251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923C7E0-1794-4DEF-8760-4AE4A12281F7}"/>
                    </a:ext>
                  </a:extLst>
                </p:cNvPr>
                <p:cNvSpPr/>
                <p:nvPr/>
              </p:nvSpPr>
              <p:spPr>
                <a:xfrm>
                  <a:off x="1690568" y="2593721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923C7E0-1794-4DEF-8760-4AE4A12281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568" y="2593721"/>
                  <a:ext cx="746464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B2F767D-4B32-40C2-A077-6D734130C3BE}"/>
                    </a:ext>
                  </a:extLst>
                </p:cNvPr>
                <p:cNvSpPr/>
                <p:nvPr/>
              </p:nvSpPr>
              <p:spPr>
                <a:xfrm>
                  <a:off x="1690568" y="1627422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B2F767D-4B32-40C2-A077-6D734130C3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568" y="1627422"/>
                  <a:ext cx="746464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46C2F82-3694-4EAD-8262-D8447DE2DB9E}"/>
                    </a:ext>
                  </a:extLst>
                </p:cNvPr>
                <p:cNvSpPr/>
                <p:nvPr/>
              </p:nvSpPr>
              <p:spPr>
                <a:xfrm>
                  <a:off x="1684168" y="665156"/>
                  <a:ext cx="7464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altLang="en-US" sz="3200" b="0" kern="0" dirty="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46C2F82-3694-4EAD-8262-D8447DE2D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68" y="665156"/>
                  <a:ext cx="746464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ounded Rectangle 40">
            <a:extLst>
              <a:ext uri="{FF2B5EF4-FFF2-40B4-BE49-F238E27FC236}">
                <a16:creationId xmlns:a16="http://schemas.microsoft.com/office/drawing/2014/main" id="{C9DBF7B8-789A-44F7-A9A6-5446B063BB4A}"/>
              </a:ext>
            </a:extLst>
          </p:cNvPr>
          <p:cNvSpPr/>
          <p:nvPr/>
        </p:nvSpPr>
        <p:spPr>
          <a:xfrm>
            <a:off x="2172189" y="738971"/>
            <a:ext cx="3344691" cy="522748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FA6274-50BF-4376-A553-A51C32D72E36}"/>
              </a:ext>
            </a:extLst>
          </p:cNvPr>
          <p:cNvSpPr/>
          <p:nvPr/>
        </p:nvSpPr>
        <p:spPr>
          <a:xfrm>
            <a:off x="2040136" y="222676"/>
            <a:ext cx="3608015" cy="516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00B050"/>
                </a:solidFill>
                <a:latin typeface="Calibri" charset="0"/>
                <a:cs typeface="Calibri" charset="0"/>
              </a:rPr>
              <a:t>feedback adapts …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7" name="Rounded Rectangle 40">
            <a:extLst>
              <a:ext uri="{FF2B5EF4-FFF2-40B4-BE49-F238E27FC236}">
                <a16:creationId xmlns:a16="http://schemas.microsoft.com/office/drawing/2014/main" id="{B19D12DA-7B89-4F9F-85C1-32F7D7A5C09B}"/>
              </a:ext>
            </a:extLst>
          </p:cNvPr>
          <p:cNvSpPr/>
          <p:nvPr/>
        </p:nvSpPr>
        <p:spPr>
          <a:xfrm>
            <a:off x="5603159" y="738971"/>
            <a:ext cx="3344691" cy="5227489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0D7036-DA81-405D-8D9E-4D61114BE129}"/>
              </a:ext>
            </a:extLst>
          </p:cNvPr>
          <p:cNvSpPr/>
          <p:nvPr/>
        </p:nvSpPr>
        <p:spPr>
          <a:xfrm>
            <a:off x="5471106" y="222676"/>
            <a:ext cx="3608015" cy="516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FF9933"/>
                </a:solidFill>
                <a:latin typeface="Calibri" charset="0"/>
                <a:cs typeface="Calibri" charset="0"/>
              </a:rPr>
              <a:t>… feedforward doesn’t</a:t>
            </a:r>
            <a:endParaRPr lang="en-US" sz="1200" dirty="0">
              <a:solidFill>
                <a:srgbClr val="FF9933"/>
              </a:solidFill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1EE20360-9A5C-4ADC-94F0-173BEE1AF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7" y="1555635"/>
            <a:ext cx="1756073" cy="7873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4800" b="1" dirty="0">
                <a:solidFill>
                  <a:srgbClr val="0432FF"/>
                </a:solidFill>
              </a:rPr>
              <a:t>L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0781AD-F6AC-4E16-9FA1-056322093D0C}"/>
                  </a:ext>
                </a:extLst>
              </p:cNvPr>
              <p:cNvSpPr/>
              <p:nvPr/>
            </p:nvSpPr>
            <p:spPr>
              <a:xfrm>
                <a:off x="25679" y="2162842"/>
                <a:ext cx="17560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0781AD-F6AC-4E16-9FA1-056322093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" y="2162842"/>
                <a:ext cx="175607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129F2C5E-708B-4AF7-BD6E-E4038A2D1C35}"/>
              </a:ext>
            </a:extLst>
          </p:cNvPr>
          <p:cNvSpPr txBox="1">
            <a:spLocks/>
          </p:cNvSpPr>
          <p:nvPr/>
        </p:nvSpPr>
        <p:spPr>
          <a:xfrm>
            <a:off x="25679" y="3862721"/>
            <a:ext cx="1757778" cy="78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432FF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542EBB-BF74-487C-9FE8-93A98AB490CD}"/>
                  </a:ext>
                </a:extLst>
              </p:cNvPr>
              <p:cNvSpPr/>
              <p:nvPr/>
            </p:nvSpPr>
            <p:spPr>
              <a:xfrm>
                <a:off x="0" y="4469928"/>
                <a:ext cx="1781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9)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542EBB-BF74-487C-9FE8-93A98AB49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9928"/>
                <a:ext cx="178175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E0D1701-975A-42A2-85CB-7C08E6CEF1B2}"/>
              </a:ext>
            </a:extLst>
          </p:cNvPr>
          <p:cNvGrpSpPr/>
          <p:nvPr/>
        </p:nvGrpSpPr>
        <p:grpSpPr>
          <a:xfrm>
            <a:off x="226063" y="1258503"/>
            <a:ext cx="1348736" cy="404103"/>
            <a:chOff x="685800" y="915181"/>
            <a:chExt cx="7915644" cy="2371655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F1560C5-930B-44F7-888F-FD2AE91E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85800" y="915182"/>
              <a:ext cx="3794646" cy="237165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CDD481A-D811-4694-98BF-FAF16083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806798" y="915181"/>
              <a:ext cx="3794646" cy="2371654"/>
            </a:xfrm>
            <a:prstGeom prst="rect">
              <a:avLst/>
            </a:prstGeom>
          </p:spPr>
        </p:pic>
      </p:grpSp>
      <p:pic>
        <p:nvPicPr>
          <p:cNvPr id="46" name="Graphic 45">
            <a:extLst>
              <a:ext uri="{FF2B5EF4-FFF2-40B4-BE49-F238E27FC236}">
                <a16:creationId xmlns:a16="http://schemas.microsoft.com/office/drawing/2014/main" id="{DBF976F6-392E-4274-8E36-4CABA86FEE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6365" y="3582974"/>
            <a:ext cx="646565" cy="40410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7B5F488-795C-4EAC-9218-FC1A41E077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2463" y="3582974"/>
            <a:ext cx="646565" cy="404103"/>
          </a:xfrm>
          <a:prstGeom prst="rect">
            <a:avLst/>
          </a:prstGeom>
        </p:spPr>
      </p:pic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7E37CE1-E250-43F7-820F-FF8F9BC2241F}"/>
              </a:ext>
            </a:extLst>
          </p:cNvPr>
          <p:cNvSpPr txBox="1">
            <a:spLocks/>
          </p:cNvSpPr>
          <p:nvPr/>
        </p:nvSpPr>
        <p:spPr>
          <a:xfrm>
            <a:off x="2743200" y="6174941"/>
            <a:ext cx="6400799" cy="683059"/>
          </a:xfrm>
          <a:prstGeom prst="rect">
            <a:avLst/>
          </a:prstGeom>
          <a:solidFill>
            <a:srgbClr val="000000"/>
          </a:solidFill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dirty="0" err="1"/>
              <a:t>Yamagami</a:t>
            </a:r>
            <a:r>
              <a:rPr lang="en-US" sz="1600" dirty="0"/>
              <a:t>, Peterson, Howell, Roth, Burden </a:t>
            </a:r>
            <a:r>
              <a:rPr lang="en-US" sz="1600" i="1" dirty="0"/>
              <a:t>IEEE Tran Cybernetics </a:t>
            </a:r>
            <a:r>
              <a:rPr lang="en-US" sz="1600" dirty="0"/>
              <a:t>2021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LucidaGrande" charset="0"/>
              <a:buNone/>
            </a:pPr>
            <a:r>
              <a:rPr lang="en-US" sz="1600" i="1" dirty="0"/>
              <a:t>Effect of Handedness on Learned Controllers and Sensorimotor Noise During Trajectory-Tracking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82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4390B6C-8B79-4DD6-9D10-4D327DA98F6A}"/>
              </a:ext>
            </a:extLst>
          </p:cNvPr>
          <p:cNvSpPr/>
          <p:nvPr/>
        </p:nvSpPr>
        <p:spPr>
          <a:xfrm>
            <a:off x="5145401" y="1899621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C117642-821B-4368-903F-6FDBAFAFD488}"/>
              </a:ext>
            </a:extLst>
          </p:cNvPr>
          <p:cNvSpPr/>
          <p:nvPr/>
        </p:nvSpPr>
        <p:spPr>
          <a:xfrm>
            <a:off x="6260138" y="1244991"/>
            <a:ext cx="1656096" cy="1803893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9FAD03-9BF9-4916-9D97-7E1BB14BBA67}"/>
              </a:ext>
            </a:extLst>
          </p:cNvPr>
          <p:cNvCxnSpPr>
            <a:cxnSpLocks/>
          </p:cNvCxnSpPr>
          <p:nvPr/>
        </p:nvCxnSpPr>
        <p:spPr>
          <a:xfrm>
            <a:off x="4355495" y="2174833"/>
            <a:ext cx="763446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571A9-28C5-4F3A-8029-04E7DB98FEE9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5687358" y="2170599"/>
            <a:ext cx="541957" cy="1302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5A1505-436A-4CE0-A1BC-C9FAA2A3B150}"/>
              </a:ext>
            </a:extLst>
          </p:cNvPr>
          <p:cNvSpPr/>
          <p:nvPr/>
        </p:nvSpPr>
        <p:spPr>
          <a:xfrm>
            <a:off x="165059" y="2556199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A95FFF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7339F-592A-4E79-A6B7-56F9450C22EA}"/>
              </a:ext>
            </a:extLst>
          </p:cNvPr>
          <p:cNvCxnSpPr/>
          <p:nvPr/>
        </p:nvCxnSpPr>
        <p:spPr>
          <a:xfrm>
            <a:off x="5419826" y="1407873"/>
            <a:ext cx="0" cy="49174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4CD8EB-737D-4DD1-8ECA-7E00DB2496CB}"/>
              </a:ext>
            </a:extLst>
          </p:cNvPr>
          <p:cNvSpPr/>
          <p:nvPr/>
        </p:nvSpPr>
        <p:spPr>
          <a:xfrm>
            <a:off x="5173482" y="915185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20038F-CAAC-4F7C-8E0B-2227C6F3AF09}"/>
              </a:ext>
            </a:extLst>
          </p:cNvPr>
          <p:cNvCxnSpPr>
            <a:cxnSpLocks/>
          </p:cNvCxnSpPr>
          <p:nvPr/>
        </p:nvCxnSpPr>
        <p:spPr>
          <a:xfrm>
            <a:off x="2081059" y="2859154"/>
            <a:ext cx="582711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1A2F9-54B1-462A-9E8F-5502A68366CB}"/>
              </a:ext>
            </a:extLst>
          </p:cNvPr>
          <p:cNvCxnSpPr/>
          <p:nvPr/>
        </p:nvCxnSpPr>
        <p:spPr>
          <a:xfrm>
            <a:off x="612393" y="2869792"/>
            <a:ext cx="73141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C941F0-A51B-4868-B0FC-A5C0CB4F4D21}"/>
              </a:ext>
            </a:extLst>
          </p:cNvPr>
          <p:cNvSpPr/>
          <p:nvPr/>
        </p:nvSpPr>
        <p:spPr>
          <a:xfrm>
            <a:off x="1302362" y="2586679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F90EB-94FC-43C4-9BFC-C179BD72E4D2}"/>
              </a:ext>
            </a:extLst>
          </p:cNvPr>
          <p:cNvSpPr/>
          <p:nvPr/>
        </p:nvSpPr>
        <p:spPr>
          <a:xfrm>
            <a:off x="1359714" y="2498483"/>
            <a:ext cx="721343" cy="721343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73D31108-AA03-4CC9-AE90-19154E27E258}"/>
              </a:ext>
            </a:extLst>
          </p:cNvPr>
          <p:cNvSpPr/>
          <p:nvPr/>
        </p:nvSpPr>
        <p:spPr>
          <a:xfrm>
            <a:off x="1475400" y="2796212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B7366E9E-DD84-435B-9A84-97176B99F84D}"/>
              </a:ext>
            </a:extLst>
          </p:cNvPr>
          <p:cNvSpPr/>
          <p:nvPr/>
        </p:nvSpPr>
        <p:spPr>
          <a:xfrm>
            <a:off x="2069585" y="2360157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69111CF-AD0A-48E5-812C-928794F65E6A}"/>
              </a:ext>
            </a:extLst>
          </p:cNvPr>
          <p:cNvCxnSpPr>
            <a:cxnSpLocks/>
          </p:cNvCxnSpPr>
          <p:nvPr/>
        </p:nvCxnSpPr>
        <p:spPr>
          <a:xfrm flipV="1">
            <a:off x="396164" y="1559287"/>
            <a:ext cx="2257840" cy="1027394"/>
          </a:xfrm>
          <a:prstGeom prst="bentConnector3">
            <a:avLst>
              <a:gd name="adj1" fmla="val -965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43048DA7-9B0A-443A-921D-D60E42D74BBB}"/>
              </a:ext>
            </a:extLst>
          </p:cNvPr>
          <p:cNvSpPr/>
          <p:nvPr/>
        </p:nvSpPr>
        <p:spPr>
          <a:xfrm>
            <a:off x="8388081" y="1878536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FD08B0-44CB-4E23-8ECC-106DE22EE90D}"/>
              </a:ext>
            </a:extLst>
          </p:cNvPr>
          <p:cNvCxnSpPr>
            <a:cxnSpLocks/>
          </p:cNvCxnSpPr>
          <p:nvPr/>
        </p:nvCxnSpPr>
        <p:spPr>
          <a:xfrm>
            <a:off x="7916233" y="2183627"/>
            <a:ext cx="471849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0AD7A-C101-419B-A872-BE6797E0410C}"/>
              </a:ext>
            </a:extLst>
          </p:cNvPr>
          <p:cNvSpPr/>
          <p:nvPr/>
        </p:nvSpPr>
        <p:spPr>
          <a:xfrm>
            <a:off x="0" y="594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3006F">
                    <a:lumMod val="40000"/>
                    <a:lumOff val="60000"/>
                  </a:srgbClr>
                </a:solidFill>
                <a:ea typeface="Calibri" charset="0"/>
                <a:cs typeface="Calibri" charset="0"/>
              </a:rPr>
              <a:t>humans </a:t>
            </a:r>
            <a:r>
              <a:rPr lang="en-US" sz="5400" b="1" dirty="0">
                <a:solidFill>
                  <a:schemeClr val="tx2"/>
                </a:solidFill>
                <a:ea typeface="Calibri" charset="0"/>
                <a:cs typeface="Calibri" charset="0"/>
              </a:rPr>
              <a:t>adapt to </a:t>
            </a:r>
            <a:r>
              <a:rPr lang="en-US" sz="5400" b="1" dirty="0">
                <a:solidFill>
                  <a:srgbClr val="FFC000"/>
                </a:solidFill>
                <a:ea typeface="Calibri" charset="0"/>
                <a:cs typeface="Calibri" charset="0"/>
              </a:rPr>
              <a:t>machines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08F7B155-0564-4AFC-8A12-D28F4AD82A72}"/>
              </a:ext>
            </a:extLst>
          </p:cNvPr>
          <p:cNvSpPr/>
          <p:nvPr/>
        </p:nvSpPr>
        <p:spPr>
          <a:xfrm>
            <a:off x="2654004" y="1244992"/>
            <a:ext cx="1688941" cy="1839426"/>
          </a:xfrm>
          <a:prstGeom prst="roundRect">
            <a:avLst>
              <a:gd name="adj" fmla="val 10265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>
                <a:solidFill>
                  <a:srgbClr val="A95FFF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32B85B70-12B9-4F25-9930-146F56D23C7A}"/>
              </a:ext>
            </a:extLst>
          </p:cNvPr>
          <p:cNvSpPr/>
          <p:nvPr/>
        </p:nvSpPr>
        <p:spPr>
          <a:xfrm>
            <a:off x="4549300" y="1656091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33006F">
                    <a:lumMod val="40000"/>
                    <a:lumOff val="60000"/>
                  </a:srgb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9B0F63E1-5158-4D19-9394-8423E2FE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397" y="4812217"/>
            <a:ext cx="2512072" cy="20282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13CC2AD-342D-4E94-A272-D789285C22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942564" y="3955745"/>
            <a:ext cx="2201436" cy="291836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21C8966-F0F5-4D9B-89BF-0D46AEC76F80}"/>
              </a:ext>
            </a:extLst>
          </p:cNvPr>
          <p:cNvGrpSpPr/>
          <p:nvPr/>
        </p:nvGrpSpPr>
        <p:grpSpPr>
          <a:xfrm>
            <a:off x="1463068" y="1244846"/>
            <a:ext cx="2881387" cy="4914497"/>
            <a:chOff x="1463068" y="1244846"/>
            <a:chExt cx="2881387" cy="49144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00FB03-E8DB-4296-AB5F-309A8FD5721C}"/>
                </a:ext>
              </a:extLst>
            </p:cNvPr>
            <p:cNvGrpSpPr/>
            <p:nvPr/>
          </p:nvGrpSpPr>
          <p:grpSpPr>
            <a:xfrm>
              <a:off x="1463068" y="3988208"/>
              <a:ext cx="1685544" cy="2171135"/>
              <a:chOff x="1463068" y="3988208"/>
              <a:chExt cx="1685544" cy="2171135"/>
            </a:xfrm>
          </p:grpSpPr>
          <p:sp>
            <p:nvSpPr>
              <p:cNvPr id="57" name="Cloud Callout 54">
                <a:extLst>
                  <a:ext uri="{FF2B5EF4-FFF2-40B4-BE49-F238E27FC236}">
                    <a16:creationId xmlns:a16="http://schemas.microsoft.com/office/drawing/2014/main" id="{7F70AE5D-99E0-4E27-BA18-0439AD5A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220272" y="4231004"/>
                <a:ext cx="2171135" cy="1685544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917215F-1312-4998-AA68-37168167B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1666965" y="4267552"/>
                <a:ext cx="1231558" cy="1632634"/>
              </a:xfrm>
              <a:prstGeom prst="rect">
                <a:avLst/>
              </a:prstGeom>
            </p:spPr>
          </p:pic>
        </p:grpSp>
        <p:sp>
          <p:nvSpPr>
            <p:cNvPr id="64" name="Rounded Rectangle 40">
              <a:extLst>
                <a:ext uri="{FF2B5EF4-FFF2-40B4-BE49-F238E27FC236}">
                  <a16:creationId xmlns:a16="http://schemas.microsoft.com/office/drawing/2014/main" id="{5C02BD44-D2B1-4F90-8F9A-35CC92966136}"/>
                </a:ext>
              </a:extLst>
            </p:cNvPr>
            <p:cNvSpPr/>
            <p:nvPr/>
          </p:nvSpPr>
          <p:spPr>
            <a:xfrm>
              <a:off x="2655514" y="1244846"/>
              <a:ext cx="1688941" cy="1839426"/>
            </a:xfrm>
            <a:prstGeom prst="roundRect">
              <a:avLst>
                <a:gd name="adj" fmla="val 10265"/>
              </a:avLst>
            </a:prstGeom>
            <a:solidFill>
              <a:srgbClr val="000000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(</a:t>
              </a:r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)</a:t>
              </a:r>
            </a:p>
          </p:txBody>
        </p:sp>
      </p:grpSp>
      <p:cxnSp>
        <p:nvCxnSpPr>
          <p:cNvPr id="40" name="Elbow Connector 37">
            <a:extLst>
              <a:ext uri="{FF2B5EF4-FFF2-40B4-BE49-F238E27FC236}">
                <a16:creationId xmlns:a16="http://schemas.microsoft.com/office/drawing/2014/main" id="{E4ADD473-D08F-49E0-9A61-C0CBD80713FB}"/>
              </a:ext>
            </a:extLst>
          </p:cNvPr>
          <p:cNvCxnSpPr/>
          <p:nvPr/>
        </p:nvCxnSpPr>
        <p:spPr>
          <a:xfrm rot="5400000">
            <a:off x="4742108" y="-603418"/>
            <a:ext cx="871957" cy="6912681"/>
          </a:xfrm>
          <a:prstGeom prst="bentConnector3">
            <a:avLst>
              <a:gd name="adj1" fmla="val 131336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44591D-686B-4BB0-9F05-D9F286AAFF49}"/>
              </a:ext>
            </a:extLst>
          </p:cNvPr>
          <p:cNvGrpSpPr/>
          <p:nvPr/>
        </p:nvGrpSpPr>
        <p:grpSpPr>
          <a:xfrm>
            <a:off x="-23648" y="3613611"/>
            <a:ext cx="9167648" cy="3237995"/>
            <a:chOff x="-23648" y="3613611"/>
            <a:chExt cx="9167648" cy="323799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09A4FAB-9BF0-4D48-A75C-ED4E44EE8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-259" t="6685" b="6246"/>
            <a:stretch/>
          </p:blipFill>
          <p:spPr>
            <a:xfrm>
              <a:off x="-23648" y="3666972"/>
              <a:ext cx="9167648" cy="318463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1C0644-A836-4B35-9BCD-E98F62DB21FE}"/>
                </a:ext>
              </a:extLst>
            </p:cNvPr>
            <p:cNvGrpSpPr/>
            <p:nvPr/>
          </p:nvGrpSpPr>
          <p:grpSpPr>
            <a:xfrm>
              <a:off x="1077582" y="3613611"/>
              <a:ext cx="2611180" cy="1424021"/>
              <a:chOff x="1077582" y="3613611"/>
              <a:chExt cx="2611180" cy="142402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ABF7D31-80D5-4A27-9B41-9E8D83F4F11C}"/>
                  </a:ext>
                </a:extLst>
              </p:cNvPr>
              <p:cNvSpPr/>
              <p:nvPr/>
            </p:nvSpPr>
            <p:spPr>
              <a:xfrm>
                <a:off x="1174303" y="4069181"/>
                <a:ext cx="185411" cy="210612"/>
              </a:xfrm>
              <a:prstGeom prst="rect">
                <a:avLst/>
              </a:prstGeom>
              <a:solidFill>
                <a:srgbClr val="BE5213"/>
              </a:solidFill>
              <a:ln w="28575">
                <a:solidFill>
                  <a:srgbClr val="FD6E1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FD83852-A163-45B2-8F34-FF58E9AB0662}"/>
                      </a:ext>
                    </a:extLst>
                  </p:cNvPr>
                  <p:cNvSpPr/>
                  <p:nvPr/>
                </p:nvSpPr>
                <p:spPr>
                  <a:xfrm>
                    <a:off x="1077582" y="3613611"/>
                    <a:ext cx="260721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en-US" sz="2400" b="0" i="1" kern="0" smtClean="0">
                              <a:solidFill>
                                <a:srgbClr val="FD6E1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altLang="en-US" sz="24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b="0" i="1" kern="0" smtClean="0">
                              <a:solidFill>
                                <a:srgbClr val="FD6E1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2400" b="0" i="1" kern="0" smtClean="0">
                                  <a:solidFill>
                                    <a:srgbClr val="FD6E19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400" b="0" i="1" kern="0" smtClean="0">
                              <a:solidFill>
                                <a:srgbClr val="FD6E1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2400" b="0" i="1" kern="0" smtClean="0">
                              <a:solidFill>
                                <a:srgbClr val="FD6E1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1000" i="1" dirty="0">
                      <a:solidFill>
                        <a:srgbClr val="FD6E19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FD83852-A163-45B2-8F34-FF58E9AB06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7582" y="3613611"/>
                    <a:ext cx="2607213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DF7EE75-78EF-4D0B-AAAB-1BEA1EC120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1415" y="4154261"/>
                <a:ext cx="502292" cy="2061"/>
              </a:xfrm>
              <a:prstGeom prst="line">
                <a:avLst/>
              </a:prstGeom>
              <a:ln w="38100" cap="flat" cmpd="sng" algn="ctr">
                <a:solidFill>
                  <a:srgbClr val="FD6E19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35DA80B-59CB-4E46-A43E-A64F0CF4E491}"/>
                  </a:ext>
                </a:extLst>
              </p:cNvPr>
              <p:cNvSpPr/>
              <p:nvPr/>
            </p:nvSpPr>
            <p:spPr>
              <a:xfrm>
                <a:off x="1169512" y="4827020"/>
                <a:ext cx="185411" cy="210612"/>
              </a:xfrm>
              <a:prstGeom prst="rect">
                <a:avLst/>
              </a:prstGeom>
              <a:solidFill>
                <a:srgbClr val="BF9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C1BCDAD2-4F3A-4808-ABFA-3C67DE1E2244}"/>
                      </a:ext>
                    </a:extLst>
                  </p:cNvPr>
                  <p:cNvSpPr/>
                  <p:nvPr/>
                </p:nvSpPr>
                <p:spPr>
                  <a:xfrm>
                    <a:off x="1081549" y="4386630"/>
                    <a:ext cx="260721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en-US" sz="24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altLang="en-US" sz="24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en-US" altLang="en-US" sz="2400" b="0" i="1" kern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kern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400" b="0" i="1" kern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en-US" sz="24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1000" i="1" dirty="0">
                      <a:solidFill>
                        <a:srgbClr val="FD6E19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C1BCDAD2-4F3A-4808-ABFA-3C67DE1E22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549" y="4386630"/>
                    <a:ext cx="260721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88E2FC6-DCAC-454D-95E9-06D3F57165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296" y="4957233"/>
                <a:ext cx="502292" cy="2061"/>
              </a:xfrm>
              <a:prstGeom prst="line">
                <a:avLst/>
              </a:prstGeom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2390F1-FCBB-4A14-B708-5397227DF632}"/>
              </a:ext>
            </a:extLst>
          </p:cNvPr>
          <p:cNvGrpSpPr/>
          <p:nvPr/>
        </p:nvGrpSpPr>
        <p:grpSpPr>
          <a:xfrm>
            <a:off x="2655514" y="1244846"/>
            <a:ext cx="5262204" cy="1839426"/>
            <a:chOff x="2655514" y="1244846"/>
            <a:chExt cx="5262204" cy="1839426"/>
          </a:xfrm>
        </p:grpSpPr>
        <p:sp>
          <p:nvSpPr>
            <p:cNvPr id="95" name="Rounded Rectangle 40">
              <a:extLst>
                <a:ext uri="{FF2B5EF4-FFF2-40B4-BE49-F238E27FC236}">
                  <a16:creationId xmlns:a16="http://schemas.microsoft.com/office/drawing/2014/main" id="{B3053B74-9A61-404F-BDBA-5C769C49BDD6}"/>
                </a:ext>
              </a:extLst>
            </p:cNvPr>
            <p:cNvSpPr/>
            <p:nvPr/>
          </p:nvSpPr>
          <p:spPr>
            <a:xfrm>
              <a:off x="2655514" y="1244846"/>
              <a:ext cx="1688941" cy="1839426"/>
            </a:xfrm>
            <a:prstGeom prst="roundRect">
              <a:avLst>
                <a:gd name="adj" fmla="val 10265"/>
              </a:avLst>
            </a:prstGeom>
            <a:solidFill>
              <a:srgbClr val="000000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(</a:t>
              </a:r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)</a:t>
              </a:r>
            </a:p>
            <a:p>
              <a:pPr algn="ctr" defTabSz="457200"/>
              <a:r>
                <a:rPr lang="en-US" sz="3600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vs.</a:t>
              </a:r>
            </a:p>
            <a:p>
              <a:pPr algn="ctr" defTabSz="457200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(</a:t>
              </a:r>
              <a:r>
                <a:rPr lang="en-US" sz="3600" i="1" dirty="0">
                  <a:solidFill>
                    <a:srgbClr val="FD6E19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)</a:t>
              </a:r>
            </a:p>
          </p:txBody>
        </p:sp>
        <p:sp>
          <p:nvSpPr>
            <p:cNvPr id="96" name="Rounded Rectangle 20">
              <a:extLst>
                <a:ext uri="{FF2B5EF4-FFF2-40B4-BE49-F238E27FC236}">
                  <a16:creationId xmlns:a16="http://schemas.microsoft.com/office/drawing/2014/main" id="{694C27BF-6147-480B-98FA-D4BDA5A8A648}"/>
                </a:ext>
              </a:extLst>
            </p:cNvPr>
            <p:cNvSpPr/>
            <p:nvPr/>
          </p:nvSpPr>
          <p:spPr>
            <a:xfrm>
              <a:off x="6261622" y="1247137"/>
              <a:ext cx="1656096" cy="1803893"/>
            </a:xfrm>
            <a:prstGeom prst="roundRect">
              <a:avLst/>
            </a:prstGeom>
            <a:solidFill>
              <a:srgbClr val="000000"/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</a:p>
            <a:p>
              <a:pPr algn="ctr" defTabSz="457200"/>
              <a:r>
                <a:rPr lang="en-US" sz="3600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vs.</a:t>
              </a:r>
            </a:p>
            <a:p>
              <a:pPr algn="ctr" defTabSz="457200"/>
              <a:r>
                <a:rPr lang="en-US" sz="3600" i="1" dirty="0">
                  <a:solidFill>
                    <a:srgbClr val="FD6E19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0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49" y="1750730"/>
            <a:ext cx="2675938" cy="26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xo-pass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461" y="1612116"/>
            <a:ext cx="1738192" cy="292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1A6E50-0BF1-4544-8F7D-E0D0457F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b="882"/>
          <a:stretch/>
        </p:blipFill>
        <p:spPr>
          <a:xfrm>
            <a:off x="302002" y="1866824"/>
            <a:ext cx="3506338" cy="24675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1DC7213-8D7C-4AC3-8B1F-3D1BBD300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4096490"/>
            <a:ext cx="9144000" cy="2072640"/>
          </a:xfrm>
        </p:spPr>
        <p:txBody>
          <a:bodyPr anchor="b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Hannaford, Rosen, Friedman, King, Roan, Cheng, </a:t>
            </a:r>
            <a:r>
              <a:rPr lang="en-US" sz="1600" dirty="0" err="1"/>
              <a:t>Glozman</a:t>
            </a:r>
            <a:r>
              <a:rPr lang="en-US" sz="1600" dirty="0"/>
              <a:t>, Ma, </a:t>
            </a:r>
            <a:r>
              <a:rPr lang="en-US" sz="1600" dirty="0" err="1"/>
              <a:t>Kosari</a:t>
            </a:r>
            <a:r>
              <a:rPr lang="en-US" sz="1600" dirty="0"/>
              <a:t>, White </a:t>
            </a:r>
            <a:r>
              <a:rPr lang="en-US" sz="1600" i="1" dirty="0"/>
              <a:t>IEEE Tran Biomed </a:t>
            </a:r>
            <a:r>
              <a:rPr lang="en-US" sz="1600" i="1" dirty="0" err="1"/>
              <a:t>Eng</a:t>
            </a:r>
            <a:r>
              <a:rPr lang="en-US" sz="1600" dirty="0"/>
              <a:t> 2013 </a:t>
            </a:r>
            <a:r>
              <a:rPr lang="en-US" sz="1600" i="1" dirty="0"/>
              <a:t>Raven-II: An Open Platform for Surgical Robotics Research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Wodlinger</a:t>
            </a:r>
            <a:r>
              <a:rPr lang="en-US" sz="1600" dirty="0"/>
              <a:t>, Downey, Tyler-</a:t>
            </a:r>
            <a:r>
              <a:rPr lang="en-US" sz="1600" dirty="0" err="1"/>
              <a:t>Kabara</a:t>
            </a:r>
            <a:r>
              <a:rPr lang="en-US" sz="1600" dirty="0"/>
              <a:t>, Schwartz, </a:t>
            </a:r>
            <a:r>
              <a:rPr lang="en-US" sz="1600" dirty="0" err="1"/>
              <a:t>Boninger</a:t>
            </a:r>
            <a:r>
              <a:rPr lang="en-US" sz="1600" dirty="0"/>
              <a:t>, </a:t>
            </a:r>
            <a:r>
              <a:rPr lang="en-US" sz="1600" dirty="0" err="1"/>
              <a:t>Collinger</a:t>
            </a:r>
            <a:r>
              <a:rPr lang="en-US" sz="1600" dirty="0"/>
              <a:t> </a:t>
            </a:r>
            <a:r>
              <a:rPr lang="en-US" sz="1600" i="1" dirty="0"/>
              <a:t>J Neural </a:t>
            </a:r>
            <a:r>
              <a:rPr lang="en-US" sz="1600" i="1" dirty="0" err="1"/>
              <a:t>Eng</a:t>
            </a:r>
            <a:r>
              <a:rPr lang="en-US" sz="1600" dirty="0"/>
              <a:t> 2015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Ten-Dimensional Anthropomorphic Arm Control in a Human Brain-Machine Interface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Collins, Wiggin, Sawicki </a:t>
            </a:r>
            <a:r>
              <a:rPr lang="en-US" sz="1600" i="1" dirty="0"/>
              <a:t>Nature </a:t>
            </a:r>
            <a:r>
              <a:rPr lang="en-US" sz="1600" dirty="0"/>
              <a:t>2015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Reducing the Energy Cost of Human Walking Using an Unpowered Exoskeleton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CA75E66-75C1-4FDC-B664-F90A85CC0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2808"/>
            <a:ext cx="9144000" cy="1499308"/>
          </a:xfrm>
        </p:spPr>
        <p:txBody>
          <a:bodyPr>
            <a:noAutofit/>
          </a:bodyPr>
          <a:lstStyle/>
          <a:p>
            <a:r>
              <a:rPr lang="en-US" sz="4000" dirty="0"/>
              <a:t>human interaction with the physical world </a:t>
            </a:r>
          </a:p>
          <a:p>
            <a:r>
              <a:rPr lang="en-US" sz="4000" dirty="0"/>
              <a:t>is increasingly mediated by machines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2A713C-4595-41A0-B7F7-979AC2B4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461213" y="2145626"/>
            <a:ext cx="10058400" cy="1808854"/>
          </a:xfr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sz="4400" b="1" dirty="0"/>
              <a:t>how can we enable </a:t>
            </a:r>
            <a:r>
              <a:rPr lang="en-US" sz="4400" b="1" dirty="0">
                <a:solidFill>
                  <a:srgbClr val="A95FFF"/>
                </a:solidFill>
              </a:rPr>
              <a:t>human</a:t>
            </a:r>
            <a:r>
              <a:rPr lang="en-US" sz="4400" b="1" dirty="0"/>
              <a:t>/</a:t>
            </a:r>
            <a:r>
              <a:rPr lang="en-US" sz="4400" b="1" dirty="0">
                <a:solidFill>
                  <a:srgbClr val="FFC000"/>
                </a:solidFill>
              </a:rPr>
              <a:t>machine</a:t>
            </a:r>
            <a:r>
              <a:rPr lang="en-US" sz="4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en-US" sz="4400" b="1" dirty="0"/>
              <a:t>collaborative learning and control?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D32E91-8B45-44C9-B27E-A95973F4AF62}"/>
              </a:ext>
            </a:extLst>
          </p:cNvPr>
          <p:cNvSpPr txBox="1">
            <a:spLocks/>
          </p:cNvSpPr>
          <p:nvPr/>
        </p:nvSpPr>
        <p:spPr>
          <a:xfrm>
            <a:off x="2041364" y="6174941"/>
            <a:ext cx="7102636" cy="683059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LucidaGrande" charset="0"/>
              <a:buNone/>
            </a:pPr>
            <a:r>
              <a:rPr lang="en-US" sz="1600"/>
              <a:t>Nothwang, Robinson, Burden, McCourt, Curtis </a:t>
            </a:r>
            <a:r>
              <a:rPr lang="en-US" sz="1600" i="1"/>
              <a:t>IEEE Resilience Week</a:t>
            </a:r>
            <a:r>
              <a:rPr lang="en-US" sz="1600"/>
              <a:t> 2016</a:t>
            </a:r>
          </a:p>
          <a:p>
            <a:pPr marL="0" indent="0">
              <a:spcBef>
                <a:spcPts val="0"/>
              </a:spcBef>
              <a:buFont typeface="LucidaGrande" charset="0"/>
              <a:buNone/>
            </a:pPr>
            <a:r>
              <a:rPr lang="en-US" sz="1600" i="1"/>
              <a:t>The Human Should be Part of the Control Loop?</a:t>
            </a:r>
            <a:endParaRPr lang="en-US" sz="16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19688E-EEAC-4992-AEFE-95A09EE832E9}"/>
              </a:ext>
            </a:extLst>
          </p:cNvPr>
          <p:cNvGrpSpPr/>
          <p:nvPr/>
        </p:nvGrpSpPr>
        <p:grpSpPr>
          <a:xfrm>
            <a:off x="0" y="6171871"/>
            <a:ext cx="2041364" cy="688870"/>
            <a:chOff x="0" y="6171871"/>
            <a:chExt cx="2041364" cy="6888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E7644-F144-4C57-8694-10FD101AB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64" y="6174941"/>
              <a:ext cx="685800" cy="685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EF1D02-E2E2-4B91-AB19-66B0FC44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1871"/>
              <a:ext cx="685800" cy="685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927D56-D8B8-4861-894E-8160BDD8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1722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8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6739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7030A0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machine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5C66A-B752-4892-81FE-E17EEC16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052805" y="1020573"/>
            <a:ext cx="2930110" cy="388434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CC626F3-261C-4335-AEBB-492B6821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6359" y="2090024"/>
            <a:ext cx="3343567" cy="269962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6929C1B-57D0-4217-920A-C813F9EEC748}"/>
              </a:ext>
            </a:extLst>
          </p:cNvPr>
          <p:cNvGrpSpPr/>
          <p:nvPr/>
        </p:nvGrpSpPr>
        <p:grpSpPr>
          <a:xfrm>
            <a:off x="0" y="993268"/>
            <a:ext cx="4762072" cy="4542611"/>
            <a:chOff x="0" y="1540537"/>
            <a:chExt cx="4762072" cy="4542611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A480AFA7-56A2-419F-B221-205B05FC900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535879"/>
              <a:ext cx="4762072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humans learn models of machines …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55E6AC-E8C4-49D2-9D6B-65DA49558566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47" name="Cloud Callout 54">
                <a:extLst>
                  <a:ext uri="{FF2B5EF4-FFF2-40B4-BE49-F238E27FC236}">
                    <a16:creationId xmlns:a16="http://schemas.microsoft.com/office/drawing/2014/main" id="{ECCB0304-B988-417C-BA4C-4F1700D7B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78BCE64-9E82-4142-9E64-BD2B73BDDB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0EB698-1A09-4008-9A5D-90B7BAD1ACC1}"/>
              </a:ext>
            </a:extLst>
          </p:cNvPr>
          <p:cNvGrpSpPr/>
          <p:nvPr/>
        </p:nvGrpSpPr>
        <p:grpSpPr>
          <a:xfrm>
            <a:off x="4443232" y="2045438"/>
            <a:ext cx="4700768" cy="3490441"/>
            <a:chOff x="4443232" y="2592707"/>
            <a:chExt cx="4700768" cy="3490441"/>
          </a:xfrm>
        </p:grpSpPr>
        <p:sp>
          <p:nvSpPr>
            <p:cNvPr id="50" name="Text Placeholder 3">
              <a:extLst>
                <a:ext uri="{FF2B5EF4-FFF2-40B4-BE49-F238E27FC236}">
                  <a16:creationId xmlns:a16="http://schemas.microsoft.com/office/drawing/2014/main" id="{448EC70E-E210-43D5-8782-D44FF13B7307}"/>
                </a:ext>
              </a:extLst>
            </p:cNvPr>
            <p:cNvSpPr txBox="1">
              <a:spLocks/>
            </p:cNvSpPr>
            <p:nvPr/>
          </p:nvSpPr>
          <p:spPr>
            <a:xfrm>
              <a:off x="4451682" y="5535879"/>
              <a:ext cx="4692318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999999">
                      <a:lumMod val="75000"/>
                    </a:srgbClr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… so machines should learn models of humans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C8B281-9C90-4606-AB76-40A40CAB6E4F}"/>
                </a:ext>
              </a:extLst>
            </p:cNvPr>
            <p:cNvGrpSpPr/>
            <p:nvPr/>
          </p:nvGrpSpPr>
          <p:grpSpPr>
            <a:xfrm>
              <a:off x="4443232" y="2592707"/>
              <a:ext cx="2574934" cy="1965946"/>
              <a:chOff x="4443232" y="2592707"/>
              <a:chExt cx="2574934" cy="1965946"/>
            </a:xfrm>
          </p:grpSpPr>
          <p:sp>
            <p:nvSpPr>
              <p:cNvPr id="52" name="Cloud Callout 54">
                <a:extLst>
                  <a:ext uri="{FF2B5EF4-FFF2-40B4-BE49-F238E27FC236}">
                    <a16:creationId xmlns:a16="http://schemas.microsoft.com/office/drawing/2014/main" id="{501FB6F2-63B5-4699-8365-31A592C7B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solidFill>
                <a:schemeClr val="tx2"/>
              </a:solidFill>
              <a:ln w="381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90E3F5BF-17FA-4C74-B290-39DFE2A00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3600" b="0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takeaway: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humans learn to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charset="0"/>
                      </a:rPr>
                      <m:t>≈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invert machine dynamics</a:t>
                </a:r>
              </a:p>
            </p:txBody>
          </p:sp>
        </mc:Choice>
        <mc:Fallback xmlns="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  <a:blipFill>
                <a:blip r:embed="rId5"/>
                <a:stretch>
                  <a:fillRect l="-2433" t="-13208" r="-4481" b="-2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8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6739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7030A0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machine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480AFA7-56A2-419F-B221-205B05FC9008}"/>
              </a:ext>
            </a:extLst>
          </p:cNvPr>
          <p:cNvSpPr txBox="1">
            <a:spLocks/>
          </p:cNvSpPr>
          <p:nvPr/>
        </p:nvSpPr>
        <p:spPr>
          <a:xfrm>
            <a:off x="0" y="4988610"/>
            <a:ext cx="4762072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humans learn models of machines …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48EC70E-E210-43D5-8782-D44FF13B7307}"/>
              </a:ext>
            </a:extLst>
          </p:cNvPr>
          <p:cNvSpPr txBox="1">
            <a:spLocks/>
          </p:cNvSpPr>
          <p:nvPr/>
        </p:nvSpPr>
        <p:spPr>
          <a:xfrm>
            <a:off x="4451682" y="4988610"/>
            <a:ext cx="4692318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… so machines should learn models of humans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3600" b="0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takeaway: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humans learn to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charset="0"/>
                      </a:rPr>
                      <m:t>≈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in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vert machine dynamics</a:t>
                </a:r>
              </a:p>
            </p:txBody>
          </p:sp>
        </mc:Choice>
        <mc:Fallback xmlns="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  <a:blipFill>
                <a:blip r:embed="rId2"/>
                <a:stretch>
                  <a:fillRect l="-2433" t="-13208" r="-4481" b="-2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10ABD37-721A-42B8-A13F-3E2F1D94477A}"/>
              </a:ext>
            </a:extLst>
          </p:cNvPr>
          <p:cNvGrpSpPr/>
          <p:nvPr/>
        </p:nvGrpSpPr>
        <p:grpSpPr>
          <a:xfrm>
            <a:off x="256359" y="995311"/>
            <a:ext cx="4118398" cy="3796376"/>
            <a:chOff x="256359" y="1540537"/>
            <a:chExt cx="4118398" cy="379637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D25FD26-FA83-40F0-A903-0957A141C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6359" y="2637293"/>
              <a:ext cx="3343567" cy="269962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332580-CD57-4782-B885-89DF1F5777BE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21" name="Cloud Callout 54">
                <a:extLst>
                  <a:ext uri="{FF2B5EF4-FFF2-40B4-BE49-F238E27FC236}">
                    <a16:creationId xmlns:a16="http://schemas.microsoft.com/office/drawing/2014/main" id="{8F338660-7B18-4D02-ABB9-E97DA49C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93885CC-4568-4CE1-8B6F-33F5B4F851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786B7-32F7-46DF-B44D-B4559DD767E7}"/>
              </a:ext>
            </a:extLst>
          </p:cNvPr>
          <p:cNvGrpSpPr/>
          <p:nvPr/>
        </p:nvGrpSpPr>
        <p:grpSpPr>
          <a:xfrm>
            <a:off x="4443232" y="1022616"/>
            <a:ext cx="4539683" cy="3884349"/>
            <a:chOff x="4443232" y="1567842"/>
            <a:chExt cx="4539683" cy="38843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1C4323-30FE-48CF-BB70-CE349E165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6052805" y="1567842"/>
              <a:ext cx="2930110" cy="3884349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DAC640-AAD6-46F2-97DE-6CC6F496FC81}"/>
                </a:ext>
              </a:extLst>
            </p:cNvPr>
            <p:cNvGrpSpPr/>
            <p:nvPr/>
          </p:nvGrpSpPr>
          <p:grpSpPr>
            <a:xfrm>
              <a:off x="4443232" y="2592707"/>
              <a:ext cx="2574934" cy="1965946"/>
              <a:chOff x="4443232" y="2592707"/>
              <a:chExt cx="2574934" cy="1965946"/>
            </a:xfrm>
          </p:grpSpPr>
          <p:sp>
            <p:nvSpPr>
              <p:cNvPr id="26" name="Cloud Callout 54">
                <a:extLst>
                  <a:ext uri="{FF2B5EF4-FFF2-40B4-BE49-F238E27FC236}">
                    <a16:creationId xmlns:a16="http://schemas.microsoft.com/office/drawing/2014/main" id="{438A90DF-BDAD-4F89-8C22-65505B85B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189CA337-1455-4EA8-A20A-31F7E364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125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4390B6C-8B79-4DD6-9D10-4D327DA98F6A}"/>
              </a:ext>
            </a:extLst>
          </p:cNvPr>
          <p:cNvSpPr/>
          <p:nvPr/>
        </p:nvSpPr>
        <p:spPr>
          <a:xfrm>
            <a:off x="5145401" y="1899621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C117642-821B-4368-903F-6FDBAFAFD488}"/>
              </a:ext>
            </a:extLst>
          </p:cNvPr>
          <p:cNvSpPr/>
          <p:nvPr/>
        </p:nvSpPr>
        <p:spPr>
          <a:xfrm>
            <a:off x="6260138" y="1244991"/>
            <a:ext cx="1656096" cy="1803893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9FAD03-9BF9-4916-9D97-7E1BB14BBA67}"/>
              </a:ext>
            </a:extLst>
          </p:cNvPr>
          <p:cNvCxnSpPr>
            <a:cxnSpLocks/>
          </p:cNvCxnSpPr>
          <p:nvPr/>
        </p:nvCxnSpPr>
        <p:spPr>
          <a:xfrm>
            <a:off x="4355495" y="2174833"/>
            <a:ext cx="763446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571A9-28C5-4F3A-8029-04E7DB98FEE9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5687358" y="2170599"/>
            <a:ext cx="541957" cy="1302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5A1505-436A-4CE0-A1BC-C9FAA2A3B150}"/>
              </a:ext>
            </a:extLst>
          </p:cNvPr>
          <p:cNvSpPr/>
          <p:nvPr/>
        </p:nvSpPr>
        <p:spPr>
          <a:xfrm>
            <a:off x="165059" y="2556199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A95FFF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7339F-592A-4E79-A6B7-56F9450C22EA}"/>
              </a:ext>
            </a:extLst>
          </p:cNvPr>
          <p:cNvCxnSpPr/>
          <p:nvPr/>
        </p:nvCxnSpPr>
        <p:spPr>
          <a:xfrm>
            <a:off x="5419826" y="1407873"/>
            <a:ext cx="0" cy="49174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4CD8EB-737D-4DD1-8ECA-7E00DB2496CB}"/>
              </a:ext>
            </a:extLst>
          </p:cNvPr>
          <p:cNvSpPr/>
          <p:nvPr/>
        </p:nvSpPr>
        <p:spPr>
          <a:xfrm>
            <a:off x="5173482" y="915185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20038F-CAAC-4F7C-8E0B-2227C6F3AF09}"/>
              </a:ext>
            </a:extLst>
          </p:cNvPr>
          <p:cNvCxnSpPr>
            <a:cxnSpLocks/>
          </p:cNvCxnSpPr>
          <p:nvPr/>
        </p:nvCxnSpPr>
        <p:spPr>
          <a:xfrm>
            <a:off x="2081059" y="2859154"/>
            <a:ext cx="582711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1A2F9-54B1-462A-9E8F-5502A68366CB}"/>
              </a:ext>
            </a:extLst>
          </p:cNvPr>
          <p:cNvCxnSpPr/>
          <p:nvPr/>
        </p:nvCxnSpPr>
        <p:spPr>
          <a:xfrm>
            <a:off x="612393" y="2869792"/>
            <a:ext cx="73141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C941F0-A51B-4868-B0FC-A5C0CB4F4D21}"/>
              </a:ext>
            </a:extLst>
          </p:cNvPr>
          <p:cNvSpPr/>
          <p:nvPr/>
        </p:nvSpPr>
        <p:spPr>
          <a:xfrm>
            <a:off x="1302362" y="2586679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F90EB-94FC-43C4-9BFC-C179BD72E4D2}"/>
              </a:ext>
            </a:extLst>
          </p:cNvPr>
          <p:cNvSpPr/>
          <p:nvPr/>
        </p:nvSpPr>
        <p:spPr>
          <a:xfrm>
            <a:off x="1359714" y="2498483"/>
            <a:ext cx="721343" cy="721343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73D31108-AA03-4CC9-AE90-19154E27E258}"/>
              </a:ext>
            </a:extLst>
          </p:cNvPr>
          <p:cNvSpPr/>
          <p:nvPr/>
        </p:nvSpPr>
        <p:spPr>
          <a:xfrm>
            <a:off x="1475400" y="2796212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B7366E9E-DD84-435B-9A84-97176B99F84D}"/>
              </a:ext>
            </a:extLst>
          </p:cNvPr>
          <p:cNvSpPr/>
          <p:nvPr/>
        </p:nvSpPr>
        <p:spPr>
          <a:xfrm>
            <a:off x="2069585" y="2360157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69111CF-AD0A-48E5-812C-928794F65E6A}"/>
              </a:ext>
            </a:extLst>
          </p:cNvPr>
          <p:cNvCxnSpPr>
            <a:cxnSpLocks/>
          </p:cNvCxnSpPr>
          <p:nvPr/>
        </p:nvCxnSpPr>
        <p:spPr>
          <a:xfrm flipV="1">
            <a:off x="396164" y="1559287"/>
            <a:ext cx="2257840" cy="1027394"/>
          </a:xfrm>
          <a:prstGeom prst="bentConnector3">
            <a:avLst>
              <a:gd name="adj1" fmla="val -965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43048DA7-9B0A-443A-921D-D60E42D74BBB}"/>
              </a:ext>
            </a:extLst>
          </p:cNvPr>
          <p:cNvSpPr/>
          <p:nvPr/>
        </p:nvSpPr>
        <p:spPr>
          <a:xfrm>
            <a:off x="8388081" y="1878536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40" name="Elbow Connector 37">
            <a:extLst>
              <a:ext uri="{FF2B5EF4-FFF2-40B4-BE49-F238E27FC236}">
                <a16:creationId xmlns:a16="http://schemas.microsoft.com/office/drawing/2014/main" id="{E4ADD473-D08F-49E0-9A61-C0CBD80713FB}"/>
              </a:ext>
            </a:extLst>
          </p:cNvPr>
          <p:cNvCxnSpPr/>
          <p:nvPr/>
        </p:nvCxnSpPr>
        <p:spPr>
          <a:xfrm rot="5400000">
            <a:off x="4742108" y="-603418"/>
            <a:ext cx="871957" cy="6912681"/>
          </a:xfrm>
          <a:prstGeom prst="bentConnector3">
            <a:avLst>
              <a:gd name="adj1" fmla="val 131336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FD08B0-44CB-4E23-8ECC-106DE22EE90D}"/>
              </a:ext>
            </a:extLst>
          </p:cNvPr>
          <p:cNvCxnSpPr>
            <a:cxnSpLocks/>
          </p:cNvCxnSpPr>
          <p:nvPr/>
        </p:nvCxnSpPr>
        <p:spPr>
          <a:xfrm>
            <a:off x="7916233" y="2183627"/>
            <a:ext cx="471849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0AD7A-C101-419B-A872-BE6797E0410C}"/>
              </a:ext>
            </a:extLst>
          </p:cNvPr>
          <p:cNvSpPr/>
          <p:nvPr/>
        </p:nvSpPr>
        <p:spPr>
          <a:xfrm>
            <a:off x="0" y="594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3006F">
                    <a:lumMod val="40000"/>
                    <a:lumOff val="60000"/>
                  </a:srgbClr>
                </a:solidFill>
                <a:ea typeface="Calibri" charset="0"/>
                <a:cs typeface="Calibri" charset="0"/>
              </a:rPr>
              <a:t>human</a:t>
            </a:r>
            <a:r>
              <a:rPr lang="en-US" sz="5400" b="1" dirty="0">
                <a:solidFill>
                  <a:srgbClr val="FFFFFF"/>
                </a:solidFill>
                <a:ea typeface="Calibri" charset="0"/>
                <a:cs typeface="Calibri" charset="0"/>
              </a:rPr>
              <a:t>/</a:t>
            </a:r>
            <a:r>
              <a:rPr lang="en-US" sz="5400" b="1" dirty="0">
                <a:solidFill>
                  <a:srgbClr val="FFC000"/>
                </a:solidFill>
                <a:ea typeface="Calibri" charset="0"/>
                <a:cs typeface="Calibri" charset="0"/>
              </a:rPr>
              <a:t>machine </a:t>
            </a:r>
            <a:r>
              <a:rPr lang="en-US" sz="5400" b="1" dirty="0">
                <a:solidFill>
                  <a:schemeClr val="tx2"/>
                </a:solidFill>
                <a:ea typeface="Calibri" charset="0"/>
                <a:cs typeface="Calibri" charset="0"/>
              </a:rPr>
              <a:t>co-adaptation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08F7B155-0564-4AFC-8A12-D28F4AD82A72}"/>
              </a:ext>
            </a:extLst>
          </p:cNvPr>
          <p:cNvSpPr/>
          <p:nvPr/>
        </p:nvSpPr>
        <p:spPr>
          <a:xfrm>
            <a:off x="2654004" y="1244992"/>
            <a:ext cx="1688941" cy="1839426"/>
          </a:xfrm>
          <a:prstGeom prst="roundRect">
            <a:avLst>
              <a:gd name="adj" fmla="val 10265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>
                <a:solidFill>
                  <a:srgbClr val="A95FFF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32B85B70-12B9-4F25-9930-146F56D23C7A}"/>
              </a:ext>
            </a:extLst>
          </p:cNvPr>
          <p:cNvSpPr/>
          <p:nvPr/>
        </p:nvSpPr>
        <p:spPr>
          <a:xfrm>
            <a:off x="4549300" y="1656091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33006F">
                    <a:lumMod val="40000"/>
                    <a:lumOff val="60000"/>
                  </a:srgb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9B0F63E1-5158-4D19-9394-8423E2FE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397" y="4812217"/>
            <a:ext cx="2512072" cy="20282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13CC2AD-342D-4E94-A272-D789285C22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942564" y="3955745"/>
            <a:ext cx="2201436" cy="291836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21C8966-F0F5-4D9B-89BF-0D46AEC76F80}"/>
              </a:ext>
            </a:extLst>
          </p:cNvPr>
          <p:cNvGrpSpPr/>
          <p:nvPr/>
        </p:nvGrpSpPr>
        <p:grpSpPr>
          <a:xfrm>
            <a:off x="1463068" y="1244846"/>
            <a:ext cx="2881387" cy="4914497"/>
            <a:chOff x="1463068" y="1244846"/>
            <a:chExt cx="2881387" cy="49144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00FB03-E8DB-4296-AB5F-309A8FD5721C}"/>
                </a:ext>
              </a:extLst>
            </p:cNvPr>
            <p:cNvGrpSpPr/>
            <p:nvPr/>
          </p:nvGrpSpPr>
          <p:grpSpPr>
            <a:xfrm>
              <a:off x="1463068" y="3988208"/>
              <a:ext cx="1685544" cy="2171135"/>
              <a:chOff x="1463068" y="3988208"/>
              <a:chExt cx="1685544" cy="2171135"/>
            </a:xfrm>
          </p:grpSpPr>
          <p:sp>
            <p:nvSpPr>
              <p:cNvPr id="57" name="Cloud Callout 54">
                <a:extLst>
                  <a:ext uri="{FF2B5EF4-FFF2-40B4-BE49-F238E27FC236}">
                    <a16:creationId xmlns:a16="http://schemas.microsoft.com/office/drawing/2014/main" id="{7F70AE5D-99E0-4E27-BA18-0439AD5A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220272" y="4231004"/>
                <a:ext cx="2171135" cy="1685544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917215F-1312-4998-AA68-37168167B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1666965" y="4267552"/>
                <a:ext cx="1231558" cy="1632634"/>
              </a:xfrm>
              <a:prstGeom prst="rect">
                <a:avLst/>
              </a:prstGeom>
            </p:spPr>
          </p:pic>
        </p:grpSp>
        <p:sp>
          <p:nvSpPr>
            <p:cNvPr id="64" name="Rounded Rectangle 40">
              <a:extLst>
                <a:ext uri="{FF2B5EF4-FFF2-40B4-BE49-F238E27FC236}">
                  <a16:creationId xmlns:a16="http://schemas.microsoft.com/office/drawing/2014/main" id="{5C02BD44-D2B1-4F90-8F9A-35CC92966136}"/>
                </a:ext>
              </a:extLst>
            </p:cNvPr>
            <p:cNvSpPr/>
            <p:nvPr/>
          </p:nvSpPr>
          <p:spPr>
            <a:xfrm>
              <a:off x="2655514" y="1244846"/>
              <a:ext cx="1688941" cy="1839426"/>
            </a:xfrm>
            <a:prstGeom prst="roundRect">
              <a:avLst>
                <a:gd name="adj" fmla="val 10265"/>
              </a:avLst>
            </a:prstGeom>
            <a:solidFill>
              <a:srgbClr val="000000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(</a:t>
              </a:r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5A47E4-D6FE-4806-803A-18FC6A999B88}"/>
              </a:ext>
            </a:extLst>
          </p:cNvPr>
          <p:cNvGrpSpPr/>
          <p:nvPr/>
        </p:nvGrpSpPr>
        <p:grpSpPr>
          <a:xfrm>
            <a:off x="5733268" y="1244846"/>
            <a:ext cx="2184635" cy="4957939"/>
            <a:chOff x="5733268" y="1244846"/>
            <a:chExt cx="2184635" cy="495793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95A64E-0209-4ADD-B857-6E740CB99706}"/>
                </a:ext>
              </a:extLst>
            </p:cNvPr>
            <p:cNvGrpSpPr/>
            <p:nvPr/>
          </p:nvGrpSpPr>
          <p:grpSpPr>
            <a:xfrm>
              <a:off x="5733268" y="4725741"/>
              <a:ext cx="1934587" cy="1477044"/>
              <a:chOff x="4443232" y="2592707"/>
              <a:chExt cx="2574934" cy="1965946"/>
            </a:xfrm>
          </p:grpSpPr>
          <p:sp>
            <p:nvSpPr>
              <p:cNvPr id="62" name="Cloud Callout 54">
                <a:extLst>
                  <a:ext uri="{FF2B5EF4-FFF2-40B4-BE49-F238E27FC236}">
                    <a16:creationId xmlns:a16="http://schemas.microsoft.com/office/drawing/2014/main" id="{1AE9690C-2EE0-469A-AA45-D0ADDC19D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C1786288-9AC2-47E5-B924-C22032233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  <p:sp>
          <p:nvSpPr>
            <p:cNvPr id="68" name="Rounded Rectangle 20">
              <a:extLst>
                <a:ext uri="{FF2B5EF4-FFF2-40B4-BE49-F238E27FC236}">
                  <a16:creationId xmlns:a16="http://schemas.microsoft.com/office/drawing/2014/main" id="{3D4581E3-8C93-4B55-B192-A59C493F75A4}"/>
                </a:ext>
              </a:extLst>
            </p:cNvPr>
            <p:cNvSpPr/>
            <p:nvPr/>
          </p:nvSpPr>
          <p:spPr>
            <a:xfrm>
              <a:off x="6261807" y="1244846"/>
              <a:ext cx="1656096" cy="1803893"/>
            </a:xfrm>
            <a:prstGeom prst="roundRect">
              <a:avLst/>
            </a:prstGeom>
            <a:solidFill>
              <a:srgbClr val="000000"/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(</a:t>
              </a:r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r>
                <a:rPr lang="en-US" sz="3600" i="1" dirty="0">
                  <a:solidFill>
                    <a:schemeClr val="tx2"/>
                  </a:solidFill>
                  <a:latin typeface="Georgia" charset="0"/>
                  <a:ea typeface="Georgia" charset="0"/>
                  <a:cs typeface="Georgia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4442D2-D617-4B82-9DC6-EADD638C7133}"/>
              </a:ext>
            </a:extLst>
          </p:cNvPr>
          <p:cNvGrpSpPr/>
          <p:nvPr/>
        </p:nvGrpSpPr>
        <p:grpSpPr>
          <a:xfrm>
            <a:off x="0" y="6174941"/>
            <a:ext cx="9144000" cy="690808"/>
            <a:chOff x="0" y="6174941"/>
            <a:chExt cx="9144000" cy="690808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180C510-475B-4D44-8D0C-40CF1E99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5800" y="6179820"/>
              <a:ext cx="685800" cy="685800"/>
            </a:xfrm>
            <a:prstGeom prst="rect">
              <a:avLst/>
            </a:prstGeom>
          </p:spPr>
        </p:pic>
        <p:sp>
          <p:nvSpPr>
            <p:cNvPr id="72" name="Text Placeholder 2">
              <a:extLst>
                <a:ext uri="{FF2B5EF4-FFF2-40B4-BE49-F238E27FC236}">
                  <a16:creationId xmlns:a16="http://schemas.microsoft.com/office/drawing/2014/main" id="{1FD98029-3AF1-4F55-9099-8E52B69C48AC}"/>
                </a:ext>
              </a:extLst>
            </p:cNvPr>
            <p:cNvSpPr txBox="1">
              <a:spLocks/>
            </p:cNvSpPr>
            <p:nvPr/>
          </p:nvSpPr>
          <p:spPr>
            <a:xfrm>
              <a:off x="2743200" y="6174941"/>
              <a:ext cx="6400800" cy="683059"/>
            </a:xfrm>
            <a:prstGeom prst="rect">
              <a:avLst/>
            </a:prstGeom>
            <a:solidFill>
              <a:srgbClr val="000000"/>
            </a:solidFill>
          </p:spPr>
          <p:txBody>
            <a:bodyPr anchor="b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Font typeface="LucidaGrande" charset="0"/>
                <a:buNone/>
              </a:pPr>
              <a:r>
                <a:rPr lang="en-US" sz="1600" dirty="0" err="1"/>
                <a:t>Chasnov</a:t>
              </a:r>
              <a:r>
                <a:rPr lang="en-US" sz="1600" dirty="0"/>
                <a:t>, </a:t>
              </a:r>
              <a:r>
                <a:rPr lang="en-US" sz="1600" dirty="0" err="1"/>
                <a:t>Parsa</a:t>
              </a:r>
              <a:r>
                <a:rPr lang="en-US" sz="1600" dirty="0"/>
                <a:t>, </a:t>
              </a:r>
              <a:r>
                <a:rPr lang="en-US" sz="1600" dirty="0" err="1"/>
                <a:t>Yamagami</a:t>
              </a:r>
              <a:r>
                <a:rPr lang="en-US" sz="1600" dirty="0"/>
                <a:t>, Ratliff </a:t>
              </a:r>
              <a:r>
                <a:rPr lang="en-US" sz="1600" i="1" dirty="0"/>
                <a:t>SPIE 2019</a:t>
              </a:r>
              <a:endParaRPr lang="en-US" sz="1600" dirty="0"/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Font typeface="LucidaGrande" charset="0"/>
                <a:buNone/>
              </a:pPr>
              <a:r>
                <a:rPr lang="en-US" sz="1600" i="1" dirty="0"/>
                <a:t>Experiments with sensorimotor games in dynamic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Font typeface="LucidaGrande" charset="0"/>
                <a:buNone/>
              </a:pPr>
              <a:r>
                <a:rPr lang="en-US" sz="1600" i="1" dirty="0"/>
                <a:t>human/machine interaction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486CC14-1E47-445D-8B4C-8047E2B2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1600" y="6182038"/>
              <a:ext cx="685800" cy="67973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3FBBEBF-A7FF-48FD-9739-5E6E9DFC7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74D581B-BFE1-44B5-85E4-2A0B97A4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057400" y="6186019"/>
              <a:ext cx="685799" cy="679730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3CD1B5D0-17B5-4A17-9869-9F405A6068F0}"/>
              </a:ext>
            </a:extLst>
          </p:cNvPr>
          <p:cNvSpPr txBox="1">
            <a:spLocks/>
          </p:cNvSpPr>
          <p:nvPr/>
        </p:nvSpPr>
        <p:spPr>
          <a:xfrm>
            <a:off x="-471462" y="3944527"/>
            <a:ext cx="10058400" cy="2208685"/>
          </a:xfrm>
          <a:prstGeom prst="rect">
            <a:avLst/>
          </a:prstGeo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co-adaptation is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a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sensorimotor game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played between two decision-making agents: 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A95FFF"/>
                </a:solidFill>
                <a:effectLst/>
                <a:uLnTx/>
                <a:uFillTx/>
                <a:latin typeface="Calibri" charset="0"/>
                <a:cs typeface="Calibri" charset="0"/>
              </a:rPr>
              <a:t>human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and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A95FFF"/>
                </a:solidFill>
                <a:effectLst/>
                <a:uLnTx/>
                <a:uFillTx/>
                <a:latin typeface="Calibri" charset="0"/>
                <a:cs typeface="Calibri" charset="0"/>
              </a:rPr>
              <a:t>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40344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F50380C-ABC2-4CF8-BB3A-7562E55F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737839"/>
            <a:ext cx="3343567" cy="26996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6788337-AFD8-44FC-88E2-FE65B797EB08}"/>
              </a:ext>
            </a:extLst>
          </p:cNvPr>
          <p:cNvGrpSpPr/>
          <p:nvPr/>
        </p:nvGrpSpPr>
        <p:grpSpPr>
          <a:xfrm>
            <a:off x="1494890" y="1966524"/>
            <a:ext cx="2748337" cy="1479479"/>
            <a:chOff x="1494890" y="4387065"/>
            <a:chExt cx="2748337" cy="1479479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5554EBAC-C07E-4B3C-95FE-7107E018F00E}"/>
                </a:ext>
              </a:extLst>
            </p:cNvPr>
            <p:cNvSpPr/>
            <p:nvPr/>
          </p:nvSpPr>
          <p:spPr>
            <a:xfrm rot="600243">
              <a:off x="1494890" y="4387065"/>
              <a:ext cx="2748337" cy="1479479"/>
            </a:xfrm>
            <a:prstGeom prst="cloudCallout">
              <a:avLst>
                <a:gd name="adj1" fmla="val -67765"/>
                <a:gd name="adj2" fmla="val -23206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02ACC6A-6A8B-43B7-BA6A-DB40E573A6D1}"/>
                    </a:ext>
                  </a:extLst>
                </p:cNvPr>
                <p:cNvSpPr/>
                <p:nvPr/>
              </p:nvSpPr>
              <p:spPr>
                <a:xfrm>
                  <a:off x="1743602" y="4811604"/>
                  <a:ext cx="2318070" cy="650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800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2800" i="1" kern="0" smtClea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en-US" sz="2800" i="1" ker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en-US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02ACC6A-6A8B-43B7-BA6A-DB40E573A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02" y="4811604"/>
                  <a:ext cx="2318070" cy="6509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BE0C310-BB5B-4C7D-8E0B-D8260B8030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942564" y="1535204"/>
            <a:ext cx="2201436" cy="29183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4E111A7-CC32-4201-B1B4-DAD11D071188}"/>
              </a:ext>
            </a:extLst>
          </p:cNvPr>
          <p:cNvGrpSpPr/>
          <p:nvPr/>
        </p:nvGrpSpPr>
        <p:grpSpPr>
          <a:xfrm>
            <a:off x="4754612" y="1976796"/>
            <a:ext cx="2748337" cy="1479479"/>
            <a:chOff x="1494890" y="4387065"/>
            <a:chExt cx="2748337" cy="1479479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89BA3864-45B8-4DFA-8C33-DD7A0EB7F153}"/>
                </a:ext>
              </a:extLst>
            </p:cNvPr>
            <p:cNvSpPr/>
            <p:nvPr/>
          </p:nvSpPr>
          <p:spPr>
            <a:xfrm rot="600243">
              <a:off x="1494890" y="4387065"/>
              <a:ext cx="2748337" cy="1479479"/>
            </a:xfrm>
            <a:prstGeom prst="cloudCallout">
              <a:avLst>
                <a:gd name="adj1" fmla="val 66974"/>
                <a:gd name="adj2" fmla="val 2255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C85779C-F545-4A2C-B673-FB404379A173}"/>
                    </a:ext>
                  </a:extLst>
                </p:cNvPr>
                <p:cNvSpPr/>
                <p:nvPr/>
              </p:nvSpPr>
              <p:spPr>
                <a:xfrm>
                  <a:off x="1743602" y="4811604"/>
                  <a:ext cx="2351092" cy="650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800" i="1" kern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800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en-US" sz="2800" i="1" ker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en-US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altLang="en-US" sz="2800" i="1" ker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C85779C-F545-4A2C-B673-FB404379A1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02" y="4811604"/>
                  <a:ext cx="2351092" cy="6509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D28605-892F-443E-88F6-EBDE0B122625}"/>
              </a:ext>
            </a:extLst>
          </p:cNvPr>
          <p:cNvGrpSpPr/>
          <p:nvPr/>
        </p:nvGrpSpPr>
        <p:grpSpPr>
          <a:xfrm>
            <a:off x="0" y="4835139"/>
            <a:ext cx="9524424" cy="1326392"/>
            <a:chOff x="0" y="2649736"/>
            <a:chExt cx="9524424" cy="1326392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9D382CA1-9BA5-413A-A777-F312DC36F0C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649736"/>
              <a:ext cx="4646999" cy="1140181"/>
            </a:xfrm>
            <a:prstGeom prst="rect">
              <a:avLst/>
            </a:prstGeom>
          </p:spPr>
          <p:txBody>
            <a:bodyPr anchor="b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Simon </a:t>
              </a:r>
              <a:r>
                <a:rPr lang="en-US" sz="1600" i="1" dirty="0"/>
                <a:t>Decision and Organization </a:t>
              </a:r>
              <a:r>
                <a:rPr lang="en-US" sz="1600" dirty="0"/>
                <a:t>1972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Theories of Bounded Rationality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Russell, </a:t>
              </a:r>
              <a:r>
                <a:rPr lang="en-US" sz="1600" dirty="0" err="1"/>
                <a:t>Wefald</a:t>
              </a:r>
              <a:r>
                <a:rPr lang="en-US" sz="1600" dirty="0"/>
                <a:t> </a:t>
              </a:r>
              <a:r>
                <a:rPr lang="en-US" sz="1600" i="1" dirty="0"/>
                <a:t>Artificial Intelligence </a:t>
              </a:r>
              <a:r>
                <a:rPr lang="en-US" sz="1600" dirty="0"/>
                <a:t>1991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Principles of </a:t>
              </a:r>
              <a:r>
                <a:rPr lang="en-US" sz="1600" i="1" dirty="0" err="1"/>
                <a:t>Metareasoning</a:t>
              </a:r>
              <a:endParaRPr lang="en-US" sz="1600" i="1" dirty="0"/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1E26F258-2C4E-40A2-B12A-8C159F2AAF44}"/>
                </a:ext>
              </a:extLst>
            </p:cNvPr>
            <p:cNvSpPr txBox="1">
              <a:spLocks/>
            </p:cNvSpPr>
            <p:nvPr/>
          </p:nvSpPr>
          <p:spPr>
            <a:xfrm>
              <a:off x="4061672" y="2835947"/>
              <a:ext cx="5462752" cy="1140181"/>
            </a:xfrm>
            <a:prstGeom prst="rect">
              <a:avLst/>
            </a:prstGeom>
          </p:spPr>
          <p:txBody>
            <a:bodyPr anchor="b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Gershman, Horvitz, Tenenbaum </a:t>
              </a:r>
              <a:r>
                <a:rPr lang="en-US" sz="1600" i="1" dirty="0"/>
                <a:t>Science </a:t>
              </a:r>
              <a:r>
                <a:rPr lang="en-US" sz="1600" dirty="0"/>
                <a:t>2015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Computational Rationality: A Converging Paradigm for Intelligence in Brains, Minds, and Machines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Papadimitriou, </a:t>
              </a:r>
              <a:r>
                <a:rPr lang="en-US" sz="1600" dirty="0" err="1"/>
                <a:t>Piliouras</a:t>
              </a:r>
              <a:r>
                <a:rPr lang="en-US" sz="1600" dirty="0"/>
                <a:t> </a:t>
              </a:r>
              <a:r>
                <a:rPr lang="en-US" sz="1600" i="1" dirty="0"/>
                <a:t>ACM </a:t>
              </a:r>
              <a:r>
                <a:rPr lang="en-US" sz="1600" i="1" dirty="0" err="1"/>
                <a:t>SIGecom</a:t>
              </a:r>
              <a:r>
                <a:rPr lang="en-US" sz="1600" i="1" dirty="0"/>
                <a:t> Exchanges</a:t>
              </a:r>
              <a:r>
                <a:rPr lang="en-US" sz="1600" dirty="0"/>
                <a:t> 2018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Game Dynamics as the Meaning of a Game</a:t>
              </a: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87E8C17-8C67-4679-B2DA-291D8447FD26}"/>
              </a:ext>
            </a:extLst>
          </p:cNvPr>
          <p:cNvSpPr txBox="1">
            <a:spLocks/>
          </p:cNvSpPr>
          <p:nvPr/>
        </p:nvSpPr>
        <p:spPr>
          <a:xfrm>
            <a:off x="0" y="4608331"/>
            <a:ext cx="9144000" cy="458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b="1" dirty="0">
                <a:solidFill>
                  <a:srgbClr val="FFFFFF"/>
                </a:solidFill>
              </a:rPr>
              <a:t>decision-making agents have “bounded rationality”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F05B71-3AB3-4B29-A12E-F692E1CAC459}"/>
              </a:ext>
            </a:extLst>
          </p:cNvPr>
          <p:cNvSpPr txBox="1">
            <a:spLocks/>
          </p:cNvSpPr>
          <p:nvPr/>
        </p:nvSpPr>
        <p:spPr>
          <a:xfrm>
            <a:off x="0" y="396003"/>
            <a:ext cx="9144000" cy="1314805"/>
          </a:xfrm>
          <a:prstGeom prst="rect">
            <a:avLst/>
          </a:prstGeom>
          <a:noFill/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Merel</a:t>
            </a:r>
            <a:r>
              <a:rPr lang="en-US" sz="1600" dirty="0"/>
              <a:t>, </a:t>
            </a:r>
            <a:r>
              <a:rPr lang="en-US" sz="1600" dirty="0" err="1"/>
              <a:t>Pianto</a:t>
            </a:r>
            <a:r>
              <a:rPr lang="en-US" sz="1600" dirty="0"/>
              <a:t>, Cunningham, </a:t>
            </a:r>
            <a:r>
              <a:rPr lang="en-US" sz="1600" dirty="0" err="1"/>
              <a:t>Paninski</a:t>
            </a:r>
            <a:r>
              <a:rPr lang="en-US" sz="1600" dirty="0"/>
              <a:t> </a:t>
            </a:r>
            <a:r>
              <a:rPr lang="en-US" sz="1600" i="1" dirty="0" err="1"/>
              <a:t>PLoS</a:t>
            </a:r>
            <a:r>
              <a:rPr lang="en-US" sz="1600" i="1" dirty="0"/>
              <a:t> Computational Biology</a:t>
            </a:r>
            <a:r>
              <a:rPr lang="en-US" sz="1600" dirty="0"/>
              <a:t> 2015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Encoder-Decoder Optimization for Brain-Computer Interfaces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Müller, </a:t>
            </a:r>
            <a:r>
              <a:rPr lang="en-US" sz="1600" dirty="0" err="1"/>
              <a:t>Vidaurre</a:t>
            </a:r>
            <a:r>
              <a:rPr lang="en-US" sz="1600" dirty="0"/>
              <a:t>, Schreuder, Meinecke, von </a:t>
            </a:r>
            <a:r>
              <a:rPr lang="en-US" sz="1600" dirty="0" err="1"/>
              <a:t>Bünau</a:t>
            </a:r>
            <a:r>
              <a:rPr lang="en-US" sz="1600" dirty="0"/>
              <a:t>, Müller </a:t>
            </a:r>
            <a:r>
              <a:rPr lang="en-US" sz="1600" i="1" dirty="0"/>
              <a:t>J Neural </a:t>
            </a:r>
            <a:r>
              <a:rPr lang="en-US" sz="1600" i="1" dirty="0" err="1"/>
              <a:t>Eng</a:t>
            </a:r>
            <a:r>
              <a:rPr lang="en-US" sz="1600" dirty="0"/>
              <a:t> 2017</a:t>
            </a:r>
            <a:endParaRPr lang="en-US" sz="1600" i="1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A Mathematical Model for the Two-Learners Problem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Li, </a:t>
            </a:r>
            <a:r>
              <a:rPr lang="en-US" sz="1600" dirty="0" err="1"/>
              <a:t>Carboni</a:t>
            </a:r>
            <a:r>
              <a:rPr lang="en-US" sz="1600" dirty="0"/>
              <a:t>, Gonzalez, </a:t>
            </a:r>
            <a:r>
              <a:rPr lang="en-US" sz="1600" dirty="0" err="1"/>
              <a:t>Campolo</a:t>
            </a:r>
            <a:r>
              <a:rPr lang="en-US" sz="1600" dirty="0"/>
              <a:t>, </a:t>
            </a:r>
            <a:r>
              <a:rPr lang="en-US" sz="1600" dirty="0" err="1"/>
              <a:t>Burdet</a:t>
            </a:r>
            <a:r>
              <a:rPr lang="en-US" sz="1600" dirty="0"/>
              <a:t> </a:t>
            </a:r>
            <a:r>
              <a:rPr lang="en-US" sz="1600" i="1" dirty="0"/>
              <a:t>Nature Machine Intelligence</a:t>
            </a:r>
            <a:r>
              <a:rPr lang="en-US" sz="1600" dirty="0"/>
              <a:t> 2019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Differential Game Theory for Versatile Physical Human–robot Interaction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1E36D7-D1B9-45D2-B153-025C283D640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58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b="1" dirty="0">
                <a:solidFill>
                  <a:srgbClr val="FFFFFF"/>
                </a:solidFill>
              </a:rPr>
              <a:t>humans and machines seek to minimize “cost”</a:t>
            </a:r>
            <a:endParaRPr lang="en-US" sz="3200" i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4FE98B-10AF-4F67-B67F-D3A9EFFC4829}"/>
                  </a:ext>
                </a:extLst>
              </p:cNvPr>
              <p:cNvSpPr/>
              <p:nvPr/>
            </p:nvSpPr>
            <p:spPr>
              <a:xfrm>
                <a:off x="801535" y="6129799"/>
                <a:ext cx="3549305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en-US" sz="3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en-US" sz="36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A95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4FE98B-10AF-4F67-B67F-D3A9EFFC4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5" y="6129799"/>
                <a:ext cx="3549305" cy="663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51A3E2-FC35-48B2-9665-B406B9CA8299}"/>
                  </a:ext>
                </a:extLst>
              </p:cNvPr>
              <p:cNvSpPr/>
              <p:nvPr/>
            </p:nvSpPr>
            <p:spPr>
              <a:xfrm>
                <a:off x="4518099" y="6130079"/>
                <a:ext cx="3789050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en-US" sz="3600" b="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36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altLang="en-US" sz="36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en-US" sz="3600" i="1" ker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en-US" sz="360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36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3600" b="0" i="1" kern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en-US" sz="3600" i="1" kern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A95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kumimoji="0" lang="en-US" alt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51A3E2-FC35-48B2-9665-B406B9CA8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99" y="6130079"/>
                <a:ext cx="3789050" cy="663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8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2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7EF7A54-1C79-43CE-8305-008AE6E8D833}"/>
              </a:ext>
            </a:extLst>
          </p:cNvPr>
          <p:cNvSpPr txBox="1">
            <a:spLocks/>
          </p:cNvSpPr>
          <p:nvPr/>
        </p:nvSpPr>
        <p:spPr>
          <a:xfrm>
            <a:off x="0" y="15585"/>
            <a:ext cx="9144000" cy="65180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sensorimotor game:  </a:t>
            </a:r>
            <a:r>
              <a:rPr lang="en-US" dirty="0">
                <a:solidFill>
                  <a:srgbClr val="A95FFF"/>
                </a:solidFill>
              </a:rPr>
              <a:t>brain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/>
              <a:t> interface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8FB5CE7-018D-456E-9D67-B051F863F12F}"/>
              </a:ext>
            </a:extLst>
          </p:cNvPr>
          <p:cNvGrpSpPr/>
          <p:nvPr/>
        </p:nvGrpSpPr>
        <p:grpSpPr>
          <a:xfrm>
            <a:off x="562178" y="760740"/>
            <a:ext cx="7900378" cy="1967651"/>
            <a:chOff x="562178" y="982720"/>
            <a:chExt cx="7900378" cy="1967651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BB82BF14-61F1-4979-8360-1DE145B6B815}"/>
                </a:ext>
              </a:extLst>
            </p:cNvPr>
            <p:cNvSpPr/>
            <p:nvPr/>
          </p:nvSpPr>
          <p:spPr>
            <a:xfrm>
              <a:off x="1997741" y="1356106"/>
              <a:ext cx="1426966" cy="142696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ED1B99C8-3A4A-4F56-A5CE-F9233D947A24}"/>
                </a:ext>
              </a:extLst>
            </p:cNvPr>
            <p:cNvSpPr/>
            <p:nvPr/>
          </p:nvSpPr>
          <p:spPr>
            <a:xfrm>
              <a:off x="4586126" y="1713384"/>
              <a:ext cx="711284" cy="71128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B</a:t>
              </a:r>
            </a:p>
          </p:txBody>
        </p:sp>
        <p:sp>
          <p:nvSpPr>
            <p:cNvPr id="121" name="Rounded Rectangle 20">
              <a:extLst>
                <a:ext uri="{FF2B5EF4-FFF2-40B4-BE49-F238E27FC236}">
                  <a16:creationId xmlns:a16="http://schemas.microsoft.com/office/drawing/2014/main" id="{BAB37582-60F2-4A0D-924D-D16AB87C6E83}"/>
                </a:ext>
              </a:extLst>
            </p:cNvPr>
            <p:cNvSpPr/>
            <p:nvPr/>
          </p:nvSpPr>
          <p:spPr>
            <a:xfrm>
              <a:off x="6458829" y="1717480"/>
              <a:ext cx="712400" cy="70309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D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ADEA81FA-EAFF-4D06-8DFC-B29226D7BF29}"/>
                </a:ext>
              </a:extLst>
            </p:cNvPr>
            <p:cNvCxnSpPr>
              <a:cxnSpLocks/>
              <a:stCxn id="119" idx="3"/>
              <a:endCxn id="121" idx="1"/>
            </p:cNvCxnSpPr>
            <p:nvPr/>
          </p:nvCxnSpPr>
          <p:spPr>
            <a:xfrm>
              <a:off x="5297410" y="2069026"/>
              <a:ext cx="116141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25">
              <a:extLst>
                <a:ext uri="{FF2B5EF4-FFF2-40B4-BE49-F238E27FC236}">
                  <a16:creationId xmlns:a16="http://schemas.microsoft.com/office/drawing/2014/main" id="{67580670-B95E-400E-BE6D-53A85B35FA5D}"/>
                </a:ext>
              </a:extLst>
            </p:cNvPr>
            <p:cNvSpPr/>
            <p:nvPr/>
          </p:nvSpPr>
          <p:spPr>
            <a:xfrm>
              <a:off x="5627312" y="1567508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33006F">
                      <a:lumMod val="40000"/>
                      <a:lumOff val="60000"/>
                    </a:srgbClr>
                  </a:solidFill>
                  <a:latin typeface="Georgia" charset="0"/>
                  <a:ea typeface="Georgia" charset="0"/>
                  <a:cs typeface="Georgia" charset="0"/>
                </a:rPr>
                <a:t>f</a:t>
              </a:r>
            </a:p>
          </p:txBody>
        </p:sp>
        <p:sp>
          <p:nvSpPr>
            <p:cNvPr id="143" name="Rounded Rectangle 36">
              <a:extLst>
                <a:ext uri="{FF2B5EF4-FFF2-40B4-BE49-F238E27FC236}">
                  <a16:creationId xmlns:a16="http://schemas.microsoft.com/office/drawing/2014/main" id="{FFB7FCC2-3CCF-46F1-B4B1-EB87074F6190}"/>
                </a:ext>
              </a:extLst>
            </p:cNvPr>
            <p:cNvSpPr/>
            <p:nvPr/>
          </p:nvSpPr>
          <p:spPr>
            <a:xfrm>
              <a:off x="7388213" y="1551727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y</a:t>
              </a:r>
            </a:p>
          </p:txBody>
        </p:sp>
        <p:cxnSp>
          <p:nvCxnSpPr>
            <p:cNvPr id="144" name="Elbow Connector 37">
              <a:extLst>
                <a:ext uri="{FF2B5EF4-FFF2-40B4-BE49-F238E27FC236}">
                  <a16:creationId xmlns:a16="http://schemas.microsoft.com/office/drawing/2014/main" id="{DAF35B12-E4D5-47A2-BD6B-F4D3BEBF5980}"/>
                </a:ext>
              </a:extLst>
            </p:cNvPr>
            <p:cNvCxnSpPr>
              <a:cxnSpLocks/>
              <a:stCxn id="121" idx="3"/>
              <a:endCxn id="118" idx="2"/>
            </p:cNvCxnSpPr>
            <p:nvPr/>
          </p:nvCxnSpPr>
          <p:spPr>
            <a:xfrm flipH="1">
              <a:off x="2711224" y="2069026"/>
              <a:ext cx="4460005" cy="714046"/>
            </a:xfrm>
            <a:prstGeom prst="bentConnector4">
              <a:avLst>
                <a:gd name="adj1" fmla="val -16420"/>
                <a:gd name="adj2" fmla="val 132015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29828892-16F2-455A-B0AD-07ED83C0E51E}"/>
                </a:ext>
              </a:extLst>
            </p:cNvPr>
            <p:cNvCxnSpPr>
              <a:cxnSpLocks/>
              <a:stCxn id="118" idx="3"/>
              <a:endCxn id="119" idx="1"/>
            </p:cNvCxnSpPr>
            <p:nvPr/>
          </p:nvCxnSpPr>
          <p:spPr>
            <a:xfrm flipV="1">
              <a:off x="3424707" y="2069026"/>
              <a:ext cx="1161419" cy="56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25">
              <a:extLst>
                <a:ext uri="{FF2B5EF4-FFF2-40B4-BE49-F238E27FC236}">
                  <a16:creationId xmlns:a16="http://schemas.microsoft.com/office/drawing/2014/main" id="{A0EDDA03-B790-4D75-BEBE-F19EB4499C27}"/>
                </a:ext>
              </a:extLst>
            </p:cNvPr>
            <p:cNvSpPr/>
            <p:nvPr/>
          </p:nvSpPr>
          <p:spPr>
            <a:xfrm>
              <a:off x="3754051" y="1566946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00B050"/>
                  </a:solidFill>
                  <a:latin typeface="Georgia" charset="0"/>
                  <a:ea typeface="Georgia" charset="0"/>
                  <a:cs typeface="Georgia" charset="0"/>
                </a:rPr>
                <a:t>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8DFFD9A-E31B-4C97-AC82-95BF2B4B76E9}"/>
                </a:ext>
              </a:extLst>
            </p:cNvPr>
            <p:cNvSpPr txBox="1"/>
            <p:nvPr/>
          </p:nvSpPr>
          <p:spPr>
            <a:xfrm>
              <a:off x="4133484" y="2365596"/>
              <a:ext cx="16040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95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brain</a:t>
              </a:r>
              <a:endParaRPr lang="en-US" sz="3200" b="1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2998888-81E9-4E83-8C5D-88D5899412E8}"/>
                </a:ext>
              </a:extLst>
            </p:cNvPr>
            <p:cNvSpPr txBox="1"/>
            <p:nvPr/>
          </p:nvSpPr>
          <p:spPr>
            <a:xfrm>
              <a:off x="6030483" y="2357216"/>
              <a:ext cx="16040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decoder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DFFB7A1-76E3-45B6-8D62-78F7AA810C3B}"/>
                </a:ext>
              </a:extLst>
            </p:cNvPr>
            <p:cNvSpPr txBox="1"/>
            <p:nvPr/>
          </p:nvSpPr>
          <p:spPr>
            <a:xfrm>
              <a:off x="3190922" y="989138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</a:t>
              </a:r>
            </a:p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error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F64DBF1-42BF-4DB7-9C6B-5C29E0B60BDE}"/>
                </a:ext>
              </a:extLst>
            </p:cNvPr>
            <p:cNvSpPr txBox="1"/>
            <p:nvPr/>
          </p:nvSpPr>
          <p:spPr>
            <a:xfrm>
              <a:off x="4871155" y="982918"/>
              <a:ext cx="2037606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A95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neural firing rates</a:t>
              </a:r>
              <a:endParaRPr lang="en-US" sz="3200" b="1" i="1" dirty="0">
                <a:solidFill>
                  <a:srgbClr val="A95FFF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5944E55-C07C-4DB5-BB8F-11AA237CD2C3}"/>
                </a:ext>
              </a:extLst>
            </p:cNvPr>
            <p:cNvSpPr txBox="1"/>
            <p:nvPr/>
          </p:nvSpPr>
          <p:spPr>
            <a:xfrm>
              <a:off x="6858482" y="982720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decoder</a:t>
              </a:r>
            </a:p>
            <a:p>
              <a:pPr algn="ctr">
                <a:lnSpc>
                  <a:spcPts val="2500"/>
                </a:lnSpc>
              </a:pPr>
              <a:r>
                <a:rPr lang="en-US" sz="3200" b="1" i="1" dirty="0">
                  <a:solidFill>
                    <a:srgbClr val="FFC000"/>
                  </a:solidFill>
                  <a:latin typeface="Calibri"/>
                </a:rPr>
                <a:t>output</a:t>
              </a:r>
              <a:endParaRPr lang="en-US" sz="3200" b="1" i="1" dirty="0">
                <a:solidFill>
                  <a:srgbClr val="FFC0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4447670-16B4-47CC-A730-071C5D03FFB3}"/>
                </a:ext>
              </a:extLst>
            </p:cNvPr>
            <p:cNvSpPr/>
            <p:nvPr/>
          </p:nvSpPr>
          <p:spPr>
            <a:xfrm>
              <a:off x="3028052" y="2416516"/>
              <a:ext cx="200400" cy="200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9CD2D9AC-0956-45F3-BFAC-626C50FBB8F4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817626" y="2059635"/>
              <a:ext cx="1180115" cy="995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ed Rectangle 25">
              <a:extLst>
                <a:ext uri="{FF2B5EF4-FFF2-40B4-BE49-F238E27FC236}">
                  <a16:creationId xmlns:a16="http://schemas.microsoft.com/office/drawing/2014/main" id="{BC8A3530-317A-45F8-9358-29597DA8AF77}"/>
                </a:ext>
              </a:extLst>
            </p:cNvPr>
            <p:cNvSpPr/>
            <p:nvPr/>
          </p:nvSpPr>
          <p:spPr>
            <a:xfrm>
              <a:off x="1114176" y="1556991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FD6E19"/>
                  </a:solidFill>
                  <a:latin typeface="Georgia" charset="0"/>
                  <a:ea typeface="Georgia" charset="0"/>
                  <a:cs typeface="Georgia" charset="0"/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B8FB080-1A12-49EE-8B7E-D2C2B7B20041}"/>
                </a:ext>
              </a:extLst>
            </p:cNvPr>
            <p:cNvSpPr txBox="1"/>
            <p:nvPr/>
          </p:nvSpPr>
          <p:spPr>
            <a:xfrm>
              <a:off x="562178" y="994776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D6E1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</a:t>
              </a:r>
            </a:p>
            <a:p>
              <a:pPr algn="ctr">
                <a:lnSpc>
                  <a:spcPts val="2500"/>
                </a:lnSpc>
              </a:pPr>
              <a:r>
                <a:rPr lang="en-US" sz="3200" b="1" i="1" dirty="0">
                  <a:solidFill>
                    <a:srgbClr val="FD6E19"/>
                  </a:solidFill>
                  <a:latin typeface="Calibri"/>
                </a:rPr>
                <a:t>target</a:t>
              </a:r>
              <a:endParaRPr lang="en-US" sz="3200" b="1" i="1" dirty="0">
                <a:solidFill>
                  <a:srgbClr val="FD6E19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FB7AD3-459E-46F2-B3B2-324BF9E65663}"/>
                </a:ext>
              </a:extLst>
            </p:cNvPr>
            <p:cNvSpPr/>
            <p:nvPr/>
          </p:nvSpPr>
          <p:spPr>
            <a:xfrm>
              <a:off x="2182045" y="1594628"/>
              <a:ext cx="200400" cy="200400"/>
            </a:xfrm>
            <a:prstGeom prst="ellipse">
              <a:avLst/>
            </a:prstGeom>
            <a:solidFill>
              <a:srgbClr val="FD6E1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00D7D350-B43F-4FE6-B35C-DBBABD733E6D}"/>
                </a:ext>
              </a:extLst>
            </p:cNvPr>
            <p:cNvCxnSpPr>
              <a:cxnSpLocks/>
              <a:stCxn id="179" idx="5"/>
              <a:endCxn id="171" idx="1"/>
            </p:cNvCxnSpPr>
            <p:nvPr/>
          </p:nvCxnSpPr>
          <p:spPr>
            <a:xfrm>
              <a:off x="2353097" y="1765680"/>
              <a:ext cx="704303" cy="680184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F524747-A77E-443E-9D8C-52377AE07BD5}"/>
              </a:ext>
            </a:extLst>
          </p:cNvPr>
          <p:cNvGrpSpPr/>
          <p:nvPr/>
        </p:nvGrpSpPr>
        <p:grpSpPr>
          <a:xfrm>
            <a:off x="0" y="3609623"/>
            <a:ext cx="8334265" cy="670722"/>
            <a:chOff x="0" y="3609623"/>
            <a:chExt cx="8334265" cy="670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117FD5A-B254-4A47-9085-903565CC6066}"/>
                    </a:ext>
                  </a:extLst>
                </p:cNvPr>
                <p:cNvSpPr/>
                <p:nvPr/>
              </p:nvSpPr>
              <p:spPr>
                <a:xfrm>
                  <a:off x="3202027" y="3609623"/>
                  <a:ext cx="513223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95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95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117FD5A-B254-4A47-9085-903565CC6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027" y="3609623"/>
                  <a:ext cx="5132238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1BFC857-EFE0-4213-AE82-6AB641FA513B}"/>
                </a:ext>
              </a:extLst>
            </p:cNvPr>
            <p:cNvSpPr/>
            <p:nvPr/>
          </p:nvSpPr>
          <p:spPr>
            <a:xfrm>
              <a:off x="0" y="3764050"/>
              <a:ext cx="3103881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H: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brain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cost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0697E30-A1AB-45BB-8202-010ADE9B77D5}"/>
              </a:ext>
            </a:extLst>
          </p:cNvPr>
          <p:cNvGrpSpPr/>
          <p:nvPr/>
        </p:nvGrpSpPr>
        <p:grpSpPr>
          <a:xfrm>
            <a:off x="134602" y="2966578"/>
            <a:ext cx="8297686" cy="691829"/>
            <a:chOff x="134602" y="2966578"/>
            <a:chExt cx="8297686" cy="691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5A9D346-CC8A-483E-981B-477E73F98362}"/>
                    </a:ext>
                  </a:extLst>
                </p:cNvPr>
                <p:cNvSpPr/>
                <p:nvPr/>
              </p:nvSpPr>
              <p:spPr>
                <a:xfrm>
                  <a:off x="3144879" y="2966578"/>
                  <a:ext cx="528740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95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5A9D346-CC8A-483E-981B-477E73F98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879" y="2966578"/>
                  <a:ext cx="5287409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72FDA45-0572-4421-A555-C470A634A4BC}"/>
                </a:ext>
              </a:extLst>
            </p:cNvPr>
            <p:cNvSpPr/>
            <p:nvPr/>
          </p:nvSpPr>
          <p:spPr>
            <a:xfrm>
              <a:off x="134602" y="3142112"/>
              <a:ext cx="2969279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machine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cost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43E4BA9-205B-408D-8EAC-F6A56E7ADF17}"/>
              </a:ext>
            </a:extLst>
          </p:cNvPr>
          <p:cNvSpPr txBox="1">
            <a:spLocks/>
          </p:cNvSpPr>
          <p:nvPr/>
        </p:nvSpPr>
        <p:spPr>
          <a:xfrm>
            <a:off x="14126" y="5543286"/>
            <a:ext cx="9144000" cy="1330281"/>
          </a:xfrm>
          <a:prstGeom prst="rect">
            <a:avLst/>
          </a:prstGeom>
          <a:noFill/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Wu, Black, Gao, </a:t>
            </a:r>
            <a:r>
              <a:rPr lang="en-US" sz="1600" dirty="0" err="1"/>
              <a:t>Serruya</a:t>
            </a:r>
            <a:r>
              <a:rPr lang="en-US" sz="1600" dirty="0"/>
              <a:t>, </a:t>
            </a:r>
            <a:r>
              <a:rPr lang="en-US" sz="1600" dirty="0" err="1"/>
              <a:t>Shaikhouni</a:t>
            </a:r>
            <a:r>
              <a:rPr lang="en-US" sz="1600" dirty="0"/>
              <a:t>, Donoghue, </a:t>
            </a:r>
            <a:r>
              <a:rPr lang="en-US" sz="1600" dirty="0" err="1"/>
              <a:t>Bienenstock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dirty="0"/>
              <a:t> 2002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Neural Decoding of Cursor Motion Using a Kalman Filter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Gilja</a:t>
            </a:r>
            <a:r>
              <a:rPr lang="en-US" sz="1600" dirty="0"/>
              <a:t>, </a:t>
            </a:r>
            <a:r>
              <a:rPr lang="en-US" sz="1600" dirty="0" err="1"/>
              <a:t>Nuyujukian</a:t>
            </a:r>
            <a:r>
              <a:rPr lang="en-US" sz="1600" dirty="0"/>
              <a:t>, </a:t>
            </a:r>
            <a:r>
              <a:rPr lang="en-US" sz="1600" dirty="0" err="1"/>
              <a:t>Chestek</a:t>
            </a:r>
            <a:r>
              <a:rPr lang="en-US" sz="1600" dirty="0"/>
              <a:t>, Cunningham, Yu, Ryu, Shenoy </a:t>
            </a:r>
            <a:r>
              <a:rPr lang="en-US" sz="1600" i="1" dirty="0"/>
              <a:t>COSYNE</a:t>
            </a:r>
            <a:r>
              <a:rPr lang="en-US" sz="1600" dirty="0"/>
              <a:t> 2010 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High-Performance Continuous Neural Cursor Control Enabled by a Feedback Control Perspective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Müller, </a:t>
            </a:r>
            <a:r>
              <a:rPr lang="en-US" sz="1600" dirty="0" err="1"/>
              <a:t>Vidaurre</a:t>
            </a:r>
            <a:r>
              <a:rPr lang="en-US" sz="1600" dirty="0"/>
              <a:t>, Schreuder, Meinecke, von </a:t>
            </a:r>
            <a:r>
              <a:rPr lang="en-US" sz="1600" dirty="0" err="1"/>
              <a:t>Bünau</a:t>
            </a:r>
            <a:r>
              <a:rPr lang="en-US" sz="1600" dirty="0"/>
              <a:t>, Müller </a:t>
            </a:r>
            <a:r>
              <a:rPr lang="en-US" sz="1600" i="1" dirty="0"/>
              <a:t>J Neural </a:t>
            </a:r>
            <a:r>
              <a:rPr lang="en-US" sz="1600" i="1" dirty="0" err="1"/>
              <a:t>Eng</a:t>
            </a:r>
            <a:r>
              <a:rPr lang="en-US" sz="1600" dirty="0"/>
              <a:t> 2017</a:t>
            </a:r>
            <a:endParaRPr lang="en-US" sz="1600" i="1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A Mathematical Model for the Two-Learners Problem</a:t>
            </a:r>
          </a:p>
        </p:txBody>
      </p:sp>
    </p:spTree>
    <p:extLst>
      <p:ext uri="{BB962C8B-B14F-4D97-AF65-F5344CB8AC3E}">
        <p14:creationId xmlns:p14="http://schemas.microsoft.com/office/powerpoint/2010/main" val="6145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7EF7A54-1C79-43CE-8305-008AE6E8D833}"/>
              </a:ext>
            </a:extLst>
          </p:cNvPr>
          <p:cNvSpPr txBox="1">
            <a:spLocks/>
          </p:cNvSpPr>
          <p:nvPr/>
        </p:nvSpPr>
        <p:spPr>
          <a:xfrm>
            <a:off x="0" y="15585"/>
            <a:ext cx="9144000" cy="65180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sensorimotor game:  </a:t>
            </a:r>
            <a:r>
              <a:rPr lang="en-US" dirty="0">
                <a:solidFill>
                  <a:srgbClr val="A95FFF"/>
                </a:solidFill>
              </a:rPr>
              <a:t>brain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/>
              <a:t>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3E80F-29D9-4BF8-98C0-90EE668300A3}"/>
              </a:ext>
            </a:extLst>
          </p:cNvPr>
          <p:cNvGrpSpPr/>
          <p:nvPr/>
        </p:nvGrpSpPr>
        <p:grpSpPr>
          <a:xfrm>
            <a:off x="0" y="6174941"/>
            <a:ext cx="9144000" cy="690808"/>
            <a:chOff x="0" y="6174941"/>
            <a:chExt cx="9144000" cy="690808"/>
          </a:xfrm>
        </p:grpSpPr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83BA7145-878E-48EC-A599-0195DDD797DE}"/>
                </a:ext>
              </a:extLst>
            </p:cNvPr>
            <p:cNvSpPr txBox="1">
              <a:spLocks/>
            </p:cNvSpPr>
            <p:nvPr/>
          </p:nvSpPr>
          <p:spPr>
            <a:xfrm>
              <a:off x="1371599" y="6174941"/>
              <a:ext cx="7772401" cy="683059"/>
            </a:xfrm>
            <a:prstGeom prst="rect">
              <a:avLst/>
            </a:prstGeom>
            <a:solidFill>
              <a:srgbClr val="000000"/>
            </a:solidFill>
          </p:spPr>
          <p:txBody>
            <a:bodyPr anchor="b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Madduri</a:t>
              </a:r>
              <a:r>
                <a:rPr lang="en-US" sz="1600" dirty="0"/>
                <a:t>, Burden, </a:t>
              </a:r>
              <a:r>
                <a:rPr lang="en-US" sz="1600" dirty="0" err="1"/>
                <a:t>Orsborn</a:t>
              </a:r>
              <a:r>
                <a:rPr lang="en-US" sz="1600" dirty="0"/>
                <a:t> </a:t>
              </a:r>
              <a:r>
                <a:rPr lang="en-US" sz="1600" i="1" dirty="0"/>
                <a:t>IEEE NER</a:t>
              </a:r>
              <a:r>
                <a:rPr lang="en-US" sz="1600" dirty="0"/>
                <a:t> 2021 </a:t>
              </a:r>
              <a:endParaRPr lang="en-US" sz="1600" i="1" dirty="0"/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A game-theoretic model for co-adaptive brain-machine interfaces</a:t>
              </a:r>
              <a:endParaRPr lang="en-US" sz="16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A8378B3-7E25-4968-B5A1-45A4D48AF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571529-E8DF-4371-94F1-1888AA41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8834" y="6186019"/>
              <a:ext cx="679730" cy="679730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8FB5CE7-018D-456E-9D67-B051F863F12F}"/>
              </a:ext>
            </a:extLst>
          </p:cNvPr>
          <p:cNvGrpSpPr/>
          <p:nvPr/>
        </p:nvGrpSpPr>
        <p:grpSpPr>
          <a:xfrm>
            <a:off x="562178" y="760740"/>
            <a:ext cx="7900378" cy="1967651"/>
            <a:chOff x="562178" y="982720"/>
            <a:chExt cx="7900378" cy="1967651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BB82BF14-61F1-4979-8360-1DE145B6B815}"/>
                </a:ext>
              </a:extLst>
            </p:cNvPr>
            <p:cNvSpPr/>
            <p:nvPr/>
          </p:nvSpPr>
          <p:spPr>
            <a:xfrm>
              <a:off x="1997741" y="1356106"/>
              <a:ext cx="1426966" cy="142696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ED1B99C8-3A4A-4F56-A5CE-F9233D947A24}"/>
                </a:ext>
              </a:extLst>
            </p:cNvPr>
            <p:cNvSpPr/>
            <p:nvPr/>
          </p:nvSpPr>
          <p:spPr>
            <a:xfrm>
              <a:off x="4586126" y="1713384"/>
              <a:ext cx="711284" cy="71128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B</a:t>
              </a:r>
            </a:p>
          </p:txBody>
        </p:sp>
        <p:sp>
          <p:nvSpPr>
            <p:cNvPr id="121" name="Rounded Rectangle 20">
              <a:extLst>
                <a:ext uri="{FF2B5EF4-FFF2-40B4-BE49-F238E27FC236}">
                  <a16:creationId xmlns:a16="http://schemas.microsoft.com/office/drawing/2014/main" id="{BAB37582-60F2-4A0D-924D-D16AB87C6E83}"/>
                </a:ext>
              </a:extLst>
            </p:cNvPr>
            <p:cNvSpPr/>
            <p:nvPr/>
          </p:nvSpPr>
          <p:spPr>
            <a:xfrm>
              <a:off x="6458829" y="1717480"/>
              <a:ext cx="712400" cy="70309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36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D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ADEA81FA-EAFF-4D06-8DFC-B29226D7BF29}"/>
                </a:ext>
              </a:extLst>
            </p:cNvPr>
            <p:cNvCxnSpPr>
              <a:cxnSpLocks/>
              <a:stCxn id="119" idx="3"/>
              <a:endCxn id="121" idx="1"/>
            </p:cNvCxnSpPr>
            <p:nvPr/>
          </p:nvCxnSpPr>
          <p:spPr>
            <a:xfrm>
              <a:off x="5297410" y="2069026"/>
              <a:ext cx="116141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25">
              <a:extLst>
                <a:ext uri="{FF2B5EF4-FFF2-40B4-BE49-F238E27FC236}">
                  <a16:creationId xmlns:a16="http://schemas.microsoft.com/office/drawing/2014/main" id="{67580670-B95E-400E-BE6D-53A85B35FA5D}"/>
                </a:ext>
              </a:extLst>
            </p:cNvPr>
            <p:cNvSpPr/>
            <p:nvPr/>
          </p:nvSpPr>
          <p:spPr>
            <a:xfrm>
              <a:off x="5627312" y="1567508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33006F">
                      <a:lumMod val="40000"/>
                      <a:lumOff val="60000"/>
                    </a:srgbClr>
                  </a:solidFill>
                  <a:latin typeface="Georgia" charset="0"/>
                  <a:ea typeface="Georgia" charset="0"/>
                  <a:cs typeface="Georgia" charset="0"/>
                </a:rPr>
                <a:t>f</a:t>
              </a:r>
            </a:p>
          </p:txBody>
        </p:sp>
        <p:sp>
          <p:nvSpPr>
            <p:cNvPr id="143" name="Rounded Rectangle 36">
              <a:extLst>
                <a:ext uri="{FF2B5EF4-FFF2-40B4-BE49-F238E27FC236}">
                  <a16:creationId xmlns:a16="http://schemas.microsoft.com/office/drawing/2014/main" id="{FFB7FCC2-3CCF-46F1-B4B1-EB87074F6190}"/>
                </a:ext>
              </a:extLst>
            </p:cNvPr>
            <p:cNvSpPr/>
            <p:nvPr/>
          </p:nvSpPr>
          <p:spPr>
            <a:xfrm>
              <a:off x="7388213" y="1551727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y</a:t>
              </a:r>
            </a:p>
          </p:txBody>
        </p:sp>
        <p:cxnSp>
          <p:nvCxnSpPr>
            <p:cNvPr id="144" name="Elbow Connector 37">
              <a:extLst>
                <a:ext uri="{FF2B5EF4-FFF2-40B4-BE49-F238E27FC236}">
                  <a16:creationId xmlns:a16="http://schemas.microsoft.com/office/drawing/2014/main" id="{DAF35B12-E4D5-47A2-BD6B-F4D3BEBF5980}"/>
                </a:ext>
              </a:extLst>
            </p:cNvPr>
            <p:cNvCxnSpPr>
              <a:cxnSpLocks/>
              <a:stCxn id="121" idx="3"/>
              <a:endCxn id="118" idx="2"/>
            </p:cNvCxnSpPr>
            <p:nvPr/>
          </p:nvCxnSpPr>
          <p:spPr>
            <a:xfrm flipH="1">
              <a:off x="2711224" y="2069026"/>
              <a:ext cx="4460005" cy="714046"/>
            </a:xfrm>
            <a:prstGeom prst="bentConnector4">
              <a:avLst>
                <a:gd name="adj1" fmla="val -16420"/>
                <a:gd name="adj2" fmla="val 132015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29828892-16F2-455A-B0AD-07ED83C0E51E}"/>
                </a:ext>
              </a:extLst>
            </p:cNvPr>
            <p:cNvCxnSpPr>
              <a:cxnSpLocks/>
              <a:stCxn id="118" idx="3"/>
              <a:endCxn id="119" idx="1"/>
            </p:cNvCxnSpPr>
            <p:nvPr/>
          </p:nvCxnSpPr>
          <p:spPr>
            <a:xfrm flipV="1">
              <a:off x="3424707" y="2069026"/>
              <a:ext cx="1161419" cy="56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25">
              <a:extLst>
                <a:ext uri="{FF2B5EF4-FFF2-40B4-BE49-F238E27FC236}">
                  <a16:creationId xmlns:a16="http://schemas.microsoft.com/office/drawing/2014/main" id="{A0EDDA03-B790-4D75-BEBE-F19EB4499C27}"/>
                </a:ext>
              </a:extLst>
            </p:cNvPr>
            <p:cNvSpPr/>
            <p:nvPr/>
          </p:nvSpPr>
          <p:spPr>
            <a:xfrm>
              <a:off x="3754051" y="1566946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00B050"/>
                  </a:solidFill>
                  <a:latin typeface="Georgia" charset="0"/>
                  <a:ea typeface="Georgia" charset="0"/>
                  <a:cs typeface="Georgia" charset="0"/>
                </a:rPr>
                <a:t>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8DFFD9A-E31B-4C97-AC82-95BF2B4B76E9}"/>
                </a:ext>
              </a:extLst>
            </p:cNvPr>
            <p:cNvSpPr txBox="1"/>
            <p:nvPr/>
          </p:nvSpPr>
          <p:spPr>
            <a:xfrm>
              <a:off x="4133484" y="2365596"/>
              <a:ext cx="16040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95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brain</a:t>
              </a:r>
              <a:endParaRPr lang="en-US" sz="3200" b="1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2998888-81E9-4E83-8C5D-88D5899412E8}"/>
                </a:ext>
              </a:extLst>
            </p:cNvPr>
            <p:cNvSpPr txBox="1"/>
            <p:nvPr/>
          </p:nvSpPr>
          <p:spPr>
            <a:xfrm>
              <a:off x="6030483" y="2357216"/>
              <a:ext cx="16040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decoder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DFFB7A1-76E3-45B6-8D62-78F7AA810C3B}"/>
                </a:ext>
              </a:extLst>
            </p:cNvPr>
            <p:cNvSpPr txBox="1"/>
            <p:nvPr/>
          </p:nvSpPr>
          <p:spPr>
            <a:xfrm>
              <a:off x="3190922" y="989138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</a:t>
              </a:r>
            </a:p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error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F64DBF1-42BF-4DB7-9C6B-5C29E0B60BDE}"/>
                </a:ext>
              </a:extLst>
            </p:cNvPr>
            <p:cNvSpPr txBox="1"/>
            <p:nvPr/>
          </p:nvSpPr>
          <p:spPr>
            <a:xfrm>
              <a:off x="4871155" y="982918"/>
              <a:ext cx="2037606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A95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neural firing rates</a:t>
              </a:r>
              <a:endParaRPr lang="en-US" sz="3200" b="1" i="1" dirty="0">
                <a:solidFill>
                  <a:srgbClr val="A95FFF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5944E55-C07C-4DB5-BB8F-11AA237CD2C3}"/>
                </a:ext>
              </a:extLst>
            </p:cNvPr>
            <p:cNvSpPr txBox="1"/>
            <p:nvPr/>
          </p:nvSpPr>
          <p:spPr>
            <a:xfrm>
              <a:off x="6858482" y="982720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decoder</a:t>
              </a:r>
            </a:p>
            <a:p>
              <a:pPr algn="ctr">
                <a:lnSpc>
                  <a:spcPts val="2500"/>
                </a:lnSpc>
              </a:pPr>
              <a:r>
                <a:rPr lang="en-US" sz="3200" b="1" i="1" dirty="0">
                  <a:solidFill>
                    <a:srgbClr val="FFC000"/>
                  </a:solidFill>
                  <a:latin typeface="Calibri"/>
                </a:rPr>
                <a:t>output</a:t>
              </a:r>
              <a:endParaRPr lang="en-US" sz="3200" b="1" i="1" dirty="0">
                <a:solidFill>
                  <a:srgbClr val="FFC0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4447670-16B4-47CC-A730-071C5D03FFB3}"/>
                </a:ext>
              </a:extLst>
            </p:cNvPr>
            <p:cNvSpPr/>
            <p:nvPr/>
          </p:nvSpPr>
          <p:spPr>
            <a:xfrm>
              <a:off x="3028052" y="2416516"/>
              <a:ext cx="200400" cy="200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9CD2D9AC-0956-45F3-BFAC-626C50FBB8F4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817626" y="2059635"/>
              <a:ext cx="1180115" cy="995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ed Rectangle 25">
              <a:extLst>
                <a:ext uri="{FF2B5EF4-FFF2-40B4-BE49-F238E27FC236}">
                  <a16:creationId xmlns:a16="http://schemas.microsoft.com/office/drawing/2014/main" id="{BC8A3530-317A-45F8-9358-29597DA8AF77}"/>
                </a:ext>
              </a:extLst>
            </p:cNvPr>
            <p:cNvSpPr/>
            <p:nvPr/>
          </p:nvSpPr>
          <p:spPr>
            <a:xfrm>
              <a:off x="1114176" y="1556991"/>
              <a:ext cx="492688" cy="492688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2800" i="1" dirty="0">
                  <a:solidFill>
                    <a:srgbClr val="FD6E19"/>
                  </a:solidFill>
                  <a:latin typeface="Georgia" charset="0"/>
                  <a:ea typeface="Georgia" charset="0"/>
                  <a:cs typeface="Georgia" charset="0"/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B8FB080-1A12-49EE-8B7E-D2C2B7B20041}"/>
                </a:ext>
              </a:extLst>
            </p:cNvPr>
            <p:cNvSpPr txBox="1"/>
            <p:nvPr/>
          </p:nvSpPr>
          <p:spPr>
            <a:xfrm>
              <a:off x="562178" y="994776"/>
              <a:ext cx="1604074" cy="761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D6E1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visual</a:t>
              </a:r>
            </a:p>
            <a:p>
              <a:pPr algn="ctr">
                <a:lnSpc>
                  <a:spcPts val="2500"/>
                </a:lnSpc>
              </a:pPr>
              <a:r>
                <a:rPr lang="en-US" sz="3200" b="1" i="1" dirty="0">
                  <a:solidFill>
                    <a:srgbClr val="FD6E19"/>
                  </a:solidFill>
                  <a:latin typeface="Calibri"/>
                </a:rPr>
                <a:t>target</a:t>
              </a:r>
              <a:endParaRPr lang="en-US" sz="3200" b="1" i="1" dirty="0">
                <a:solidFill>
                  <a:srgbClr val="FD6E19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FB7AD3-459E-46F2-B3B2-324BF9E65663}"/>
                </a:ext>
              </a:extLst>
            </p:cNvPr>
            <p:cNvSpPr/>
            <p:nvPr/>
          </p:nvSpPr>
          <p:spPr>
            <a:xfrm>
              <a:off x="2182045" y="1594628"/>
              <a:ext cx="200400" cy="200400"/>
            </a:xfrm>
            <a:prstGeom prst="ellipse">
              <a:avLst/>
            </a:prstGeom>
            <a:solidFill>
              <a:srgbClr val="FD6E1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00D7D350-B43F-4FE6-B35C-DBBABD733E6D}"/>
                </a:ext>
              </a:extLst>
            </p:cNvPr>
            <p:cNvCxnSpPr>
              <a:cxnSpLocks/>
              <a:stCxn id="179" idx="5"/>
              <a:endCxn id="171" idx="1"/>
            </p:cNvCxnSpPr>
            <p:nvPr/>
          </p:nvCxnSpPr>
          <p:spPr>
            <a:xfrm>
              <a:off x="2353097" y="1765680"/>
              <a:ext cx="704303" cy="680184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F524747-A77E-443E-9D8C-52377AE07BD5}"/>
              </a:ext>
            </a:extLst>
          </p:cNvPr>
          <p:cNvGrpSpPr/>
          <p:nvPr/>
        </p:nvGrpSpPr>
        <p:grpSpPr>
          <a:xfrm>
            <a:off x="0" y="3609623"/>
            <a:ext cx="8334265" cy="670722"/>
            <a:chOff x="0" y="3609623"/>
            <a:chExt cx="8334265" cy="670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117FD5A-B254-4A47-9085-903565CC6066}"/>
                    </a:ext>
                  </a:extLst>
                </p:cNvPr>
                <p:cNvSpPr/>
                <p:nvPr/>
              </p:nvSpPr>
              <p:spPr>
                <a:xfrm>
                  <a:off x="3202027" y="3609623"/>
                  <a:ext cx="513223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95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95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117FD5A-B254-4A47-9085-903565CC6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027" y="3609623"/>
                  <a:ext cx="5132238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1BFC857-EFE0-4213-AE82-6AB641FA513B}"/>
                </a:ext>
              </a:extLst>
            </p:cNvPr>
            <p:cNvSpPr/>
            <p:nvPr/>
          </p:nvSpPr>
          <p:spPr>
            <a:xfrm>
              <a:off x="0" y="3764050"/>
              <a:ext cx="3103881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H: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brain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cost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0697E30-A1AB-45BB-8202-010ADE9B77D5}"/>
              </a:ext>
            </a:extLst>
          </p:cNvPr>
          <p:cNvGrpSpPr/>
          <p:nvPr/>
        </p:nvGrpSpPr>
        <p:grpSpPr>
          <a:xfrm>
            <a:off x="134602" y="2966578"/>
            <a:ext cx="8297686" cy="691829"/>
            <a:chOff x="134602" y="2966578"/>
            <a:chExt cx="8297686" cy="691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5A9D346-CC8A-483E-981B-477E73F98362}"/>
                    </a:ext>
                  </a:extLst>
                </p:cNvPr>
                <p:cNvSpPr/>
                <p:nvPr/>
              </p:nvSpPr>
              <p:spPr>
                <a:xfrm>
                  <a:off x="3144879" y="2966578"/>
                  <a:ext cx="528740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95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5A9D346-CC8A-483E-981B-477E73F98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879" y="2966578"/>
                  <a:ext cx="528740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72FDA45-0572-4421-A555-C470A634A4BC}"/>
                </a:ext>
              </a:extLst>
            </p:cNvPr>
            <p:cNvSpPr/>
            <p:nvPr/>
          </p:nvSpPr>
          <p:spPr>
            <a:xfrm>
              <a:off x="134602" y="3142112"/>
              <a:ext cx="2969279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machine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 cost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B577A53-58AA-499A-AB9B-1E4ACBFD02AB}"/>
              </a:ext>
            </a:extLst>
          </p:cNvPr>
          <p:cNvGrpSpPr/>
          <p:nvPr/>
        </p:nvGrpSpPr>
        <p:grpSpPr>
          <a:xfrm>
            <a:off x="5593771" y="2966578"/>
            <a:ext cx="2740495" cy="1915681"/>
            <a:chOff x="5593771" y="2966578"/>
            <a:chExt cx="2740495" cy="1915681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52814C7-7D64-42EF-B378-61582A178461}"/>
                </a:ext>
              </a:extLst>
            </p:cNvPr>
            <p:cNvGrpSpPr/>
            <p:nvPr/>
          </p:nvGrpSpPr>
          <p:grpSpPr>
            <a:xfrm>
              <a:off x="5593771" y="2966578"/>
              <a:ext cx="1076450" cy="1907405"/>
              <a:chOff x="5593771" y="2966578"/>
              <a:chExt cx="1076450" cy="1907405"/>
            </a:xfrm>
          </p:grpSpPr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F0EC7B5C-F668-4E5E-8188-CAE08EB2192C}"/>
                  </a:ext>
                </a:extLst>
              </p:cNvPr>
              <p:cNvSpPr/>
              <p:nvPr/>
            </p:nvSpPr>
            <p:spPr>
              <a:xfrm>
                <a:off x="5593771" y="2966578"/>
                <a:ext cx="1076450" cy="1389997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0BC6F36-1112-4167-A570-498EDA58B252}"/>
                  </a:ext>
                </a:extLst>
              </p:cNvPr>
              <p:cNvSpPr txBox="1"/>
              <p:nvPr/>
            </p:nvSpPr>
            <p:spPr>
              <a:xfrm>
                <a:off x="5593771" y="4432837"/>
                <a:ext cx="1052457" cy="44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error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7F4E3AEC-F461-4EC0-ADF7-343A758B3DEC}"/>
                </a:ext>
              </a:extLst>
            </p:cNvPr>
            <p:cNvGrpSpPr/>
            <p:nvPr/>
          </p:nvGrpSpPr>
          <p:grpSpPr>
            <a:xfrm>
              <a:off x="7061161" y="2974854"/>
              <a:ext cx="1273105" cy="1907405"/>
              <a:chOff x="7061161" y="2974854"/>
              <a:chExt cx="1273105" cy="1907405"/>
            </a:xfrm>
          </p:grpSpPr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77191AEB-B3C3-4F4E-B664-42E51C72358E}"/>
                  </a:ext>
                </a:extLst>
              </p:cNvPr>
              <p:cNvSpPr/>
              <p:nvPr/>
            </p:nvSpPr>
            <p:spPr>
              <a:xfrm>
                <a:off x="7105974" y="2974854"/>
                <a:ext cx="1228292" cy="138999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3BDAE29-4477-4050-AABD-C31021822C73}"/>
                  </a:ext>
                </a:extLst>
              </p:cNvPr>
              <p:cNvSpPr txBox="1"/>
              <p:nvPr/>
            </p:nvSpPr>
            <p:spPr>
              <a:xfrm>
                <a:off x="7061161" y="4441113"/>
                <a:ext cx="1273105" cy="441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libri"/>
                  </a:rPr>
                  <a:t>effort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06E43D8-22E6-41D5-8E55-BEBF9E8411FB}"/>
                </a:ext>
              </a:extLst>
            </p:cNvPr>
            <p:cNvSpPr txBox="1"/>
            <p:nvPr/>
          </p:nvSpPr>
          <p:spPr>
            <a:xfrm>
              <a:off x="6581694" y="4439379"/>
              <a:ext cx="654134" cy="44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3200" b="1" dirty="0">
                  <a:solidFill>
                    <a:schemeClr val="tx2"/>
                  </a:solidFill>
                  <a:latin typeface="Calibri"/>
                </a:rPr>
                <a:t>vs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DD65D6-F2FE-4E09-8E8D-A72952B70660}"/>
              </a:ext>
            </a:extLst>
          </p:cNvPr>
          <p:cNvGrpSpPr/>
          <p:nvPr/>
        </p:nvGrpSpPr>
        <p:grpSpPr>
          <a:xfrm>
            <a:off x="0" y="5128337"/>
            <a:ext cx="4400137" cy="646331"/>
            <a:chOff x="0" y="2615071"/>
            <a:chExt cx="4400137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B10ECE2-06B7-4C40-8898-97331CFEDC38}"/>
                    </a:ext>
                  </a:extLst>
                </p:cNvPr>
                <p:cNvSpPr/>
                <p:nvPr/>
              </p:nvSpPr>
              <p:spPr>
                <a:xfrm>
                  <a:off x="2490191" y="2615071"/>
                  <a:ext cx="190994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A95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B10ECE2-06B7-4C40-8898-97331CFED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191" y="2615071"/>
                  <a:ext cx="190994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DC08A17-324A-4013-A8EE-EB4D99A5AF06}"/>
                </a:ext>
              </a:extLst>
            </p:cNvPr>
            <p:cNvSpPr/>
            <p:nvPr/>
          </p:nvSpPr>
          <p:spPr>
            <a:xfrm>
              <a:off x="0" y="2615071"/>
              <a:ext cx="2478331" cy="5162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Calibri" charset="0"/>
                  <a:cs typeface="Calibri" charset="0"/>
                </a:rPr>
                <a:t>stationary points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7C6EB5-34FA-4CD1-A60D-EB2CBC99B011}"/>
              </a:ext>
            </a:extLst>
          </p:cNvPr>
          <p:cNvGrpSpPr/>
          <p:nvPr/>
        </p:nvGrpSpPr>
        <p:grpSpPr>
          <a:xfrm>
            <a:off x="2478332" y="4912893"/>
            <a:ext cx="6365039" cy="1077218"/>
            <a:chOff x="2478332" y="4517173"/>
            <a:chExt cx="6365039" cy="1077218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8997D8C-9AE0-4301-85E3-9322198E457D}"/>
                </a:ext>
              </a:extLst>
            </p:cNvPr>
            <p:cNvSpPr/>
            <p:nvPr/>
          </p:nvSpPr>
          <p:spPr>
            <a:xfrm>
              <a:off x="2478332" y="4732617"/>
              <a:ext cx="2175977" cy="663837"/>
            </a:xfrm>
            <a:prstGeom prst="roundRect">
              <a:avLst/>
            </a:prstGeom>
            <a:noFill/>
            <a:ln w="28575">
              <a:solidFill>
                <a:srgbClr val="FD6E19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6E19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21265D-8714-48D5-80FA-C3B14AD4E8F2}"/>
                </a:ext>
              </a:extLst>
            </p:cNvPr>
            <p:cNvSpPr txBox="1"/>
            <p:nvPr/>
          </p:nvSpPr>
          <p:spPr>
            <a:xfrm>
              <a:off x="4765818" y="4517173"/>
              <a:ext cx="40775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D6E1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i.e. the brain learns to “invert” the decoder</a:t>
              </a:r>
              <a:endParaRPr lang="en-US" sz="3200" b="1" dirty="0">
                <a:solidFill>
                  <a:srgbClr val="FD6E19"/>
                </a:solidFill>
              </a:endParaRPr>
            </a:p>
          </p:txBody>
        </p:sp>
      </p:grp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729629C3-976C-4F3D-982B-4DD8F5B4B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33253"/>
            <a:ext cx="2490191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result:</a:t>
            </a:r>
            <a:endParaRPr lang="en-US" dirty="0">
              <a:solidFill>
                <a:srgbClr val="A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FEB591-5154-4C00-8179-1D8AB5CB2B87}"/>
              </a:ext>
            </a:extLst>
          </p:cNvPr>
          <p:cNvGrpSpPr/>
          <p:nvPr/>
        </p:nvGrpSpPr>
        <p:grpSpPr>
          <a:xfrm>
            <a:off x="-297269" y="192956"/>
            <a:ext cx="5848350" cy="3638550"/>
            <a:chOff x="-491750" y="237557"/>
            <a:chExt cx="5848350" cy="363855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C4E8115-E28F-4C68-8E74-F60217CB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-491750" y="237557"/>
              <a:ext cx="5848350" cy="363855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D08BF1-FAD6-4D57-9B2F-B61CEB64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1846" y="1835816"/>
              <a:ext cx="1603948" cy="129503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D0D63-3B56-4C52-9C33-ED5690798EDF}"/>
              </a:ext>
            </a:extLst>
          </p:cNvPr>
          <p:cNvGrpSpPr/>
          <p:nvPr/>
        </p:nvGrpSpPr>
        <p:grpSpPr>
          <a:xfrm>
            <a:off x="3125964" y="46992"/>
            <a:ext cx="5848350" cy="3638550"/>
            <a:chOff x="3278663" y="91593"/>
            <a:chExt cx="5848350" cy="363855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23F4AF2-CA56-4DB3-8AFD-1B068869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278663" y="91593"/>
              <a:ext cx="5848350" cy="3638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15B366-8BFA-4FF1-BFA6-10A9D97DE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7640020" y="1509589"/>
              <a:ext cx="1225782" cy="1624978"/>
            </a:xfrm>
            <a:prstGeom prst="rect">
              <a:avLst/>
            </a:prstGeom>
          </p:spPr>
        </p:pic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928A834-C0A6-45A6-8184-E9DE56C37128}"/>
              </a:ext>
            </a:extLst>
          </p:cNvPr>
          <p:cNvSpPr txBox="1">
            <a:spLocks/>
          </p:cNvSpPr>
          <p:nvPr/>
        </p:nvSpPr>
        <p:spPr>
          <a:xfrm>
            <a:off x="0" y="15585"/>
            <a:ext cx="9144000" cy="65180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sensorimotor game:  </a:t>
            </a:r>
            <a:r>
              <a:rPr lang="en-US" dirty="0">
                <a:solidFill>
                  <a:srgbClr val="A95FFF"/>
                </a:solidFill>
              </a:rPr>
              <a:t>human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/>
              <a:t>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/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/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C9ADC-D686-4F51-8047-F06129D27880}"/>
              </a:ext>
            </a:extLst>
          </p:cNvPr>
          <p:cNvGrpSpPr/>
          <p:nvPr/>
        </p:nvGrpSpPr>
        <p:grpSpPr>
          <a:xfrm>
            <a:off x="686038" y="3301351"/>
            <a:ext cx="5627682" cy="3507083"/>
            <a:chOff x="686038" y="3301351"/>
            <a:chExt cx="5627682" cy="3507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964F99-B663-494A-BA39-031D3EAB6DD8}"/>
                </a:ext>
              </a:extLst>
            </p:cNvPr>
            <p:cNvGrpSpPr/>
            <p:nvPr/>
          </p:nvGrpSpPr>
          <p:grpSpPr>
            <a:xfrm>
              <a:off x="3589336" y="5585853"/>
              <a:ext cx="2724384" cy="1222581"/>
              <a:chOff x="6241295" y="3449792"/>
              <a:chExt cx="2724384" cy="122258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4C8ADF-B554-416B-861A-7CBCD07CC4D4}"/>
                  </a:ext>
                </a:extLst>
              </p:cNvPr>
              <p:cNvGrpSpPr/>
              <p:nvPr/>
            </p:nvGrpSpPr>
            <p:grpSpPr>
              <a:xfrm>
                <a:off x="6241295" y="3449792"/>
                <a:ext cx="2691362" cy="650947"/>
                <a:chOff x="6241295" y="3509591"/>
                <a:chExt cx="2691362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 smtClea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A9533F2-B483-4AC0-81BA-159DC39C9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3798309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BC9364-D35C-45CC-86CF-DF6E84B46B17}"/>
                  </a:ext>
                </a:extLst>
              </p:cNvPr>
              <p:cNvGrpSpPr/>
              <p:nvPr/>
            </p:nvGrpSpPr>
            <p:grpSpPr>
              <a:xfrm>
                <a:off x="6241295" y="4021426"/>
                <a:ext cx="2724384" cy="650947"/>
                <a:chOff x="6241295" y="4390133"/>
                <a:chExt cx="2724384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EA1BF7E-8BF1-4CEB-91D4-F2F879758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4685462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948648-87B5-4F4F-8AAE-E690E48FEED1}"/>
                </a:ext>
              </a:extLst>
            </p:cNvPr>
            <p:cNvSpPr/>
            <p:nvPr/>
          </p:nvSpPr>
          <p:spPr>
            <a:xfrm>
              <a:off x="3513661" y="5203687"/>
              <a:ext cx="2502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best responses: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90F39E-0D91-41C1-9A7E-C9F4308DF0B6}"/>
                </a:ext>
              </a:extLst>
            </p:cNvPr>
            <p:cNvGrpSpPr/>
            <p:nvPr/>
          </p:nvGrpSpPr>
          <p:grpSpPr>
            <a:xfrm>
              <a:off x="686038" y="3301351"/>
              <a:ext cx="2454169" cy="3104020"/>
              <a:chOff x="686038" y="3301351"/>
              <a:chExt cx="2454169" cy="3104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ECF51AC-BDED-4F71-A6D5-2224A3FCC1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6038" y="4044501"/>
                <a:ext cx="2454169" cy="23570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14CF7FB-BB37-47B2-A893-2FC4FE30B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64461" y="4040659"/>
                <a:ext cx="971361" cy="2364712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188EC29-6F7B-4F70-860A-82FF976D32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894" y="3324971"/>
                <a:ext cx="303143" cy="737981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BEC64E9-5EC2-4515-B572-5483D0F9C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2033" y="3301351"/>
                <a:ext cx="152388" cy="370976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D3D537-1F17-4639-B672-7251C70E7254}"/>
              </a:ext>
            </a:extLst>
          </p:cNvPr>
          <p:cNvGrpSpPr/>
          <p:nvPr/>
        </p:nvGrpSpPr>
        <p:grpSpPr>
          <a:xfrm>
            <a:off x="1541792" y="3377738"/>
            <a:ext cx="7616334" cy="2197035"/>
            <a:chOff x="1541792" y="3377738"/>
            <a:chExt cx="7616334" cy="21970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6270C-0097-4189-82C0-027998453172}"/>
                </a:ext>
              </a:extLst>
            </p:cNvPr>
            <p:cNvGrpSpPr/>
            <p:nvPr/>
          </p:nvGrpSpPr>
          <p:grpSpPr>
            <a:xfrm>
              <a:off x="6719388" y="3899068"/>
              <a:ext cx="1220382" cy="523220"/>
              <a:chOff x="6719388" y="3899068"/>
              <a:chExt cx="1220382" cy="52322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B34686-0417-418F-ADB8-A2AF33075959}"/>
                  </a:ext>
                </a:extLst>
              </p:cNvPr>
              <p:cNvSpPr/>
              <p:nvPr/>
            </p:nvSpPr>
            <p:spPr>
              <a:xfrm>
                <a:off x="6719388" y="4070741"/>
                <a:ext cx="210166" cy="201846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5F523D7-F848-425D-A485-646C03678DA4}"/>
                  </a:ext>
                </a:extLst>
              </p:cNvPr>
              <p:cNvSpPr/>
              <p:nvPr/>
            </p:nvSpPr>
            <p:spPr>
              <a:xfrm>
                <a:off x="7004899" y="3899068"/>
                <a:ext cx="9348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+mj-lt"/>
                  </a:rPr>
                  <a:t>Nash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0D456C-B974-4D0D-AF5D-EC789FD37FC9}"/>
                </a:ext>
              </a:extLst>
            </p:cNvPr>
            <p:cNvSpPr/>
            <p:nvPr/>
          </p:nvSpPr>
          <p:spPr>
            <a:xfrm>
              <a:off x="6500510" y="3377738"/>
              <a:ext cx="2603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game equilibria: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551C7506-B816-43B4-B485-0EDEADC8F802}"/>
                </a:ext>
              </a:extLst>
            </p:cNvPr>
            <p:cNvSpPr txBox="1">
              <a:spLocks/>
            </p:cNvSpPr>
            <p:nvPr/>
          </p:nvSpPr>
          <p:spPr>
            <a:xfrm>
              <a:off x="6554528" y="4369476"/>
              <a:ext cx="2603598" cy="96797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Braun, Ortega, Wolpert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 err="1"/>
                <a:t>PLoS</a:t>
              </a:r>
              <a:r>
                <a:rPr lang="en-US" sz="1600" i="1" dirty="0"/>
                <a:t> Comp Bio</a:t>
              </a:r>
              <a:r>
                <a:rPr lang="en-US" sz="1600" dirty="0"/>
                <a:t> 2009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Nash Equilibria in Multi-Agent Motor Interactions</a:t>
              </a:r>
              <a:endParaRPr lang="en-US" sz="1600" i="1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79E47F-6442-48BC-8FA1-724E65FC5384}"/>
                </a:ext>
              </a:extLst>
            </p:cNvPr>
            <p:cNvSpPr/>
            <p:nvPr/>
          </p:nvSpPr>
          <p:spPr>
            <a:xfrm>
              <a:off x="1541792" y="5372927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4F9612-3DA7-4179-9CF5-2EE472B97BF0}"/>
              </a:ext>
            </a:extLst>
          </p:cNvPr>
          <p:cNvGrpSpPr/>
          <p:nvPr/>
        </p:nvGrpSpPr>
        <p:grpSpPr>
          <a:xfrm>
            <a:off x="29873" y="3377738"/>
            <a:ext cx="6292483" cy="3463129"/>
            <a:chOff x="29873" y="3377738"/>
            <a:chExt cx="6292483" cy="34631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F417D9-237B-4EB1-98CF-28E9ED175CDD}"/>
                </a:ext>
              </a:extLst>
            </p:cNvPr>
            <p:cNvGrpSpPr/>
            <p:nvPr/>
          </p:nvGrpSpPr>
          <p:grpSpPr>
            <a:xfrm>
              <a:off x="3512123" y="3377738"/>
              <a:ext cx="2810233" cy="1755244"/>
              <a:chOff x="3512123" y="3377738"/>
              <a:chExt cx="2810233" cy="175524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8DF952-3465-4702-A505-2EF40ED03102}"/>
                  </a:ext>
                </a:extLst>
              </p:cNvPr>
              <p:cNvGrpSpPr/>
              <p:nvPr/>
            </p:nvGrpSpPr>
            <p:grpSpPr>
              <a:xfrm>
                <a:off x="3670899" y="3854190"/>
                <a:ext cx="2651457" cy="1278792"/>
                <a:chOff x="6322858" y="5094205"/>
                <a:chExt cx="2651457" cy="1278792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C891158-CB01-4705-B4F4-5580B8A37DC6}"/>
                    </a:ext>
                  </a:extLst>
                </p:cNvPr>
                <p:cNvSpPr/>
                <p:nvPr/>
              </p:nvSpPr>
              <p:spPr>
                <a:xfrm>
                  <a:off x="6322858" y="5881406"/>
                  <a:ext cx="210166" cy="201846"/>
                </a:xfrm>
                <a:prstGeom prst="ellips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B22C3D6-3F19-4E97-B414-B6A79CA40BAD}"/>
                    </a:ext>
                  </a:extLst>
                </p:cNvPr>
                <p:cNvSpPr/>
                <p:nvPr/>
              </p:nvSpPr>
              <p:spPr>
                <a:xfrm>
                  <a:off x="6335251" y="5305840"/>
                  <a:ext cx="210166" cy="201846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583244E-67BE-4DA2-A1A3-2554D2CCADFA}"/>
                  </a:ext>
                </a:extLst>
              </p:cNvPr>
              <p:cNvSpPr/>
              <p:nvPr/>
            </p:nvSpPr>
            <p:spPr>
              <a:xfrm>
                <a:off x="3512123" y="3377738"/>
                <a:ext cx="2404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</a:rPr>
                  <a:t>global minima: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225EF6-4533-4E42-A04C-56BACA4E0746}"/>
                </a:ext>
              </a:extLst>
            </p:cNvPr>
            <p:cNvGrpSpPr/>
            <p:nvPr/>
          </p:nvGrpSpPr>
          <p:grpSpPr>
            <a:xfrm>
              <a:off x="29873" y="3410324"/>
              <a:ext cx="3342768" cy="3430543"/>
              <a:chOff x="29873" y="3410324"/>
              <a:chExt cx="3342768" cy="3430543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473AB49-62DC-4956-9B81-AE25A9059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606" y="6433132"/>
                <a:ext cx="291903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B922C73-4328-4886-83A6-FB178E04F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06" y="4040480"/>
                <a:ext cx="0" cy="239508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8A36A02-A3AF-49CD-8B9C-D652BA8F4D9F}"/>
                  </a:ext>
                </a:extLst>
              </p:cNvPr>
              <p:cNvSpPr/>
              <p:nvPr/>
            </p:nvSpPr>
            <p:spPr>
              <a:xfrm>
                <a:off x="2820345" y="4157808"/>
                <a:ext cx="210166" cy="201846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392EED-93FC-4D2B-97FF-75F25BD0D2CC}"/>
                  </a:ext>
                </a:extLst>
              </p:cNvPr>
              <p:cNvSpPr txBox="1"/>
              <p:nvPr/>
            </p:nvSpPr>
            <p:spPr>
              <a:xfrm>
                <a:off x="453605" y="6440757"/>
                <a:ext cx="28604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 action </a:t>
                </a:r>
                <a:r>
                  <a:rPr lang="en-US" sz="2000" i="1" dirty="0">
                    <a:solidFill>
                      <a:srgbClr val="A95FFF"/>
                    </a:solidFill>
                    <a:latin typeface="Georgia" charset="0"/>
                    <a:ea typeface="Georgia" charset="0"/>
                    <a:cs typeface="Georgia" charset="0"/>
                  </a:rPr>
                  <a:t>H</a:t>
                </a:r>
                <a:endParaRPr lang="en-US" sz="20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0CC768-5041-4EE0-9F55-68E6DA3C687C}"/>
                  </a:ext>
                </a:extLst>
              </p:cNvPr>
              <p:cNvSpPr txBox="1"/>
              <p:nvPr/>
            </p:nvSpPr>
            <p:spPr>
              <a:xfrm rot="16200000">
                <a:off x="-948589" y="5062183"/>
                <a:ext cx="23570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 action </a:t>
                </a:r>
                <a:r>
                  <a:rPr lang="en-US" sz="2000" i="1" dirty="0">
                    <a:solidFill>
                      <a:srgbClr val="FFC000"/>
                    </a:solidFill>
                    <a:latin typeface="Georgia" charset="0"/>
                    <a:ea typeface="Georgia" charset="0"/>
                    <a:cs typeface="Georgia" charset="0"/>
                  </a:rPr>
                  <a:t>M</a:t>
                </a: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41BE97-ADC9-4B87-9FFB-B7C970F7A82C}"/>
                  </a:ext>
                </a:extLst>
              </p:cNvPr>
              <p:cNvSpPr/>
              <p:nvPr/>
            </p:nvSpPr>
            <p:spPr>
              <a:xfrm>
                <a:off x="2347628" y="3410324"/>
                <a:ext cx="210166" cy="20184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14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4B527-5CC4-412C-B522-ECDD2D0A65EE}"/>
              </a:ext>
            </a:extLst>
          </p:cNvPr>
          <p:cNvGrpSpPr/>
          <p:nvPr/>
        </p:nvGrpSpPr>
        <p:grpSpPr>
          <a:xfrm>
            <a:off x="2874" y="0"/>
            <a:ext cx="6899371" cy="6857529"/>
            <a:chOff x="2874" y="0"/>
            <a:chExt cx="6899371" cy="685752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9A786BB-3D0E-499B-B1D0-6EBF93AA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945" y="0"/>
              <a:ext cx="6591300" cy="6591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DE4DF-E58C-4347-9D6E-DE95B42DAFB5}"/>
                </a:ext>
              </a:extLst>
            </p:cNvPr>
            <p:cNvSpPr txBox="1"/>
            <p:nvPr/>
          </p:nvSpPr>
          <p:spPr>
            <a:xfrm>
              <a:off x="479685" y="6457419"/>
              <a:ext cx="47293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A95FFF"/>
                  </a:solidFill>
                  <a:latin typeface="+mj-lt"/>
                  <a:ea typeface="Georgia" charset="0"/>
                  <a:cs typeface="Georgia" charset="0"/>
                </a:rPr>
                <a:t>human action </a:t>
              </a:r>
              <a:r>
                <a:rPr lang="en-US" sz="20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endParaRPr lang="en-US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23AC2C-DFB0-4F1A-A90E-E0567EDABB08}"/>
                </a:ext>
              </a:extLst>
            </p:cNvPr>
            <p:cNvSpPr txBox="1"/>
            <p:nvPr/>
          </p:nvSpPr>
          <p:spPr>
            <a:xfrm rot="16200000">
              <a:off x="-2175089" y="3879346"/>
              <a:ext cx="47560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j-lt"/>
                  <a:ea typeface="Georgia" charset="0"/>
                  <a:cs typeface="Georgia" charset="0"/>
                </a:rPr>
                <a:t>machine action </a:t>
              </a:r>
              <a:r>
                <a:rPr lang="en-US" sz="20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E623F4-BA5F-4F84-B62F-AB5A826B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996852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/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40B9C-66ED-413B-B2BC-63639570C540}"/>
              </a:ext>
            </a:extLst>
          </p:cNvPr>
          <p:cNvGrpSpPr/>
          <p:nvPr/>
        </p:nvGrpSpPr>
        <p:grpSpPr>
          <a:xfrm>
            <a:off x="1938932" y="4444260"/>
            <a:ext cx="827470" cy="697826"/>
            <a:chOff x="1938932" y="4444260"/>
            <a:chExt cx="827470" cy="69782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47E3E9-50ED-481E-B817-E574928074C7}"/>
                </a:ext>
              </a:extLst>
            </p:cNvPr>
            <p:cNvSpPr/>
            <p:nvPr/>
          </p:nvSpPr>
          <p:spPr>
            <a:xfrm>
              <a:off x="2241755" y="4444260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AB6D9A-D7DA-4FCB-A85B-4CC43810EC44}"/>
                </a:ext>
              </a:extLst>
            </p:cNvPr>
            <p:cNvSpPr/>
            <p:nvPr/>
          </p:nvSpPr>
          <p:spPr>
            <a:xfrm>
              <a:off x="1938932" y="4680421"/>
              <a:ext cx="827470" cy="461665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effectLst>
              <a:outerShdw blurRad="63500" sx="200000" sy="200000" algn="ctr" rotWithShape="0">
                <a:prstClr val="black">
                  <a:alpha val="17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 algn="ctr" defTabSz="914400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rPr>
                <a:t>Nash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EF899-0B1F-40E6-A967-0FF8175BBF1A}"/>
              </a:ext>
            </a:extLst>
          </p:cNvPr>
          <p:cNvGrpSpPr/>
          <p:nvPr/>
        </p:nvGrpSpPr>
        <p:grpSpPr>
          <a:xfrm>
            <a:off x="2908498" y="105804"/>
            <a:ext cx="6285662" cy="1261983"/>
            <a:chOff x="2908498" y="105804"/>
            <a:chExt cx="6285662" cy="1261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102589C-52C6-4361-A13D-6123CA7F1B7E}"/>
                    </a:ext>
                  </a:extLst>
                </p:cNvPr>
                <p:cNvSpPr/>
                <p:nvPr/>
              </p:nvSpPr>
              <p:spPr>
                <a:xfrm>
                  <a:off x="5132196" y="105804"/>
                  <a:ext cx="1647310" cy="663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en-US" sz="3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en-US" sz="3600" b="0" i="0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kumimoji="0" lang="en-US" sz="360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A95FFF"/>
                      </a:solidFill>
                      <a:effectLst/>
                      <a:uLnTx/>
                      <a:uFillTx/>
                    </a:rPr>
                    <a:t>???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102589C-52C6-4361-A13D-6123CA7F1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196" y="105804"/>
                  <a:ext cx="1647310" cy="663836"/>
                </a:xfrm>
                <a:prstGeom prst="rect">
                  <a:avLst/>
                </a:prstGeom>
                <a:blipFill>
                  <a:blip r:embed="rId5"/>
                  <a:stretch>
                    <a:fillRect t="-10092" r="-10741" b="-34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875C739-9841-479D-9863-B9D4CD403C12}"/>
                    </a:ext>
                  </a:extLst>
                </p:cNvPr>
                <p:cNvSpPr/>
                <p:nvPr/>
              </p:nvSpPr>
              <p:spPr>
                <a:xfrm>
                  <a:off x="5008014" y="703951"/>
                  <a:ext cx="4186146" cy="663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en-US" sz="3600" b="0" i="1" kern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en-US" sz="36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360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en-US" sz="360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A95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875C739-9841-479D-9863-B9D4CD403C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014" y="703951"/>
                  <a:ext cx="4186146" cy="6638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E24838-4516-4976-B928-19E4F5B4A1D4}"/>
                </a:ext>
              </a:extLst>
            </p:cNvPr>
            <p:cNvSpPr/>
            <p:nvPr/>
          </p:nvSpPr>
          <p:spPr>
            <a:xfrm>
              <a:off x="2908498" y="226897"/>
              <a:ext cx="18524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adaptation</a:t>
              </a:r>
            </a:p>
            <a:p>
              <a:pPr lvl="0" algn="ctr" defTabSz="914400"/>
              <a:r>
                <a:rPr lang="en-US" sz="2800" b="1" kern="0" dirty="0">
                  <a:solidFill>
                    <a:schemeClr val="tx2"/>
                  </a:solidFill>
                  <a:latin typeface="+mj-lt"/>
                </a:rPr>
                <a:t>scheme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DB8AEA0B-F79B-49DE-A75C-233FB4AB68D3}"/>
                </a:ext>
              </a:extLst>
            </p:cNvPr>
            <p:cNvSpPr/>
            <p:nvPr/>
          </p:nvSpPr>
          <p:spPr>
            <a:xfrm>
              <a:off x="4781862" y="123017"/>
              <a:ext cx="267888" cy="1244770"/>
            </a:xfrm>
            <a:prstGeom prst="leftBrace">
              <a:avLst>
                <a:gd name="adj1" fmla="val 67087"/>
                <a:gd name="adj2" fmla="val 50000"/>
              </a:avLst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215A9-A27A-48C6-9BA7-EF34FF06EDC0}"/>
              </a:ext>
            </a:extLst>
          </p:cNvPr>
          <p:cNvSpPr/>
          <p:nvPr/>
        </p:nvSpPr>
        <p:spPr>
          <a:xfrm>
            <a:off x="14181" y="1035044"/>
            <a:ext cx="1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prolific.co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CEB41A-4AEB-49FD-8E2B-C40320AE7B79}"/>
              </a:ext>
            </a:extLst>
          </p:cNvPr>
          <p:cNvGrpSpPr/>
          <p:nvPr/>
        </p:nvGrpSpPr>
        <p:grpSpPr>
          <a:xfrm>
            <a:off x="6554528" y="6179820"/>
            <a:ext cx="2589472" cy="685929"/>
            <a:chOff x="6554528" y="6179820"/>
            <a:chExt cx="2589472" cy="6859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87ED06-0EDD-44ED-A8EC-01765F7EA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54528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36BF4C-6D4F-499B-AB25-36D0E92F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40328" y="6186019"/>
              <a:ext cx="685799" cy="67973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05ECAEDF-5555-4D2E-BA0B-424529CFFAEC}"/>
                </a:ext>
              </a:extLst>
            </p:cNvPr>
            <p:cNvSpPr txBox="1">
              <a:spLocks/>
            </p:cNvSpPr>
            <p:nvPr/>
          </p:nvSpPr>
          <p:spPr>
            <a:xfrm>
              <a:off x="7939770" y="6186019"/>
              <a:ext cx="1204230" cy="679730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Chasnov</a:t>
              </a:r>
              <a:r>
                <a:rPr lang="en-US" sz="1600" dirty="0"/>
                <a:t>, Ratliff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in prep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82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4B527-5CC4-412C-B522-ECDD2D0A65EE}"/>
              </a:ext>
            </a:extLst>
          </p:cNvPr>
          <p:cNvGrpSpPr/>
          <p:nvPr/>
        </p:nvGrpSpPr>
        <p:grpSpPr>
          <a:xfrm>
            <a:off x="2874" y="0"/>
            <a:ext cx="6899371" cy="6857529"/>
            <a:chOff x="2874" y="0"/>
            <a:chExt cx="6899371" cy="685752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9A786BB-3D0E-499B-B1D0-6EBF93AA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5" y="0"/>
              <a:ext cx="6591300" cy="6591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DE4DF-E58C-4347-9D6E-DE95B42DAFB5}"/>
                </a:ext>
              </a:extLst>
            </p:cNvPr>
            <p:cNvSpPr txBox="1"/>
            <p:nvPr/>
          </p:nvSpPr>
          <p:spPr>
            <a:xfrm>
              <a:off x="479685" y="6457419"/>
              <a:ext cx="47293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A95FFF"/>
                  </a:solidFill>
                  <a:latin typeface="+mj-lt"/>
                  <a:ea typeface="Georgia" charset="0"/>
                  <a:cs typeface="Georgia" charset="0"/>
                </a:rPr>
                <a:t>human action </a:t>
              </a:r>
              <a:r>
                <a:rPr lang="en-US" sz="20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endParaRPr lang="en-US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23AC2C-DFB0-4F1A-A90E-E0567EDABB08}"/>
                </a:ext>
              </a:extLst>
            </p:cNvPr>
            <p:cNvSpPr txBox="1"/>
            <p:nvPr/>
          </p:nvSpPr>
          <p:spPr>
            <a:xfrm rot="16200000">
              <a:off x="-2175089" y="3879346"/>
              <a:ext cx="47560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j-lt"/>
                  <a:ea typeface="Georgia" charset="0"/>
                  <a:cs typeface="Georgia" charset="0"/>
                </a:rPr>
                <a:t>machine action </a:t>
              </a:r>
              <a:r>
                <a:rPr lang="en-US" sz="20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E623F4-BA5F-4F84-B62F-AB5A826B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996852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/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10)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E3857-7C85-41DD-A33A-F3C32AB7A0F1}"/>
              </a:ext>
            </a:extLst>
          </p:cNvPr>
          <p:cNvGrpSpPr/>
          <p:nvPr/>
        </p:nvGrpSpPr>
        <p:grpSpPr>
          <a:xfrm>
            <a:off x="2485907" y="3494883"/>
            <a:ext cx="1672253" cy="1067158"/>
            <a:chOff x="2485907" y="3494883"/>
            <a:chExt cx="1672253" cy="10671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69B00A-16C1-4AF3-A400-C0703B58F2EA}"/>
                </a:ext>
              </a:extLst>
            </p:cNvPr>
            <p:cNvSpPr/>
            <p:nvPr/>
          </p:nvSpPr>
          <p:spPr>
            <a:xfrm>
              <a:off x="3188634" y="3494883"/>
              <a:ext cx="210166" cy="201846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583006F-128D-4BBC-9256-33268B185C6B}"/>
                    </a:ext>
                  </a:extLst>
                </p:cNvPr>
                <p:cNvSpPr/>
                <p:nvPr/>
              </p:nvSpPr>
              <p:spPr>
                <a:xfrm>
                  <a:off x="2485907" y="3731044"/>
                  <a:ext cx="1672253" cy="830997"/>
                </a:xfrm>
                <a:prstGeom prst="rect">
                  <a:avLst/>
                </a:prstGeom>
                <a:solidFill>
                  <a:srgbClr val="000000">
                    <a:alpha val="50196"/>
                  </a:srgbClr>
                </a:solidFill>
                <a:effectLst>
                  <a:outerShdw blurRad="63500" sx="200000" sy="200000" algn="ctr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lvl="0" algn="ctr" defTabSz="914400"/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</a:rPr>
                    <a:t>Stackelberg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large)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583006F-128D-4BBC-9256-33268B185C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07" y="3731044"/>
                  <a:ext cx="1672253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63500" sx="200000" sy="200000" algn="ctr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262759-CB65-497D-8E85-EA92796D3BDF}"/>
              </a:ext>
            </a:extLst>
          </p:cNvPr>
          <p:cNvGrpSpPr/>
          <p:nvPr/>
        </p:nvGrpSpPr>
        <p:grpSpPr>
          <a:xfrm>
            <a:off x="1696238" y="4444260"/>
            <a:ext cx="1312859" cy="1067158"/>
            <a:chOff x="1696238" y="4444260"/>
            <a:chExt cx="1312859" cy="10671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E3555C-8033-4E0B-ABCE-43E961782CB0}"/>
                </a:ext>
              </a:extLst>
            </p:cNvPr>
            <p:cNvSpPr/>
            <p:nvPr/>
          </p:nvSpPr>
          <p:spPr>
            <a:xfrm>
              <a:off x="2241755" y="4444260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1EFFDF8-0AB8-4996-B6D5-D072BCE6E3DD}"/>
                    </a:ext>
                  </a:extLst>
                </p:cNvPr>
                <p:cNvSpPr/>
                <p:nvPr/>
              </p:nvSpPr>
              <p:spPr>
                <a:xfrm>
                  <a:off x="1696238" y="4680421"/>
                  <a:ext cx="1312859" cy="830997"/>
                </a:xfrm>
                <a:prstGeom prst="rect">
                  <a:avLst/>
                </a:prstGeom>
                <a:solidFill>
                  <a:srgbClr val="000000">
                    <a:alpha val="50196"/>
                  </a:srgbClr>
                </a:solidFill>
                <a:effectLst>
                  <a:outerShdw blurRad="63500" sx="200000" sy="200000" algn="ctr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lvl="0" algn="ctr" defTabSz="914400"/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+mj-lt"/>
                    </a:rPr>
                    <a:t>Nash</a:t>
                  </a:r>
                </a:p>
                <a:p>
                  <a:pPr lvl="0" algn="ctr" defTabSz="914400"/>
                  <a:r>
                    <a:rPr kumimoji="0" lang="en-US" altLang="en-US" sz="24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+mj-lt"/>
                    </a:rPr>
                    <a:t> small)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1EFFDF8-0AB8-4996-B6D5-D072BCE6E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238" y="4680421"/>
                  <a:ext cx="1312859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63500" sx="200000" sy="200000" algn="ctr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DEE8A-A02F-4009-BF7A-FDDA9C0056E1}"/>
              </a:ext>
            </a:extLst>
          </p:cNvPr>
          <p:cNvGrpSpPr/>
          <p:nvPr/>
        </p:nvGrpSpPr>
        <p:grpSpPr>
          <a:xfrm>
            <a:off x="5008014" y="105804"/>
            <a:ext cx="4186146" cy="1261983"/>
            <a:chOff x="5008014" y="105804"/>
            <a:chExt cx="4186146" cy="1261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/>
                <p:nvPr/>
              </p:nvSpPr>
              <p:spPr>
                <a:xfrm>
                  <a:off x="5132196" y="105804"/>
                  <a:ext cx="1647310" cy="663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en-US" sz="3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3600" b="0" i="1" kern="0" smtClean="0">
                              <a:solidFill>
                                <a:srgbClr val="A95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en-US" sz="3600" b="0" i="0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kumimoji="0" lang="en-US" sz="360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A95FFF"/>
                      </a:solidFill>
                      <a:effectLst/>
                      <a:uLnTx/>
                      <a:uFillTx/>
                    </a:rPr>
                    <a:t>???</a:t>
                  </a: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196" y="105804"/>
                  <a:ext cx="1647310" cy="663836"/>
                </a:xfrm>
                <a:prstGeom prst="rect">
                  <a:avLst/>
                </a:prstGeom>
                <a:blipFill>
                  <a:blip r:embed="rId7"/>
                  <a:stretch>
                    <a:fillRect t="-10092" r="-10741" b="-34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/>
                <p:nvPr/>
              </p:nvSpPr>
              <p:spPr>
                <a:xfrm>
                  <a:off x="5008014" y="703951"/>
                  <a:ext cx="4186146" cy="663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en-US" sz="3600" b="0" i="1" kern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en-US" sz="36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360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en-US" sz="360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A95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kumimoji="0" lang="en-US" alt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014" y="703951"/>
                  <a:ext cx="4186146" cy="6638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4B859C-89E0-47AA-B755-389E20D53CB3}"/>
              </a:ext>
            </a:extLst>
          </p:cNvPr>
          <p:cNvGrpSpPr/>
          <p:nvPr/>
        </p:nvGrpSpPr>
        <p:grpSpPr>
          <a:xfrm>
            <a:off x="6554528" y="6179820"/>
            <a:ext cx="2589472" cy="685929"/>
            <a:chOff x="6554528" y="6179820"/>
            <a:chExt cx="2589472" cy="6859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FB3392-271A-49B3-9E66-00AC01130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554528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94F84E-38E1-4EA9-B445-823E4560B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240328" y="6186019"/>
              <a:ext cx="685799" cy="67973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7A8F481F-BA31-4DF2-8AB5-A2ACF89B44BB}"/>
                </a:ext>
              </a:extLst>
            </p:cNvPr>
            <p:cNvSpPr txBox="1">
              <a:spLocks/>
            </p:cNvSpPr>
            <p:nvPr/>
          </p:nvSpPr>
          <p:spPr>
            <a:xfrm>
              <a:off x="7939770" y="6186019"/>
              <a:ext cx="1204230" cy="679730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Chasnov</a:t>
              </a:r>
              <a:r>
                <a:rPr lang="en-US" sz="1600" dirty="0"/>
                <a:t>, Ratliff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in prep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0E4821F-ED2D-486D-BA4F-FFB06B626A4E}"/>
              </a:ext>
            </a:extLst>
          </p:cNvPr>
          <p:cNvSpPr/>
          <p:nvPr/>
        </p:nvSpPr>
        <p:spPr>
          <a:xfrm>
            <a:off x="14181" y="1035044"/>
            <a:ext cx="1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prolific.co</a:t>
            </a:r>
          </a:p>
        </p:txBody>
      </p:sp>
    </p:spTree>
    <p:extLst>
      <p:ext uri="{BB962C8B-B14F-4D97-AF65-F5344CB8AC3E}">
        <p14:creationId xmlns:p14="http://schemas.microsoft.com/office/powerpoint/2010/main" val="83795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FEB591-5154-4C00-8179-1D8AB5CB2B87}"/>
              </a:ext>
            </a:extLst>
          </p:cNvPr>
          <p:cNvGrpSpPr/>
          <p:nvPr/>
        </p:nvGrpSpPr>
        <p:grpSpPr>
          <a:xfrm>
            <a:off x="-297269" y="192956"/>
            <a:ext cx="5848350" cy="3638550"/>
            <a:chOff x="-491750" y="237557"/>
            <a:chExt cx="5848350" cy="363855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C4E8115-E28F-4C68-8E74-F60217CB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-491750" y="237557"/>
              <a:ext cx="5848350" cy="363855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D08BF1-FAD6-4D57-9B2F-B61CEB64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1846" y="1835816"/>
              <a:ext cx="1603948" cy="129503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D0D63-3B56-4C52-9C33-ED5690798EDF}"/>
              </a:ext>
            </a:extLst>
          </p:cNvPr>
          <p:cNvGrpSpPr/>
          <p:nvPr/>
        </p:nvGrpSpPr>
        <p:grpSpPr>
          <a:xfrm>
            <a:off x="3125964" y="46992"/>
            <a:ext cx="5848350" cy="3638550"/>
            <a:chOff x="3278663" y="91593"/>
            <a:chExt cx="5848350" cy="363855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23F4AF2-CA56-4DB3-8AFD-1B068869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278663" y="91593"/>
              <a:ext cx="5848350" cy="3638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15B366-8BFA-4FF1-BFA6-10A9D97DE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7640020" y="1509589"/>
              <a:ext cx="1225782" cy="1624978"/>
            </a:xfrm>
            <a:prstGeom prst="rect">
              <a:avLst/>
            </a:prstGeom>
          </p:spPr>
        </p:pic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928A834-C0A6-45A6-8184-E9DE56C37128}"/>
              </a:ext>
            </a:extLst>
          </p:cNvPr>
          <p:cNvSpPr txBox="1">
            <a:spLocks/>
          </p:cNvSpPr>
          <p:nvPr/>
        </p:nvSpPr>
        <p:spPr>
          <a:xfrm>
            <a:off x="0" y="15585"/>
            <a:ext cx="9144000" cy="65180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sensorimotor game:  </a:t>
            </a:r>
            <a:r>
              <a:rPr lang="en-US" dirty="0">
                <a:solidFill>
                  <a:srgbClr val="A95FFF"/>
                </a:solidFill>
              </a:rPr>
              <a:t>human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/>
              <a:t>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/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/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C9ADC-D686-4F51-8047-F06129D27880}"/>
              </a:ext>
            </a:extLst>
          </p:cNvPr>
          <p:cNvGrpSpPr/>
          <p:nvPr/>
        </p:nvGrpSpPr>
        <p:grpSpPr>
          <a:xfrm>
            <a:off x="686038" y="3301351"/>
            <a:ext cx="5627682" cy="3507083"/>
            <a:chOff x="686038" y="3301351"/>
            <a:chExt cx="5627682" cy="3507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964F99-B663-494A-BA39-031D3EAB6DD8}"/>
                </a:ext>
              </a:extLst>
            </p:cNvPr>
            <p:cNvGrpSpPr/>
            <p:nvPr/>
          </p:nvGrpSpPr>
          <p:grpSpPr>
            <a:xfrm>
              <a:off x="3589336" y="5585853"/>
              <a:ext cx="2724384" cy="1222581"/>
              <a:chOff x="6241295" y="3449792"/>
              <a:chExt cx="2724384" cy="122258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4C8ADF-B554-416B-861A-7CBCD07CC4D4}"/>
                  </a:ext>
                </a:extLst>
              </p:cNvPr>
              <p:cNvGrpSpPr/>
              <p:nvPr/>
            </p:nvGrpSpPr>
            <p:grpSpPr>
              <a:xfrm>
                <a:off x="6241295" y="3449792"/>
                <a:ext cx="2691362" cy="650947"/>
                <a:chOff x="6241295" y="3509591"/>
                <a:chExt cx="2691362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 smtClea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A9533F2-B483-4AC0-81BA-159DC39C9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3798309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BC9364-D35C-45CC-86CF-DF6E84B46B17}"/>
                  </a:ext>
                </a:extLst>
              </p:cNvPr>
              <p:cNvGrpSpPr/>
              <p:nvPr/>
            </p:nvGrpSpPr>
            <p:grpSpPr>
              <a:xfrm>
                <a:off x="6241295" y="4021426"/>
                <a:ext cx="2724384" cy="650947"/>
                <a:chOff x="6241295" y="4390133"/>
                <a:chExt cx="2724384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EA1BF7E-8BF1-4CEB-91D4-F2F879758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4685462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948648-87B5-4F4F-8AAE-E690E48FEED1}"/>
                </a:ext>
              </a:extLst>
            </p:cNvPr>
            <p:cNvSpPr/>
            <p:nvPr/>
          </p:nvSpPr>
          <p:spPr>
            <a:xfrm>
              <a:off x="3513661" y="5203687"/>
              <a:ext cx="2502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best responses: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90F39E-0D91-41C1-9A7E-C9F4308DF0B6}"/>
                </a:ext>
              </a:extLst>
            </p:cNvPr>
            <p:cNvGrpSpPr/>
            <p:nvPr/>
          </p:nvGrpSpPr>
          <p:grpSpPr>
            <a:xfrm>
              <a:off x="686038" y="3301351"/>
              <a:ext cx="2454169" cy="3104020"/>
              <a:chOff x="686038" y="3301351"/>
              <a:chExt cx="2454169" cy="3104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ECF51AC-BDED-4F71-A6D5-2224A3FCC1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6038" y="4044501"/>
                <a:ext cx="2454169" cy="23570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14CF7FB-BB37-47B2-A893-2FC4FE30B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64461" y="4040659"/>
                <a:ext cx="971361" cy="2364712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188EC29-6F7B-4F70-860A-82FF976D32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894" y="3324971"/>
                <a:ext cx="303143" cy="737981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BEC64E9-5EC2-4515-B572-5483D0F9C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2033" y="3301351"/>
                <a:ext cx="152388" cy="370976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D3D537-1F17-4639-B672-7251C70E7254}"/>
              </a:ext>
            </a:extLst>
          </p:cNvPr>
          <p:cNvGrpSpPr/>
          <p:nvPr/>
        </p:nvGrpSpPr>
        <p:grpSpPr>
          <a:xfrm>
            <a:off x="1541792" y="3377738"/>
            <a:ext cx="7616334" cy="2197035"/>
            <a:chOff x="1541792" y="3377738"/>
            <a:chExt cx="7616334" cy="21970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6270C-0097-4189-82C0-027998453172}"/>
                </a:ext>
              </a:extLst>
            </p:cNvPr>
            <p:cNvGrpSpPr/>
            <p:nvPr/>
          </p:nvGrpSpPr>
          <p:grpSpPr>
            <a:xfrm>
              <a:off x="6719388" y="3899068"/>
              <a:ext cx="1220382" cy="523220"/>
              <a:chOff x="6719388" y="3899068"/>
              <a:chExt cx="1220382" cy="52322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B34686-0417-418F-ADB8-A2AF33075959}"/>
                  </a:ext>
                </a:extLst>
              </p:cNvPr>
              <p:cNvSpPr/>
              <p:nvPr/>
            </p:nvSpPr>
            <p:spPr>
              <a:xfrm>
                <a:off x="6719388" y="4070741"/>
                <a:ext cx="210166" cy="201846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5F523D7-F848-425D-A485-646C03678DA4}"/>
                  </a:ext>
                </a:extLst>
              </p:cNvPr>
              <p:cNvSpPr/>
              <p:nvPr/>
            </p:nvSpPr>
            <p:spPr>
              <a:xfrm>
                <a:off x="7004899" y="3899068"/>
                <a:ext cx="9348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+mj-lt"/>
                  </a:rPr>
                  <a:t>Nash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0D456C-B974-4D0D-AF5D-EC789FD37FC9}"/>
                </a:ext>
              </a:extLst>
            </p:cNvPr>
            <p:cNvSpPr/>
            <p:nvPr/>
          </p:nvSpPr>
          <p:spPr>
            <a:xfrm>
              <a:off x="6500510" y="3377738"/>
              <a:ext cx="2603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game equilibria: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551C7506-B816-43B4-B485-0EDEADC8F802}"/>
                </a:ext>
              </a:extLst>
            </p:cNvPr>
            <p:cNvSpPr txBox="1">
              <a:spLocks/>
            </p:cNvSpPr>
            <p:nvPr/>
          </p:nvSpPr>
          <p:spPr>
            <a:xfrm>
              <a:off x="6554528" y="4369476"/>
              <a:ext cx="2603598" cy="96797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Braun, Ortega, Wolpert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 err="1"/>
                <a:t>PLoS</a:t>
              </a:r>
              <a:r>
                <a:rPr lang="en-US" sz="1600" i="1" dirty="0"/>
                <a:t> Comp Bio</a:t>
              </a:r>
              <a:r>
                <a:rPr lang="en-US" sz="1600" dirty="0"/>
                <a:t> 2009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Nash Equilibria in Multi-Agent Motor Interactions</a:t>
              </a:r>
              <a:endParaRPr lang="en-US" sz="1600" i="1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79E47F-6442-48BC-8FA1-724E65FC5384}"/>
                </a:ext>
              </a:extLst>
            </p:cNvPr>
            <p:cNvSpPr/>
            <p:nvPr/>
          </p:nvSpPr>
          <p:spPr>
            <a:xfrm>
              <a:off x="1541792" y="5372927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4F9612-3DA7-4179-9CF5-2EE472B97BF0}"/>
              </a:ext>
            </a:extLst>
          </p:cNvPr>
          <p:cNvGrpSpPr/>
          <p:nvPr/>
        </p:nvGrpSpPr>
        <p:grpSpPr>
          <a:xfrm>
            <a:off x="29873" y="3377738"/>
            <a:ext cx="6292483" cy="3463129"/>
            <a:chOff x="29873" y="3377738"/>
            <a:chExt cx="6292483" cy="34631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F417D9-237B-4EB1-98CF-28E9ED175CDD}"/>
                </a:ext>
              </a:extLst>
            </p:cNvPr>
            <p:cNvGrpSpPr/>
            <p:nvPr/>
          </p:nvGrpSpPr>
          <p:grpSpPr>
            <a:xfrm>
              <a:off x="3512123" y="3377738"/>
              <a:ext cx="2810233" cy="1755244"/>
              <a:chOff x="3512123" y="3377738"/>
              <a:chExt cx="2810233" cy="175524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8DF952-3465-4702-A505-2EF40ED03102}"/>
                  </a:ext>
                </a:extLst>
              </p:cNvPr>
              <p:cNvGrpSpPr/>
              <p:nvPr/>
            </p:nvGrpSpPr>
            <p:grpSpPr>
              <a:xfrm>
                <a:off x="3670899" y="3854190"/>
                <a:ext cx="2651457" cy="1278792"/>
                <a:chOff x="6322858" y="5094205"/>
                <a:chExt cx="2651457" cy="1278792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C891158-CB01-4705-B4F4-5580B8A37DC6}"/>
                    </a:ext>
                  </a:extLst>
                </p:cNvPr>
                <p:cNvSpPr/>
                <p:nvPr/>
              </p:nvSpPr>
              <p:spPr>
                <a:xfrm>
                  <a:off x="6322858" y="5881406"/>
                  <a:ext cx="210166" cy="201846"/>
                </a:xfrm>
                <a:prstGeom prst="ellips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B22C3D6-3F19-4E97-B414-B6A79CA40BAD}"/>
                    </a:ext>
                  </a:extLst>
                </p:cNvPr>
                <p:cNvSpPr/>
                <p:nvPr/>
              </p:nvSpPr>
              <p:spPr>
                <a:xfrm>
                  <a:off x="6335251" y="5305840"/>
                  <a:ext cx="210166" cy="201846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583244E-67BE-4DA2-A1A3-2554D2CCADFA}"/>
                  </a:ext>
                </a:extLst>
              </p:cNvPr>
              <p:cNvSpPr/>
              <p:nvPr/>
            </p:nvSpPr>
            <p:spPr>
              <a:xfrm>
                <a:off x="3512123" y="3377738"/>
                <a:ext cx="2404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</a:rPr>
                  <a:t>global minima: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225EF6-4533-4E42-A04C-56BACA4E0746}"/>
                </a:ext>
              </a:extLst>
            </p:cNvPr>
            <p:cNvGrpSpPr/>
            <p:nvPr/>
          </p:nvGrpSpPr>
          <p:grpSpPr>
            <a:xfrm>
              <a:off x="29873" y="3410324"/>
              <a:ext cx="3342768" cy="3430543"/>
              <a:chOff x="29873" y="3410324"/>
              <a:chExt cx="3342768" cy="3430543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473AB49-62DC-4956-9B81-AE25A9059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606" y="6433132"/>
                <a:ext cx="291903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B922C73-4328-4886-83A6-FB178E04F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06" y="4040480"/>
                <a:ext cx="0" cy="239508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8A36A02-A3AF-49CD-8B9C-D652BA8F4D9F}"/>
                  </a:ext>
                </a:extLst>
              </p:cNvPr>
              <p:cNvSpPr/>
              <p:nvPr/>
            </p:nvSpPr>
            <p:spPr>
              <a:xfrm>
                <a:off x="2820345" y="4157808"/>
                <a:ext cx="210166" cy="201846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392EED-93FC-4D2B-97FF-75F25BD0D2CC}"/>
                  </a:ext>
                </a:extLst>
              </p:cNvPr>
              <p:cNvSpPr txBox="1"/>
              <p:nvPr/>
            </p:nvSpPr>
            <p:spPr>
              <a:xfrm>
                <a:off x="453605" y="6440757"/>
                <a:ext cx="28604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 action </a:t>
                </a:r>
                <a:r>
                  <a:rPr lang="en-US" sz="2000" i="1" dirty="0">
                    <a:solidFill>
                      <a:srgbClr val="A95FFF"/>
                    </a:solidFill>
                    <a:latin typeface="Georgia" charset="0"/>
                    <a:ea typeface="Georgia" charset="0"/>
                    <a:cs typeface="Georgia" charset="0"/>
                  </a:rPr>
                  <a:t>H</a:t>
                </a:r>
                <a:endParaRPr lang="en-US" sz="20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0CC768-5041-4EE0-9F55-68E6DA3C687C}"/>
                  </a:ext>
                </a:extLst>
              </p:cNvPr>
              <p:cNvSpPr txBox="1"/>
              <p:nvPr/>
            </p:nvSpPr>
            <p:spPr>
              <a:xfrm rot="16200000">
                <a:off x="-948589" y="5062183"/>
                <a:ext cx="23570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 action </a:t>
                </a:r>
                <a:r>
                  <a:rPr lang="en-US" sz="2000" i="1" dirty="0">
                    <a:solidFill>
                      <a:srgbClr val="FFC000"/>
                    </a:solidFill>
                    <a:latin typeface="Georgia" charset="0"/>
                    <a:ea typeface="Georgia" charset="0"/>
                    <a:cs typeface="Georgia" charset="0"/>
                  </a:rPr>
                  <a:t>M</a:t>
                </a: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41BE97-ADC9-4B87-9FFB-B7C970F7A82C}"/>
                  </a:ext>
                </a:extLst>
              </p:cNvPr>
              <p:cNvSpPr/>
              <p:nvPr/>
            </p:nvSpPr>
            <p:spPr>
              <a:xfrm>
                <a:off x="2347628" y="3410324"/>
                <a:ext cx="210166" cy="20184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246BBF-80EB-4954-BF25-279315E4B766}"/>
              </a:ext>
            </a:extLst>
          </p:cNvPr>
          <p:cNvGrpSpPr/>
          <p:nvPr/>
        </p:nvGrpSpPr>
        <p:grpSpPr>
          <a:xfrm>
            <a:off x="2396085" y="4560043"/>
            <a:ext cx="6864561" cy="2288171"/>
            <a:chOff x="2396085" y="4560043"/>
            <a:chExt cx="6864561" cy="22881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327753-4C2F-4EB6-9754-CA0715A270A4}"/>
                </a:ext>
              </a:extLst>
            </p:cNvPr>
            <p:cNvGrpSpPr/>
            <p:nvPr/>
          </p:nvGrpSpPr>
          <p:grpSpPr>
            <a:xfrm>
              <a:off x="2396085" y="4560043"/>
              <a:ext cx="6864561" cy="1549640"/>
              <a:chOff x="2396085" y="4560043"/>
              <a:chExt cx="6864561" cy="154964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F5910B0-E45F-471D-B874-565F3C18C817}"/>
                  </a:ext>
                </a:extLst>
              </p:cNvPr>
              <p:cNvGrpSpPr/>
              <p:nvPr/>
            </p:nvGrpSpPr>
            <p:grpSpPr>
              <a:xfrm>
                <a:off x="6706995" y="5361529"/>
                <a:ext cx="2553651" cy="748154"/>
                <a:chOff x="6706995" y="6215070"/>
                <a:chExt cx="2553651" cy="748154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0B5CA6A-D72A-4DA3-922B-F06F2AA51EBD}"/>
                    </a:ext>
                  </a:extLst>
                </p:cNvPr>
                <p:cNvSpPr/>
                <p:nvPr/>
              </p:nvSpPr>
              <p:spPr>
                <a:xfrm>
                  <a:off x="6706995" y="6301537"/>
                  <a:ext cx="210166" cy="201846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64B5869-D5F1-47CB-8A3A-5551A87E1FA1}"/>
                    </a:ext>
                  </a:extLst>
                </p:cNvPr>
                <p:cNvSpPr/>
                <p:nvPr/>
              </p:nvSpPr>
              <p:spPr>
                <a:xfrm>
                  <a:off x="7004900" y="6215070"/>
                  <a:ext cx="2255746" cy="74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lnSpc>
                      <a:spcPts val="2500"/>
                    </a:lnSpc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</a:rPr>
                    <a:t>Stackelberg</a:t>
                  </a:r>
                </a:p>
                <a:p>
                  <a:pPr lvl="0" defTabSz="914400">
                    <a:lnSpc>
                      <a:spcPts val="2500"/>
                    </a:lnSpc>
                  </a:pPr>
                  <a:r>
                    <a:rPr lang="en-US" sz="2800" b="1" kern="0" dirty="0">
                      <a:solidFill>
                        <a:srgbClr val="C00000"/>
                      </a:solidFill>
                      <a:latin typeface="+mj-lt"/>
                    </a:rPr>
                    <a:t>(machine-led)</a:t>
                  </a:r>
                  <a:endPara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99EE71-DADD-4FF8-9155-A0EFE0C25E31}"/>
                  </a:ext>
                </a:extLst>
              </p:cNvPr>
              <p:cNvSpPr/>
              <p:nvPr/>
            </p:nvSpPr>
            <p:spPr>
              <a:xfrm>
                <a:off x="2396085" y="4560043"/>
                <a:ext cx="210166" cy="201846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8794398D-5D9C-4F7C-A232-3BB64B322195}"/>
                </a:ext>
              </a:extLst>
            </p:cNvPr>
            <p:cNvSpPr txBox="1">
              <a:spLocks/>
            </p:cNvSpPr>
            <p:nvPr/>
          </p:nvSpPr>
          <p:spPr>
            <a:xfrm>
              <a:off x="6546961" y="6100061"/>
              <a:ext cx="2603598" cy="74815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Hespanha</a:t>
              </a:r>
              <a:r>
                <a:rPr lang="en-US" sz="1600" dirty="0"/>
                <a:t> </a:t>
              </a:r>
              <a:r>
                <a:rPr lang="en-US" sz="1600" i="1" dirty="0"/>
                <a:t>Noncooperative Game Theory</a:t>
              </a:r>
              <a:r>
                <a:rPr lang="en-US" sz="1600" dirty="0"/>
                <a:t> 2017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05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4008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A95FFF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05D84-1D4F-4221-BBBE-27E3AAF3A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637" y="0"/>
            <a:ext cx="8312727" cy="5472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today’s talk: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5C66A-B752-4892-81FE-E17EEC16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052805" y="1567842"/>
            <a:ext cx="2930110" cy="388434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CC626F3-261C-4335-AEBB-492B6821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6359" y="2637293"/>
            <a:ext cx="3343567" cy="269962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6929C1B-57D0-4217-920A-C813F9EEC748}"/>
              </a:ext>
            </a:extLst>
          </p:cNvPr>
          <p:cNvGrpSpPr/>
          <p:nvPr/>
        </p:nvGrpSpPr>
        <p:grpSpPr>
          <a:xfrm>
            <a:off x="0" y="1540537"/>
            <a:ext cx="4692318" cy="4542611"/>
            <a:chOff x="0" y="1540537"/>
            <a:chExt cx="4692318" cy="4542611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A480AFA7-56A2-419F-B221-205B05FC900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535879"/>
              <a:ext cx="4692318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humans learn models of machines …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55E6AC-E8C4-49D2-9D6B-65DA49558566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47" name="Cloud Callout 54">
                <a:extLst>
                  <a:ext uri="{FF2B5EF4-FFF2-40B4-BE49-F238E27FC236}">
                    <a16:creationId xmlns:a16="http://schemas.microsoft.com/office/drawing/2014/main" id="{ECCB0304-B988-417C-BA4C-4F1700D7B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78BCE64-9E82-4142-9E64-BD2B73BDDB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0EB698-1A09-4008-9A5D-90B7BAD1ACC1}"/>
              </a:ext>
            </a:extLst>
          </p:cNvPr>
          <p:cNvGrpSpPr/>
          <p:nvPr/>
        </p:nvGrpSpPr>
        <p:grpSpPr>
          <a:xfrm>
            <a:off x="4443232" y="2592707"/>
            <a:ext cx="4700768" cy="3490441"/>
            <a:chOff x="4443232" y="2592707"/>
            <a:chExt cx="4700768" cy="3490441"/>
          </a:xfrm>
        </p:grpSpPr>
        <p:sp>
          <p:nvSpPr>
            <p:cNvPr id="50" name="Text Placeholder 3">
              <a:extLst>
                <a:ext uri="{FF2B5EF4-FFF2-40B4-BE49-F238E27FC236}">
                  <a16:creationId xmlns:a16="http://schemas.microsoft.com/office/drawing/2014/main" id="{448EC70E-E210-43D5-8782-D44FF13B7307}"/>
                </a:ext>
              </a:extLst>
            </p:cNvPr>
            <p:cNvSpPr txBox="1">
              <a:spLocks/>
            </p:cNvSpPr>
            <p:nvPr/>
          </p:nvSpPr>
          <p:spPr>
            <a:xfrm>
              <a:off x="4451682" y="5535879"/>
              <a:ext cx="4692318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… so machines should learn models of humans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C8B281-9C90-4606-AB76-40A40CAB6E4F}"/>
                </a:ext>
              </a:extLst>
            </p:cNvPr>
            <p:cNvGrpSpPr/>
            <p:nvPr/>
          </p:nvGrpSpPr>
          <p:grpSpPr>
            <a:xfrm>
              <a:off x="4443232" y="2592707"/>
              <a:ext cx="2574934" cy="1965946"/>
              <a:chOff x="4443232" y="2592707"/>
              <a:chExt cx="2574934" cy="1965946"/>
            </a:xfrm>
          </p:grpSpPr>
          <p:sp>
            <p:nvSpPr>
              <p:cNvPr id="52" name="Cloud Callout 54">
                <a:extLst>
                  <a:ext uri="{FF2B5EF4-FFF2-40B4-BE49-F238E27FC236}">
                    <a16:creationId xmlns:a16="http://schemas.microsoft.com/office/drawing/2014/main" id="{501FB6F2-63B5-4699-8365-31A592C7B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90E3F5BF-17FA-4C74-B290-39DFE2A00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78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FEB591-5154-4C00-8179-1D8AB5CB2B87}"/>
              </a:ext>
            </a:extLst>
          </p:cNvPr>
          <p:cNvGrpSpPr/>
          <p:nvPr/>
        </p:nvGrpSpPr>
        <p:grpSpPr>
          <a:xfrm>
            <a:off x="-297269" y="192956"/>
            <a:ext cx="5848350" cy="3638550"/>
            <a:chOff x="-491750" y="237557"/>
            <a:chExt cx="5848350" cy="363855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C4E8115-E28F-4C68-8E74-F60217CB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-491750" y="237557"/>
              <a:ext cx="5848350" cy="363855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D08BF1-FAD6-4D57-9B2F-B61CEB64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1846" y="1835816"/>
              <a:ext cx="1603948" cy="129503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D0D63-3B56-4C52-9C33-ED5690798EDF}"/>
              </a:ext>
            </a:extLst>
          </p:cNvPr>
          <p:cNvGrpSpPr/>
          <p:nvPr/>
        </p:nvGrpSpPr>
        <p:grpSpPr>
          <a:xfrm>
            <a:off x="3125964" y="46992"/>
            <a:ext cx="5848350" cy="3638550"/>
            <a:chOff x="3278663" y="91593"/>
            <a:chExt cx="5848350" cy="363855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23F4AF2-CA56-4DB3-8AFD-1B068869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278663" y="91593"/>
              <a:ext cx="5848350" cy="3638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15B366-8BFA-4FF1-BFA6-10A9D97DE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7640020" y="1509589"/>
              <a:ext cx="1225782" cy="1624978"/>
            </a:xfrm>
            <a:prstGeom prst="rect">
              <a:avLst/>
            </a:prstGeom>
          </p:spPr>
        </p:pic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928A834-C0A6-45A6-8184-E9DE56C37128}"/>
              </a:ext>
            </a:extLst>
          </p:cNvPr>
          <p:cNvSpPr txBox="1">
            <a:spLocks/>
          </p:cNvSpPr>
          <p:nvPr/>
        </p:nvSpPr>
        <p:spPr>
          <a:xfrm>
            <a:off x="0" y="15585"/>
            <a:ext cx="9144000" cy="65180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sensorimotor game:  </a:t>
            </a:r>
            <a:r>
              <a:rPr lang="en-US" dirty="0">
                <a:solidFill>
                  <a:srgbClr val="A95FFF"/>
                </a:solidFill>
              </a:rPr>
              <a:t>human</a:t>
            </a:r>
            <a:r>
              <a:rPr lang="en-US" dirty="0"/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/>
              <a:t>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/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F56CC-A38E-41D2-9142-EAEE5AF1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6" y="751859"/>
                <a:ext cx="3854841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/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machine’s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8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800" i="1" kern="0">
                        <a:solidFill>
                          <a:srgbClr val="A95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i="1" ker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A9A483-AA3B-4C6F-8B8D-F6A4C474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748317"/>
                <a:ext cx="444532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C9ADC-D686-4F51-8047-F06129D27880}"/>
              </a:ext>
            </a:extLst>
          </p:cNvPr>
          <p:cNvGrpSpPr/>
          <p:nvPr/>
        </p:nvGrpSpPr>
        <p:grpSpPr>
          <a:xfrm>
            <a:off x="686038" y="3301351"/>
            <a:ext cx="5627682" cy="3507083"/>
            <a:chOff x="686038" y="3301351"/>
            <a:chExt cx="5627682" cy="3507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964F99-B663-494A-BA39-031D3EAB6DD8}"/>
                </a:ext>
              </a:extLst>
            </p:cNvPr>
            <p:cNvGrpSpPr/>
            <p:nvPr/>
          </p:nvGrpSpPr>
          <p:grpSpPr>
            <a:xfrm>
              <a:off x="3589336" y="5585853"/>
              <a:ext cx="2724384" cy="1222581"/>
              <a:chOff x="6241295" y="3449792"/>
              <a:chExt cx="2724384" cy="122258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4C8ADF-B554-416B-861A-7CBCD07CC4D4}"/>
                  </a:ext>
                </a:extLst>
              </p:cNvPr>
              <p:cNvGrpSpPr/>
              <p:nvPr/>
            </p:nvGrpSpPr>
            <p:grpSpPr>
              <a:xfrm>
                <a:off x="6241295" y="3449792"/>
                <a:ext cx="2691362" cy="650947"/>
                <a:chOff x="6241295" y="3509591"/>
                <a:chExt cx="2691362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 smtClea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555F3240-6646-4444-805E-831E1BC1FC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3509591"/>
                      <a:ext cx="2318070" cy="65094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A9533F2-B483-4AC0-81BA-159DC39C9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3798309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BC9364-D35C-45CC-86CF-DF6E84B46B17}"/>
                  </a:ext>
                </a:extLst>
              </p:cNvPr>
              <p:cNvGrpSpPr/>
              <p:nvPr/>
            </p:nvGrpSpPr>
            <p:grpSpPr>
              <a:xfrm>
                <a:off x="6241295" y="4021426"/>
                <a:ext cx="2724384" cy="650947"/>
                <a:chOff x="6241295" y="4390133"/>
                <a:chExt cx="2724384" cy="6509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63B08AA-ACC7-462C-B6A5-9A272051F0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4587" y="4390133"/>
                      <a:ext cx="2351092" cy="65094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EA1BF7E-8BF1-4CEB-91D4-F2F879758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95" y="4685462"/>
                  <a:ext cx="37329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948648-87B5-4F4F-8AAE-E690E48FEED1}"/>
                </a:ext>
              </a:extLst>
            </p:cNvPr>
            <p:cNvSpPr/>
            <p:nvPr/>
          </p:nvSpPr>
          <p:spPr>
            <a:xfrm>
              <a:off x="3513661" y="5203687"/>
              <a:ext cx="2502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best responses: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90F39E-0D91-41C1-9A7E-C9F4308DF0B6}"/>
                </a:ext>
              </a:extLst>
            </p:cNvPr>
            <p:cNvGrpSpPr/>
            <p:nvPr/>
          </p:nvGrpSpPr>
          <p:grpSpPr>
            <a:xfrm>
              <a:off x="686038" y="3301351"/>
              <a:ext cx="2454169" cy="3104020"/>
              <a:chOff x="686038" y="3301351"/>
              <a:chExt cx="2454169" cy="3104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ECF51AC-BDED-4F71-A6D5-2224A3FCC1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6038" y="4044501"/>
                <a:ext cx="2454169" cy="23570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14CF7FB-BB37-47B2-A893-2FC4FE30B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64461" y="4040659"/>
                <a:ext cx="971361" cy="2364712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188EC29-6F7B-4F70-860A-82FF976D32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894" y="3324971"/>
                <a:ext cx="303143" cy="737981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BEC64E9-5EC2-4515-B572-5483D0F9C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2033" y="3301351"/>
                <a:ext cx="152388" cy="370976"/>
              </a:xfrm>
              <a:prstGeom prst="lin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D3D537-1F17-4639-B672-7251C70E7254}"/>
              </a:ext>
            </a:extLst>
          </p:cNvPr>
          <p:cNvGrpSpPr/>
          <p:nvPr/>
        </p:nvGrpSpPr>
        <p:grpSpPr>
          <a:xfrm>
            <a:off x="1541792" y="3377738"/>
            <a:ext cx="7616334" cy="2197035"/>
            <a:chOff x="1541792" y="3377738"/>
            <a:chExt cx="7616334" cy="21970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6270C-0097-4189-82C0-027998453172}"/>
                </a:ext>
              </a:extLst>
            </p:cNvPr>
            <p:cNvGrpSpPr/>
            <p:nvPr/>
          </p:nvGrpSpPr>
          <p:grpSpPr>
            <a:xfrm>
              <a:off x="6719388" y="3899068"/>
              <a:ext cx="1220382" cy="523220"/>
              <a:chOff x="6719388" y="3899068"/>
              <a:chExt cx="1220382" cy="52322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B34686-0417-418F-ADB8-A2AF33075959}"/>
                  </a:ext>
                </a:extLst>
              </p:cNvPr>
              <p:cNvSpPr/>
              <p:nvPr/>
            </p:nvSpPr>
            <p:spPr>
              <a:xfrm>
                <a:off x="6719388" y="4070741"/>
                <a:ext cx="210166" cy="201846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5F523D7-F848-425D-A485-646C03678DA4}"/>
                  </a:ext>
                </a:extLst>
              </p:cNvPr>
              <p:cNvSpPr/>
              <p:nvPr/>
            </p:nvSpPr>
            <p:spPr>
              <a:xfrm>
                <a:off x="7004899" y="3899068"/>
                <a:ext cx="9348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+mj-lt"/>
                  </a:rPr>
                  <a:t>Nash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0D456C-B974-4D0D-AF5D-EC789FD37FC9}"/>
                </a:ext>
              </a:extLst>
            </p:cNvPr>
            <p:cNvSpPr/>
            <p:nvPr/>
          </p:nvSpPr>
          <p:spPr>
            <a:xfrm>
              <a:off x="6500510" y="3377738"/>
              <a:ext cx="2603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game equilibria: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551C7506-B816-43B4-B485-0EDEADC8F802}"/>
                </a:ext>
              </a:extLst>
            </p:cNvPr>
            <p:cNvSpPr txBox="1">
              <a:spLocks/>
            </p:cNvSpPr>
            <p:nvPr/>
          </p:nvSpPr>
          <p:spPr>
            <a:xfrm>
              <a:off x="6554528" y="4369476"/>
              <a:ext cx="2603598" cy="96797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Braun, Ortega, Wolpert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 err="1"/>
                <a:t>PLoS</a:t>
              </a:r>
              <a:r>
                <a:rPr lang="en-US" sz="1600" i="1" dirty="0"/>
                <a:t> Comp Bio</a:t>
              </a:r>
              <a:r>
                <a:rPr lang="en-US" sz="1600" dirty="0"/>
                <a:t> 2009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Nash Equilibria in Multi-Agent Motor Interactions</a:t>
              </a:r>
              <a:endParaRPr lang="en-US" sz="1600" i="1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79E47F-6442-48BC-8FA1-724E65FC5384}"/>
                </a:ext>
              </a:extLst>
            </p:cNvPr>
            <p:cNvSpPr/>
            <p:nvPr/>
          </p:nvSpPr>
          <p:spPr>
            <a:xfrm>
              <a:off x="1541792" y="5372927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4F9612-3DA7-4179-9CF5-2EE472B97BF0}"/>
              </a:ext>
            </a:extLst>
          </p:cNvPr>
          <p:cNvGrpSpPr/>
          <p:nvPr/>
        </p:nvGrpSpPr>
        <p:grpSpPr>
          <a:xfrm>
            <a:off x="29873" y="3377738"/>
            <a:ext cx="6292483" cy="3463129"/>
            <a:chOff x="29873" y="3377738"/>
            <a:chExt cx="6292483" cy="34631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F417D9-237B-4EB1-98CF-28E9ED175CDD}"/>
                </a:ext>
              </a:extLst>
            </p:cNvPr>
            <p:cNvGrpSpPr/>
            <p:nvPr/>
          </p:nvGrpSpPr>
          <p:grpSpPr>
            <a:xfrm>
              <a:off x="3512123" y="3377738"/>
              <a:ext cx="2810233" cy="1755244"/>
              <a:chOff x="3512123" y="3377738"/>
              <a:chExt cx="2810233" cy="175524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8DF952-3465-4702-A505-2EF40ED03102}"/>
                  </a:ext>
                </a:extLst>
              </p:cNvPr>
              <p:cNvGrpSpPr/>
              <p:nvPr/>
            </p:nvGrpSpPr>
            <p:grpSpPr>
              <a:xfrm>
                <a:off x="3670899" y="3854190"/>
                <a:ext cx="2651457" cy="1278792"/>
                <a:chOff x="6322858" y="5094205"/>
                <a:chExt cx="2651457" cy="1278792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C891158-CB01-4705-B4F4-5580B8A37DC6}"/>
                    </a:ext>
                  </a:extLst>
                </p:cNvPr>
                <p:cNvSpPr/>
                <p:nvPr/>
              </p:nvSpPr>
              <p:spPr>
                <a:xfrm>
                  <a:off x="6322858" y="5881406"/>
                  <a:ext cx="210166" cy="201846"/>
                </a:xfrm>
                <a:prstGeom prst="ellips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B22C3D6-3F19-4E97-B414-B6A79CA40BAD}"/>
                    </a:ext>
                  </a:extLst>
                </p:cNvPr>
                <p:cNvSpPr/>
                <p:nvPr/>
              </p:nvSpPr>
              <p:spPr>
                <a:xfrm>
                  <a:off x="6335251" y="5305840"/>
                  <a:ext cx="210166" cy="201846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637E895-990A-4BE1-8B58-F271374B9E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686719"/>
                      <a:ext cx="2351093" cy="68627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defTabSz="9144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en-US" sz="2800" i="1" kern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800" i="1" kern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ker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en-US" sz="2800" b="0" i="1" kern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800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i="1" kern="0">
                                        <a:solidFill>
                                          <a:srgbClr val="A95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A95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altLang="en-US" sz="2800" i="1" ker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6990880-86C8-4EED-85E0-D35C204C06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3222" y="5094205"/>
                      <a:ext cx="2351093" cy="68627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583244E-67BE-4DA2-A1A3-2554D2CCADFA}"/>
                  </a:ext>
                </a:extLst>
              </p:cNvPr>
              <p:cNvSpPr/>
              <p:nvPr/>
            </p:nvSpPr>
            <p:spPr>
              <a:xfrm>
                <a:off x="3512123" y="3377738"/>
                <a:ext cx="2404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</a:rPr>
                  <a:t>global minima: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225EF6-4533-4E42-A04C-56BACA4E0746}"/>
                </a:ext>
              </a:extLst>
            </p:cNvPr>
            <p:cNvGrpSpPr/>
            <p:nvPr/>
          </p:nvGrpSpPr>
          <p:grpSpPr>
            <a:xfrm>
              <a:off x="29873" y="3410324"/>
              <a:ext cx="3342768" cy="3430543"/>
              <a:chOff x="29873" y="3410324"/>
              <a:chExt cx="3342768" cy="3430543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473AB49-62DC-4956-9B81-AE25A9059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606" y="6433132"/>
                <a:ext cx="291903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B922C73-4328-4886-83A6-FB178E04F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06" y="4040480"/>
                <a:ext cx="0" cy="239508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2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8A36A02-A3AF-49CD-8B9C-D652BA8F4D9F}"/>
                  </a:ext>
                </a:extLst>
              </p:cNvPr>
              <p:cNvSpPr/>
              <p:nvPr/>
            </p:nvSpPr>
            <p:spPr>
              <a:xfrm>
                <a:off x="2820345" y="4157808"/>
                <a:ext cx="210166" cy="201846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392EED-93FC-4D2B-97FF-75F25BD0D2CC}"/>
                  </a:ext>
                </a:extLst>
              </p:cNvPr>
              <p:cNvSpPr txBox="1"/>
              <p:nvPr/>
            </p:nvSpPr>
            <p:spPr>
              <a:xfrm>
                <a:off x="453605" y="6440757"/>
                <a:ext cx="28604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95FFF"/>
                    </a:solidFill>
                    <a:latin typeface="+mj-lt"/>
                    <a:ea typeface="Georgia" charset="0"/>
                    <a:cs typeface="Georgia" charset="0"/>
                  </a:rPr>
                  <a:t>human action </a:t>
                </a:r>
                <a:r>
                  <a:rPr lang="en-US" sz="2000" i="1" dirty="0">
                    <a:solidFill>
                      <a:srgbClr val="A95FFF"/>
                    </a:solidFill>
                    <a:latin typeface="Georgia" charset="0"/>
                    <a:ea typeface="Georgia" charset="0"/>
                    <a:cs typeface="Georgia" charset="0"/>
                  </a:rPr>
                  <a:t>H</a:t>
                </a:r>
                <a:endParaRPr lang="en-US" sz="20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0CC768-5041-4EE0-9F55-68E6DA3C687C}"/>
                  </a:ext>
                </a:extLst>
              </p:cNvPr>
              <p:cNvSpPr txBox="1"/>
              <p:nvPr/>
            </p:nvSpPr>
            <p:spPr>
              <a:xfrm rot="16200000">
                <a:off x="-948589" y="5062183"/>
                <a:ext cx="23570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C000"/>
                    </a:solidFill>
                    <a:latin typeface="+mj-lt"/>
                    <a:ea typeface="Georgia" charset="0"/>
                    <a:cs typeface="Georgia" charset="0"/>
                  </a:rPr>
                  <a:t>machine action </a:t>
                </a:r>
                <a:r>
                  <a:rPr lang="en-US" sz="2000" i="1" dirty="0">
                    <a:solidFill>
                      <a:srgbClr val="FFC000"/>
                    </a:solidFill>
                    <a:latin typeface="Georgia" charset="0"/>
                    <a:ea typeface="Georgia" charset="0"/>
                    <a:cs typeface="Georgia" charset="0"/>
                  </a:rPr>
                  <a:t>M</a:t>
                </a: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41BE97-ADC9-4B87-9FFB-B7C970F7A82C}"/>
                  </a:ext>
                </a:extLst>
              </p:cNvPr>
              <p:cNvSpPr/>
              <p:nvPr/>
            </p:nvSpPr>
            <p:spPr>
              <a:xfrm>
                <a:off x="2347628" y="3410324"/>
                <a:ext cx="210166" cy="20184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518F7C-D16D-47F4-92F8-8DE7731A9F25}"/>
              </a:ext>
            </a:extLst>
          </p:cNvPr>
          <p:cNvGrpSpPr/>
          <p:nvPr/>
        </p:nvGrpSpPr>
        <p:grpSpPr>
          <a:xfrm>
            <a:off x="1350383" y="4016740"/>
            <a:ext cx="7800176" cy="2831474"/>
            <a:chOff x="1350383" y="4016740"/>
            <a:chExt cx="7800176" cy="283147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6228DAC-9C2A-4D5F-A66B-F75B3D890DE9}"/>
                </a:ext>
              </a:extLst>
            </p:cNvPr>
            <p:cNvGrpSpPr/>
            <p:nvPr/>
          </p:nvGrpSpPr>
          <p:grpSpPr>
            <a:xfrm>
              <a:off x="6695325" y="5712533"/>
              <a:ext cx="2168942" cy="523220"/>
              <a:chOff x="6682932" y="6143761"/>
              <a:chExt cx="2168942" cy="52322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95C554-4882-4BE5-BD24-5D3BB39E28FD}"/>
                  </a:ext>
                </a:extLst>
              </p:cNvPr>
              <p:cNvSpPr/>
              <p:nvPr/>
            </p:nvSpPr>
            <p:spPr>
              <a:xfrm>
                <a:off x="6682932" y="6301537"/>
                <a:ext cx="210166" cy="201846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5CCA42B-64A0-4A08-8DAA-C1F86986B86F}"/>
                  </a:ext>
                </a:extLst>
              </p:cNvPr>
              <p:cNvSpPr/>
              <p:nvPr/>
            </p:nvSpPr>
            <p:spPr>
              <a:xfrm>
                <a:off x="6996879" y="6143761"/>
                <a:ext cx="18549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+mj-lt"/>
                  </a:rPr>
                  <a:t>conjectural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327753-4C2F-4EB6-9754-CA0715A270A4}"/>
                </a:ext>
              </a:extLst>
            </p:cNvPr>
            <p:cNvGrpSpPr/>
            <p:nvPr/>
          </p:nvGrpSpPr>
          <p:grpSpPr>
            <a:xfrm>
              <a:off x="2396085" y="4560043"/>
              <a:ext cx="6531136" cy="1253397"/>
              <a:chOff x="2396085" y="4560043"/>
              <a:chExt cx="6531136" cy="125339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F5910B0-E45F-471D-B874-565F3C18C817}"/>
                  </a:ext>
                </a:extLst>
              </p:cNvPr>
              <p:cNvGrpSpPr/>
              <p:nvPr/>
            </p:nvGrpSpPr>
            <p:grpSpPr>
              <a:xfrm>
                <a:off x="6706995" y="5290220"/>
                <a:ext cx="2220226" cy="523220"/>
                <a:chOff x="6706995" y="6143761"/>
                <a:chExt cx="2220226" cy="52322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0B5CA6A-D72A-4DA3-922B-F06F2AA51EBD}"/>
                    </a:ext>
                  </a:extLst>
                </p:cNvPr>
                <p:cNvSpPr/>
                <p:nvPr/>
              </p:nvSpPr>
              <p:spPr>
                <a:xfrm>
                  <a:off x="6706995" y="6301537"/>
                  <a:ext cx="210166" cy="201846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64B5869-D5F1-47CB-8A3A-5551A87E1FA1}"/>
                    </a:ext>
                  </a:extLst>
                </p:cNvPr>
                <p:cNvSpPr/>
                <p:nvPr/>
              </p:nvSpPr>
              <p:spPr>
                <a:xfrm>
                  <a:off x="7004900" y="6143761"/>
                  <a:ext cx="19223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j-lt"/>
                    </a:rPr>
                    <a:t>Stackelberg</a:t>
                  </a:r>
                  <a:endPara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99EE71-DADD-4FF8-9155-A0EFE0C25E31}"/>
                  </a:ext>
                </a:extLst>
              </p:cNvPr>
              <p:cNvSpPr/>
              <p:nvPr/>
            </p:nvSpPr>
            <p:spPr>
              <a:xfrm>
                <a:off x="2396085" y="4560043"/>
                <a:ext cx="210166" cy="201846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E178AC0-3B63-4BAD-913C-1677908BB7E8}"/>
                </a:ext>
              </a:extLst>
            </p:cNvPr>
            <p:cNvSpPr/>
            <p:nvPr/>
          </p:nvSpPr>
          <p:spPr>
            <a:xfrm>
              <a:off x="1350383" y="4016740"/>
              <a:ext cx="210166" cy="201846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8794398D-5D9C-4F7C-A232-3BB64B322195}"/>
                </a:ext>
              </a:extLst>
            </p:cNvPr>
            <p:cNvSpPr txBox="1">
              <a:spLocks/>
            </p:cNvSpPr>
            <p:nvPr/>
          </p:nvSpPr>
          <p:spPr>
            <a:xfrm>
              <a:off x="6546961" y="6236800"/>
              <a:ext cx="2603598" cy="611414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Jean-Marie, </a:t>
              </a:r>
              <a:r>
                <a:rPr lang="en-US" sz="1600" dirty="0" err="1"/>
                <a:t>Querou</a:t>
              </a:r>
              <a:r>
                <a:rPr lang="en-US" sz="1600" dirty="0"/>
                <a:t>, Tidball, </a:t>
              </a:r>
              <a:r>
                <a:rPr lang="en-US" sz="1600" dirty="0" err="1"/>
                <a:t>Figuieres</a:t>
              </a:r>
              <a:r>
                <a:rPr lang="en-US" sz="1600" dirty="0"/>
                <a:t> </a:t>
              </a:r>
              <a:r>
                <a:rPr lang="en-US" sz="1600" i="1" dirty="0"/>
                <a:t>Theory of Conjectural Variations</a:t>
              </a:r>
              <a:r>
                <a:rPr lang="en-US" sz="1600" dirty="0"/>
                <a:t> 2004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562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4B527-5CC4-412C-B522-ECDD2D0A65EE}"/>
              </a:ext>
            </a:extLst>
          </p:cNvPr>
          <p:cNvGrpSpPr/>
          <p:nvPr/>
        </p:nvGrpSpPr>
        <p:grpSpPr>
          <a:xfrm>
            <a:off x="2874" y="0"/>
            <a:ext cx="6899371" cy="6857529"/>
            <a:chOff x="2874" y="0"/>
            <a:chExt cx="6899371" cy="685752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9A786BB-3D0E-499B-B1D0-6EBF93AA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5" y="0"/>
              <a:ext cx="6591300" cy="6591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DE4DF-E58C-4347-9D6E-DE95B42DAFB5}"/>
                </a:ext>
              </a:extLst>
            </p:cNvPr>
            <p:cNvSpPr txBox="1"/>
            <p:nvPr/>
          </p:nvSpPr>
          <p:spPr>
            <a:xfrm>
              <a:off x="479685" y="6457419"/>
              <a:ext cx="47293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A95FFF"/>
                  </a:solidFill>
                  <a:latin typeface="+mj-lt"/>
                  <a:ea typeface="Georgia" charset="0"/>
                  <a:cs typeface="Georgia" charset="0"/>
                </a:rPr>
                <a:t>human action </a:t>
              </a:r>
              <a:r>
                <a:rPr lang="en-US" sz="20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endParaRPr lang="en-US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23AC2C-DFB0-4F1A-A90E-E0567EDABB08}"/>
                </a:ext>
              </a:extLst>
            </p:cNvPr>
            <p:cNvSpPr txBox="1"/>
            <p:nvPr/>
          </p:nvSpPr>
          <p:spPr>
            <a:xfrm rot="16200000">
              <a:off x="-2175089" y="3879346"/>
              <a:ext cx="47560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j-lt"/>
                  <a:ea typeface="Georgia" charset="0"/>
                  <a:cs typeface="Georgia" charset="0"/>
                </a:rPr>
                <a:t>machine action </a:t>
              </a:r>
              <a:r>
                <a:rPr lang="en-US" sz="20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E623F4-BA5F-4F84-B62F-AB5A826B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996852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/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11)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DEE8A-A02F-4009-BF7A-FDDA9C0056E1}"/>
              </a:ext>
            </a:extLst>
          </p:cNvPr>
          <p:cNvGrpSpPr/>
          <p:nvPr/>
        </p:nvGrpSpPr>
        <p:grpSpPr>
          <a:xfrm>
            <a:off x="5008014" y="105804"/>
            <a:ext cx="3813505" cy="1244478"/>
            <a:chOff x="5008014" y="105804"/>
            <a:chExt cx="3813505" cy="1244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/>
                <p:nvPr/>
              </p:nvSpPr>
              <p:spPr>
                <a:xfrm>
                  <a:off x="5073698" y="105804"/>
                  <a:ext cx="374782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600" b="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600" i="1" u="none" strike="noStrike" kern="0" cap="none" spc="0" normalizeH="0" baseline="0" noProof="0" dirty="0">
                    <a:ln>
                      <a:noFill/>
                    </a:ln>
                    <a:solidFill>
                      <a:srgbClr val="A95F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698" y="105804"/>
                  <a:ext cx="374782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/>
                <p:nvPr/>
              </p:nvSpPr>
              <p:spPr>
                <a:xfrm>
                  <a:off x="5008014" y="703951"/>
                  <a:ext cx="37814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en-US" sz="3600" i="1" ker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3600" b="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014" y="703951"/>
                  <a:ext cx="378142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6D63440-B1D9-4F2E-AAE5-41B10B877665}"/>
              </a:ext>
            </a:extLst>
          </p:cNvPr>
          <p:cNvSpPr/>
          <p:nvPr/>
        </p:nvSpPr>
        <p:spPr>
          <a:xfrm>
            <a:off x="3188634" y="3494883"/>
            <a:ext cx="210166" cy="20184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E8302-A314-4198-AEE8-B3C867C2B44B}"/>
              </a:ext>
            </a:extLst>
          </p:cNvPr>
          <p:cNvSpPr/>
          <p:nvPr/>
        </p:nvSpPr>
        <p:spPr>
          <a:xfrm>
            <a:off x="3401445" y="3343800"/>
            <a:ext cx="1672253" cy="461665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91440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Stackelberg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53FEF8-A541-4207-A14F-8D0A76E51C99}"/>
              </a:ext>
            </a:extLst>
          </p:cNvPr>
          <p:cNvSpPr/>
          <p:nvPr/>
        </p:nvSpPr>
        <p:spPr>
          <a:xfrm>
            <a:off x="2241755" y="4452281"/>
            <a:ext cx="210166" cy="201846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9FE495-AEE1-4F57-9B32-F5702E0B4E2C}"/>
              </a:ext>
            </a:extLst>
          </p:cNvPr>
          <p:cNvSpPr/>
          <p:nvPr/>
        </p:nvSpPr>
        <p:spPr>
          <a:xfrm>
            <a:off x="2451921" y="4298308"/>
            <a:ext cx="827470" cy="461665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91440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</a:rPr>
              <a:t>Nash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ADBC8C42-6AC9-43FD-8A03-176BAA8B5D90}"/>
              </a:ext>
            </a:extLst>
          </p:cNvPr>
          <p:cNvSpPr/>
          <p:nvPr/>
        </p:nvSpPr>
        <p:spPr>
          <a:xfrm>
            <a:off x="4781862" y="123017"/>
            <a:ext cx="267888" cy="1244770"/>
          </a:xfrm>
          <a:prstGeom prst="leftBrace">
            <a:avLst>
              <a:gd name="adj1" fmla="val 67087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2893C3-073D-4A8F-9B5A-15CF8B33ABA6}"/>
              </a:ext>
            </a:extLst>
          </p:cNvPr>
          <p:cNvSpPr/>
          <p:nvPr/>
        </p:nvSpPr>
        <p:spPr>
          <a:xfrm>
            <a:off x="3000046" y="226897"/>
            <a:ext cx="1852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adaptation</a:t>
            </a:r>
          </a:p>
          <a:p>
            <a:pPr lvl="0" algn="ctr" defTabSz="914400"/>
            <a:r>
              <a:rPr lang="en-US" sz="2800" b="1" kern="0" dirty="0">
                <a:solidFill>
                  <a:schemeClr val="tx2"/>
                </a:solidFill>
                <a:latin typeface="+mj-lt"/>
              </a:rPr>
              <a:t>scheme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064BEB-3B27-485F-82C4-3E87BE8296B4}"/>
              </a:ext>
            </a:extLst>
          </p:cNvPr>
          <p:cNvGrpSpPr/>
          <p:nvPr/>
        </p:nvGrpSpPr>
        <p:grpSpPr>
          <a:xfrm>
            <a:off x="6554528" y="6179820"/>
            <a:ext cx="2589472" cy="685929"/>
            <a:chOff x="6554528" y="6179820"/>
            <a:chExt cx="2589472" cy="6859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3AE18D-53BE-4E2E-A48B-4C4C2AFC9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54528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FFBFBB-23D6-4846-B4C9-5E7B01AB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40328" y="6186019"/>
              <a:ext cx="685799" cy="67973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A2ACDDB8-7E9E-45A2-95F6-8B39716A633A}"/>
                </a:ext>
              </a:extLst>
            </p:cNvPr>
            <p:cNvSpPr txBox="1">
              <a:spLocks/>
            </p:cNvSpPr>
            <p:nvPr/>
          </p:nvSpPr>
          <p:spPr>
            <a:xfrm>
              <a:off x="7939770" y="6186019"/>
              <a:ext cx="1204230" cy="679730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Chasnov</a:t>
              </a:r>
              <a:r>
                <a:rPr lang="en-US" sz="1600" dirty="0"/>
                <a:t>, Ratliff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in prep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C97051-1463-47F3-B598-06AE069B0AED}"/>
              </a:ext>
            </a:extLst>
          </p:cNvPr>
          <p:cNvGrpSpPr/>
          <p:nvPr/>
        </p:nvGrpSpPr>
        <p:grpSpPr>
          <a:xfrm>
            <a:off x="6546961" y="3650321"/>
            <a:ext cx="2713685" cy="1486685"/>
            <a:chOff x="6546961" y="5361529"/>
            <a:chExt cx="2713685" cy="148668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AA4AE9-CDD4-4FE3-9F54-BCFE0AF2F477}"/>
                </a:ext>
              </a:extLst>
            </p:cNvPr>
            <p:cNvSpPr/>
            <p:nvPr/>
          </p:nvSpPr>
          <p:spPr>
            <a:xfrm>
              <a:off x="6706995" y="5447996"/>
              <a:ext cx="210166" cy="201846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0EE7D2-8A85-4A9A-B9AD-57ED73CFB18B}"/>
                </a:ext>
              </a:extLst>
            </p:cNvPr>
            <p:cNvSpPr/>
            <p:nvPr/>
          </p:nvSpPr>
          <p:spPr>
            <a:xfrm>
              <a:off x="7004900" y="5361529"/>
              <a:ext cx="2255746" cy="748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lnSpc>
                  <a:spcPts val="2500"/>
                </a:lnSpc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Stackelberg</a:t>
              </a:r>
            </a:p>
            <a:p>
              <a:pPr lvl="0" defTabSz="914400">
                <a:lnSpc>
                  <a:spcPts val="2500"/>
                </a:lnSpc>
              </a:pPr>
              <a:r>
                <a:rPr lang="en-US" sz="2800" b="1" kern="0" dirty="0">
                  <a:solidFill>
                    <a:srgbClr val="C00000"/>
                  </a:solidFill>
                  <a:latin typeface="+mj-lt"/>
                </a:rPr>
                <a:t>(machine-led)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E41CB0E0-D614-42F5-B78E-7196C9CC418B}"/>
                </a:ext>
              </a:extLst>
            </p:cNvPr>
            <p:cNvSpPr txBox="1">
              <a:spLocks/>
            </p:cNvSpPr>
            <p:nvPr/>
          </p:nvSpPr>
          <p:spPr>
            <a:xfrm>
              <a:off x="6546961" y="6100061"/>
              <a:ext cx="2603598" cy="74815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Hespanha</a:t>
              </a:r>
              <a:r>
                <a:rPr lang="en-US" sz="1600" dirty="0"/>
                <a:t> </a:t>
              </a:r>
              <a:r>
                <a:rPr lang="en-US" sz="1600" i="1" dirty="0"/>
                <a:t>Noncooperative Game Theory</a:t>
              </a:r>
              <a:r>
                <a:rPr lang="en-US" sz="1600" dirty="0"/>
                <a:t> 2017</a:t>
              </a:r>
              <a:endParaRPr lang="en-US" sz="1600" i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C70DDA-99A4-4851-B1C6-B3EFFFB165F9}"/>
              </a:ext>
            </a:extLst>
          </p:cNvPr>
          <p:cNvGrpSpPr/>
          <p:nvPr/>
        </p:nvGrpSpPr>
        <p:grpSpPr>
          <a:xfrm>
            <a:off x="6554528" y="2194930"/>
            <a:ext cx="2603598" cy="1438381"/>
            <a:chOff x="6554528" y="3899068"/>
            <a:chExt cx="2603598" cy="143838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55E407-AAFF-42D9-8DAB-88251E4AB94B}"/>
                </a:ext>
              </a:extLst>
            </p:cNvPr>
            <p:cNvSpPr/>
            <p:nvPr/>
          </p:nvSpPr>
          <p:spPr>
            <a:xfrm>
              <a:off x="6719388" y="4070741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0B7033-5CB6-493E-BC2E-33E1E0760965}"/>
                </a:ext>
              </a:extLst>
            </p:cNvPr>
            <p:cNvSpPr/>
            <p:nvPr/>
          </p:nvSpPr>
          <p:spPr>
            <a:xfrm>
              <a:off x="7004899" y="3899068"/>
              <a:ext cx="9348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rPr>
                <a:t>Nash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" name="Text Placeholder 2">
              <a:extLst>
                <a:ext uri="{FF2B5EF4-FFF2-40B4-BE49-F238E27FC236}">
                  <a16:creationId xmlns:a16="http://schemas.microsoft.com/office/drawing/2014/main" id="{A030B6C9-0202-4AEF-BC9B-4D17B5EB838A}"/>
                </a:ext>
              </a:extLst>
            </p:cNvPr>
            <p:cNvSpPr txBox="1">
              <a:spLocks/>
            </p:cNvSpPr>
            <p:nvPr/>
          </p:nvSpPr>
          <p:spPr>
            <a:xfrm>
              <a:off x="6554528" y="4369476"/>
              <a:ext cx="2603598" cy="96797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Braun, Ortega, Wolpert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 err="1"/>
                <a:t>PLoS</a:t>
              </a:r>
              <a:r>
                <a:rPr lang="en-US" sz="1600" i="1" dirty="0"/>
                <a:t> Comp Bio</a:t>
              </a:r>
              <a:r>
                <a:rPr lang="en-US" sz="1600" dirty="0"/>
                <a:t> 2009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Nash Equilibria in Multi-Agent Motor Interactions</a:t>
              </a:r>
              <a:endParaRPr lang="en-US" sz="1600" i="1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4748849-44C3-40BB-A2F9-0EA76F94FD92}"/>
              </a:ext>
            </a:extLst>
          </p:cNvPr>
          <p:cNvSpPr/>
          <p:nvPr/>
        </p:nvSpPr>
        <p:spPr>
          <a:xfrm>
            <a:off x="6500510" y="1768456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game equilibria: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E77753-1CCD-46C1-B692-EBF313931331}"/>
              </a:ext>
            </a:extLst>
          </p:cNvPr>
          <p:cNvSpPr/>
          <p:nvPr/>
        </p:nvSpPr>
        <p:spPr>
          <a:xfrm>
            <a:off x="14181" y="1035044"/>
            <a:ext cx="1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prolific.co</a:t>
            </a:r>
          </a:p>
        </p:txBody>
      </p:sp>
    </p:spTree>
    <p:extLst>
      <p:ext uri="{BB962C8B-B14F-4D97-AF65-F5344CB8AC3E}">
        <p14:creationId xmlns:p14="http://schemas.microsoft.com/office/powerpoint/2010/main" val="691961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4B527-5CC4-412C-B522-ECDD2D0A65EE}"/>
              </a:ext>
            </a:extLst>
          </p:cNvPr>
          <p:cNvGrpSpPr/>
          <p:nvPr/>
        </p:nvGrpSpPr>
        <p:grpSpPr>
          <a:xfrm>
            <a:off x="2874" y="0"/>
            <a:ext cx="6899371" cy="6857529"/>
            <a:chOff x="2874" y="0"/>
            <a:chExt cx="6899371" cy="685752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9A786BB-3D0E-499B-B1D0-6EBF93AA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5" y="0"/>
              <a:ext cx="6591300" cy="6591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DE4DF-E58C-4347-9D6E-DE95B42DAFB5}"/>
                </a:ext>
              </a:extLst>
            </p:cNvPr>
            <p:cNvSpPr txBox="1"/>
            <p:nvPr/>
          </p:nvSpPr>
          <p:spPr>
            <a:xfrm>
              <a:off x="479685" y="6457419"/>
              <a:ext cx="47293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A95FFF"/>
                  </a:solidFill>
                  <a:latin typeface="+mj-lt"/>
                  <a:ea typeface="Georgia" charset="0"/>
                  <a:cs typeface="Georgia" charset="0"/>
                </a:rPr>
                <a:t>human action </a:t>
              </a:r>
              <a:r>
                <a:rPr lang="en-US" sz="2000" i="1" dirty="0">
                  <a:solidFill>
                    <a:srgbClr val="A95FFF"/>
                  </a:solidFill>
                  <a:latin typeface="Georgia" charset="0"/>
                  <a:ea typeface="Georgia" charset="0"/>
                  <a:cs typeface="Georgia" charset="0"/>
                </a:rPr>
                <a:t>H</a:t>
              </a:r>
              <a:endParaRPr lang="en-US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23AC2C-DFB0-4F1A-A90E-E0567EDABB08}"/>
                </a:ext>
              </a:extLst>
            </p:cNvPr>
            <p:cNvSpPr txBox="1"/>
            <p:nvPr/>
          </p:nvSpPr>
          <p:spPr>
            <a:xfrm rot="16200000">
              <a:off x="-2175089" y="3879346"/>
              <a:ext cx="47560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j-lt"/>
                  <a:ea typeface="Georgia" charset="0"/>
                  <a:cs typeface="Georgia" charset="0"/>
                </a:rPr>
                <a:t>machine action </a:t>
              </a:r>
              <a:r>
                <a:rPr lang="en-US" sz="2000" i="1" dirty="0">
                  <a:solidFill>
                    <a:srgbClr val="FFC000"/>
                  </a:solidFill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E623F4-BA5F-4F84-B62F-AB5A826B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996852" cy="787335"/>
          </a:xfrm>
        </p:spPr>
        <p:txBody>
          <a:bodyPr>
            <a:normAutofit/>
          </a:bodyPr>
          <a:lstStyle/>
          <a:p>
            <a:r>
              <a:rPr lang="en-US" b="0" dirty="0"/>
              <a:t>results:</a:t>
            </a:r>
            <a:endParaRPr lang="en-US" dirty="0">
              <a:solidFill>
                <a:srgbClr val="A95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/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en-US" sz="2800" i="1" ker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kern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Times New Roman" panose="02020603050405020304" pitchFamily="18" charset="0"/>
                        </a:rPr>
                        <m:t>11)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5D1907-DB6D-4CFB-A717-1FF791EC6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" y="607207"/>
                <a:ext cx="18710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DEE8A-A02F-4009-BF7A-FDDA9C0056E1}"/>
              </a:ext>
            </a:extLst>
          </p:cNvPr>
          <p:cNvGrpSpPr/>
          <p:nvPr/>
        </p:nvGrpSpPr>
        <p:grpSpPr>
          <a:xfrm>
            <a:off x="5008014" y="105804"/>
            <a:ext cx="3813505" cy="1244478"/>
            <a:chOff x="5008014" y="105804"/>
            <a:chExt cx="3813505" cy="1244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/>
                <p:nvPr/>
              </p:nvSpPr>
              <p:spPr>
                <a:xfrm>
                  <a:off x="5073698" y="105804"/>
                  <a:ext cx="374782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600" b="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en-US" sz="3600" b="0" i="1" kern="0" smtClean="0">
                                <a:solidFill>
                                  <a:srgbClr val="A95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600" i="1" u="none" strike="noStrike" kern="0" cap="none" spc="0" normalizeH="0" baseline="0" noProof="0" dirty="0">
                    <a:ln>
                      <a:noFill/>
                    </a:ln>
                    <a:solidFill>
                      <a:srgbClr val="A95F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23A27D-6CAC-49D2-977A-B9D2CE251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698" y="105804"/>
                  <a:ext cx="374782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/>
                <p:nvPr/>
              </p:nvSpPr>
              <p:spPr>
                <a:xfrm>
                  <a:off x="5008014" y="703951"/>
                  <a:ext cx="37814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600" b="0" i="1" kern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en-US" sz="3600" i="1" ker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3600" b="0" i="1" kern="0" smtClean="0">
                            <a:solidFill>
                              <a:srgbClr val="A95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en-US" sz="3600" b="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en-US" sz="3600" b="0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8D1AFB-060D-4731-9952-42192CD07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014" y="703951"/>
                  <a:ext cx="378142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6D63440-B1D9-4F2E-AAE5-41B10B877665}"/>
              </a:ext>
            </a:extLst>
          </p:cNvPr>
          <p:cNvSpPr/>
          <p:nvPr/>
        </p:nvSpPr>
        <p:spPr>
          <a:xfrm>
            <a:off x="3188634" y="3494883"/>
            <a:ext cx="210166" cy="20184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E8302-A314-4198-AEE8-B3C867C2B44B}"/>
              </a:ext>
            </a:extLst>
          </p:cNvPr>
          <p:cNvSpPr/>
          <p:nvPr/>
        </p:nvSpPr>
        <p:spPr>
          <a:xfrm>
            <a:off x="3401445" y="3343800"/>
            <a:ext cx="1672253" cy="461665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91440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Stackelberg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53FEF8-A541-4207-A14F-8D0A76E51C99}"/>
              </a:ext>
            </a:extLst>
          </p:cNvPr>
          <p:cNvSpPr/>
          <p:nvPr/>
        </p:nvSpPr>
        <p:spPr>
          <a:xfrm>
            <a:off x="2241755" y="4452281"/>
            <a:ext cx="210166" cy="201846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9FE495-AEE1-4F57-9B32-F5702E0B4E2C}"/>
              </a:ext>
            </a:extLst>
          </p:cNvPr>
          <p:cNvSpPr/>
          <p:nvPr/>
        </p:nvSpPr>
        <p:spPr>
          <a:xfrm>
            <a:off x="2451921" y="4298308"/>
            <a:ext cx="827470" cy="461665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91440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</a:rPr>
              <a:t>Nash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CA7A2E-8590-4D72-8447-A7A5C8BB4485}"/>
              </a:ext>
            </a:extLst>
          </p:cNvPr>
          <p:cNvSpPr/>
          <p:nvPr/>
        </p:nvSpPr>
        <p:spPr>
          <a:xfrm>
            <a:off x="2386164" y="2407921"/>
            <a:ext cx="210166" cy="201846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499D6F-BF6B-4B99-A7E2-A358E3381841}"/>
              </a:ext>
            </a:extLst>
          </p:cNvPr>
          <p:cNvSpPr/>
          <p:nvPr/>
        </p:nvSpPr>
        <p:spPr>
          <a:xfrm>
            <a:off x="755577" y="2253948"/>
            <a:ext cx="1614545" cy="461665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 defTabSz="914400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</a:rPr>
              <a:t>conjectural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73CA18-2A1A-4C49-B844-8E42755F6B3F}"/>
              </a:ext>
            </a:extLst>
          </p:cNvPr>
          <p:cNvGrpSpPr/>
          <p:nvPr/>
        </p:nvGrpSpPr>
        <p:grpSpPr>
          <a:xfrm>
            <a:off x="6546961" y="3650321"/>
            <a:ext cx="2713685" cy="1486685"/>
            <a:chOff x="6546961" y="5361529"/>
            <a:chExt cx="2713685" cy="148668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B3B7BD-5AE7-4575-B85B-D5C24FE5F617}"/>
                </a:ext>
              </a:extLst>
            </p:cNvPr>
            <p:cNvSpPr/>
            <p:nvPr/>
          </p:nvSpPr>
          <p:spPr>
            <a:xfrm>
              <a:off x="6706995" y="5447996"/>
              <a:ext cx="210166" cy="201846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6DB169-4C6B-4362-847B-90DF8F75A808}"/>
                </a:ext>
              </a:extLst>
            </p:cNvPr>
            <p:cNvSpPr/>
            <p:nvPr/>
          </p:nvSpPr>
          <p:spPr>
            <a:xfrm>
              <a:off x="7004900" y="5361529"/>
              <a:ext cx="2255746" cy="748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lnSpc>
                  <a:spcPts val="2500"/>
                </a:lnSpc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Stackelberg</a:t>
              </a:r>
            </a:p>
            <a:p>
              <a:pPr lvl="0" defTabSz="914400">
                <a:lnSpc>
                  <a:spcPts val="2500"/>
                </a:lnSpc>
              </a:pPr>
              <a:r>
                <a:rPr lang="en-US" sz="2800" b="1" kern="0" dirty="0">
                  <a:solidFill>
                    <a:srgbClr val="C00000"/>
                  </a:solidFill>
                  <a:latin typeface="+mj-lt"/>
                </a:rPr>
                <a:t>(machine-led)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5220AEFC-E550-4B93-908E-C524C9DEAE62}"/>
                </a:ext>
              </a:extLst>
            </p:cNvPr>
            <p:cNvSpPr txBox="1">
              <a:spLocks/>
            </p:cNvSpPr>
            <p:nvPr/>
          </p:nvSpPr>
          <p:spPr>
            <a:xfrm>
              <a:off x="6546961" y="6100061"/>
              <a:ext cx="2603598" cy="74815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Hespanha</a:t>
              </a:r>
              <a:r>
                <a:rPr lang="en-US" sz="1600" dirty="0"/>
                <a:t> </a:t>
              </a:r>
              <a:r>
                <a:rPr lang="en-US" sz="1600" i="1" dirty="0"/>
                <a:t>Noncooperative Game Theory</a:t>
              </a:r>
              <a:r>
                <a:rPr lang="en-US" sz="1600" dirty="0"/>
                <a:t> 2017</a:t>
              </a:r>
              <a:endParaRPr lang="en-US" sz="1600" i="1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1913FB-58F0-4BA7-A509-9BC71048E428}"/>
              </a:ext>
            </a:extLst>
          </p:cNvPr>
          <p:cNvGrpSpPr/>
          <p:nvPr/>
        </p:nvGrpSpPr>
        <p:grpSpPr>
          <a:xfrm>
            <a:off x="6554528" y="2194930"/>
            <a:ext cx="2603598" cy="1438381"/>
            <a:chOff x="6554528" y="3899068"/>
            <a:chExt cx="2603598" cy="14383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7752EA-7F9B-44A0-B4EC-B179A5DBD199}"/>
                </a:ext>
              </a:extLst>
            </p:cNvPr>
            <p:cNvSpPr/>
            <p:nvPr/>
          </p:nvSpPr>
          <p:spPr>
            <a:xfrm>
              <a:off x="6719388" y="4070741"/>
              <a:ext cx="210166" cy="20184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4EAC4-70A7-40D1-A730-0034EAA01080}"/>
                </a:ext>
              </a:extLst>
            </p:cNvPr>
            <p:cNvSpPr/>
            <p:nvPr/>
          </p:nvSpPr>
          <p:spPr>
            <a:xfrm>
              <a:off x="7004899" y="3899068"/>
              <a:ext cx="9348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</a:rPr>
                <a:t>Nash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FFFCDF26-0802-4792-A631-CBC3B7593093}"/>
                </a:ext>
              </a:extLst>
            </p:cNvPr>
            <p:cNvSpPr txBox="1">
              <a:spLocks/>
            </p:cNvSpPr>
            <p:nvPr/>
          </p:nvSpPr>
          <p:spPr>
            <a:xfrm>
              <a:off x="6554528" y="4369476"/>
              <a:ext cx="2603598" cy="967973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Braun, Ortega, Wolpert 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 err="1"/>
                <a:t>PLoS</a:t>
              </a:r>
              <a:r>
                <a:rPr lang="en-US" sz="1600" i="1" dirty="0"/>
                <a:t> Comp Bio</a:t>
              </a:r>
              <a:r>
                <a:rPr lang="en-US" sz="1600" dirty="0"/>
                <a:t> 2009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/>
                <a:t>Nash Equilibria in Multi-Agent Motor Interactions</a:t>
              </a:r>
              <a:endParaRPr lang="en-US" sz="1600" i="1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A5564-337C-417E-BAEA-2C02B7BFF81E}"/>
              </a:ext>
            </a:extLst>
          </p:cNvPr>
          <p:cNvSpPr/>
          <p:nvPr/>
        </p:nvSpPr>
        <p:spPr>
          <a:xfrm>
            <a:off x="6500510" y="1768456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game equilibria: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FE3A91-39C7-4B58-B051-270A5184A982}"/>
              </a:ext>
            </a:extLst>
          </p:cNvPr>
          <p:cNvSpPr/>
          <p:nvPr/>
        </p:nvSpPr>
        <p:spPr>
          <a:xfrm>
            <a:off x="6695325" y="5001694"/>
            <a:ext cx="210166" cy="201846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0B563D-EFD6-4838-885C-AEFEE368BE0A}"/>
              </a:ext>
            </a:extLst>
          </p:cNvPr>
          <p:cNvSpPr/>
          <p:nvPr/>
        </p:nvSpPr>
        <p:spPr>
          <a:xfrm>
            <a:off x="7009272" y="4843918"/>
            <a:ext cx="1854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</a:rPr>
              <a:t>conjectural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B6B43EA-E7B9-490B-997E-DBD382798CCC}"/>
              </a:ext>
            </a:extLst>
          </p:cNvPr>
          <p:cNvSpPr txBox="1">
            <a:spLocks/>
          </p:cNvSpPr>
          <p:nvPr/>
        </p:nvSpPr>
        <p:spPr>
          <a:xfrm>
            <a:off x="6546961" y="5368185"/>
            <a:ext cx="2603598" cy="611414"/>
          </a:xfrm>
          <a:prstGeom prst="rect">
            <a:avLst/>
          </a:prstGeom>
          <a:noFill/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Jean-Marie, </a:t>
            </a:r>
            <a:r>
              <a:rPr lang="en-US" sz="1600" dirty="0" err="1"/>
              <a:t>Querou</a:t>
            </a:r>
            <a:r>
              <a:rPr lang="en-US" sz="1600" dirty="0"/>
              <a:t>, Tidball, </a:t>
            </a:r>
            <a:r>
              <a:rPr lang="en-US" sz="1600" dirty="0" err="1"/>
              <a:t>Figuieres</a:t>
            </a:r>
            <a:r>
              <a:rPr lang="en-US" sz="1600" dirty="0"/>
              <a:t> </a:t>
            </a:r>
            <a:r>
              <a:rPr lang="en-US" sz="1600" i="1" dirty="0"/>
              <a:t>Theory of Conjectural Variations</a:t>
            </a:r>
            <a:r>
              <a:rPr lang="en-US" sz="1600" dirty="0"/>
              <a:t> 2004</a:t>
            </a:r>
            <a:endParaRPr lang="en-US" sz="1600" i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B894D5-1B19-403D-82FF-6D8B76D47185}"/>
              </a:ext>
            </a:extLst>
          </p:cNvPr>
          <p:cNvSpPr/>
          <p:nvPr/>
        </p:nvSpPr>
        <p:spPr>
          <a:xfrm>
            <a:off x="3000046" y="226897"/>
            <a:ext cx="1852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adaptation</a:t>
            </a:r>
          </a:p>
          <a:p>
            <a:pPr lvl="0" algn="ctr" defTabSz="914400"/>
            <a:r>
              <a:rPr lang="en-US" sz="2800" b="1" kern="0" dirty="0">
                <a:solidFill>
                  <a:schemeClr val="tx2"/>
                </a:solidFill>
                <a:latin typeface="+mj-lt"/>
              </a:rPr>
              <a:t>scheme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A7F2E14A-0D73-452B-B6DF-76520A5E2815}"/>
              </a:ext>
            </a:extLst>
          </p:cNvPr>
          <p:cNvSpPr/>
          <p:nvPr/>
        </p:nvSpPr>
        <p:spPr>
          <a:xfrm>
            <a:off x="4781862" y="123017"/>
            <a:ext cx="267888" cy="1244770"/>
          </a:xfrm>
          <a:prstGeom prst="leftBrace">
            <a:avLst>
              <a:gd name="adj1" fmla="val 67087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105699-35A1-47DE-82DA-F2CCB00D448E}"/>
              </a:ext>
            </a:extLst>
          </p:cNvPr>
          <p:cNvGrpSpPr/>
          <p:nvPr/>
        </p:nvGrpSpPr>
        <p:grpSpPr>
          <a:xfrm>
            <a:off x="6554528" y="6179820"/>
            <a:ext cx="2589472" cy="685929"/>
            <a:chOff x="6554528" y="6179820"/>
            <a:chExt cx="2589472" cy="68592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91AB6A-8D51-474D-92C0-832FF7B2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54528" y="6179820"/>
              <a:ext cx="685800" cy="68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0BB8FFB-267B-48C3-B1BC-38C194168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40328" y="6186019"/>
              <a:ext cx="685799" cy="67973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81EFE5FC-5B11-4186-80C7-733C3C9CFDFC}"/>
                </a:ext>
              </a:extLst>
            </p:cNvPr>
            <p:cNvSpPr txBox="1">
              <a:spLocks/>
            </p:cNvSpPr>
            <p:nvPr/>
          </p:nvSpPr>
          <p:spPr>
            <a:xfrm>
              <a:off x="7939770" y="6186019"/>
              <a:ext cx="1204230" cy="679730"/>
            </a:xfrm>
            <a:prstGeom prst="rect">
              <a:avLst/>
            </a:prstGeom>
            <a:noFill/>
          </p:spPr>
          <p:txBody>
            <a:bodyPr anchor="t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LucidaGrande" charset="0"/>
                <a:buChar char="•"/>
                <a:defRPr sz="32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64008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100000"/>
                <a:buFont typeface="Lucida Grande"/>
                <a:buChar char="&gt;"/>
                <a:defRPr sz="18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Lucida Grande"/>
                <a:buChar char="&gt;"/>
                <a:defRPr sz="1400" b="0" i="0" kern="1200" baseline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dirty="0" err="1"/>
                <a:t>Chasnov</a:t>
              </a:r>
              <a:r>
                <a:rPr lang="en-US" sz="1600" dirty="0"/>
                <a:t>, Ratliff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600" i="1" dirty="0"/>
                <a:t>in prep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1EC32F6-BE96-4C97-B1B7-C81F32E986CB}"/>
              </a:ext>
            </a:extLst>
          </p:cNvPr>
          <p:cNvSpPr/>
          <p:nvPr/>
        </p:nvSpPr>
        <p:spPr>
          <a:xfrm>
            <a:off x="14181" y="1035044"/>
            <a:ext cx="1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prolific.co</a:t>
            </a:r>
          </a:p>
        </p:txBody>
      </p:sp>
    </p:spTree>
    <p:extLst>
      <p:ext uri="{BB962C8B-B14F-4D97-AF65-F5344CB8AC3E}">
        <p14:creationId xmlns:p14="http://schemas.microsoft.com/office/powerpoint/2010/main" val="321103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6739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7030A0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machine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480AFA7-56A2-419F-B221-205B05FC9008}"/>
              </a:ext>
            </a:extLst>
          </p:cNvPr>
          <p:cNvSpPr txBox="1">
            <a:spLocks/>
          </p:cNvSpPr>
          <p:nvPr/>
        </p:nvSpPr>
        <p:spPr>
          <a:xfrm>
            <a:off x="0" y="4988610"/>
            <a:ext cx="4762072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humans learn models of machines …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48EC70E-E210-43D5-8782-D44FF13B7307}"/>
              </a:ext>
            </a:extLst>
          </p:cNvPr>
          <p:cNvSpPr txBox="1">
            <a:spLocks/>
          </p:cNvSpPr>
          <p:nvPr/>
        </p:nvSpPr>
        <p:spPr>
          <a:xfrm>
            <a:off x="4451682" y="4988610"/>
            <a:ext cx="4692318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… so machines should learn models of humans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3600" b="0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takeaway: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humans learn to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charset="0"/>
                      </a:rPr>
                      <m:t>≈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9999">
                        <a:lumMod val="75000"/>
                      </a:srgbClr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invert machine dynamics</a:t>
                </a:r>
              </a:p>
            </p:txBody>
          </p:sp>
        </mc:Choice>
        <mc:Fallback xmlns=""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A45FE11D-5469-4FF7-ADB8-A9B6E4DA4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0564"/>
                <a:ext cx="4762072" cy="967436"/>
              </a:xfrm>
              <a:prstGeom prst="rect">
                <a:avLst/>
              </a:prstGeom>
              <a:blipFill>
                <a:blip r:embed="rId2"/>
                <a:stretch>
                  <a:fillRect l="-2433" t="-13208" r="-4481" b="-2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10ABD37-721A-42B8-A13F-3E2F1D94477A}"/>
              </a:ext>
            </a:extLst>
          </p:cNvPr>
          <p:cNvGrpSpPr/>
          <p:nvPr/>
        </p:nvGrpSpPr>
        <p:grpSpPr>
          <a:xfrm>
            <a:off x="256359" y="995311"/>
            <a:ext cx="4118398" cy="3796376"/>
            <a:chOff x="256359" y="1540537"/>
            <a:chExt cx="4118398" cy="379637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D25FD26-FA83-40F0-A903-0957A141C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6359" y="2637293"/>
              <a:ext cx="3343567" cy="269962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332580-CD57-4782-B885-89DF1F5777BE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21" name="Cloud Callout 54">
                <a:extLst>
                  <a:ext uri="{FF2B5EF4-FFF2-40B4-BE49-F238E27FC236}">
                    <a16:creationId xmlns:a16="http://schemas.microsoft.com/office/drawing/2014/main" id="{8F338660-7B18-4D02-ABB9-E97DA49C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93885CC-4568-4CE1-8B6F-33F5B4F851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786B7-32F7-46DF-B44D-B4559DD767E7}"/>
              </a:ext>
            </a:extLst>
          </p:cNvPr>
          <p:cNvGrpSpPr/>
          <p:nvPr/>
        </p:nvGrpSpPr>
        <p:grpSpPr>
          <a:xfrm>
            <a:off x="4443232" y="1022616"/>
            <a:ext cx="4539683" cy="3884349"/>
            <a:chOff x="4443232" y="1567842"/>
            <a:chExt cx="4539683" cy="38843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1C4323-30FE-48CF-BB70-CE349E165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6052805" y="1567842"/>
              <a:ext cx="2930110" cy="3884349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DAC640-AAD6-46F2-97DE-6CC6F496FC81}"/>
                </a:ext>
              </a:extLst>
            </p:cNvPr>
            <p:cNvGrpSpPr/>
            <p:nvPr/>
          </p:nvGrpSpPr>
          <p:grpSpPr>
            <a:xfrm>
              <a:off x="4443232" y="2592707"/>
              <a:ext cx="2574934" cy="1965946"/>
              <a:chOff x="4443232" y="2592707"/>
              <a:chExt cx="2574934" cy="1965946"/>
            </a:xfrm>
          </p:grpSpPr>
          <p:sp>
            <p:nvSpPr>
              <p:cNvPr id="26" name="Cloud Callout 54">
                <a:extLst>
                  <a:ext uri="{FF2B5EF4-FFF2-40B4-BE49-F238E27FC236}">
                    <a16:creationId xmlns:a16="http://schemas.microsoft.com/office/drawing/2014/main" id="{438A90DF-BDAD-4F89-8C22-65505B85B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189CA337-1455-4EA8-A20A-31F7E364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F716095-7026-4AC7-A71D-C2E315F4458C}"/>
              </a:ext>
            </a:extLst>
          </p:cNvPr>
          <p:cNvSpPr txBox="1">
            <a:spLocks/>
          </p:cNvSpPr>
          <p:nvPr/>
        </p:nvSpPr>
        <p:spPr>
          <a:xfrm>
            <a:off x="4638781" y="5890564"/>
            <a:ext cx="4498047" cy="9674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takeaway: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machines can learn how humans adapt</a:t>
            </a:r>
          </a:p>
        </p:txBody>
      </p:sp>
    </p:spTree>
    <p:extLst>
      <p:ext uri="{BB962C8B-B14F-4D97-AF65-F5344CB8AC3E}">
        <p14:creationId xmlns:p14="http://schemas.microsoft.com/office/powerpoint/2010/main" val="3002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6739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Q:  </a:t>
            </a:r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7030A0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machine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48EC70E-E210-43D5-8782-D44FF13B7307}"/>
              </a:ext>
            </a:extLst>
          </p:cNvPr>
          <p:cNvSpPr txBox="1">
            <a:spLocks/>
          </p:cNvSpPr>
          <p:nvPr/>
        </p:nvSpPr>
        <p:spPr>
          <a:xfrm>
            <a:off x="4451682" y="4988610"/>
            <a:ext cx="4692318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… so machines should learn models of humans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1C4323-30FE-48CF-BB70-CE349E165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052805" y="1022616"/>
            <a:ext cx="2930110" cy="3884349"/>
          </a:xfrm>
          <a:prstGeom prst="rect">
            <a:avLst/>
          </a:prstGeom>
        </p:spPr>
      </p:pic>
      <p:sp>
        <p:nvSpPr>
          <p:cNvPr id="26" name="Cloud Callout 54">
            <a:extLst>
              <a:ext uri="{FF2B5EF4-FFF2-40B4-BE49-F238E27FC236}">
                <a16:creationId xmlns:a16="http://schemas.microsoft.com/office/drawing/2014/main" id="{438A90DF-BDAD-4F89-8C22-65505B85B1A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443232" y="2047481"/>
            <a:ext cx="2574934" cy="1965946"/>
          </a:xfrm>
          <a:prstGeom prst="cloudCallout">
            <a:avLst>
              <a:gd name="adj1" fmla="val 78531"/>
              <a:gd name="adj2" fmla="val -53522"/>
            </a:avLst>
          </a:prstGeom>
          <a:solidFill>
            <a:schemeClr val="tx2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89CA337-1455-4EA8-A20A-31F7E364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1252" y="2357996"/>
            <a:ext cx="1559798" cy="125939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F802C52-3E40-4DD8-B5E1-8B0B147FB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6359" y="2090024"/>
            <a:ext cx="3343567" cy="26996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10C013D-A45D-46F3-AA18-E233540E1D5B}"/>
              </a:ext>
            </a:extLst>
          </p:cNvPr>
          <p:cNvGrpSpPr/>
          <p:nvPr/>
        </p:nvGrpSpPr>
        <p:grpSpPr>
          <a:xfrm>
            <a:off x="0" y="993268"/>
            <a:ext cx="4762072" cy="4542611"/>
            <a:chOff x="0" y="1540537"/>
            <a:chExt cx="4762072" cy="4542611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19D5D10D-99DA-41C0-97C7-4C84DC31947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535879"/>
              <a:ext cx="4762072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humans learn models of machines …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48170B-19F7-4CE4-A018-67DBEFC7AA4D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32" name="Cloud Callout 54">
                <a:extLst>
                  <a:ext uri="{FF2B5EF4-FFF2-40B4-BE49-F238E27FC236}">
                    <a16:creationId xmlns:a16="http://schemas.microsoft.com/office/drawing/2014/main" id="{14FAE72C-D70F-4FCD-A9CE-388CAAE41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D98AA53-C6EA-4650-A75B-D3E7E7BE3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sp>
        <p:nvSpPr>
          <p:cNvPr id="41" name="Cloud Callout 54">
            <a:extLst>
              <a:ext uri="{FF2B5EF4-FFF2-40B4-BE49-F238E27FC236}">
                <a16:creationId xmlns:a16="http://schemas.microsoft.com/office/drawing/2014/main" id="{7296749F-45C9-47FB-BC51-EB52EE764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91849" y="2330994"/>
            <a:ext cx="914516" cy="709977"/>
          </a:xfrm>
          <a:prstGeom prst="cloudCallout">
            <a:avLst>
              <a:gd name="adj1" fmla="val 11475"/>
              <a:gd name="adj2" fmla="val -93636"/>
            </a:avLst>
          </a:prstGeom>
          <a:solidFill>
            <a:schemeClr val="tx2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707E55D-2ADB-40A1-AF33-9B45987DE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5880003" y="2346388"/>
            <a:ext cx="518751" cy="6876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07A4D6-5BA0-4DEC-80B1-8FDE6940042A}"/>
              </a:ext>
            </a:extLst>
          </p:cNvPr>
          <p:cNvGrpSpPr/>
          <p:nvPr/>
        </p:nvGrpSpPr>
        <p:grpSpPr>
          <a:xfrm>
            <a:off x="5945813" y="2581193"/>
            <a:ext cx="165092" cy="126047"/>
            <a:chOff x="4595632" y="2199881"/>
            <a:chExt cx="2574934" cy="1965946"/>
          </a:xfrm>
        </p:grpSpPr>
        <p:sp>
          <p:nvSpPr>
            <p:cNvPr id="43" name="Cloud Callout 54">
              <a:extLst>
                <a:ext uri="{FF2B5EF4-FFF2-40B4-BE49-F238E27FC236}">
                  <a16:creationId xmlns:a16="http://schemas.microsoft.com/office/drawing/2014/main" id="{469029BD-FFDF-43DF-942B-4318BBAC49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4595632" y="2199881"/>
              <a:ext cx="2574934" cy="1965946"/>
            </a:xfrm>
            <a:prstGeom prst="cloudCallout">
              <a:avLst>
                <a:gd name="adj1" fmla="val 78531"/>
                <a:gd name="adj2" fmla="val -53522"/>
              </a:avLst>
            </a:prstGeom>
            <a:solidFill>
              <a:schemeClr val="tx2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574CB2D-75A2-4E20-9026-0EF45CD7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03652" y="2510396"/>
              <a:ext cx="1559798" cy="125939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E1DF10-86F2-4D37-AD28-34C2D7656729}"/>
              </a:ext>
            </a:extLst>
          </p:cNvPr>
          <p:cNvGrpSpPr/>
          <p:nvPr/>
        </p:nvGrpSpPr>
        <p:grpSpPr>
          <a:xfrm>
            <a:off x="2464348" y="1971264"/>
            <a:ext cx="693490" cy="529475"/>
            <a:chOff x="4595632" y="2199881"/>
            <a:chExt cx="2574934" cy="1965946"/>
          </a:xfrm>
        </p:grpSpPr>
        <p:sp>
          <p:nvSpPr>
            <p:cNvPr id="49" name="Cloud Callout 54">
              <a:extLst>
                <a:ext uri="{FF2B5EF4-FFF2-40B4-BE49-F238E27FC236}">
                  <a16:creationId xmlns:a16="http://schemas.microsoft.com/office/drawing/2014/main" id="{072F4988-F001-4D50-9872-CB5B29CE7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4595632" y="2199881"/>
              <a:ext cx="2574934" cy="1965946"/>
            </a:xfrm>
            <a:prstGeom prst="cloudCallout">
              <a:avLst>
                <a:gd name="adj1" fmla="val 78531"/>
                <a:gd name="adj2" fmla="val -53522"/>
              </a:avLst>
            </a:prstGeom>
            <a:solidFill>
              <a:schemeClr val="tx2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B193D492-D2D5-4ED3-B621-E8B31107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03652" y="2510396"/>
              <a:ext cx="1559798" cy="1259393"/>
            </a:xfrm>
            <a:prstGeom prst="rect">
              <a:avLst/>
            </a:prstGeom>
          </p:spPr>
        </p:pic>
        <p:sp>
          <p:nvSpPr>
            <p:cNvPr id="52" name="Cloud Callout 54">
              <a:extLst>
                <a:ext uri="{FF2B5EF4-FFF2-40B4-BE49-F238E27FC236}">
                  <a16:creationId xmlns:a16="http://schemas.microsoft.com/office/drawing/2014/main" id="{FE0F464B-3478-4CCF-A80D-A9C383406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44249" y="2483394"/>
              <a:ext cx="914516" cy="709977"/>
            </a:xfrm>
            <a:prstGeom prst="cloudCallout">
              <a:avLst>
                <a:gd name="adj1" fmla="val 11475"/>
                <a:gd name="adj2" fmla="val -93636"/>
              </a:avLst>
            </a:prstGeom>
            <a:solidFill>
              <a:schemeClr val="tx2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9527F77-7B98-40CD-B0C4-8CD788AFC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8"/>
            <a:stretch/>
          </p:blipFill>
          <p:spPr>
            <a:xfrm>
              <a:off x="6032403" y="2498789"/>
              <a:ext cx="518752" cy="687690"/>
            </a:xfrm>
            <a:prstGeom prst="rect">
              <a:avLst/>
            </a:prstGeom>
          </p:spPr>
        </p:pic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5DA5ADE8-8B9E-40FA-8770-3A5C400D54B8}"/>
              </a:ext>
            </a:extLst>
          </p:cNvPr>
          <p:cNvSpPr txBox="1">
            <a:spLocks/>
          </p:cNvSpPr>
          <p:nvPr/>
        </p:nvSpPr>
        <p:spPr>
          <a:xfrm>
            <a:off x="-471462" y="5947575"/>
            <a:ext cx="10058400" cy="862988"/>
          </a:xfrm>
          <a:prstGeom prst="rect">
            <a:avLst/>
          </a:prstGeo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</a:rPr>
              <a:t>A: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</a:rPr>
              <a:t>need to study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cs typeface="Calibri" charset="0"/>
              </a:rPr>
              <a:t>sensorimotor games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355F2DB3-57B6-42AB-A02F-39B9BDB5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09" y="2831733"/>
            <a:ext cx="91763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7" name="Text Placeholder 1"/>
          <p:cNvSpPr txBox="1">
            <a:spLocks/>
          </p:cNvSpPr>
          <p:nvPr/>
        </p:nvSpPr>
        <p:spPr>
          <a:xfrm>
            <a:off x="4162714" y="102930"/>
            <a:ext cx="4886325" cy="899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 err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sburden@uw.edu</a:t>
            </a:r>
            <a:endParaRPr lang="en-US" sz="28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800" b="1" dirty="0" err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faculty.uw.edu</a:t>
            </a:r>
            <a:r>
              <a:rPr lang="en-U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800" b="1" dirty="0" err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sburden</a:t>
            </a:r>
            <a:endParaRPr lang="en-US" sz="28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298" y="252405"/>
            <a:ext cx="4241795" cy="715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9672D40-9671-4A56-B26E-B4CE381E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59" y="5502549"/>
            <a:ext cx="900180" cy="905382"/>
          </a:xfrm>
          <a:prstGeom prst="rect">
            <a:avLst/>
          </a:prstGeom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8C214C2C-0020-4D1F-9A34-D3B2BF6B99CB}"/>
              </a:ext>
            </a:extLst>
          </p:cNvPr>
          <p:cNvSpPr txBox="1">
            <a:spLocks/>
          </p:cNvSpPr>
          <p:nvPr/>
        </p:nvSpPr>
        <p:spPr>
          <a:xfrm>
            <a:off x="-1" y="5432731"/>
            <a:ext cx="3981859" cy="1029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NSF CPS Medium #1836819:  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Certifiable reinforcement learning for cyber-physical systems</a:t>
            </a:r>
          </a:p>
        </p:txBody>
      </p:sp>
      <p:sp>
        <p:nvSpPr>
          <p:cNvPr id="80" name="Text Placeholder 1">
            <a:extLst>
              <a:ext uri="{FF2B5EF4-FFF2-40B4-BE49-F238E27FC236}">
                <a16:creationId xmlns:a16="http://schemas.microsoft.com/office/drawing/2014/main" id="{0A2C9AFE-6292-40E2-9E27-0D069F693FCE}"/>
              </a:ext>
            </a:extLst>
          </p:cNvPr>
          <p:cNvSpPr txBox="1">
            <a:spLocks/>
          </p:cNvSpPr>
          <p:nvPr/>
        </p:nvSpPr>
        <p:spPr>
          <a:xfrm>
            <a:off x="4882040" y="5442882"/>
            <a:ext cx="3580172" cy="1029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NSF M3X CAREER #2045014: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Human/Machine Collaborative Learning and Control of Contact-Rich Dynamics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42BB465-FE86-42A2-8B00-E815DBCF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23" y="2829035"/>
            <a:ext cx="91763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62" y="2826014"/>
            <a:ext cx="91763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7457F96-0470-40D2-BBA4-75DEFFF90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410" y="1890647"/>
            <a:ext cx="91763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7576AE-19E7-4C9B-ACA3-8024729BE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59" y="2825948"/>
            <a:ext cx="912800" cy="9128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BFCF164-34E2-41E4-9867-903BBD5420A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611089" y="3781437"/>
            <a:ext cx="91763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A0645C3-86D5-4FA7-8D41-EDB581FDE41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3242" y="3781437"/>
            <a:ext cx="912800" cy="9128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7EF4661-252C-4592-A822-5848021720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457410" y="3813184"/>
            <a:ext cx="912800" cy="9128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6DF3851-3693-432C-9503-EE266F6743C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521522" y="1887884"/>
            <a:ext cx="912798" cy="90472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037E5C9-CEE6-4885-9CF8-B417F7934B86}"/>
              </a:ext>
            </a:extLst>
          </p:cNvPr>
          <p:cNvSpPr txBox="1">
            <a:spLocks/>
          </p:cNvSpPr>
          <p:nvPr/>
        </p:nvSpPr>
        <p:spPr>
          <a:xfrm>
            <a:off x="5375040" y="3847889"/>
            <a:ext cx="3664992" cy="863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Ben </a:t>
            </a:r>
            <a:r>
              <a:rPr lang="en-US" sz="3000" dirty="0" err="1"/>
              <a:t>Chasnov</a:t>
            </a:r>
            <a:endParaRPr lang="en-US" sz="3000" b="0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0" i="1" dirty="0"/>
              <a:t>PhD student in ECE</a:t>
            </a:r>
            <a:endParaRPr lang="en-US" sz="3000" b="0" i="1" dirty="0"/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4618C7DD-0658-42AA-B380-A9B3CFFA82F6}"/>
              </a:ext>
            </a:extLst>
          </p:cNvPr>
          <p:cNvSpPr txBox="1">
            <a:spLocks/>
          </p:cNvSpPr>
          <p:nvPr/>
        </p:nvSpPr>
        <p:spPr>
          <a:xfrm>
            <a:off x="5384047" y="1910229"/>
            <a:ext cx="3664992" cy="9058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 err="1"/>
              <a:t>Momona</a:t>
            </a:r>
            <a:r>
              <a:rPr lang="en-US" sz="3000" dirty="0"/>
              <a:t> </a:t>
            </a:r>
            <a:r>
              <a:rPr lang="en-US" sz="3000" dirty="0" err="1"/>
              <a:t>Yamagami</a:t>
            </a:r>
            <a:endParaRPr lang="en-US" sz="3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0" i="1" dirty="0"/>
              <a:t>PhD candidate in ECE</a:t>
            </a:r>
            <a:endParaRPr lang="en-US" sz="3000" b="0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7D5D07-8144-4E27-B479-581C1F58A7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455681" y="2849792"/>
            <a:ext cx="921447" cy="921447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700BE1-938A-4BEA-BE20-B7E61DF4941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74308" y="1895388"/>
            <a:ext cx="906434" cy="90643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178422D-ACF6-4F3F-9EA9-4414689DFBD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601852" y="1884770"/>
            <a:ext cx="893050" cy="9176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F105A12-DCEF-4758-93FD-9A36EB6C36FD}"/>
              </a:ext>
            </a:extLst>
          </p:cNvPr>
          <p:cNvSpPr txBox="1">
            <a:spLocks/>
          </p:cNvSpPr>
          <p:nvPr/>
        </p:nvSpPr>
        <p:spPr>
          <a:xfrm>
            <a:off x="5384047" y="2840696"/>
            <a:ext cx="3664992" cy="9058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 err="1"/>
              <a:t>Maneeshika</a:t>
            </a:r>
            <a:r>
              <a:rPr lang="en-US" sz="3000" dirty="0"/>
              <a:t> </a:t>
            </a:r>
            <a:r>
              <a:rPr lang="en-US" sz="3000" dirty="0" err="1"/>
              <a:t>Madduri</a:t>
            </a:r>
            <a:endParaRPr lang="en-US" sz="3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0" i="1" dirty="0"/>
              <a:t>PhD student in ECE</a:t>
            </a:r>
            <a:endParaRPr lang="en-US" sz="3000" b="0" i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4D0BE5-9AF5-4D2A-A701-FA84ED23370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536554" y="3781436"/>
            <a:ext cx="912799" cy="91279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608BAA-FE5F-4EDD-AA81-3BDC99CB4A46}"/>
              </a:ext>
            </a:extLst>
          </p:cNvPr>
          <p:cNvGrpSpPr/>
          <p:nvPr/>
        </p:nvGrpSpPr>
        <p:grpSpPr>
          <a:xfrm>
            <a:off x="3842830" y="1381576"/>
            <a:ext cx="5325328" cy="1479216"/>
            <a:chOff x="3842830" y="1381576"/>
            <a:chExt cx="5325328" cy="147921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A166AFA-8E6F-45DD-B85A-6BE6EAAF3C98}"/>
                </a:ext>
              </a:extLst>
            </p:cNvPr>
            <p:cNvSpPr/>
            <p:nvPr/>
          </p:nvSpPr>
          <p:spPr>
            <a:xfrm>
              <a:off x="4402184" y="1839232"/>
              <a:ext cx="4291990" cy="102156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09C444-3B89-4728-B479-A8D5BA5FACEB}"/>
                </a:ext>
              </a:extLst>
            </p:cNvPr>
            <p:cNvSpPr txBox="1"/>
            <p:nvPr/>
          </p:nvSpPr>
          <p:spPr>
            <a:xfrm>
              <a:off x="3842830" y="1381576"/>
              <a:ext cx="5325328" cy="44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academic job market NOW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6CDB7-095F-407C-B14E-219F75514F2C}"/>
              </a:ext>
            </a:extLst>
          </p:cNvPr>
          <p:cNvGrpSpPr/>
          <p:nvPr/>
        </p:nvGrpSpPr>
        <p:grpSpPr>
          <a:xfrm>
            <a:off x="3018461" y="3761272"/>
            <a:ext cx="6451698" cy="1562007"/>
            <a:chOff x="3018461" y="3761272"/>
            <a:chExt cx="6451698" cy="156200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D70C8EB-FE37-49B4-A660-53B184B1A4EE}"/>
                </a:ext>
              </a:extLst>
            </p:cNvPr>
            <p:cNvSpPr/>
            <p:nvPr/>
          </p:nvSpPr>
          <p:spPr>
            <a:xfrm>
              <a:off x="4397359" y="3761272"/>
              <a:ext cx="3493028" cy="102156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DCCB6C-60C8-419D-9045-EDC242E47584}"/>
                </a:ext>
              </a:extLst>
            </p:cNvPr>
            <p:cNvSpPr txBox="1"/>
            <p:nvPr/>
          </p:nvSpPr>
          <p:spPr>
            <a:xfrm>
              <a:off x="3018461" y="4882133"/>
              <a:ext cx="6451698" cy="44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job market next year</a:t>
              </a:r>
              <a:endParaRPr lang="en-US" sz="3200" b="1" i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FA3BE-453C-4BDA-BCB9-BBEFA6CB0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4008"/>
            <a:ext cx="9144000" cy="95267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we enable </a:t>
            </a:r>
            <a:r>
              <a:rPr lang="en-US" dirty="0">
                <a:solidFill>
                  <a:srgbClr val="A95FFF"/>
                </a:solidFill>
              </a:rPr>
              <a:t>human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FFC000"/>
                </a:solidFill>
              </a:rPr>
              <a:t>machine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collaborative learning and control?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05D84-1D4F-4221-BBBE-27E3AAF3A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637" y="0"/>
            <a:ext cx="8312727" cy="5472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today’s talk: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5C66A-B752-4892-81FE-E17EEC16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/>
          <a:stretch/>
        </p:blipFill>
        <p:spPr>
          <a:xfrm>
            <a:off x="6052805" y="1567842"/>
            <a:ext cx="2930110" cy="388434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CC626F3-261C-4335-AEBB-492B6821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6359" y="2637293"/>
            <a:ext cx="3343567" cy="269962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6929C1B-57D0-4217-920A-C813F9EEC748}"/>
              </a:ext>
            </a:extLst>
          </p:cNvPr>
          <p:cNvGrpSpPr/>
          <p:nvPr/>
        </p:nvGrpSpPr>
        <p:grpSpPr>
          <a:xfrm>
            <a:off x="0" y="1540537"/>
            <a:ext cx="4692318" cy="4542611"/>
            <a:chOff x="0" y="1540537"/>
            <a:chExt cx="4692318" cy="4542611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A480AFA7-56A2-419F-B221-205B05FC900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535879"/>
              <a:ext cx="4692318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humans learn models of machines …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55E6AC-E8C4-49D2-9D6B-65DA49558566}"/>
                </a:ext>
              </a:extLst>
            </p:cNvPr>
            <p:cNvGrpSpPr/>
            <p:nvPr/>
          </p:nvGrpSpPr>
          <p:grpSpPr>
            <a:xfrm>
              <a:off x="2131299" y="1540537"/>
              <a:ext cx="2243458" cy="2889780"/>
              <a:chOff x="2131299" y="1540537"/>
              <a:chExt cx="2243458" cy="2889780"/>
            </a:xfrm>
          </p:grpSpPr>
          <p:sp>
            <p:nvSpPr>
              <p:cNvPr id="47" name="Cloud Callout 54">
                <a:extLst>
                  <a:ext uri="{FF2B5EF4-FFF2-40B4-BE49-F238E27FC236}">
                    <a16:creationId xmlns:a16="http://schemas.microsoft.com/office/drawing/2014/main" id="{ECCB0304-B988-417C-BA4C-4F1700D7B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8138" y="1863698"/>
                <a:ext cx="2889780" cy="2243458"/>
              </a:xfrm>
              <a:prstGeom prst="cloudCallout">
                <a:avLst>
                  <a:gd name="adj1" fmla="val 11475"/>
                  <a:gd name="adj2" fmla="val -93636"/>
                </a:avLst>
              </a:prstGeom>
              <a:solidFill>
                <a:schemeClr val="tx2"/>
              </a:solidFill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78BCE64-9E82-4142-9E64-BD2B73BDDB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8"/>
              <a:stretch/>
            </p:blipFill>
            <p:spPr>
              <a:xfrm>
                <a:off x="2402686" y="1912344"/>
                <a:ext cx="1639204" cy="2173036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0EB698-1A09-4008-9A5D-90B7BAD1ACC1}"/>
              </a:ext>
            </a:extLst>
          </p:cNvPr>
          <p:cNvGrpSpPr/>
          <p:nvPr/>
        </p:nvGrpSpPr>
        <p:grpSpPr>
          <a:xfrm>
            <a:off x="4443232" y="2592707"/>
            <a:ext cx="4700768" cy="3490441"/>
            <a:chOff x="4443232" y="2592707"/>
            <a:chExt cx="4700768" cy="3490441"/>
          </a:xfrm>
        </p:grpSpPr>
        <p:sp>
          <p:nvSpPr>
            <p:cNvPr id="50" name="Text Placeholder 3">
              <a:extLst>
                <a:ext uri="{FF2B5EF4-FFF2-40B4-BE49-F238E27FC236}">
                  <a16:creationId xmlns:a16="http://schemas.microsoft.com/office/drawing/2014/main" id="{448EC70E-E210-43D5-8782-D44FF13B7307}"/>
                </a:ext>
              </a:extLst>
            </p:cNvPr>
            <p:cNvSpPr txBox="1">
              <a:spLocks/>
            </p:cNvSpPr>
            <p:nvPr/>
          </p:nvSpPr>
          <p:spPr>
            <a:xfrm>
              <a:off x="4451682" y="5535879"/>
              <a:ext cx="4692318" cy="547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3600" b="0" i="0" kern="1200" baseline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99999">
                      <a:lumMod val="75000"/>
                    </a:srgbClr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… so machines should learn models of humans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C8B281-9C90-4606-AB76-40A40CAB6E4F}"/>
                </a:ext>
              </a:extLst>
            </p:cNvPr>
            <p:cNvGrpSpPr/>
            <p:nvPr/>
          </p:nvGrpSpPr>
          <p:grpSpPr>
            <a:xfrm>
              <a:off x="4443232" y="2592707"/>
              <a:ext cx="2574934" cy="1965946"/>
              <a:chOff x="4443232" y="2592707"/>
              <a:chExt cx="2574934" cy="1965946"/>
            </a:xfrm>
          </p:grpSpPr>
          <p:sp>
            <p:nvSpPr>
              <p:cNvPr id="52" name="Cloud Callout 54">
                <a:extLst>
                  <a:ext uri="{FF2B5EF4-FFF2-40B4-BE49-F238E27FC236}">
                    <a16:creationId xmlns:a16="http://schemas.microsoft.com/office/drawing/2014/main" id="{501FB6F2-63B5-4699-8365-31A592C7B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4443232" y="2592707"/>
                <a:ext cx="2574934" cy="1965946"/>
              </a:xfrm>
              <a:prstGeom prst="cloudCallout">
                <a:avLst>
                  <a:gd name="adj1" fmla="val 78531"/>
                  <a:gd name="adj2" fmla="val -53522"/>
                </a:avLst>
              </a:prstGeom>
              <a:solidFill>
                <a:schemeClr val="tx2"/>
              </a:solidFill>
              <a:ln w="381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E8D3A2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90E3F5BF-17FA-4C74-B290-39DFE2A00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951252" y="2903222"/>
                <a:ext cx="1559798" cy="12593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69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B4F4AB-BD05-457F-A9DA-64511123C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" r="2137"/>
          <a:stretch/>
        </p:blipFill>
        <p:spPr>
          <a:xfrm>
            <a:off x="4043207" y="7810"/>
            <a:ext cx="5119576" cy="6861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B5B9E4-0DCE-4C88-A37C-E3EAD76C1BA9}"/>
              </a:ext>
            </a:extLst>
          </p:cNvPr>
          <p:cNvGrpSpPr/>
          <p:nvPr/>
        </p:nvGrpSpPr>
        <p:grpSpPr>
          <a:xfrm>
            <a:off x="2000415" y="1667652"/>
            <a:ext cx="7186774" cy="3281543"/>
            <a:chOff x="1867332" y="1656127"/>
            <a:chExt cx="7186774" cy="3281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6A987E-924F-453F-BCD9-B06BB26E6929}"/>
                </a:ext>
              </a:extLst>
            </p:cNvPr>
            <p:cNvGrpSpPr/>
            <p:nvPr/>
          </p:nvGrpSpPr>
          <p:grpSpPr>
            <a:xfrm>
              <a:off x="6702295" y="1656127"/>
              <a:ext cx="2351811" cy="646495"/>
              <a:chOff x="6702295" y="1656127"/>
              <a:chExt cx="2351811" cy="646495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4BF6DC-F9FD-4014-BE9A-4A24DA889906}"/>
                  </a:ext>
                </a:extLst>
              </p:cNvPr>
              <p:cNvSpPr/>
              <p:nvPr/>
            </p:nvSpPr>
            <p:spPr>
              <a:xfrm>
                <a:off x="6702295" y="1656127"/>
                <a:ext cx="4339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3200" i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Georgia" panose="02040502050405020303" pitchFamily="18" charset="0"/>
                    <a:ea typeface="ＭＳ Ｐゴシック" charset="-128"/>
                    <a:cs typeface="Times New Roman" panose="02020603050405020304" pitchFamily="18" charset="0"/>
                  </a:rPr>
                  <a:t>y</a:t>
                </a:r>
                <a:endParaRPr lang="en-US" sz="1100" i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Placeholder 1">
                <a:extLst>
                  <a:ext uri="{FF2B5EF4-FFF2-40B4-BE49-F238E27FC236}">
                    <a16:creationId xmlns:a16="http://schemas.microsoft.com/office/drawing/2014/main" id="{4A768CFE-440E-4C5C-A263-BD1A6F1D10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6251" y="1711086"/>
                <a:ext cx="1917855" cy="591536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4800" b="1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en-US" sz="3200" b="0" dirty="0">
                    <a:ea typeface="ＭＳ Ｐゴシック" charset="-128"/>
                  </a:rPr>
                  <a:t>output</a:t>
                </a:r>
                <a:endParaRPr lang="en-US" sz="3200" b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0D297F-0A45-4CA5-8437-9AFCAB139DAA}"/>
                </a:ext>
              </a:extLst>
            </p:cNvPr>
            <p:cNvGrpSpPr/>
            <p:nvPr/>
          </p:nvGrpSpPr>
          <p:grpSpPr>
            <a:xfrm>
              <a:off x="1867332" y="4308430"/>
              <a:ext cx="2273480" cy="629240"/>
              <a:chOff x="1684452" y="4476070"/>
              <a:chExt cx="2273480" cy="62924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CE0114F-9789-45E8-8BDB-D2A8AE4E1050}"/>
                  </a:ext>
                </a:extLst>
              </p:cNvPr>
              <p:cNvSpPr/>
              <p:nvPr/>
            </p:nvSpPr>
            <p:spPr>
              <a:xfrm>
                <a:off x="3523976" y="4476070"/>
                <a:ext cx="4339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3200" i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Georgia" panose="02040502050405020303" pitchFamily="18" charset="0"/>
                    <a:ea typeface="ＭＳ Ｐゴシック" charset="-128"/>
                    <a:cs typeface="Times New Roman" panose="02020603050405020304" pitchFamily="18" charset="0"/>
                  </a:rPr>
                  <a:t>u</a:t>
                </a:r>
                <a:endParaRPr lang="en-US" sz="1100" i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Placeholder 1">
                <a:extLst>
                  <a:ext uri="{FF2B5EF4-FFF2-40B4-BE49-F238E27FC236}">
                    <a16:creationId xmlns:a16="http://schemas.microsoft.com/office/drawing/2014/main" id="{A9928DA7-ADCC-4AB8-B74A-04716603E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4452" y="4513774"/>
                <a:ext cx="1917855" cy="591536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4800" b="1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en-US" sz="3200" b="0" dirty="0">
                    <a:ea typeface="ＭＳ Ｐゴシック" charset="-128"/>
                  </a:rPr>
                  <a:t>input</a:t>
                </a:r>
                <a:endParaRPr lang="en-US" sz="3200" b="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67BC6C-AE4B-4098-9112-D54537BE4FAD}"/>
              </a:ext>
            </a:extLst>
          </p:cNvPr>
          <p:cNvGrpSpPr/>
          <p:nvPr/>
        </p:nvGrpSpPr>
        <p:grpSpPr>
          <a:xfrm>
            <a:off x="1428815" y="1145108"/>
            <a:ext cx="7762061" cy="3222439"/>
            <a:chOff x="1295732" y="1133583"/>
            <a:chExt cx="7762061" cy="3222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95A623-30DF-41AA-B100-1E3DEA86D219}"/>
                </a:ext>
              </a:extLst>
            </p:cNvPr>
            <p:cNvGrpSpPr/>
            <p:nvPr/>
          </p:nvGrpSpPr>
          <p:grpSpPr>
            <a:xfrm>
              <a:off x="6704811" y="1133583"/>
              <a:ext cx="2352982" cy="603716"/>
              <a:chOff x="6704811" y="1121403"/>
              <a:chExt cx="2352982" cy="603716"/>
            </a:xfrm>
          </p:grpSpPr>
          <p:sp>
            <p:nvSpPr>
              <p:cNvPr id="67" name="Text Placeholder 1">
                <a:extLst>
                  <a:ext uri="{FF2B5EF4-FFF2-40B4-BE49-F238E27FC236}">
                    <a16:creationId xmlns:a16="http://schemas.microsoft.com/office/drawing/2014/main" id="{855DA5B5-55CE-425F-A043-9572FE01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9938" y="1133583"/>
                <a:ext cx="1917855" cy="591536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4800" b="1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en-US" sz="3200" b="0" dirty="0">
                    <a:ea typeface="ＭＳ Ｐゴシック" charset="-128"/>
                  </a:rPr>
                  <a:t>reference</a:t>
                </a:r>
                <a:endParaRPr lang="en-US" sz="3200" b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B9F4C91-90F8-4601-B917-CF9D2D6B48CD}"/>
                  </a:ext>
                </a:extLst>
              </p:cNvPr>
              <p:cNvSpPr/>
              <p:nvPr/>
            </p:nvSpPr>
            <p:spPr>
              <a:xfrm>
                <a:off x="6704811" y="1121403"/>
                <a:ext cx="4339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3200" i="1" kern="0" dirty="0">
                    <a:solidFill>
                      <a:srgbClr val="FFC000"/>
                    </a:solidFill>
                    <a:latin typeface="Georgia" panose="02040502050405020303" pitchFamily="18" charset="0"/>
                    <a:ea typeface="ＭＳ Ｐゴシック" charset="-128"/>
                    <a:cs typeface="Times New Roman" panose="02020603050405020304" pitchFamily="18" charset="0"/>
                  </a:rPr>
                  <a:t>r</a:t>
                </a:r>
                <a:endParaRPr lang="en-US" sz="1100" i="1" dirty="0">
                  <a:solidFill>
                    <a:srgbClr val="FFC000"/>
                  </a:solidFill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188A-FA97-4E55-82D5-E7040D348571}"/>
                </a:ext>
              </a:extLst>
            </p:cNvPr>
            <p:cNvGrpSpPr/>
            <p:nvPr/>
          </p:nvGrpSpPr>
          <p:grpSpPr>
            <a:xfrm>
              <a:off x="1295732" y="3726782"/>
              <a:ext cx="2845080" cy="629240"/>
              <a:chOff x="1112851" y="3956734"/>
              <a:chExt cx="2845080" cy="6292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3522B96-A2C6-43BE-A98C-BA427DA7B6B3}"/>
                  </a:ext>
                </a:extLst>
              </p:cNvPr>
              <p:cNvSpPr/>
              <p:nvPr/>
            </p:nvSpPr>
            <p:spPr>
              <a:xfrm>
                <a:off x="3523975" y="3956734"/>
                <a:ext cx="4339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3200" i="1" kern="0" dirty="0">
                    <a:solidFill>
                      <a:srgbClr val="FFC000"/>
                    </a:solidFill>
                    <a:latin typeface="Georgia" panose="02040502050405020303" pitchFamily="18" charset="0"/>
                    <a:ea typeface="ＭＳ Ｐゴシック" charset="-128"/>
                    <a:cs typeface="Times New Roman" panose="02020603050405020304" pitchFamily="18" charset="0"/>
                  </a:rPr>
                  <a:t>d</a:t>
                </a:r>
                <a:endParaRPr lang="en-US" sz="1100" i="1" dirty="0">
                  <a:solidFill>
                    <a:srgbClr val="FFC000"/>
                  </a:solidFill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 Placeholder 1">
                <a:extLst>
                  <a:ext uri="{FF2B5EF4-FFF2-40B4-BE49-F238E27FC236}">
                    <a16:creationId xmlns:a16="http://schemas.microsoft.com/office/drawing/2014/main" id="{C63FF8CF-7135-4016-9AC1-B87F8E308B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851" y="3994438"/>
                <a:ext cx="2489456" cy="591536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0" indent="0" algn="ctr" defTabSz="457200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Font typeface="Arial"/>
                  <a:buNone/>
                  <a:defRPr sz="4800" b="1" i="0" kern="1200" baseline="0">
                    <a:solidFill>
                      <a:schemeClr val="tx2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rgbClr val="E8D3A2"/>
                    </a:solidFill>
                    <a:latin typeface="Encode Sans Normal Black"/>
                    <a:ea typeface="+mn-ea"/>
                    <a:cs typeface="Encode Sans Normal Black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en-US" sz="3200" b="0" dirty="0">
                    <a:ea typeface="ＭＳ Ｐゴシック" charset="-128"/>
                  </a:rPr>
                  <a:t>disturbance</a:t>
                </a:r>
                <a:endParaRPr lang="en-US" sz="3200" b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E01C483-1703-4E90-A5EF-44EAED918B5B}"/>
              </a:ext>
            </a:extLst>
          </p:cNvPr>
          <p:cNvSpPr txBox="1">
            <a:spLocks/>
          </p:cNvSpPr>
          <p:nvPr/>
        </p:nvSpPr>
        <p:spPr>
          <a:xfrm>
            <a:off x="0" y="5726157"/>
            <a:ext cx="9144000" cy="1140181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McRuer</a:t>
            </a:r>
            <a:r>
              <a:rPr lang="en-US" sz="1600" dirty="0"/>
              <a:t>, </a:t>
            </a:r>
            <a:r>
              <a:rPr lang="en-US" sz="1600" dirty="0" err="1"/>
              <a:t>Krendel</a:t>
            </a:r>
            <a:r>
              <a:rPr lang="en-US" sz="1600" dirty="0"/>
              <a:t> </a:t>
            </a:r>
            <a:r>
              <a:rPr lang="en-US" sz="1600" i="1" dirty="0"/>
              <a:t>J Franklin Institute</a:t>
            </a:r>
            <a:r>
              <a:rPr lang="en-US" sz="1600" dirty="0"/>
              <a:t> 1959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The Human Operator as a Servo System Element</a:t>
            </a:r>
            <a:endParaRPr lang="en-US" sz="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McRuer</a:t>
            </a:r>
            <a:r>
              <a:rPr lang="en-US" sz="1600" dirty="0"/>
              <a:t> </a:t>
            </a:r>
            <a:r>
              <a:rPr lang="en-US" sz="1600" i="1" dirty="0" err="1"/>
              <a:t>Automatica</a:t>
            </a:r>
            <a:r>
              <a:rPr lang="en-US" sz="1600" dirty="0"/>
              <a:t> 1980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Human Dynamics in Man-Machine Systems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BAD88-3322-4DC5-BDAE-8BE301200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6"/>
          <a:stretch/>
        </p:blipFill>
        <p:spPr>
          <a:xfrm>
            <a:off x="2903801" y="606701"/>
            <a:ext cx="1631786" cy="2156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65F8C89-6D32-4C32-AAF7-4EBECADF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942" y="1308185"/>
            <a:ext cx="1700761" cy="137320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3C876FF-291F-4418-A03D-0AFF940C2DAF}"/>
              </a:ext>
            </a:extLst>
          </p:cNvPr>
          <p:cNvGrpSpPr/>
          <p:nvPr/>
        </p:nvGrpSpPr>
        <p:grpSpPr>
          <a:xfrm>
            <a:off x="911323" y="606701"/>
            <a:ext cx="2808371" cy="2441304"/>
            <a:chOff x="911323" y="606701"/>
            <a:chExt cx="2808371" cy="244130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EE71AA-AF18-4B29-B645-70896F7C4DB1}"/>
                </a:ext>
              </a:extLst>
            </p:cNvPr>
            <p:cNvSpPr/>
            <p:nvPr/>
          </p:nvSpPr>
          <p:spPr>
            <a:xfrm>
              <a:off x="972424" y="676805"/>
              <a:ext cx="4339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kern="0" dirty="0">
                  <a:solidFill>
                    <a:srgbClr val="A95FFF"/>
                  </a:solidFill>
                  <a:latin typeface="Georgia" panose="02040502050405020303" pitchFamily="18" charset="0"/>
                  <a:ea typeface="ＭＳ Ｐゴシック" charset="-128"/>
                  <a:cs typeface="Times New Roman" panose="02020603050405020304" pitchFamily="18" charset="0"/>
                </a:rPr>
                <a:t>y</a:t>
              </a:r>
              <a:endParaRPr lang="en-US" sz="1100" i="1" dirty="0">
                <a:solidFill>
                  <a:srgbClr val="A95FFF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Elbow Connector 35">
              <a:extLst>
                <a:ext uri="{FF2B5EF4-FFF2-40B4-BE49-F238E27FC236}">
                  <a16:creationId xmlns:a16="http://schemas.microsoft.com/office/drawing/2014/main" id="{9105A98B-7948-4D20-BC65-A3F5B8CB39C2}"/>
                </a:ext>
              </a:extLst>
            </p:cNvPr>
            <p:cNvCxnSpPr>
              <a:cxnSpLocks/>
              <a:stCxn id="22" idx="0"/>
              <a:endCxn id="23" idx="0"/>
            </p:cNvCxnSpPr>
            <p:nvPr/>
          </p:nvCxnSpPr>
          <p:spPr>
            <a:xfrm rot="16200000" flipH="1" flipV="1">
              <a:off x="1964767" y="-446743"/>
              <a:ext cx="701484" cy="2808371"/>
            </a:xfrm>
            <a:prstGeom prst="bentConnector3">
              <a:avLst>
                <a:gd name="adj1" fmla="val -32588"/>
              </a:avLst>
            </a:prstGeom>
            <a:ln w="12700">
              <a:solidFill>
                <a:schemeClr val="tx2"/>
              </a:solidFill>
              <a:headEnd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5FF5F6-42E6-4230-AFD5-8D909714908F}"/>
                </a:ext>
              </a:extLst>
            </p:cNvPr>
            <p:cNvSpPr/>
            <p:nvPr/>
          </p:nvSpPr>
          <p:spPr>
            <a:xfrm>
              <a:off x="972424" y="2463230"/>
              <a:ext cx="4339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kern="0" dirty="0">
                  <a:solidFill>
                    <a:srgbClr val="A95FFF"/>
                  </a:solidFill>
                  <a:latin typeface="Georgia" panose="02040502050405020303" pitchFamily="18" charset="0"/>
                  <a:ea typeface="ＭＳ Ｐゴシック" charset="-128"/>
                  <a:cs typeface="Times New Roman" panose="02020603050405020304" pitchFamily="18" charset="0"/>
                </a:rPr>
                <a:t>u</a:t>
              </a:r>
              <a:endParaRPr lang="en-US" sz="1100" i="1" dirty="0">
                <a:solidFill>
                  <a:srgbClr val="A95FFF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779AF9C6-2152-4EE2-A055-9A8E5E918847}"/>
                </a:ext>
              </a:extLst>
            </p:cNvPr>
            <p:cNvCxnSpPr>
              <a:cxnSpLocks/>
              <a:stCxn id="23" idx="2"/>
              <a:endCxn id="22" idx="2"/>
            </p:cNvCxnSpPr>
            <p:nvPr/>
          </p:nvCxnSpPr>
          <p:spPr>
            <a:xfrm rot="16200000" flipH="1">
              <a:off x="2274621" y="1318092"/>
              <a:ext cx="81775" cy="2808371"/>
            </a:xfrm>
            <a:prstGeom prst="bentConnector3">
              <a:avLst>
                <a:gd name="adj1" fmla="val 379548"/>
              </a:avLst>
            </a:prstGeom>
            <a:ln w="12700">
              <a:solidFill>
                <a:schemeClr val="tx2"/>
              </a:solidFill>
              <a:headEnd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71FCC9-61F0-4C7A-8BDC-D2CD99CFEEC5}"/>
              </a:ext>
            </a:extLst>
          </p:cNvPr>
          <p:cNvGrpSpPr/>
          <p:nvPr/>
        </p:nvGrpSpPr>
        <p:grpSpPr>
          <a:xfrm>
            <a:off x="272592" y="204351"/>
            <a:ext cx="4595741" cy="1007364"/>
            <a:chOff x="272592" y="660288"/>
            <a:chExt cx="4595741" cy="100736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76ABA7-7073-470E-9EB8-A965EBF28A9C}"/>
                </a:ext>
              </a:extLst>
            </p:cNvPr>
            <p:cNvSpPr/>
            <p:nvPr/>
          </p:nvSpPr>
          <p:spPr>
            <a:xfrm>
              <a:off x="272592" y="660288"/>
              <a:ext cx="4339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kern="0" dirty="0">
                  <a:solidFill>
                    <a:srgbClr val="FFC000"/>
                  </a:solidFill>
                  <a:latin typeface="Georgia" panose="02040502050405020303" pitchFamily="18" charset="0"/>
                  <a:ea typeface="ＭＳ Ｐゴシック" charset="-128"/>
                  <a:cs typeface="Times New Roman" panose="02020603050405020304" pitchFamily="18" charset="0"/>
                </a:rPr>
                <a:t>r</a:t>
              </a:r>
              <a:endParaRPr lang="en-US" sz="1100" i="1" dirty="0">
                <a:solidFill>
                  <a:srgbClr val="FFC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5">
              <a:extLst>
                <a:ext uri="{FF2B5EF4-FFF2-40B4-BE49-F238E27FC236}">
                  <a16:creationId xmlns:a16="http://schemas.microsoft.com/office/drawing/2014/main" id="{CF19F97D-9785-49BC-A20B-D797B3D50EC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01511" y="1268854"/>
              <a:ext cx="775817" cy="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600CC4-C3A6-4AB2-8BAC-BC4B596A3256}"/>
                </a:ext>
              </a:extLst>
            </p:cNvPr>
            <p:cNvSpPr/>
            <p:nvPr/>
          </p:nvSpPr>
          <p:spPr>
            <a:xfrm>
              <a:off x="4434377" y="671177"/>
              <a:ext cx="4339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kern="0" dirty="0">
                  <a:solidFill>
                    <a:srgbClr val="FFC000"/>
                  </a:solidFill>
                  <a:latin typeface="Georgia" panose="02040502050405020303" pitchFamily="18" charset="0"/>
                  <a:ea typeface="ＭＳ Ｐゴシック" charset="-128"/>
                  <a:cs typeface="Times New Roman" panose="02020603050405020304" pitchFamily="18" charset="0"/>
                </a:rPr>
                <a:t>d</a:t>
              </a:r>
              <a:endParaRPr lang="en-US" sz="1100" i="1" dirty="0">
                <a:solidFill>
                  <a:srgbClr val="FFC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Elbow Connector 35">
              <a:extLst>
                <a:ext uri="{FF2B5EF4-FFF2-40B4-BE49-F238E27FC236}">
                  <a16:creationId xmlns:a16="http://schemas.microsoft.com/office/drawing/2014/main" id="{C36F64D5-C36E-4177-8266-DEE76481F64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60274" y="1279743"/>
              <a:ext cx="775817" cy="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0750D3B7-990E-4D2D-8C34-F49FF9C524E7}"/>
              </a:ext>
            </a:extLst>
          </p:cNvPr>
          <p:cNvSpPr/>
          <p:nvPr/>
        </p:nvSpPr>
        <p:spPr>
          <a:xfrm>
            <a:off x="32804" y="1262667"/>
            <a:ext cx="9028671" cy="3849074"/>
          </a:xfrm>
          <a:prstGeom prst="round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00C13EE-8FB3-40A1-B626-7A943FB5BFDB}"/>
              </a:ext>
            </a:extLst>
          </p:cNvPr>
          <p:cNvSpPr/>
          <p:nvPr/>
        </p:nvSpPr>
        <p:spPr>
          <a:xfrm>
            <a:off x="3071873" y="23146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7E37C048-EC52-4483-BF5E-4684D3523944}"/>
              </a:ext>
            </a:extLst>
          </p:cNvPr>
          <p:cNvSpPr/>
          <p:nvPr/>
        </p:nvSpPr>
        <p:spPr>
          <a:xfrm>
            <a:off x="3064529" y="37388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CCD509-8ED5-4259-AEAF-530994E239BE}"/>
              </a:ext>
            </a:extLst>
          </p:cNvPr>
          <p:cNvSpPr/>
          <p:nvPr/>
        </p:nvSpPr>
        <p:spPr>
          <a:xfrm>
            <a:off x="4238975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5FBDF45-78D2-4BBD-A46E-205F3F257527}"/>
              </a:ext>
            </a:extLst>
          </p:cNvPr>
          <p:cNvCxnSpPr/>
          <p:nvPr/>
        </p:nvCxnSpPr>
        <p:spPr>
          <a:xfrm>
            <a:off x="3727640" y="2642532"/>
            <a:ext cx="782313" cy="45402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F9640842-3F3D-44C0-B8FC-116EA7482692}"/>
              </a:ext>
            </a:extLst>
          </p:cNvPr>
          <p:cNvCxnSpPr/>
          <p:nvPr/>
        </p:nvCxnSpPr>
        <p:spPr>
          <a:xfrm flipV="1">
            <a:off x="3720296" y="3638518"/>
            <a:ext cx="789657" cy="428214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4390B6C-8B79-4DD6-9D10-4D327DA98F6A}"/>
              </a:ext>
            </a:extLst>
          </p:cNvPr>
          <p:cNvSpPr/>
          <p:nvPr/>
        </p:nvSpPr>
        <p:spPr>
          <a:xfrm>
            <a:off x="6073483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C117642-821B-4368-903F-6FDBAFAFD488}"/>
              </a:ext>
            </a:extLst>
          </p:cNvPr>
          <p:cNvSpPr/>
          <p:nvPr/>
        </p:nvSpPr>
        <p:spPr>
          <a:xfrm>
            <a:off x="7280248" y="3039655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9FAD03-9BF9-4916-9D97-7E1BB14BBA67}"/>
              </a:ext>
            </a:extLst>
          </p:cNvPr>
          <p:cNvCxnSpPr>
            <a:cxnSpLocks/>
          </p:cNvCxnSpPr>
          <p:nvPr/>
        </p:nvCxnSpPr>
        <p:spPr>
          <a:xfrm>
            <a:off x="4780931" y="3367538"/>
            <a:ext cx="1292552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571A9-28C5-4F3A-8029-04E7DB98FEE9}"/>
              </a:ext>
            </a:extLst>
          </p:cNvPr>
          <p:cNvCxnSpPr>
            <a:cxnSpLocks/>
          </p:cNvCxnSpPr>
          <p:nvPr/>
        </p:nvCxnSpPr>
        <p:spPr>
          <a:xfrm>
            <a:off x="6615440" y="3367538"/>
            <a:ext cx="664808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5A1505-436A-4CE0-A1BC-C9FAA2A3B150}"/>
              </a:ext>
            </a:extLst>
          </p:cNvPr>
          <p:cNvSpPr/>
          <p:nvPr/>
        </p:nvSpPr>
        <p:spPr>
          <a:xfrm>
            <a:off x="165059" y="375313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CA59F2-3678-4114-A10D-70BDD292C21D}"/>
              </a:ext>
            </a:extLst>
          </p:cNvPr>
          <p:cNvSpPr/>
          <p:nvPr/>
        </p:nvSpPr>
        <p:spPr>
          <a:xfrm>
            <a:off x="3875977" y="2629033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7339F-592A-4E79-A6B7-56F9450C22EA}"/>
              </a:ext>
            </a:extLst>
          </p:cNvPr>
          <p:cNvCxnSpPr/>
          <p:nvPr/>
        </p:nvCxnSpPr>
        <p:spPr>
          <a:xfrm>
            <a:off x="6347908" y="2604812"/>
            <a:ext cx="0" cy="49174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4CD8EB-737D-4DD1-8ECA-7E00DB2496CB}"/>
              </a:ext>
            </a:extLst>
          </p:cNvPr>
          <p:cNvSpPr/>
          <p:nvPr/>
        </p:nvSpPr>
        <p:spPr>
          <a:xfrm>
            <a:off x="6101564" y="2112124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20038F-CAAC-4F7C-8E0B-2227C6F3AF09}"/>
              </a:ext>
            </a:extLst>
          </p:cNvPr>
          <p:cNvCxnSpPr/>
          <p:nvPr/>
        </p:nvCxnSpPr>
        <p:spPr>
          <a:xfrm>
            <a:off x="2081059" y="4056093"/>
            <a:ext cx="983472" cy="10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4C2132-5340-4B89-B12D-A9130CFD9796}"/>
              </a:ext>
            </a:extLst>
          </p:cNvPr>
          <p:cNvSpPr/>
          <p:nvPr/>
        </p:nvSpPr>
        <p:spPr>
          <a:xfrm>
            <a:off x="3855610" y="3546777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1A2F9-54B1-462A-9E8F-5502A68366CB}"/>
              </a:ext>
            </a:extLst>
          </p:cNvPr>
          <p:cNvCxnSpPr/>
          <p:nvPr/>
        </p:nvCxnSpPr>
        <p:spPr>
          <a:xfrm>
            <a:off x="612393" y="4066731"/>
            <a:ext cx="73141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C941F0-A51B-4868-B0FC-A5C0CB4F4D21}"/>
              </a:ext>
            </a:extLst>
          </p:cNvPr>
          <p:cNvSpPr/>
          <p:nvPr/>
        </p:nvSpPr>
        <p:spPr>
          <a:xfrm>
            <a:off x="1302362" y="378361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F90EB-94FC-43C4-9BFC-C179BD72E4D2}"/>
              </a:ext>
            </a:extLst>
          </p:cNvPr>
          <p:cNvSpPr/>
          <p:nvPr/>
        </p:nvSpPr>
        <p:spPr>
          <a:xfrm>
            <a:off x="1359714" y="3695422"/>
            <a:ext cx="721343" cy="721343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73D31108-AA03-4CC9-AE90-19154E27E258}"/>
              </a:ext>
            </a:extLst>
          </p:cNvPr>
          <p:cNvSpPr/>
          <p:nvPr/>
        </p:nvSpPr>
        <p:spPr>
          <a:xfrm>
            <a:off x="1475400" y="3993151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B7366E9E-DD84-435B-9A84-97176B99F84D}"/>
              </a:ext>
            </a:extLst>
          </p:cNvPr>
          <p:cNvSpPr/>
          <p:nvPr/>
        </p:nvSpPr>
        <p:spPr>
          <a:xfrm>
            <a:off x="2069585" y="3557096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69111CF-AD0A-48E5-812C-928794F65E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63477" y="1875220"/>
            <a:ext cx="1141086" cy="2675711"/>
          </a:xfrm>
          <a:prstGeom prst="bentConnector2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43048DA7-9B0A-443A-921D-D60E42D74BBB}"/>
              </a:ext>
            </a:extLst>
          </p:cNvPr>
          <p:cNvSpPr/>
          <p:nvPr/>
        </p:nvSpPr>
        <p:spPr>
          <a:xfrm>
            <a:off x="8388081" y="3075475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40" name="Elbow Connector 37">
            <a:extLst>
              <a:ext uri="{FF2B5EF4-FFF2-40B4-BE49-F238E27FC236}">
                <a16:creationId xmlns:a16="http://schemas.microsoft.com/office/drawing/2014/main" id="{E4ADD473-D08F-49E0-9A61-C0CBD80713FB}"/>
              </a:ext>
            </a:extLst>
          </p:cNvPr>
          <p:cNvCxnSpPr/>
          <p:nvPr/>
        </p:nvCxnSpPr>
        <p:spPr>
          <a:xfrm rot="5400000">
            <a:off x="4742108" y="593521"/>
            <a:ext cx="871957" cy="6912681"/>
          </a:xfrm>
          <a:prstGeom prst="bentConnector3">
            <a:avLst>
              <a:gd name="adj1" fmla="val 131336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FD08B0-44CB-4E23-8ECC-106DE22EE90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936015" y="3367539"/>
            <a:ext cx="45206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0AD7A-C101-419B-A872-BE6797E0410C}"/>
              </a:ext>
            </a:extLst>
          </p:cNvPr>
          <p:cNvSpPr/>
          <p:nvPr/>
        </p:nvSpPr>
        <p:spPr>
          <a:xfrm>
            <a:off x="642508" y="1256357"/>
            <a:ext cx="7745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006F">
                    <a:lumMod val="40000"/>
                    <a:lumOff val="60000"/>
                  </a:srgbClr>
                </a:solidFill>
                <a:ea typeface="Calibri" charset="0"/>
                <a:cs typeface="Calibri" charset="0"/>
              </a:rPr>
              <a:t>human</a:t>
            </a:r>
            <a:r>
              <a:rPr lang="en-US" sz="4000" b="1" dirty="0">
                <a:solidFill>
                  <a:srgbClr val="FFFFFF"/>
                </a:solidFill>
                <a:ea typeface="Calibri" charset="0"/>
                <a:cs typeface="Calibri" charset="0"/>
              </a:rPr>
              <a:t>/</a:t>
            </a:r>
            <a:r>
              <a:rPr lang="en-US" sz="4000" b="1" dirty="0">
                <a:solidFill>
                  <a:srgbClr val="FFC000"/>
                </a:solidFill>
                <a:ea typeface="Calibri" charset="0"/>
                <a:cs typeface="Calibri" charset="0"/>
              </a:rPr>
              <a:t>machine </a:t>
            </a:r>
            <a:r>
              <a:rPr lang="en-US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system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08F7B155-0564-4AFC-8A12-D28F4AD82A72}"/>
              </a:ext>
            </a:extLst>
          </p:cNvPr>
          <p:cNvSpPr/>
          <p:nvPr/>
        </p:nvSpPr>
        <p:spPr>
          <a:xfrm>
            <a:off x="3058576" y="2028116"/>
            <a:ext cx="1760416" cy="2527263"/>
          </a:xfrm>
          <a:prstGeom prst="roundRect">
            <a:avLst>
              <a:gd name="adj" fmla="val 10265"/>
            </a:avLst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i="1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32B85B70-12B9-4F25-9930-146F56D23C7A}"/>
              </a:ext>
            </a:extLst>
          </p:cNvPr>
          <p:cNvSpPr/>
          <p:nvPr/>
        </p:nvSpPr>
        <p:spPr>
          <a:xfrm>
            <a:off x="5051475" y="2853030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33006F">
                    <a:lumMod val="40000"/>
                    <a:lumOff val="60000"/>
                  </a:srgb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7426A6EE-C4B1-4312-B693-73E722FBC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585"/>
            <a:ext cx="9144000" cy="952676"/>
          </a:xfrm>
        </p:spPr>
        <p:txBody>
          <a:bodyPr>
            <a:normAutofit/>
          </a:bodyPr>
          <a:lstStyle/>
          <a:p>
            <a:r>
              <a:rPr lang="en-US" altLang="en-US" sz="4400" b="0" dirty="0">
                <a:ea typeface="ＭＳ Ｐゴシック" charset="-128"/>
              </a:rPr>
              <a:t>predicting behavior:  </a:t>
            </a:r>
            <a:r>
              <a:rPr lang="en-US" altLang="en-US" sz="4400" dirty="0">
                <a:ea typeface="ＭＳ Ｐゴシック" charset="-128"/>
              </a:rPr>
              <a:t>what’s in 		 ?</a:t>
            </a:r>
            <a:endParaRPr lang="en-US" sz="4400" dirty="0"/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13AE6517-5BE1-449C-989D-EDC7FA24A7E6}"/>
              </a:ext>
            </a:extLst>
          </p:cNvPr>
          <p:cNvSpPr/>
          <p:nvPr/>
        </p:nvSpPr>
        <p:spPr>
          <a:xfrm>
            <a:off x="7539795" y="128419"/>
            <a:ext cx="730820" cy="649498"/>
          </a:xfrm>
          <a:prstGeom prst="roundRect">
            <a:avLst>
              <a:gd name="adj" fmla="val 10265"/>
            </a:avLst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i="1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185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22368" y="723821"/>
            <a:ext cx="8661273" cy="354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lvl="1" defTabSz="914400">
              <a:buClr>
                <a:schemeClr val="tx2"/>
              </a:buClr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theoretical and empirical evidence for pairing of </a:t>
            </a:r>
            <a:r>
              <a:rPr lang="en-US" altLang="en-US" b="1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system + inverse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 models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Wolpert,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Ghahramani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Jordan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Science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1995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Kawato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Curr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Opin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Neurobiol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1999</a:t>
            </a:r>
            <a:endParaRPr lang="en-US" altLang="en-US" sz="1600" kern="0" dirty="0">
              <a:solidFill>
                <a:schemeClr val="tx2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5585"/>
            <a:ext cx="9144000" cy="952676"/>
          </a:xfrm>
        </p:spPr>
        <p:txBody>
          <a:bodyPr>
            <a:normAutofit/>
          </a:bodyPr>
          <a:lstStyle/>
          <a:p>
            <a:r>
              <a:rPr lang="en-US" altLang="en-US" sz="4400" b="0" dirty="0">
                <a:ea typeface="ＭＳ Ｐゴシック" charset="-128"/>
              </a:rPr>
              <a:t>predicting behavior:  </a:t>
            </a:r>
            <a:r>
              <a:rPr lang="en-US" altLang="en-US" sz="4400" dirty="0">
                <a:ea typeface="ＭＳ Ｐゴシック" charset="-128"/>
              </a:rPr>
              <a:t>what’s in 		 ?</a:t>
            </a:r>
            <a:endParaRPr lang="en-US" sz="4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9412C9-4968-4833-9AEA-857BA4582510}"/>
              </a:ext>
            </a:extLst>
          </p:cNvPr>
          <p:cNvGrpSpPr/>
          <p:nvPr/>
        </p:nvGrpSpPr>
        <p:grpSpPr>
          <a:xfrm>
            <a:off x="436323" y="2853723"/>
            <a:ext cx="3833404" cy="2157284"/>
            <a:chOff x="436323" y="2853723"/>
            <a:chExt cx="3833404" cy="215728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005841" y="3428489"/>
              <a:ext cx="2704011" cy="0"/>
            </a:xfrm>
            <a:prstGeom prst="straightConnector1">
              <a:avLst/>
            </a:prstGeom>
            <a:ln w="127000" cap="rnd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710149" y="2853723"/>
              <a:ext cx="1149531" cy="114953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93" b="73492"/>
            <a:stretch/>
          </p:blipFill>
          <p:spPr>
            <a:xfrm>
              <a:off x="3865870" y="3027454"/>
              <a:ext cx="403857" cy="9065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8" r="57249" b="73492"/>
            <a:stretch/>
          </p:blipFill>
          <p:spPr>
            <a:xfrm>
              <a:off x="436323" y="3027452"/>
              <a:ext cx="391885" cy="9065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5" b="56213"/>
            <a:stretch/>
          </p:blipFill>
          <p:spPr>
            <a:xfrm>
              <a:off x="1955450" y="3204057"/>
              <a:ext cx="658928" cy="6143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4" b="73492"/>
            <a:stretch/>
          </p:blipFill>
          <p:spPr>
            <a:xfrm>
              <a:off x="949958" y="4104436"/>
              <a:ext cx="2669913" cy="906571"/>
            </a:xfrm>
            <a:prstGeom prst="rect">
              <a:avLst/>
            </a:prstGeom>
          </p:spPr>
        </p:pic>
      </p:grpSp>
      <p:sp>
        <p:nvSpPr>
          <p:cNvPr id="1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919" y="2064581"/>
            <a:ext cx="3525408" cy="95267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system </a:t>
            </a:r>
            <a:r>
              <a:rPr lang="en-US" altLang="en-US" sz="4000" b="0" dirty="0">
                <a:ea typeface="ＭＳ Ｐゴシック" charset="-128"/>
              </a:rPr>
              <a:t>model</a:t>
            </a:r>
            <a:endParaRPr lang="en-US" sz="40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638" y="2852065"/>
            <a:ext cx="3833404" cy="1979902"/>
            <a:chOff x="431967" y="4724405"/>
            <a:chExt cx="3833404" cy="197990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870855" y="5299171"/>
              <a:ext cx="2704011" cy="0"/>
            </a:xfrm>
            <a:prstGeom prst="straightConnector1">
              <a:avLst/>
            </a:prstGeom>
            <a:ln w="127000" cap="rnd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741973" y="4724405"/>
              <a:ext cx="1530025" cy="114953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93" b="73492"/>
            <a:stretch/>
          </p:blipFill>
          <p:spPr>
            <a:xfrm>
              <a:off x="3861514" y="4898136"/>
              <a:ext cx="403857" cy="9065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8" r="57249" b="73492"/>
            <a:stretch/>
          </p:blipFill>
          <p:spPr>
            <a:xfrm>
              <a:off x="431967" y="4898134"/>
              <a:ext cx="391885" cy="9065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53071" r="-2061" b="-5690"/>
            <a:stretch/>
          </p:blipFill>
          <p:spPr>
            <a:xfrm>
              <a:off x="1873096" y="4878794"/>
              <a:ext cx="1267778" cy="7382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19" r="41906"/>
            <a:stretch/>
          </p:blipFill>
          <p:spPr>
            <a:xfrm>
              <a:off x="679270" y="5866028"/>
              <a:ext cx="3211289" cy="838279"/>
            </a:xfrm>
            <a:prstGeom prst="rect">
              <a:avLst/>
            </a:prstGeom>
          </p:spPr>
        </p:pic>
      </p:grpSp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58234" y="2062923"/>
            <a:ext cx="3525408" cy="95267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inverse </a:t>
            </a:r>
            <a:r>
              <a:rPr lang="en-US" altLang="en-US" sz="4000" b="0" dirty="0">
                <a:ea typeface="ＭＳ Ｐゴシック" charset="-128"/>
              </a:rPr>
              <a:t>model</a:t>
            </a:r>
            <a:endParaRPr lang="en-US" sz="4000" b="0" dirty="0"/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8777" y="2073118"/>
            <a:ext cx="1809092" cy="952676"/>
          </a:xfrm>
        </p:spPr>
        <p:txBody>
          <a:bodyPr>
            <a:noAutofit/>
          </a:bodyPr>
          <a:lstStyle/>
          <a:p>
            <a:r>
              <a:rPr lang="en-US" altLang="en-US" sz="8800" dirty="0">
                <a:ea typeface="ＭＳ Ｐゴシック" charset="-128"/>
              </a:rPr>
              <a:t>+</a:t>
            </a:r>
            <a:endParaRPr lang="en-US" sz="8800" b="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0" y="4867651"/>
            <a:ext cx="9144000" cy="19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lvl="1" defTabSz="914400">
              <a:buClr>
                <a:schemeClr val="tx2"/>
              </a:buClr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parallels in control theory, artificial intelligence:  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adaptive control, 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nternal model principle, reinforcement learning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Francis,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Wonham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Automatica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1976;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Sastry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Bodson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Prentice Hall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1989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Sutton,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Barto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Williams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IEEE CSM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1992;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Atkeson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Schaal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ICML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1997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Papavassiliou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Russell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IJCAI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4D5B10-FD48-4437-949E-1F41F68B2033}"/>
              </a:ext>
            </a:extLst>
          </p:cNvPr>
          <p:cNvGrpSpPr/>
          <p:nvPr/>
        </p:nvGrpSpPr>
        <p:grpSpPr>
          <a:xfrm>
            <a:off x="4659137" y="1596678"/>
            <a:ext cx="4886896" cy="946948"/>
            <a:chOff x="4659137" y="1596678"/>
            <a:chExt cx="4886896" cy="94694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ABEC5C-C74A-434A-9811-F80AC0CB9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6941" y="2537717"/>
              <a:ext cx="1643350" cy="59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Placeholder 1">
                  <a:extLst>
                    <a:ext uri="{FF2B5EF4-FFF2-40B4-BE49-F238E27FC236}">
                      <a16:creationId xmlns:a16="http://schemas.microsoft.com/office/drawing/2014/main" id="{B885512A-AFD6-4CAA-B430-DC7CF5443FB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9137" y="1596678"/>
                  <a:ext cx="4886896" cy="715759"/>
                </a:xfrm>
                <a:prstGeom prst="rect">
                  <a:avLst/>
                </a:prstGeom>
              </p:spPr>
              <p:txBody>
                <a:bodyPr anchor="ctr">
                  <a:normAutofit fontScale="92500"/>
                </a:bodyPr>
                <a:lstStyle>
                  <a:lvl1pPr marL="0" indent="0" algn="ctr" defTabSz="457200" rtl="0" eaLnBrk="1" latinLnBrk="0" hangingPunct="1">
                    <a:lnSpc>
                      <a:spcPct val="90000"/>
                    </a:lnSpc>
                    <a:spcBef>
                      <a:spcPct val="20000"/>
                    </a:spcBef>
                    <a:buFont typeface="Arial"/>
                    <a:buNone/>
                    <a:defRPr sz="4800" b="1" i="0" kern="1200" baseline="0">
                      <a:solidFill>
                        <a:schemeClr val="tx2"/>
                      </a:solidFill>
                      <a:latin typeface="Calibri" charset="0"/>
                      <a:ea typeface="Calibri" charset="0"/>
                      <a:cs typeface="Calibri" charset="0"/>
                    </a:defRPr>
                  </a:lvl1pPr>
                  <a:lvl2pPr marL="45720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2800" b="0" i="0" kern="1200">
                      <a:solidFill>
                        <a:srgbClr val="E8D3A2"/>
                      </a:solidFill>
                      <a:latin typeface="Encode Sans Normal Black"/>
                      <a:ea typeface="+mn-ea"/>
                      <a:cs typeface="Encode Sans Normal Black"/>
                    </a:defRPr>
                  </a:lvl2pPr>
                  <a:lvl3pPr marL="91440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2400" b="0" i="0" kern="1200">
                      <a:solidFill>
                        <a:srgbClr val="E8D3A2"/>
                      </a:solidFill>
                      <a:latin typeface="Encode Sans Normal Black"/>
                      <a:ea typeface="+mn-ea"/>
                      <a:cs typeface="Encode Sans Normal Black"/>
                    </a:defRPr>
                  </a:lvl3pPr>
                  <a:lvl4pPr marL="137160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2000" b="0" i="0" kern="1200">
                      <a:solidFill>
                        <a:srgbClr val="E8D3A2"/>
                      </a:solidFill>
                      <a:latin typeface="Encode Sans Normal Black"/>
                      <a:ea typeface="+mn-ea"/>
                      <a:cs typeface="Encode Sans Normal Black"/>
                    </a:defRPr>
                  </a:lvl4pPr>
                  <a:lvl5pPr marL="182880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2000" b="0" i="0" kern="1200">
                      <a:solidFill>
                        <a:srgbClr val="E8D3A2"/>
                      </a:solidFill>
                      <a:latin typeface="Encode Sans Normal Black"/>
                      <a:ea typeface="+mn-ea"/>
                      <a:cs typeface="Encode Sans Normal Black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en-US" sz="4000" dirty="0">
                      <a:solidFill>
                        <a:srgbClr val="C00000"/>
                      </a:solidFill>
                      <a:ea typeface="ＭＳ Ｐゴシック" charset="-128"/>
                    </a:rPr>
                    <a:t>feedforward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4000" b="0" i="1" kern="0"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40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altLang="en-US" sz="4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r>
                            <a:rPr lang="en-US" altLang="en-US" sz="4000" b="0" i="1" kern="0"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en-US" sz="4000" b="0" i="1" kern="0">
                              <a:latin typeface="Cambria Math" panose="020405030504060302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en-US" sz="4000" dirty="0">
                      <a:solidFill>
                        <a:srgbClr val="C00000"/>
                      </a:solidFill>
                      <a:ea typeface="ＭＳ Ｐゴシック" charset="-128"/>
                    </a:rPr>
                    <a:t> </a:t>
                  </a:r>
                  <a:endParaRPr lang="en-US" sz="4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 Placeholder 1">
                  <a:extLst>
                    <a:ext uri="{FF2B5EF4-FFF2-40B4-BE49-F238E27FC236}">
                      <a16:creationId xmlns:a16="http://schemas.microsoft.com/office/drawing/2014/main" id="{B885512A-AFD6-4CAA-B430-DC7CF5443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137" y="1596678"/>
                  <a:ext cx="4886896" cy="715759"/>
                </a:xfrm>
                <a:prstGeom prst="rect">
                  <a:avLst/>
                </a:prstGeom>
                <a:blipFill>
                  <a:blip r:embed="rId6"/>
                  <a:stretch>
                    <a:fillRect l="-3865" t="-11966" b="-2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36AD58ED-FBFC-4B4E-B554-0E6B3A42F3F2}"/>
              </a:ext>
            </a:extLst>
          </p:cNvPr>
          <p:cNvSpPr/>
          <p:nvPr/>
        </p:nvSpPr>
        <p:spPr>
          <a:xfrm>
            <a:off x="7539795" y="128419"/>
            <a:ext cx="730820" cy="649498"/>
          </a:xfrm>
          <a:prstGeom prst="roundRect">
            <a:avLst>
              <a:gd name="adj" fmla="val 10265"/>
            </a:avLst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i="1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 build="p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0750D3B7-990E-4D2D-8C34-F49FF9C524E7}"/>
              </a:ext>
            </a:extLst>
          </p:cNvPr>
          <p:cNvSpPr/>
          <p:nvPr/>
        </p:nvSpPr>
        <p:spPr>
          <a:xfrm>
            <a:off x="32804" y="1262667"/>
            <a:ext cx="9028671" cy="3849074"/>
          </a:xfrm>
          <a:prstGeom prst="round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00C13EE-8FB3-40A1-B626-7A943FB5BFDB}"/>
              </a:ext>
            </a:extLst>
          </p:cNvPr>
          <p:cNvSpPr/>
          <p:nvPr/>
        </p:nvSpPr>
        <p:spPr>
          <a:xfrm>
            <a:off x="3071873" y="23146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7E37C048-EC52-4483-BF5E-4684D3523944}"/>
              </a:ext>
            </a:extLst>
          </p:cNvPr>
          <p:cNvSpPr/>
          <p:nvPr/>
        </p:nvSpPr>
        <p:spPr>
          <a:xfrm>
            <a:off x="3064529" y="37388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CCD509-8ED5-4259-AEAF-530994E239BE}"/>
              </a:ext>
            </a:extLst>
          </p:cNvPr>
          <p:cNvSpPr/>
          <p:nvPr/>
        </p:nvSpPr>
        <p:spPr>
          <a:xfrm>
            <a:off x="4238975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5FBDF45-78D2-4BBD-A46E-205F3F257527}"/>
              </a:ext>
            </a:extLst>
          </p:cNvPr>
          <p:cNvCxnSpPr/>
          <p:nvPr/>
        </p:nvCxnSpPr>
        <p:spPr>
          <a:xfrm>
            <a:off x="3727640" y="2642532"/>
            <a:ext cx="782313" cy="45402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F9640842-3F3D-44C0-B8FC-116EA7482692}"/>
              </a:ext>
            </a:extLst>
          </p:cNvPr>
          <p:cNvCxnSpPr/>
          <p:nvPr/>
        </p:nvCxnSpPr>
        <p:spPr>
          <a:xfrm flipV="1">
            <a:off x="3720296" y="3638518"/>
            <a:ext cx="789657" cy="428214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4390B6C-8B79-4DD6-9D10-4D327DA98F6A}"/>
              </a:ext>
            </a:extLst>
          </p:cNvPr>
          <p:cNvSpPr/>
          <p:nvPr/>
        </p:nvSpPr>
        <p:spPr>
          <a:xfrm>
            <a:off x="6073483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C117642-821B-4368-903F-6FDBAFAFD488}"/>
              </a:ext>
            </a:extLst>
          </p:cNvPr>
          <p:cNvSpPr/>
          <p:nvPr/>
        </p:nvSpPr>
        <p:spPr>
          <a:xfrm>
            <a:off x="7280248" y="3039655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9FAD03-9BF9-4916-9D97-7E1BB14BBA67}"/>
              </a:ext>
            </a:extLst>
          </p:cNvPr>
          <p:cNvCxnSpPr>
            <a:cxnSpLocks/>
          </p:cNvCxnSpPr>
          <p:nvPr/>
        </p:nvCxnSpPr>
        <p:spPr>
          <a:xfrm>
            <a:off x="4780931" y="3367538"/>
            <a:ext cx="1292552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571A9-28C5-4F3A-8029-04E7DB98FEE9}"/>
              </a:ext>
            </a:extLst>
          </p:cNvPr>
          <p:cNvCxnSpPr>
            <a:cxnSpLocks/>
          </p:cNvCxnSpPr>
          <p:nvPr/>
        </p:nvCxnSpPr>
        <p:spPr>
          <a:xfrm>
            <a:off x="6615440" y="3367538"/>
            <a:ext cx="664808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5A1505-436A-4CE0-A1BC-C9FAA2A3B150}"/>
              </a:ext>
            </a:extLst>
          </p:cNvPr>
          <p:cNvSpPr/>
          <p:nvPr/>
        </p:nvSpPr>
        <p:spPr>
          <a:xfrm>
            <a:off x="165059" y="375313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CA59F2-3678-4114-A10D-70BDD292C21D}"/>
              </a:ext>
            </a:extLst>
          </p:cNvPr>
          <p:cNvSpPr/>
          <p:nvPr/>
        </p:nvSpPr>
        <p:spPr>
          <a:xfrm>
            <a:off x="3875977" y="2629033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7339F-592A-4E79-A6B7-56F9450C22EA}"/>
              </a:ext>
            </a:extLst>
          </p:cNvPr>
          <p:cNvCxnSpPr/>
          <p:nvPr/>
        </p:nvCxnSpPr>
        <p:spPr>
          <a:xfrm>
            <a:off x="6347908" y="2604812"/>
            <a:ext cx="0" cy="49174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4CD8EB-737D-4DD1-8ECA-7E00DB2496CB}"/>
              </a:ext>
            </a:extLst>
          </p:cNvPr>
          <p:cNvSpPr/>
          <p:nvPr/>
        </p:nvSpPr>
        <p:spPr>
          <a:xfrm>
            <a:off x="6101564" y="2112124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20038F-CAAC-4F7C-8E0B-2227C6F3AF09}"/>
              </a:ext>
            </a:extLst>
          </p:cNvPr>
          <p:cNvCxnSpPr/>
          <p:nvPr/>
        </p:nvCxnSpPr>
        <p:spPr>
          <a:xfrm>
            <a:off x="2081059" y="4056093"/>
            <a:ext cx="983472" cy="10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4C2132-5340-4B89-B12D-A9130CFD9796}"/>
              </a:ext>
            </a:extLst>
          </p:cNvPr>
          <p:cNvSpPr/>
          <p:nvPr/>
        </p:nvSpPr>
        <p:spPr>
          <a:xfrm>
            <a:off x="3855610" y="3546777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1A2F9-54B1-462A-9E8F-5502A68366CB}"/>
              </a:ext>
            </a:extLst>
          </p:cNvPr>
          <p:cNvCxnSpPr/>
          <p:nvPr/>
        </p:nvCxnSpPr>
        <p:spPr>
          <a:xfrm>
            <a:off x="612393" y="4066731"/>
            <a:ext cx="73141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C941F0-A51B-4868-B0FC-A5C0CB4F4D21}"/>
              </a:ext>
            </a:extLst>
          </p:cNvPr>
          <p:cNvSpPr/>
          <p:nvPr/>
        </p:nvSpPr>
        <p:spPr>
          <a:xfrm>
            <a:off x="1302362" y="378361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F90EB-94FC-43C4-9BFC-C179BD72E4D2}"/>
              </a:ext>
            </a:extLst>
          </p:cNvPr>
          <p:cNvSpPr/>
          <p:nvPr/>
        </p:nvSpPr>
        <p:spPr>
          <a:xfrm>
            <a:off x="1359714" y="3695422"/>
            <a:ext cx="721343" cy="721343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73D31108-AA03-4CC9-AE90-19154E27E258}"/>
              </a:ext>
            </a:extLst>
          </p:cNvPr>
          <p:cNvSpPr/>
          <p:nvPr/>
        </p:nvSpPr>
        <p:spPr>
          <a:xfrm>
            <a:off x="1475400" y="3993151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B7366E9E-DD84-435B-9A84-97176B99F84D}"/>
              </a:ext>
            </a:extLst>
          </p:cNvPr>
          <p:cNvSpPr/>
          <p:nvPr/>
        </p:nvSpPr>
        <p:spPr>
          <a:xfrm>
            <a:off x="2069585" y="3557096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69111CF-AD0A-48E5-812C-928794F65E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63477" y="1875220"/>
            <a:ext cx="1141086" cy="2675711"/>
          </a:xfrm>
          <a:prstGeom prst="bentConnector2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43048DA7-9B0A-443A-921D-D60E42D74BBB}"/>
              </a:ext>
            </a:extLst>
          </p:cNvPr>
          <p:cNvSpPr/>
          <p:nvPr/>
        </p:nvSpPr>
        <p:spPr>
          <a:xfrm>
            <a:off x="8388081" y="3075475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40" name="Elbow Connector 37">
            <a:extLst>
              <a:ext uri="{FF2B5EF4-FFF2-40B4-BE49-F238E27FC236}">
                <a16:creationId xmlns:a16="http://schemas.microsoft.com/office/drawing/2014/main" id="{E4ADD473-D08F-49E0-9A61-C0CBD80713FB}"/>
              </a:ext>
            </a:extLst>
          </p:cNvPr>
          <p:cNvCxnSpPr/>
          <p:nvPr/>
        </p:nvCxnSpPr>
        <p:spPr>
          <a:xfrm rot="5400000">
            <a:off x="4742108" y="593521"/>
            <a:ext cx="871957" cy="6912681"/>
          </a:xfrm>
          <a:prstGeom prst="bentConnector3">
            <a:avLst>
              <a:gd name="adj1" fmla="val 131336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FD08B0-44CB-4E23-8ECC-106DE22EE90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936015" y="3367539"/>
            <a:ext cx="45206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0AD7A-C101-419B-A872-BE6797E0410C}"/>
              </a:ext>
            </a:extLst>
          </p:cNvPr>
          <p:cNvSpPr/>
          <p:nvPr/>
        </p:nvSpPr>
        <p:spPr>
          <a:xfrm>
            <a:off x="642508" y="1256357"/>
            <a:ext cx="7745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006F">
                    <a:lumMod val="40000"/>
                    <a:lumOff val="60000"/>
                  </a:srgbClr>
                </a:solidFill>
                <a:ea typeface="Calibri" charset="0"/>
                <a:cs typeface="Calibri" charset="0"/>
              </a:rPr>
              <a:t>human</a:t>
            </a:r>
            <a:r>
              <a:rPr lang="en-US" sz="4000" b="1" dirty="0">
                <a:solidFill>
                  <a:srgbClr val="FFFFFF"/>
                </a:solidFill>
                <a:ea typeface="Calibri" charset="0"/>
                <a:cs typeface="Calibri" charset="0"/>
              </a:rPr>
              <a:t>/</a:t>
            </a:r>
            <a:r>
              <a:rPr lang="en-US" sz="4000" b="1" dirty="0">
                <a:solidFill>
                  <a:srgbClr val="FFC000"/>
                </a:solidFill>
                <a:ea typeface="Calibri" charset="0"/>
                <a:cs typeface="Calibri" charset="0"/>
              </a:rPr>
              <a:t>machine </a:t>
            </a:r>
            <a:r>
              <a:rPr lang="en-US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system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08F7B155-0564-4AFC-8A12-D28F4AD82A72}"/>
              </a:ext>
            </a:extLst>
          </p:cNvPr>
          <p:cNvSpPr/>
          <p:nvPr/>
        </p:nvSpPr>
        <p:spPr>
          <a:xfrm>
            <a:off x="3058576" y="2028116"/>
            <a:ext cx="1760416" cy="2527263"/>
          </a:xfrm>
          <a:prstGeom prst="roundRect">
            <a:avLst>
              <a:gd name="adj" fmla="val 10265"/>
            </a:avLst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8800" i="1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H</a:t>
            </a: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32B85B70-12B9-4F25-9930-146F56D23C7A}"/>
              </a:ext>
            </a:extLst>
          </p:cNvPr>
          <p:cNvSpPr/>
          <p:nvPr/>
        </p:nvSpPr>
        <p:spPr>
          <a:xfrm>
            <a:off x="5051475" y="2853030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33006F">
                    <a:lumMod val="40000"/>
                    <a:lumOff val="60000"/>
                  </a:srgb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9214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0750D3B7-990E-4D2D-8C34-F49FF9C524E7}"/>
              </a:ext>
            </a:extLst>
          </p:cNvPr>
          <p:cNvSpPr/>
          <p:nvPr/>
        </p:nvSpPr>
        <p:spPr>
          <a:xfrm>
            <a:off x="32804" y="1262667"/>
            <a:ext cx="9028671" cy="3849074"/>
          </a:xfrm>
          <a:prstGeom prst="round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00C13EE-8FB3-40A1-B626-7A943FB5BFDB}"/>
              </a:ext>
            </a:extLst>
          </p:cNvPr>
          <p:cNvSpPr/>
          <p:nvPr/>
        </p:nvSpPr>
        <p:spPr>
          <a:xfrm>
            <a:off x="3071873" y="23146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7E37C048-EC52-4483-BF5E-4684D3523944}"/>
              </a:ext>
            </a:extLst>
          </p:cNvPr>
          <p:cNvSpPr/>
          <p:nvPr/>
        </p:nvSpPr>
        <p:spPr>
          <a:xfrm>
            <a:off x="3064529" y="3738848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CCD509-8ED5-4259-AEAF-530994E239BE}"/>
              </a:ext>
            </a:extLst>
          </p:cNvPr>
          <p:cNvSpPr/>
          <p:nvPr/>
        </p:nvSpPr>
        <p:spPr>
          <a:xfrm>
            <a:off x="4238975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5FBDF45-78D2-4BBD-A46E-205F3F257527}"/>
              </a:ext>
            </a:extLst>
          </p:cNvPr>
          <p:cNvCxnSpPr/>
          <p:nvPr/>
        </p:nvCxnSpPr>
        <p:spPr>
          <a:xfrm>
            <a:off x="3727640" y="2642532"/>
            <a:ext cx="782313" cy="454028"/>
          </a:xfrm>
          <a:prstGeom prst="bentConnector2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F9640842-3F3D-44C0-B8FC-116EA7482692}"/>
              </a:ext>
            </a:extLst>
          </p:cNvPr>
          <p:cNvCxnSpPr/>
          <p:nvPr/>
        </p:nvCxnSpPr>
        <p:spPr>
          <a:xfrm flipV="1">
            <a:off x="3720296" y="3638518"/>
            <a:ext cx="789657" cy="428214"/>
          </a:xfrm>
          <a:prstGeom prst="bentConnector2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4390B6C-8B79-4DD6-9D10-4D327DA98F6A}"/>
              </a:ext>
            </a:extLst>
          </p:cNvPr>
          <p:cNvSpPr/>
          <p:nvPr/>
        </p:nvSpPr>
        <p:spPr>
          <a:xfrm>
            <a:off x="6073483" y="3096560"/>
            <a:ext cx="541957" cy="541956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C117642-821B-4368-903F-6FDBAFAFD488}"/>
              </a:ext>
            </a:extLst>
          </p:cNvPr>
          <p:cNvSpPr/>
          <p:nvPr/>
        </p:nvSpPr>
        <p:spPr>
          <a:xfrm>
            <a:off x="7280248" y="3039655"/>
            <a:ext cx="655767" cy="655767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9FAD03-9BF9-4916-9D97-7E1BB14BBA67}"/>
              </a:ext>
            </a:extLst>
          </p:cNvPr>
          <p:cNvCxnSpPr>
            <a:cxnSpLocks/>
          </p:cNvCxnSpPr>
          <p:nvPr/>
        </p:nvCxnSpPr>
        <p:spPr>
          <a:xfrm>
            <a:off x="4780931" y="3367538"/>
            <a:ext cx="1292552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571A9-28C5-4F3A-8029-04E7DB98FEE9}"/>
              </a:ext>
            </a:extLst>
          </p:cNvPr>
          <p:cNvCxnSpPr>
            <a:cxnSpLocks/>
          </p:cNvCxnSpPr>
          <p:nvPr/>
        </p:nvCxnSpPr>
        <p:spPr>
          <a:xfrm>
            <a:off x="6615440" y="3367538"/>
            <a:ext cx="664808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5A1505-436A-4CE0-A1BC-C9FAA2A3B150}"/>
              </a:ext>
            </a:extLst>
          </p:cNvPr>
          <p:cNvSpPr/>
          <p:nvPr/>
        </p:nvSpPr>
        <p:spPr>
          <a:xfrm>
            <a:off x="165059" y="375313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CA59F2-3678-4114-A10D-70BDD292C21D}"/>
              </a:ext>
            </a:extLst>
          </p:cNvPr>
          <p:cNvSpPr/>
          <p:nvPr/>
        </p:nvSpPr>
        <p:spPr>
          <a:xfrm>
            <a:off x="3875977" y="2629033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C00000"/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D954F02-26EE-444F-9365-13E1B6CA31FE}"/>
              </a:ext>
            </a:extLst>
          </p:cNvPr>
          <p:cNvSpPr/>
          <p:nvPr/>
        </p:nvSpPr>
        <p:spPr>
          <a:xfrm>
            <a:off x="5051475" y="2853030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33006F">
                    <a:lumMod val="40000"/>
                    <a:lumOff val="60000"/>
                  </a:srgb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37339F-592A-4E79-A6B7-56F9450C22EA}"/>
              </a:ext>
            </a:extLst>
          </p:cNvPr>
          <p:cNvCxnSpPr/>
          <p:nvPr/>
        </p:nvCxnSpPr>
        <p:spPr>
          <a:xfrm>
            <a:off x="6347908" y="2604812"/>
            <a:ext cx="0" cy="49174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84CD8EB-737D-4DD1-8ECA-7E00DB2496CB}"/>
              </a:ext>
            </a:extLst>
          </p:cNvPr>
          <p:cNvSpPr/>
          <p:nvPr/>
        </p:nvSpPr>
        <p:spPr>
          <a:xfrm>
            <a:off x="6101564" y="2112124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endParaRPr lang="en-US" sz="2800" i="1" dirty="0">
              <a:solidFill>
                <a:srgbClr val="FFC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20038F-CAAC-4F7C-8E0B-2227C6F3AF09}"/>
              </a:ext>
            </a:extLst>
          </p:cNvPr>
          <p:cNvCxnSpPr/>
          <p:nvPr/>
        </p:nvCxnSpPr>
        <p:spPr>
          <a:xfrm>
            <a:off x="2081059" y="4056093"/>
            <a:ext cx="983472" cy="10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4C2132-5340-4B89-B12D-A9130CFD9796}"/>
              </a:ext>
            </a:extLst>
          </p:cNvPr>
          <p:cNvSpPr/>
          <p:nvPr/>
        </p:nvSpPr>
        <p:spPr>
          <a:xfrm>
            <a:off x="3855610" y="3546777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1A2F9-54B1-462A-9E8F-5502A68366CB}"/>
              </a:ext>
            </a:extLst>
          </p:cNvPr>
          <p:cNvCxnSpPr/>
          <p:nvPr/>
        </p:nvCxnSpPr>
        <p:spPr>
          <a:xfrm>
            <a:off x="612393" y="4066731"/>
            <a:ext cx="73141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C941F0-A51B-4868-B0FC-A5C0CB4F4D21}"/>
              </a:ext>
            </a:extLst>
          </p:cNvPr>
          <p:cNvSpPr/>
          <p:nvPr/>
        </p:nvSpPr>
        <p:spPr>
          <a:xfrm>
            <a:off x="1302362" y="3783618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F90EB-94FC-43C4-9BFC-C179BD72E4D2}"/>
              </a:ext>
            </a:extLst>
          </p:cNvPr>
          <p:cNvSpPr/>
          <p:nvPr/>
        </p:nvSpPr>
        <p:spPr>
          <a:xfrm>
            <a:off x="1359714" y="3695422"/>
            <a:ext cx="721343" cy="721343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73D31108-AA03-4CC9-AE90-19154E27E258}"/>
              </a:ext>
            </a:extLst>
          </p:cNvPr>
          <p:cNvSpPr/>
          <p:nvPr/>
        </p:nvSpPr>
        <p:spPr>
          <a:xfrm>
            <a:off x="1475400" y="3993151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B7366E9E-DD84-435B-9A84-97176B99F84D}"/>
              </a:ext>
            </a:extLst>
          </p:cNvPr>
          <p:cNvSpPr/>
          <p:nvPr/>
        </p:nvSpPr>
        <p:spPr>
          <a:xfrm>
            <a:off x="2069585" y="3557096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8" name="Elbow Connector 35">
            <a:extLst>
              <a:ext uri="{FF2B5EF4-FFF2-40B4-BE49-F238E27FC236}">
                <a16:creationId xmlns:a16="http://schemas.microsoft.com/office/drawing/2014/main" id="{F69111CF-AD0A-48E5-812C-928794F65E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63477" y="1875220"/>
            <a:ext cx="1141086" cy="2675711"/>
          </a:xfrm>
          <a:prstGeom prst="bentConnector2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43048DA7-9B0A-443A-921D-D60E42D74BBB}"/>
              </a:ext>
            </a:extLst>
          </p:cNvPr>
          <p:cNvSpPr/>
          <p:nvPr/>
        </p:nvSpPr>
        <p:spPr>
          <a:xfrm>
            <a:off x="8388081" y="3075475"/>
            <a:ext cx="492688" cy="49268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40" name="Elbow Connector 37">
            <a:extLst>
              <a:ext uri="{FF2B5EF4-FFF2-40B4-BE49-F238E27FC236}">
                <a16:creationId xmlns:a16="http://schemas.microsoft.com/office/drawing/2014/main" id="{E4ADD473-D08F-49E0-9A61-C0CBD80713FB}"/>
              </a:ext>
            </a:extLst>
          </p:cNvPr>
          <p:cNvCxnSpPr/>
          <p:nvPr/>
        </p:nvCxnSpPr>
        <p:spPr>
          <a:xfrm rot="5400000">
            <a:off x="4742108" y="593521"/>
            <a:ext cx="871957" cy="6912681"/>
          </a:xfrm>
          <a:prstGeom prst="bentConnector3">
            <a:avLst>
              <a:gd name="adj1" fmla="val 131336"/>
            </a:avLst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6FD08B0-44CB-4E23-8ECC-106DE22EE90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936015" y="3367539"/>
            <a:ext cx="45206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5030B9FE-9356-4BED-B47E-6628B7E83522}"/>
              </a:ext>
            </a:extLst>
          </p:cNvPr>
          <p:cNvSpPr/>
          <p:nvPr/>
        </p:nvSpPr>
        <p:spPr>
          <a:xfrm>
            <a:off x="2597946" y="2028116"/>
            <a:ext cx="3278933" cy="2527263"/>
          </a:xfrm>
          <a:prstGeom prst="roundRect">
            <a:avLst/>
          </a:prstGeom>
          <a:noFill/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E8D3A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0AD7A-C101-419B-A872-BE6797E0410C}"/>
              </a:ext>
            </a:extLst>
          </p:cNvPr>
          <p:cNvSpPr/>
          <p:nvPr/>
        </p:nvSpPr>
        <p:spPr>
          <a:xfrm>
            <a:off x="642508" y="1256357"/>
            <a:ext cx="7745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006F">
                    <a:lumMod val="40000"/>
                    <a:lumOff val="60000"/>
                  </a:srgbClr>
                </a:solidFill>
                <a:ea typeface="Calibri" charset="0"/>
                <a:cs typeface="Calibri" charset="0"/>
              </a:rPr>
              <a:t>human</a:t>
            </a:r>
            <a:r>
              <a:rPr lang="en-US" sz="4000" b="1" dirty="0">
                <a:solidFill>
                  <a:srgbClr val="FFFFFF"/>
                </a:solidFill>
                <a:ea typeface="Calibri" charset="0"/>
                <a:cs typeface="Calibri" charset="0"/>
              </a:rPr>
              <a:t>/</a:t>
            </a:r>
            <a:r>
              <a:rPr lang="en-US" sz="4000" b="1" dirty="0">
                <a:solidFill>
                  <a:srgbClr val="FFC000"/>
                </a:solidFill>
                <a:ea typeface="Calibri" charset="0"/>
                <a:cs typeface="Calibri" charset="0"/>
              </a:rPr>
              <a:t>machine </a:t>
            </a:r>
            <a:r>
              <a:rPr lang="en-US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system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38CE3144-3A9A-4080-AF4C-E7D2DAD0F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0216" y="2018699"/>
            <a:ext cx="2807932" cy="715759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feedforward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76031379-664F-4AE7-9344-98E98D61A817}"/>
              </a:ext>
            </a:extLst>
          </p:cNvPr>
          <p:cNvSpPr txBox="1">
            <a:spLocks/>
          </p:cNvSpPr>
          <p:nvPr/>
        </p:nvSpPr>
        <p:spPr>
          <a:xfrm>
            <a:off x="3702863" y="3959189"/>
            <a:ext cx="2807932" cy="7157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70C0"/>
                </a:solidFill>
                <a:ea typeface="ＭＳ Ｐゴシック" charset="-128"/>
              </a:rPr>
              <a:t>feedback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5D1EA59-8B42-4128-AC47-6DE66474DB48}"/>
              </a:ext>
            </a:extLst>
          </p:cNvPr>
          <p:cNvSpPr txBox="1">
            <a:spLocks/>
          </p:cNvSpPr>
          <p:nvPr/>
        </p:nvSpPr>
        <p:spPr>
          <a:xfrm>
            <a:off x="0" y="5025242"/>
            <a:ext cx="9144000" cy="1140181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Grande" charset="0"/>
              <a:buChar char="•"/>
              <a:defRPr sz="32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McRuer</a:t>
            </a:r>
            <a:r>
              <a:rPr lang="en-US" sz="1600" dirty="0"/>
              <a:t>, </a:t>
            </a:r>
            <a:r>
              <a:rPr lang="en-US" sz="1600" dirty="0" err="1"/>
              <a:t>Jex</a:t>
            </a:r>
            <a:r>
              <a:rPr lang="en-US" sz="1600" dirty="0"/>
              <a:t> </a:t>
            </a:r>
            <a:r>
              <a:rPr lang="en-US" sz="1600" i="1" dirty="0"/>
              <a:t>IEEE Transactions on Human Factors in Electronics</a:t>
            </a:r>
            <a:r>
              <a:rPr lang="en-US" sz="1600" dirty="0"/>
              <a:t> 1967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A Review of Quasi-Linear Pilot Models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Yu, Gillespie, Freudenberg, Cook </a:t>
            </a:r>
            <a:r>
              <a:rPr lang="en-US" sz="1600" i="1" dirty="0"/>
              <a:t>IEEE CDC</a:t>
            </a:r>
            <a:r>
              <a:rPr lang="en-US" sz="1600" dirty="0"/>
              <a:t>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Human control strategies in pursuit tracking with a disturbance input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0E27A2B-57BE-4937-8F2A-7F0E6F1F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84A255F-E781-4F13-A4F1-DE9736C6D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  <a:solidFill>
            <a:srgbClr val="000000"/>
          </a:solidFill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 err="1"/>
              <a:t>Yamagami</a:t>
            </a:r>
            <a:r>
              <a:rPr lang="en-US" sz="1600" dirty="0"/>
              <a:t>, Howell, Roth, Burden </a:t>
            </a:r>
            <a:r>
              <a:rPr lang="en-US" sz="1600" i="1" dirty="0"/>
              <a:t>IFAC CPHS 2018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Contributions of feedforward and feedback control in a manual trajectory-tracking task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A67D48F-609A-4852-AFE5-7D7F7AE0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56B4DA7-DEEC-47D8-93BF-92995E280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AAAFD90D-60F8-491B-B6F1-2CBE21E8D9F9}"/>
              </a:ext>
            </a:extLst>
          </p:cNvPr>
          <p:cNvSpPr txBox="1">
            <a:spLocks/>
          </p:cNvSpPr>
          <p:nvPr/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H:  </a:t>
            </a:r>
            <a:r>
              <a:rPr lang="en-US" dirty="0"/>
              <a:t>humans use </a:t>
            </a:r>
            <a:r>
              <a:rPr lang="en-US" dirty="0">
                <a:solidFill>
                  <a:srgbClr val="FF0000"/>
                </a:solidFill>
              </a:rPr>
              <a:t>feedforward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4312617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38100" cmpd="thickThin">
          <a:solidFill>
            <a:srgbClr val="FFC000"/>
          </a:solidFill>
        </a:ln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30405</TotalTime>
  <Words>2617</Words>
  <Application>Microsoft Office PowerPoint</Application>
  <PresentationFormat>On-screen Show (4:3)</PresentationFormat>
  <Paragraphs>601</Paragraphs>
  <Slides>35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Cambria Math</vt:lpstr>
      <vt:lpstr>Consolas</vt:lpstr>
      <vt:lpstr>Encode Sans Normal Black</vt:lpstr>
      <vt:lpstr>Georgia</vt:lpstr>
      <vt:lpstr>Helvetica Neue</vt:lpstr>
      <vt:lpstr>Lucida Grande</vt:lpstr>
      <vt:lpstr>LucidaGrande</vt:lpstr>
      <vt:lpstr>Open Sans Light</vt:lpstr>
      <vt:lpstr>Uni Sans Regular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 Burden</cp:lastModifiedBy>
  <cp:revision>722</cp:revision>
  <dcterms:created xsi:type="dcterms:W3CDTF">2014-10-14T00:51:43Z</dcterms:created>
  <dcterms:modified xsi:type="dcterms:W3CDTF">2021-11-05T15:48:52Z</dcterms:modified>
</cp:coreProperties>
</file>